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  <p:sldMasterId id="2147483674" r:id="rId2"/>
    <p:sldMasterId id="2147483675" r:id="rId3"/>
    <p:sldMasterId id="2147483677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7559675" cy="10691813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4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fallOver"/>
        <p:sndAc>
          <p:stSnd>
            <p:snd r:embed="rId1" name="wind.wav"/>
          </p:stSnd>
        </p:sndAc>
      </p:transition>
    </mc:Choice>
    <mc:Fallback xmlns="">
      <p:transition spd="med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183320" y="1387800"/>
            <a:ext cx="6777000" cy="1731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371600" y="3767760"/>
            <a:ext cx="6400440" cy="835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24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371600" y="4683240"/>
            <a:ext cx="6400440" cy="835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24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fallOver"/>
        <p:sndAc>
          <p:stSnd>
            <p:snd r:embed="rId1" name="wind.wav"/>
          </p:stSnd>
        </p:sndAc>
      </p:transition>
    </mc:Choice>
    <mc:Fallback xmlns="">
      <p:transition spd="med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183320" y="1387800"/>
            <a:ext cx="6777000" cy="1731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371600" y="3767760"/>
            <a:ext cx="3123360" cy="835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24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51560" y="3767760"/>
            <a:ext cx="3123360" cy="835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24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4651560" y="4683240"/>
            <a:ext cx="3123360" cy="835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24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1371600" y="4683240"/>
            <a:ext cx="3123360" cy="835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24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fallOver"/>
        <p:sndAc>
          <p:stSnd>
            <p:snd r:embed="rId1" name="wind.wav"/>
          </p:stSnd>
        </p:sndAc>
      </p:transition>
    </mc:Choice>
    <mc:Fallback xmlns="">
      <p:transition spd="med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183320" y="1387800"/>
            <a:ext cx="6777000" cy="1731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371600" y="3767760"/>
            <a:ext cx="6400440" cy="175212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24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1371600" y="3767760"/>
            <a:ext cx="6400440" cy="175212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24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pic>
        <p:nvPicPr>
          <p:cNvPr id="86" name="Εικόνα 85"/>
          <p:cNvPicPr/>
          <p:nvPr/>
        </p:nvPicPr>
        <p:blipFill>
          <a:blip r:embed="rId3"/>
          <a:stretch/>
        </p:blipFill>
        <p:spPr>
          <a:xfrm>
            <a:off x="3472920" y="3767400"/>
            <a:ext cx="2197080" cy="1752120"/>
          </a:xfrm>
          <a:prstGeom prst="rect">
            <a:avLst/>
          </a:prstGeom>
          <a:ln>
            <a:noFill/>
          </a:ln>
        </p:spPr>
      </p:pic>
      <p:pic>
        <p:nvPicPr>
          <p:cNvPr id="87" name="Εικόνα 86"/>
          <p:cNvPicPr/>
          <p:nvPr/>
        </p:nvPicPr>
        <p:blipFill>
          <a:blip r:embed="rId3"/>
          <a:stretch/>
        </p:blipFill>
        <p:spPr>
          <a:xfrm>
            <a:off x="3472920" y="3767400"/>
            <a:ext cx="2197080" cy="1752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fallOver"/>
        <p:sndAc>
          <p:stSnd>
            <p:snd r:embed="rId1" name="wind.wav"/>
          </p:stSnd>
        </p:sndAc>
      </p:transition>
    </mc:Choice>
    <mc:Fallback xmlns="">
      <p:transition spd="med">
        <p:fade/>
        <p:sndAc>
          <p:stSnd>
            <p:snd r:embed="rId4" name="wind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21C0AFE3-5B0C-49CE-A750-B4F400107675}" type="datetimeFigureOut">
              <a:rPr lang="el-GR" smtClean="0"/>
              <a:t>26/9/2024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B7984772-432C-433A-BC0C-A7472037033C}" type="slidenum">
              <a:rPr lang="el-GR" smtClean="0"/>
              <a:t>‹#›</a:t>
            </a:fld>
            <a:endParaRPr lang="el-G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8711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fallOver"/>
        <p:sndAc>
          <p:stSnd>
            <p:snd r:embed="rId1" name="wind.wav"/>
          </p:stSnd>
        </p:sndAc>
      </p:transition>
    </mc:Choice>
    <mc:Fallback xmlns="">
      <p:transition spd="med">
        <p:fade/>
        <p:sndAc>
          <p:stSnd>
            <p:snd r:embed="rId5" name="wind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AFE3-5B0C-49CE-A750-B4F400107675}" type="datetimeFigureOut">
              <a:rPr lang="el-GR" smtClean="0"/>
              <a:t>26/9/2024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4772-432C-433A-BC0C-A747203703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78933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fallOver"/>
        <p:sndAc>
          <p:stSnd>
            <p:snd r:embed="rId1" name="wind.wav"/>
          </p:stSnd>
        </p:sndAc>
      </p:transition>
    </mc:Choice>
    <mc:Fallback xmlns="">
      <p:transition spd="med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AFE3-5B0C-49CE-A750-B4F400107675}" type="datetimeFigureOut">
              <a:rPr lang="el-GR" smtClean="0"/>
              <a:t>26/9/2024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4772-432C-433A-BC0C-A7472037033C}" type="slidenum">
              <a:rPr lang="el-GR" smtClean="0"/>
              <a:t>‹#›</a:t>
            </a:fld>
            <a:endParaRPr lang="el-G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7426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fallOver"/>
        <p:sndAc>
          <p:stSnd>
            <p:snd r:embed="rId1" name="wind.wav"/>
          </p:stSnd>
        </p:sndAc>
      </p:transition>
    </mc:Choice>
    <mc:Fallback xmlns="">
      <p:transition spd="med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AFE3-5B0C-49CE-A750-B4F400107675}" type="datetimeFigureOut">
              <a:rPr lang="el-GR" smtClean="0"/>
              <a:t>26/9/2024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4772-432C-433A-BC0C-A747203703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67347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fallOver"/>
        <p:sndAc>
          <p:stSnd>
            <p:snd r:embed="rId1" name="wind.wav"/>
          </p:stSnd>
        </p:sndAc>
      </p:transition>
    </mc:Choice>
    <mc:Fallback xmlns="">
      <p:transition spd="med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AFE3-5B0C-49CE-A750-B4F400107675}" type="datetimeFigureOut">
              <a:rPr lang="el-GR" smtClean="0"/>
              <a:t>26/9/2024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4772-432C-433A-BC0C-A7472037033C}" type="slidenum">
              <a:rPr lang="el-GR" smtClean="0"/>
              <a:t>‹#›</a:t>
            </a:fld>
            <a:endParaRPr lang="el-GR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4124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fallOver"/>
        <p:sndAc>
          <p:stSnd>
            <p:snd r:embed="rId1" name="wind.wav"/>
          </p:stSnd>
        </p:sndAc>
      </p:transition>
    </mc:Choice>
    <mc:Fallback xmlns="">
      <p:transition spd="med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AFE3-5B0C-49CE-A750-B4F400107675}" type="datetimeFigureOut">
              <a:rPr lang="el-GR" smtClean="0"/>
              <a:t>26/9/2024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4772-432C-433A-BC0C-A7472037033C}" type="slidenum">
              <a:rPr lang="el-GR" smtClean="0"/>
              <a:t>‹#›</a:t>
            </a:fld>
            <a:endParaRPr lang="el-GR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65785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fallOver"/>
        <p:sndAc>
          <p:stSnd>
            <p:snd r:embed="rId1" name="wind.wav"/>
          </p:stSnd>
        </p:sndAc>
      </p:transition>
    </mc:Choice>
    <mc:Fallback xmlns="">
      <p:transition spd="med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AFE3-5B0C-49CE-A750-B4F400107675}" type="datetimeFigureOut">
              <a:rPr lang="el-GR" smtClean="0"/>
              <a:t>26/9/2024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4772-432C-433A-BC0C-A747203703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06634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fallOver"/>
        <p:sndAc>
          <p:stSnd>
            <p:snd r:embed="rId1" name="wind.wav"/>
          </p:stSnd>
        </p:sndAc>
      </p:transition>
    </mc:Choice>
    <mc:Fallback xmlns="">
      <p:transition spd="med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183320" y="1387800"/>
            <a:ext cx="6777000" cy="1731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1371600" y="3767760"/>
            <a:ext cx="6400440" cy="1752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l-G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fallOver"/>
        <p:sndAc>
          <p:stSnd>
            <p:snd r:embed="rId1" name="wind.wav"/>
          </p:stSnd>
        </p:sndAc>
      </p:transition>
    </mc:Choice>
    <mc:Fallback xmlns="">
      <p:transition spd="med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AFE3-5B0C-49CE-A750-B4F400107675}" type="datetimeFigureOut">
              <a:rPr lang="el-GR" smtClean="0"/>
              <a:t>26/9/2024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4772-432C-433A-BC0C-A7472037033C}" type="slidenum">
              <a:rPr lang="el-GR" smtClean="0"/>
              <a:t>‹#›</a:t>
            </a:fld>
            <a:endParaRPr lang="el-GR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2582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fallOver"/>
        <p:sndAc>
          <p:stSnd>
            <p:snd r:embed="rId1" name="wind.wav"/>
          </p:stSnd>
        </p:sndAc>
      </p:transition>
    </mc:Choice>
    <mc:Fallback xmlns="">
      <p:transition spd="med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AFE3-5B0C-49CE-A750-B4F400107675}" type="datetimeFigureOut">
              <a:rPr lang="el-GR" smtClean="0"/>
              <a:t>26/9/2024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4772-432C-433A-BC0C-A747203703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93321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fallOver"/>
        <p:sndAc>
          <p:stSnd>
            <p:snd r:embed="rId1" name="wind.wav"/>
          </p:stSnd>
        </p:sndAc>
      </p:transition>
    </mc:Choice>
    <mc:Fallback xmlns="">
      <p:transition spd="med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AFE3-5B0C-49CE-A750-B4F400107675}" type="datetimeFigureOut">
              <a:rPr lang="el-GR" smtClean="0"/>
              <a:t>26/9/2024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4772-432C-433A-BC0C-A747203703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2935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fallOver"/>
        <p:sndAc>
          <p:stSnd>
            <p:snd r:embed="rId1" name="wind.wav"/>
          </p:stSnd>
        </p:sndAc>
      </p:transition>
    </mc:Choice>
    <mc:Fallback xmlns="">
      <p:transition spd="med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AFE3-5B0C-49CE-A750-B4F400107675}" type="datetimeFigureOut">
              <a:rPr lang="el-GR" smtClean="0"/>
              <a:t>26/9/2024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4772-432C-433A-BC0C-A7472037033C}" type="slidenum">
              <a:rPr lang="el-GR" smtClean="0"/>
              <a:t>‹#›</a:t>
            </a:fld>
            <a:endParaRPr lang="el-G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6025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fallOver"/>
        <p:sndAc>
          <p:stSnd>
            <p:snd r:embed="rId1" name="wind.wav"/>
          </p:stSnd>
        </p:sndAc>
      </p:transition>
    </mc:Choice>
    <mc:Fallback xmlns="">
      <p:transition spd="med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AFE3-5B0C-49CE-A750-B4F400107675}" type="datetimeFigureOut">
              <a:rPr lang="el-GR" smtClean="0"/>
              <a:t>26/9/2024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4772-432C-433A-BC0C-A7472037033C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20886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fallOver"/>
        <p:sndAc>
          <p:stSnd>
            <p:snd r:embed="rId1" name="wind.wav"/>
          </p:stSnd>
        </p:sndAc>
      </p:transition>
    </mc:Choice>
    <mc:Fallback xmlns="">
      <p:transition spd="med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AFE3-5B0C-49CE-A750-B4F400107675}" type="datetimeFigureOut">
              <a:rPr lang="el-GR" smtClean="0"/>
              <a:t>26/9/2024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4772-432C-433A-BC0C-A747203703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80778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fallOver"/>
        <p:sndAc>
          <p:stSnd>
            <p:snd r:embed="rId1" name="wind.wav"/>
          </p:stSnd>
        </p:sndAc>
      </p:transition>
    </mc:Choice>
    <mc:Fallback xmlns="">
      <p:transition spd="med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AFE3-5B0C-49CE-A750-B4F400107675}" type="datetimeFigureOut">
              <a:rPr lang="el-GR" smtClean="0"/>
              <a:t>26/9/2024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4772-432C-433A-BC0C-A7472037033C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45408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fallOver"/>
        <p:sndAc>
          <p:stSnd>
            <p:snd r:embed="rId1" name="wind.wav"/>
          </p:stSnd>
        </p:sndAc>
      </p:transition>
    </mc:Choice>
    <mc:Fallback xmlns="">
      <p:transition spd="med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AFE3-5B0C-49CE-A750-B4F400107675}" type="datetimeFigureOut">
              <a:rPr lang="el-GR" smtClean="0"/>
              <a:t>26/9/2024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4772-432C-433A-BC0C-A7472037033C}" type="slidenum">
              <a:rPr lang="el-GR" smtClean="0"/>
              <a:t>‹#›</a:t>
            </a:fld>
            <a:endParaRPr lang="el-G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23782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fallOver"/>
        <p:sndAc>
          <p:stSnd>
            <p:snd r:embed="rId1" name="wind.wav"/>
          </p:stSnd>
        </p:sndAc>
      </p:transition>
    </mc:Choice>
    <mc:Fallback xmlns="">
      <p:transition spd="med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AFE3-5B0C-49CE-A750-B4F400107675}" type="datetimeFigureOut">
              <a:rPr lang="el-GR" smtClean="0"/>
              <a:t>26/9/2024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4772-432C-433A-BC0C-A7472037033C}" type="slidenum">
              <a:rPr lang="el-GR" smtClean="0"/>
              <a:t>‹#›</a:t>
            </a:fld>
            <a:endParaRPr lang="el-GR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13573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fallOver"/>
        <p:sndAc>
          <p:stSnd>
            <p:snd r:embed="rId1" name="wind.wav"/>
          </p:stSnd>
        </p:sndAc>
      </p:transition>
    </mc:Choice>
    <mc:Fallback xmlns="">
      <p:transition spd="med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AFE3-5B0C-49CE-A750-B4F400107675}" type="datetimeFigureOut">
              <a:rPr lang="el-GR" smtClean="0"/>
              <a:t>26/9/2024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4772-432C-433A-BC0C-A7472037033C}" type="slidenum">
              <a:rPr lang="el-GR" smtClean="0"/>
              <a:t>‹#›</a:t>
            </a:fld>
            <a:endParaRPr lang="el-GR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34224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fallOver"/>
        <p:sndAc>
          <p:stSnd>
            <p:snd r:embed="rId1" name="wind.wav"/>
          </p:stSnd>
        </p:sndAc>
      </p:transition>
    </mc:Choice>
    <mc:Fallback xmlns="">
      <p:transition spd="med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183320" y="1387800"/>
            <a:ext cx="6777000" cy="1731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371600" y="3767760"/>
            <a:ext cx="6400440" cy="175212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24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fallOver"/>
        <p:sndAc>
          <p:stSnd>
            <p:snd r:embed="rId1" name="wind.wav"/>
          </p:stSnd>
        </p:sndAc>
      </p:transition>
    </mc:Choice>
    <mc:Fallback xmlns="">
      <p:transition spd="med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3923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fallOver"/>
        <p:sndAc>
          <p:stSnd>
            <p:snd r:embed="rId1" name="wind.wav"/>
          </p:stSnd>
        </p:sndAc>
      </p:transition>
    </mc:Choice>
    <mc:Fallback xmlns="">
      <p:transition spd="med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183320" y="1387800"/>
            <a:ext cx="6777000" cy="1731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371600" y="3767760"/>
            <a:ext cx="3123360" cy="175212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24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51560" y="3767760"/>
            <a:ext cx="3123360" cy="175212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24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fallOver"/>
        <p:sndAc>
          <p:stSnd>
            <p:snd r:embed="rId1" name="wind.wav"/>
          </p:stSnd>
        </p:sndAc>
      </p:transition>
    </mc:Choice>
    <mc:Fallback xmlns="">
      <p:transition spd="med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183320" y="1387800"/>
            <a:ext cx="6777000" cy="1731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fallOver"/>
        <p:sndAc>
          <p:stSnd>
            <p:snd r:embed="rId1" name="wind.wav"/>
          </p:stSnd>
        </p:sndAc>
      </p:transition>
    </mc:Choice>
    <mc:Fallback xmlns="">
      <p:transition spd="med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1183320" y="1387800"/>
            <a:ext cx="6777000" cy="8028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l-G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fallOver"/>
        <p:sndAc>
          <p:stSnd>
            <p:snd r:embed="rId1" name="wind.wav"/>
          </p:stSnd>
        </p:sndAc>
      </p:transition>
    </mc:Choice>
    <mc:Fallback xmlns="">
      <p:transition spd="med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183320" y="1387800"/>
            <a:ext cx="6777000" cy="1731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371600" y="3767760"/>
            <a:ext cx="3123360" cy="835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24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1371600" y="4683240"/>
            <a:ext cx="3123360" cy="835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24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51560" y="3767760"/>
            <a:ext cx="3123360" cy="175212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24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fallOver"/>
        <p:sndAc>
          <p:stSnd>
            <p:snd r:embed="rId1" name="wind.wav"/>
          </p:stSnd>
        </p:sndAc>
      </p:transition>
    </mc:Choice>
    <mc:Fallback xmlns="">
      <p:transition spd="med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183320" y="1387800"/>
            <a:ext cx="6777000" cy="1731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371600" y="3767760"/>
            <a:ext cx="3123360" cy="175212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24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51560" y="3767760"/>
            <a:ext cx="3123360" cy="835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24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651560" y="4683240"/>
            <a:ext cx="3123360" cy="835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24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fallOver"/>
        <p:sndAc>
          <p:stSnd>
            <p:snd r:embed="rId1" name="wind.wav"/>
          </p:stSnd>
        </p:sndAc>
      </p:transition>
    </mc:Choice>
    <mc:Fallback xmlns="">
      <p:transition spd="med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183320" y="1387800"/>
            <a:ext cx="6777000" cy="1731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371600" y="3767760"/>
            <a:ext cx="3123360" cy="835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24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51560" y="3767760"/>
            <a:ext cx="3123360" cy="835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24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1371600" y="4683240"/>
            <a:ext cx="6400440" cy="835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24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fallOver"/>
        <p:sndAc>
          <p:stSnd>
            <p:snd r:embed="rId1" name="wind.wav"/>
          </p:stSnd>
        </p:sndAc>
      </p:transition>
    </mc:Choice>
    <mc:Fallback xmlns="">
      <p:transition spd="med">
        <p:fade/>
        <p:sndAc>
          <p:stSnd>
            <p:snd r:embed="rId3" name="wind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15.xml"/><Relationship Id="rId21" Type="http://schemas.openxmlformats.org/officeDocument/2006/relationships/image" Target="../media/image5.png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23" Type="http://schemas.openxmlformats.org/officeDocument/2006/relationships/audio" Target="../media/audio1.wav"/><Relationship Id="rId10" Type="http://schemas.openxmlformats.org/officeDocument/2006/relationships/slideLayout" Target="../slideLayouts/slideLayout22.xml"/><Relationship Id="rId19" Type="http://schemas.openxmlformats.org/officeDocument/2006/relationships/theme" Target="../theme/theme4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5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gradFill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99120" y="2248200"/>
            <a:ext cx="7745040" cy="38775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400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Πατήστε για επεξεργασία της μορφής κειμένου διάρθρωσης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2400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Δεύτερο επίπεδο διάρθρωσης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400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Τρίτο επίπεδο διάρθρωσης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2400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Τέταρτο επίπεδο διάρθρωσης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400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Πέμπτο επίπεδο διάρθρωσης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400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Έκτο επίπεδο διάρθρωσης</a:t>
            </a:r>
          </a:p>
          <a:p>
            <a:pPr marL="365760" indent="-365400">
              <a:lnSpc>
                <a:spcPct val="100000"/>
              </a:lnSpc>
              <a:buClr>
                <a:srgbClr val="873624"/>
              </a:buClr>
              <a:buFont typeface="Wingdings" charset="2"/>
              <a:buChar char=""/>
            </a:pPr>
            <a:r>
              <a:rPr lang="el-GR" sz="2400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Έβδομο επίπεδο διάρθρωσηςΣτυλ υποδείγματος κειμένου</a:t>
            </a:r>
          </a:p>
          <a:p>
            <a:pPr marL="777240" lvl="1" indent="-365400">
              <a:lnSpc>
                <a:spcPct val="100000"/>
              </a:lnSpc>
              <a:buClr>
                <a:srgbClr val="873624"/>
              </a:buClr>
              <a:buFont typeface="Wingdings" charset="2"/>
              <a:buChar char=""/>
            </a:pPr>
            <a:r>
              <a:rPr lang="el-GR" sz="2200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Δεύτερου επιπέδου</a:t>
            </a:r>
            <a:endParaRPr lang="el-GR" sz="2400" strike="noStrike" spc="-1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marL="1143000" lvl="2" indent="-365400">
              <a:lnSpc>
                <a:spcPct val="100000"/>
              </a:lnSpc>
              <a:buClr>
                <a:srgbClr val="873624"/>
              </a:buClr>
              <a:buFont typeface="Wingdings" charset="2"/>
              <a:buChar char=""/>
            </a:pPr>
            <a:r>
              <a:rPr lang="el-GR" sz="2000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Τρίτου επιπέδου</a:t>
            </a:r>
            <a:endParaRPr lang="el-GR" sz="2400" strike="noStrike" spc="-1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marL="1508760" lvl="3" indent="-319680">
              <a:lnSpc>
                <a:spcPct val="100000"/>
              </a:lnSpc>
              <a:buClr>
                <a:srgbClr val="873624"/>
              </a:buClr>
              <a:buFont typeface="Wingdings" charset="2"/>
              <a:buChar char=""/>
            </a:pPr>
            <a:r>
              <a:rPr lang="el-GR" sz="1800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Τέταρτου επιπέδου</a:t>
            </a:r>
            <a:endParaRPr lang="el-GR" sz="2400" strike="noStrike" spc="-1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marL="1828800" lvl="4" indent="-319680">
              <a:lnSpc>
                <a:spcPct val="100000"/>
              </a:lnSpc>
              <a:buClr>
                <a:srgbClr val="873624"/>
              </a:buClr>
              <a:buFont typeface="Wingdings" charset="2"/>
              <a:buChar char=""/>
            </a:pPr>
            <a:r>
              <a:rPr lang="el-GR" sz="1600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Πέμπτου επιπέδου</a:t>
            </a:r>
            <a:endParaRPr lang="el-GR" sz="2400" strike="noStrike" spc="-1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dt"/>
          </p:nvPr>
        </p:nvSpPr>
        <p:spPr>
          <a:xfrm>
            <a:off x="360360" y="616140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l-GR" sz="1200" strike="noStrike" spc="-1">
                <a:solidFill>
                  <a:srgbClr val="895D1D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22/2/2016</a:t>
            </a:r>
            <a:endParaRPr lang="el-GR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ftr"/>
          </p:nvPr>
        </p:nvSpPr>
        <p:spPr>
          <a:xfrm>
            <a:off x="3124080" y="616140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l-GR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sldNum"/>
          </p:nvPr>
        </p:nvSpPr>
        <p:spPr>
          <a:xfrm>
            <a:off x="6639120" y="616140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902B7C0D-3AAF-4A2A-A1D7-928F972E5F2D}" type="slidenum">
              <a:rPr lang="el-GR" sz="1200" strike="noStrike" spc="-1">
                <a:solidFill>
                  <a:srgbClr val="895D1D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‹#›</a:t>
            </a:fld>
            <a:endParaRPr lang="el-GR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l-GR" sz="5400" strike="noStrike" spc="-1">
                <a:solidFill>
                  <a:srgbClr val="895D1D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Στυλ κύριου τίτλου</a:t>
            </a:r>
            <a:endParaRPr lang="el-G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51" name="CustomShape 7"/>
          <p:cNvSpPr/>
          <p:nvPr/>
        </p:nvSpPr>
        <p:spPr>
          <a:xfrm>
            <a:off x="4152240" y="1392120"/>
            <a:ext cx="86688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l-GR" sz="5400" strike="noStrike" spc="-1">
                <a:solidFill>
                  <a:srgbClr val="DBA455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</a:t>
            </a:r>
            <a:endParaRPr lang="el-G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Line 8"/>
          <p:cNvSpPr/>
          <p:nvPr/>
        </p:nvSpPr>
        <p:spPr>
          <a:xfrm flipH="1" flipV="1">
            <a:off x="1172520" y="1936080"/>
            <a:ext cx="3119760" cy="180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Line 9"/>
          <p:cNvSpPr/>
          <p:nvPr/>
        </p:nvSpPr>
        <p:spPr>
          <a:xfrm flipH="1" flipV="1">
            <a:off x="4831920" y="1933200"/>
            <a:ext cx="3119760" cy="144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mc:AlternateContent xmlns:mc="http://schemas.openxmlformats.org/markup-compatibility/2006" xmlns:p15="http://schemas.microsoft.com/office/powerpoint/2012/main">
    <mc:Choice Requires="p15">
      <p:transition spd="med">
        <p15:prstTrans prst="fallOver"/>
        <p:sndAc>
          <p:stSnd>
            <p:snd r:embed="rId14" name="wind.wav"/>
          </p:stSnd>
        </p:sndAc>
      </p:transition>
    </mc:Choice>
    <mc:Fallback xmlns="">
      <p:transition spd="med">
        <p:fade/>
        <p:sndAc>
          <p:stSnd>
            <p:snd r:embed="rId16" name="wind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5="http://schemas.microsoft.com/office/powerpoint/2012/main">
    <mc:Choice Requires="p15">
      <p:transition spd="med">
        <p15:prstTrans prst="fallOver"/>
        <p:sndAc>
          <p:stSnd>
            <p:snd r:embed="rId2" name="wind.wav"/>
          </p:stSnd>
        </p:sndAc>
      </p:transition>
    </mc:Choice>
    <mc:Fallback xmlns="">
      <p:transition spd="med">
        <p:fade/>
        <p:sndAc>
          <p:stSnd>
            <p:snd r:embed="rId3" name="wind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5="http://schemas.microsoft.com/office/powerpoint/2012/main">
    <mc:Choice Requires="p15">
      <p:transition spd="med">
        <p15:prstTrans prst="fallOver"/>
        <p:sndAc>
          <p:stSnd>
            <p:snd r:embed="rId2" name="wind.wav"/>
          </p:stSnd>
        </p:sndAc>
      </p:transition>
    </mc:Choice>
    <mc:Fallback xmlns="">
      <p:transition spd="med">
        <p:fade/>
        <p:sndAc>
          <p:stSnd>
            <p:snd r:embed="rId3" name="wind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1C0AFE3-5B0C-49CE-A750-B4F400107675}" type="datetimeFigureOut">
              <a:rPr lang="el-GR" smtClean="0"/>
              <a:t>26/9/2024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7984772-432C-433A-BC0C-A747203703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556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  <p:sldLayoutId id="2147483695" r:id="rId18"/>
  </p:sldLayoutIdLst>
  <mc:AlternateContent xmlns:mc="http://schemas.openxmlformats.org/markup-compatibility/2006" xmlns:p15="http://schemas.microsoft.com/office/powerpoint/2012/main">
    <mc:Choice Requires="p15">
      <p:transition spd="med">
        <p15:prstTrans prst="fallOver"/>
        <p:sndAc>
          <p:stSnd>
            <p:snd r:embed="rId20" name="wind.wav"/>
          </p:stSnd>
        </p:sndAc>
      </p:transition>
    </mc:Choice>
    <mc:Fallback xmlns="">
      <p:transition spd="med">
        <p:fade/>
        <p:sndAc>
          <p:stSnd>
            <p:snd r:embed="rId23" name="wind.wav"/>
          </p:stSnd>
        </p:sndAc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kleisarx@uoc.gr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1183320" y="1387800"/>
            <a:ext cx="6777000" cy="17316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l-GR" sz="5400" strike="noStrike" spc="-1" dirty="0">
                <a:solidFill>
                  <a:schemeClr val="accent3">
                    <a:lumMod val="60000"/>
                    <a:lumOff val="40000"/>
                  </a:schemeClr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ΣΘΕΤΕ 212</a:t>
            </a:r>
          </a:p>
          <a:p>
            <a:pPr algn="ctr">
              <a:lnSpc>
                <a:spcPct val="100000"/>
              </a:lnSpc>
            </a:pPr>
            <a:r>
              <a:rPr lang="el-GR" sz="5400" strike="noStrike" spc="-1" dirty="0" err="1">
                <a:solidFill>
                  <a:schemeClr val="accent3">
                    <a:lumMod val="60000"/>
                    <a:lumOff val="40000"/>
                  </a:schemeClr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Τηλεμάθηση</a:t>
            </a:r>
            <a:endParaRPr lang="el-GR" sz="1800" strike="noStrike" spc="-1" dirty="0">
              <a:solidFill>
                <a:schemeClr val="accent3">
                  <a:lumMod val="60000"/>
                  <a:lumOff val="40000"/>
                </a:schemeClr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1371600" y="3767760"/>
            <a:ext cx="6400440" cy="5968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l-GR" sz="2400" b="1" strike="noStrike" spc="-1" dirty="0">
                <a:solidFill>
                  <a:schemeClr val="accent3">
                    <a:lumMod val="60000"/>
                    <a:lumOff val="40000"/>
                  </a:schemeClr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Η εκπαιδευτική χρήση του δικτύου Internet</a:t>
            </a:r>
            <a:endParaRPr lang="el-GR" sz="3200" strike="noStrike" spc="-1" dirty="0">
              <a:solidFill>
                <a:schemeClr val="accent3">
                  <a:lumMod val="60000"/>
                  <a:lumOff val="4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1371600" y="5517360"/>
            <a:ext cx="6400440" cy="596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el-GR" sz="2000" b="1" i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Δρ. Μιχαήλ Κλεισαρχάκης </a:t>
            </a:r>
            <a:r>
              <a:rPr lang="el-GR" sz="2000" b="1" i="1" strike="noStrike" spc="-1" dirty="0" err="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Ε.Δι.Π</a:t>
            </a:r>
            <a:r>
              <a:rPr lang="el-GR" sz="2000" b="1" i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. ΠΤΔΕ</a:t>
            </a:r>
            <a:endParaRPr lang="el-GR" sz="2400" strike="noStrike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fallOver"/>
        <p:sndAc>
          <p:stSnd>
            <p:snd r:embed="rId2" name="wind.wav"/>
          </p:stSnd>
        </p:sndAc>
      </p:transition>
    </mc:Choice>
    <mc:Fallback xmlns="">
      <p:transition spd="med">
        <p:fade/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699120" y="2248200"/>
            <a:ext cx="7745040" cy="3877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5760" indent="-365400">
              <a:lnSpc>
                <a:spcPct val="100000"/>
              </a:lnSpc>
              <a:buClr>
                <a:srgbClr val="873624"/>
              </a:buClr>
              <a:buFont typeface="Wingdings" charset="2"/>
              <a:buChar char=""/>
            </a:pPr>
            <a:r>
              <a:rPr lang="el-GR" sz="24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Ανοικτή «Εξ αποστάσεως» διδασκαλία και μάθηση</a:t>
            </a:r>
          </a:p>
          <a:p>
            <a:pPr marL="365760" indent="-365400">
              <a:lnSpc>
                <a:spcPct val="100000"/>
              </a:lnSpc>
              <a:buClr>
                <a:srgbClr val="873624"/>
              </a:buClr>
              <a:buFont typeface="Wingdings" charset="2"/>
              <a:buChar char=""/>
            </a:pPr>
            <a:r>
              <a:rPr lang="el-GR" sz="24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Το διαδίκτυο ως </a:t>
            </a:r>
          </a:p>
          <a:p>
            <a:pPr marL="777240" lvl="1" indent="-365400">
              <a:lnSpc>
                <a:spcPct val="100000"/>
              </a:lnSpc>
              <a:buClr>
                <a:srgbClr val="873624"/>
              </a:buClr>
              <a:buFont typeface="Wingdings" charset="2"/>
              <a:buChar char=""/>
            </a:pPr>
            <a:r>
              <a:rPr lang="el-GR" sz="22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πηγή πληροφόρησης</a:t>
            </a:r>
            <a:endParaRPr lang="el-GR" sz="2000" strike="noStrike" spc="-1" dirty="0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marL="777240" lvl="1" indent="-365400">
              <a:lnSpc>
                <a:spcPct val="100000"/>
              </a:lnSpc>
              <a:buClr>
                <a:srgbClr val="873624"/>
              </a:buClr>
              <a:buFont typeface="Wingdings" charset="2"/>
              <a:buChar char=""/>
            </a:pPr>
            <a:r>
              <a:rPr lang="el-GR" sz="22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διδακτικό εργαλείο</a:t>
            </a:r>
            <a:endParaRPr lang="el-GR" sz="2000" strike="noStrike" spc="-1" dirty="0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marL="777240" lvl="1" indent="-365400">
              <a:lnSpc>
                <a:spcPct val="100000"/>
              </a:lnSpc>
              <a:buClr>
                <a:srgbClr val="873624"/>
              </a:buClr>
              <a:buFont typeface="Wingdings" charset="2"/>
              <a:buChar char=""/>
            </a:pPr>
            <a:r>
              <a:rPr lang="el-GR" sz="22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ανοικτό περιβάλλον μάθησης</a:t>
            </a:r>
            <a:endParaRPr lang="en-US" sz="2200" strike="noStrike" spc="-1" dirty="0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marL="777240" lvl="1" indent="-365400">
              <a:lnSpc>
                <a:spcPct val="100000"/>
              </a:lnSpc>
              <a:buClr>
                <a:srgbClr val="873624"/>
              </a:buClr>
              <a:buFont typeface="Wingdings" charset="2"/>
              <a:buChar char=""/>
            </a:pPr>
            <a:r>
              <a:rPr lang="el-GR" sz="2200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εργαλείο </a:t>
            </a:r>
            <a:r>
              <a:rPr lang="el-GR" sz="2200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τεχνικής νοημοσύνης </a:t>
            </a:r>
            <a:endParaRPr lang="el-GR" sz="2000" strike="noStrike" spc="-1" dirty="0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marL="365760" indent="-365400">
              <a:lnSpc>
                <a:spcPct val="100000"/>
              </a:lnSpc>
              <a:buClr>
                <a:srgbClr val="873624"/>
              </a:buClr>
              <a:buFont typeface="Wingdings" charset="2"/>
              <a:buChar char=""/>
            </a:pPr>
            <a:r>
              <a:rPr lang="el-GR" sz="24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Διδακτικές παρεμβάσεις - Εξοικείωση των μαθητών Δημοτικού Σχολείου με το Διαδίκτυο</a:t>
            </a:r>
          </a:p>
          <a:p>
            <a:pPr marL="365760" indent="-365400">
              <a:lnSpc>
                <a:spcPct val="100000"/>
              </a:lnSpc>
              <a:buClr>
                <a:srgbClr val="873624"/>
              </a:buClr>
              <a:buFont typeface="Wingdings" charset="2"/>
              <a:buChar char=""/>
            </a:pPr>
            <a:r>
              <a:rPr lang="el-GR" sz="24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Ανάπτυξη Σχεδίων διδασκαλίας αξιοποιώντας το Web</a:t>
            </a:r>
          </a:p>
        </p:txBody>
      </p:sp>
      <p:sp>
        <p:nvSpPr>
          <p:cNvPr id="92" name="TextShape 2"/>
          <p:cNvSpPr txBox="1"/>
          <p:nvPr/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l-GR" sz="4000" b="1" strike="noStrike" spc="-1" dirty="0">
                <a:solidFill>
                  <a:srgbClr val="895D1D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Στόχοι </a:t>
            </a:r>
            <a:r>
              <a:rPr lang="el-GR" sz="4000" b="1" spc="-1" dirty="0">
                <a:solidFill>
                  <a:srgbClr val="895D1D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Μαθήματος</a:t>
            </a:r>
            <a:endParaRPr lang="el-G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fallOver"/>
        <p:sndAc>
          <p:stSnd>
            <p:snd r:embed="rId2" name="wind.wav"/>
          </p:stSnd>
        </p:sndAc>
      </p:transition>
    </mc:Choice>
    <mc:Fallback xmlns="">
      <p:transition spd="med">
        <p:fade/>
        <p:sndAc>
          <p:stSnd>
            <p:snd r:embed="rId3" name="wind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699120" y="2137102"/>
            <a:ext cx="7745040" cy="4348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514440" indent="-514080">
              <a:lnSpc>
                <a:spcPct val="100000"/>
              </a:lnSpc>
              <a:buClr>
                <a:srgbClr val="873624"/>
              </a:buClr>
              <a:buFont typeface="Book Antiqua"/>
              <a:buAutoNum type="arabicPeriod"/>
            </a:pPr>
            <a:r>
              <a:rPr lang="el-GR" sz="20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Ανοικτή Εκπαίδευση</a:t>
            </a:r>
          </a:p>
          <a:p>
            <a:pPr marL="514440" indent="-514080">
              <a:lnSpc>
                <a:spcPct val="100000"/>
              </a:lnSpc>
              <a:buClr>
                <a:srgbClr val="873624"/>
              </a:buClr>
              <a:buFont typeface="Book Antiqua"/>
              <a:buAutoNum type="arabicPeriod"/>
            </a:pPr>
            <a:r>
              <a:rPr lang="el-GR" sz="20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Εξ αποστάσεως εκπαίδευση</a:t>
            </a:r>
          </a:p>
          <a:p>
            <a:pPr marL="514440" indent="-514080">
              <a:lnSpc>
                <a:spcPct val="100000"/>
              </a:lnSpc>
              <a:buClr>
                <a:srgbClr val="873624"/>
              </a:buClr>
              <a:buFont typeface="Book Antiqua"/>
              <a:buAutoNum type="arabicPeriod"/>
            </a:pPr>
            <a:r>
              <a:rPr lang="el-GR" sz="20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E-</a:t>
            </a:r>
            <a:r>
              <a:rPr lang="el-GR" sz="2000" strike="noStrike" spc="-1" dirty="0" err="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learning</a:t>
            </a:r>
            <a:endParaRPr lang="el-GR" sz="2000" strike="noStrike" spc="-1" dirty="0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marL="514440" indent="-514080">
              <a:lnSpc>
                <a:spcPct val="100000"/>
              </a:lnSpc>
              <a:buClr>
                <a:srgbClr val="873624"/>
              </a:buClr>
              <a:buFont typeface="Book Antiqua"/>
              <a:buAutoNum type="arabicPeriod"/>
            </a:pPr>
            <a:r>
              <a:rPr lang="el-GR" sz="20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Περιβάλλοντα Μάθησης στο Διαδίκτυο</a:t>
            </a:r>
          </a:p>
          <a:p>
            <a:pPr marL="514440" indent="-514080">
              <a:lnSpc>
                <a:spcPct val="100000"/>
              </a:lnSpc>
              <a:buClr>
                <a:srgbClr val="873624"/>
              </a:buClr>
              <a:buFont typeface="Book Antiqua"/>
              <a:buAutoNum type="arabicPeriod"/>
            </a:pPr>
            <a:r>
              <a:rPr lang="el-GR" sz="20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E-</a:t>
            </a:r>
            <a:r>
              <a:rPr lang="el-GR" sz="2000" strike="noStrike" spc="-1" dirty="0" err="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learning</a:t>
            </a:r>
            <a:r>
              <a:rPr lang="el-GR" sz="20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 &amp; Web 2.0 = E-</a:t>
            </a:r>
            <a:r>
              <a:rPr lang="el-GR" sz="2000" strike="noStrike" spc="-1" dirty="0" err="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learning</a:t>
            </a:r>
            <a:r>
              <a:rPr lang="el-GR" sz="20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 2.0</a:t>
            </a:r>
          </a:p>
          <a:p>
            <a:pPr marL="514440" indent="-514080">
              <a:lnSpc>
                <a:spcPct val="100000"/>
              </a:lnSpc>
              <a:buClr>
                <a:srgbClr val="873624"/>
              </a:buClr>
              <a:buFont typeface="Book Antiqua"/>
              <a:buAutoNum type="arabicPeriod"/>
            </a:pPr>
            <a:r>
              <a:rPr lang="el-GR" sz="20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Σχεδιασμός και ανάπτυξη υλικού διαδικτυακής μάθησης </a:t>
            </a:r>
          </a:p>
          <a:p>
            <a:pPr marL="777240" lvl="1" indent="-365400">
              <a:lnSpc>
                <a:spcPct val="100000"/>
              </a:lnSpc>
              <a:buClr>
                <a:srgbClr val="873624"/>
              </a:buClr>
              <a:buFont typeface="Arial"/>
              <a:buChar char="•"/>
            </a:pPr>
            <a:r>
              <a:rPr lang="el-GR" sz="20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Διδασκαλία με τη χρήση του διαδικτύου</a:t>
            </a:r>
            <a:endParaRPr lang="el-GR" strike="noStrike" spc="-1" dirty="0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marL="777240" lvl="1" indent="-365400">
              <a:lnSpc>
                <a:spcPct val="100000"/>
              </a:lnSpc>
              <a:buClr>
                <a:srgbClr val="873624"/>
              </a:buClr>
              <a:buFont typeface="Arial"/>
              <a:buChar char="•"/>
            </a:pPr>
            <a:r>
              <a:rPr lang="el-GR" sz="20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Συνεργατική δράση και μάθηση</a:t>
            </a:r>
            <a:endParaRPr lang="el-GR" strike="noStrike" spc="-1" dirty="0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marL="777240" lvl="1" indent="-365400">
              <a:lnSpc>
                <a:spcPct val="100000"/>
              </a:lnSpc>
              <a:buClr>
                <a:srgbClr val="873624"/>
              </a:buClr>
              <a:buFont typeface="Arial"/>
              <a:buChar char="•"/>
            </a:pPr>
            <a:r>
              <a:rPr lang="el-GR" sz="20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Επικοινωνία</a:t>
            </a:r>
            <a:endParaRPr lang="el-GR" strike="noStrike" spc="-1" dirty="0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marL="777240" lvl="1" indent="-365400">
              <a:lnSpc>
                <a:spcPct val="100000"/>
              </a:lnSpc>
              <a:buClr>
                <a:srgbClr val="873624"/>
              </a:buClr>
              <a:buFont typeface="Arial"/>
              <a:buChar char="•"/>
            </a:pPr>
            <a:r>
              <a:rPr lang="el-GR" sz="20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Μεθοδολογία ασκήσεων αυτό-αξιολόγησης</a:t>
            </a:r>
            <a:endParaRPr lang="el-GR" strike="noStrike" spc="-1" dirty="0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marL="777240" lvl="1" indent="-365400">
              <a:lnSpc>
                <a:spcPct val="100000"/>
              </a:lnSpc>
              <a:buClr>
                <a:srgbClr val="873624"/>
              </a:buClr>
              <a:buFont typeface="Arial"/>
              <a:buChar char="•"/>
            </a:pPr>
            <a:r>
              <a:rPr lang="el-GR" sz="20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Εργασίες που αξιολογεί ο διδάσκοντας</a:t>
            </a:r>
            <a:endParaRPr lang="el-GR" strike="noStrike" spc="-1" dirty="0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marL="777240" lvl="1" indent="-365400">
              <a:lnSpc>
                <a:spcPct val="100000"/>
              </a:lnSpc>
              <a:buClr>
                <a:srgbClr val="873624"/>
              </a:buClr>
              <a:buFont typeface="Arial"/>
              <a:buChar char="•"/>
            </a:pPr>
            <a:r>
              <a:rPr lang="el-GR" sz="20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Συστήματα δημιουργίας δραστηριοτήτων αξιολόγησης</a:t>
            </a:r>
            <a:endParaRPr lang="el-GR" strike="noStrike" spc="-1" dirty="0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marL="777240" lvl="1" indent="-365400">
              <a:lnSpc>
                <a:spcPct val="100000"/>
              </a:lnSpc>
              <a:buClr>
                <a:srgbClr val="873624"/>
              </a:buClr>
              <a:buFont typeface="Arial"/>
              <a:buChar char="•"/>
            </a:pPr>
            <a:r>
              <a:rPr lang="el-GR" sz="20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Συστήματα διαχείρισης της μάθησης</a:t>
            </a:r>
            <a:endParaRPr lang="el-GR" strike="noStrike" spc="-1" dirty="0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marL="514440" indent="-514080">
              <a:lnSpc>
                <a:spcPct val="100000"/>
              </a:lnSpc>
              <a:buClr>
                <a:srgbClr val="873624"/>
              </a:buClr>
              <a:buFont typeface="Book Antiqua"/>
              <a:buAutoNum type="arabicPeriod"/>
            </a:pPr>
            <a:r>
              <a:rPr lang="el-GR" sz="20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Δημιουργία ανοικτού μαθήματος με τη χρήση συγκεκριμένου εργαλείου.</a:t>
            </a:r>
          </a:p>
        </p:txBody>
      </p:sp>
      <p:sp>
        <p:nvSpPr>
          <p:cNvPr id="94" name="TextShape 2"/>
          <p:cNvSpPr txBox="1"/>
          <p:nvPr/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l-GR" sz="4000" b="1" strike="noStrike" spc="-1">
                <a:solidFill>
                  <a:srgbClr val="895D1D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Τα θέματα που θα μας απασχολήσουν στο σεμινάριο</a:t>
            </a:r>
            <a:endParaRPr lang="el-GR" sz="4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fallOver"/>
        <p:sndAc>
          <p:stSnd>
            <p:snd r:embed="rId2" name="wind.wav"/>
          </p:stSnd>
        </p:sndAc>
      </p:transition>
    </mc:Choice>
    <mc:Fallback xmlns="">
      <p:transition spd="med">
        <p:fade/>
        <p:sndAc>
          <p:stSnd>
            <p:snd r:embed="rId3" name="wind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699120" y="2248200"/>
            <a:ext cx="7745040" cy="3877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5760" indent="-365400">
              <a:lnSpc>
                <a:spcPct val="100000"/>
              </a:lnSpc>
              <a:buClr>
                <a:srgbClr val="873624"/>
              </a:buClr>
              <a:buFont typeface="Wingdings" charset="2"/>
              <a:buChar char=""/>
            </a:pPr>
            <a:r>
              <a:rPr lang="el-GR" sz="3600" b="1" strike="noStrike" spc="-1" dirty="0" err="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Easy</a:t>
            </a:r>
            <a:r>
              <a:rPr lang="el-GR" sz="3600" b="1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l-GR" sz="3600" b="1" strike="noStrike" spc="-1" dirty="0" err="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Blogging</a:t>
            </a:r>
            <a:r>
              <a:rPr lang="el-GR" sz="3600" b="1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For </a:t>
            </a:r>
            <a:r>
              <a:rPr lang="el-GR" sz="3600" b="1" strike="noStrike" spc="-1" dirty="0" err="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Education</a:t>
            </a:r>
            <a:endParaRPr lang="el-GR" sz="2400" strike="noStrike" spc="-1" dirty="0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marL="777240" lvl="1" indent="-365400">
              <a:lnSpc>
                <a:spcPct val="100000"/>
              </a:lnSpc>
              <a:buClr>
                <a:srgbClr val="873624"/>
              </a:buClr>
              <a:buFont typeface="Wingdings" charset="2"/>
              <a:buChar char=""/>
            </a:pPr>
            <a:r>
              <a:rPr lang="el-GR" sz="2200" b="1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http://www.edublogs.org</a:t>
            </a:r>
            <a:endParaRPr lang="el-GR" sz="2000" strike="noStrike" spc="-1" dirty="0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marL="365760" indent="-365400">
              <a:lnSpc>
                <a:spcPct val="100000"/>
              </a:lnSpc>
              <a:buClr>
                <a:srgbClr val="873624"/>
              </a:buClr>
              <a:buFont typeface="Wingdings" charset="2"/>
              <a:buChar char=""/>
            </a:pPr>
            <a:r>
              <a:rPr lang="el-GR" sz="3600" b="1" strike="noStrike" spc="-1" dirty="0" err="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Wikispaces</a:t>
            </a:r>
            <a:r>
              <a:rPr lang="el-GR" sz="3600" b="1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l-GR" sz="3600" b="1" strike="noStrike" spc="-1" dirty="0" err="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Classroom</a:t>
            </a:r>
            <a:endParaRPr lang="el-GR" sz="2400" strike="noStrike" spc="-1" dirty="0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marL="777240" lvl="1" indent="-365400">
              <a:lnSpc>
                <a:spcPct val="100000"/>
              </a:lnSpc>
              <a:buClr>
                <a:srgbClr val="873624"/>
              </a:buClr>
              <a:buFont typeface="Wingdings" charset="2"/>
              <a:buChar char=""/>
            </a:pPr>
            <a:r>
              <a:rPr lang="el-GR" sz="2200" b="1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https://www.wikispaces.com/</a:t>
            </a:r>
            <a:endParaRPr lang="el-GR" sz="2000" strike="noStrike" spc="-1" dirty="0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marL="365760" indent="-365400">
              <a:lnSpc>
                <a:spcPct val="100000"/>
              </a:lnSpc>
              <a:buClr>
                <a:srgbClr val="873624"/>
              </a:buClr>
              <a:buFont typeface="Wingdings" charset="2"/>
              <a:buChar char=""/>
            </a:pPr>
            <a:r>
              <a:rPr lang="el-GR" sz="3600" b="1" strike="noStrike" spc="-1" dirty="0" err="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Weebly</a:t>
            </a:r>
            <a:r>
              <a:rPr lang="el-GR" sz="3600" b="1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for </a:t>
            </a:r>
            <a:r>
              <a:rPr lang="el-GR" sz="3600" b="1" strike="noStrike" spc="-1" dirty="0" err="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Education</a:t>
            </a:r>
            <a:endParaRPr lang="el-GR" sz="2400" strike="noStrike" spc="-1" dirty="0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marL="777240" lvl="1" indent="-365400">
              <a:lnSpc>
                <a:spcPct val="100000"/>
              </a:lnSpc>
              <a:buClr>
                <a:srgbClr val="873624"/>
              </a:buClr>
              <a:buFont typeface="Wingdings" charset="2"/>
              <a:buChar char=""/>
            </a:pPr>
            <a:r>
              <a:rPr lang="el-GR" sz="2200" b="1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http://education.weebly.com</a:t>
            </a:r>
            <a:endParaRPr lang="el-GR" sz="2000" strike="noStrike" spc="-1" dirty="0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l-GR" sz="4000" b="1" strike="noStrike" spc="-1">
                <a:solidFill>
                  <a:srgbClr val="895D1D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Πληροφοριακά συστήματα</a:t>
            </a:r>
            <a:endParaRPr lang="el-G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fallOver"/>
        <p:sndAc>
          <p:stSnd>
            <p:snd r:embed="rId2" name="wind.wav"/>
          </p:stSnd>
        </p:sndAc>
      </p:transition>
    </mc:Choice>
    <mc:Fallback xmlns="">
      <p:transition spd="med">
        <p:fade/>
        <p:sndAc>
          <p:stSnd>
            <p:snd r:embed="rId3" name="wind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699120" y="2248200"/>
            <a:ext cx="7745040" cy="3877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5760" indent="-365400">
              <a:lnSpc>
                <a:spcPct val="200000"/>
              </a:lnSpc>
              <a:buClr>
                <a:srgbClr val="873624"/>
              </a:buClr>
              <a:buFont typeface="Wingdings" charset="2"/>
              <a:buChar char=""/>
            </a:pPr>
            <a:r>
              <a:rPr lang="en-US" sz="2400" b="1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3</a:t>
            </a:r>
            <a:r>
              <a:rPr lang="el-GR" sz="2400" b="1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 Εργασίες στο πλαίσιο του μαθήματος</a:t>
            </a:r>
            <a:endParaRPr lang="el-GR" sz="2400" strike="noStrike" spc="-1" dirty="0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marL="365760" indent="-365400">
              <a:lnSpc>
                <a:spcPct val="200000"/>
              </a:lnSpc>
              <a:buClr>
                <a:srgbClr val="873624"/>
              </a:buClr>
              <a:buFont typeface="Wingdings" charset="2"/>
              <a:buChar char=""/>
            </a:pPr>
            <a:r>
              <a:rPr lang="el-GR" sz="2400" b="1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Κατασκευή τελικής εργασίας </a:t>
            </a:r>
            <a:r>
              <a:rPr lang="el-GR" sz="24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(Κατασκευή διαδικτυακού μαθήματος με τη χρήση εργαλείων </a:t>
            </a:r>
            <a:r>
              <a:rPr lang="en-US" sz="24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web</a:t>
            </a:r>
            <a:r>
              <a:rPr lang="el-GR" sz="24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)</a:t>
            </a:r>
          </a:p>
          <a:p>
            <a:pPr>
              <a:lnSpc>
                <a:spcPct val="100000"/>
              </a:lnSpc>
            </a:pPr>
            <a:endParaRPr lang="el-GR" sz="2400" strike="noStrike" spc="-1" dirty="0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algn="ctr">
              <a:lnSpc>
                <a:spcPct val="100000"/>
              </a:lnSpc>
            </a:pPr>
            <a:r>
              <a:rPr lang="el-GR" sz="2400" b="1" strike="noStrike" spc="-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Book Antiqua"/>
              </a:rPr>
              <a:t>Ομαδική εργασία 2 – 3 ατόμων</a:t>
            </a:r>
            <a:endParaRPr lang="el-GR" sz="2400" strike="noStrike" spc="-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>
              <a:lnSpc>
                <a:spcPct val="100000"/>
              </a:lnSpc>
            </a:pPr>
            <a:endParaRPr lang="el-GR" sz="2400" strike="noStrike" spc="-1" dirty="0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l-GR" sz="4000" b="1" strike="noStrike" spc="-1">
                <a:solidFill>
                  <a:srgbClr val="895D1D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Εργασίες Σεμιναρίου</a:t>
            </a:r>
            <a:endParaRPr lang="el-G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fallOver"/>
        <p:sndAc>
          <p:stSnd>
            <p:snd r:embed="rId2" name="wind.wav"/>
          </p:stSnd>
        </p:sndAc>
      </p:transition>
    </mc:Choice>
    <mc:Fallback xmlns="">
      <p:transition spd="med">
        <p:fade/>
        <p:sndAc>
          <p:stSnd>
            <p:snd r:embed="rId3" name="wind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699120" y="2248200"/>
            <a:ext cx="7745040" cy="3877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5760" indent="-365400">
              <a:lnSpc>
                <a:spcPct val="200000"/>
              </a:lnSpc>
              <a:buClr>
                <a:srgbClr val="873624"/>
              </a:buClr>
              <a:buFont typeface="Wingdings" charset="2"/>
              <a:buChar char=""/>
            </a:pPr>
            <a:r>
              <a:rPr lang="en-US" sz="3600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5</a:t>
            </a:r>
            <a:r>
              <a:rPr lang="el-GR" sz="36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0% Ενδιάμεσης αξιολόγησης</a:t>
            </a:r>
            <a:endParaRPr lang="el-GR" sz="2400" strike="noStrike" spc="-1" dirty="0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marL="365760" indent="-365400">
              <a:lnSpc>
                <a:spcPct val="200000"/>
              </a:lnSpc>
              <a:buClr>
                <a:srgbClr val="873624"/>
              </a:buClr>
              <a:buFont typeface="Wingdings" charset="2"/>
              <a:buChar char=""/>
            </a:pPr>
            <a:r>
              <a:rPr lang="el-GR" sz="3600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50</a:t>
            </a:r>
            <a:r>
              <a:rPr lang="el-GR" sz="36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% Τελική Εργασία</a:t>
            </a:r>
            <a:endParaRPr lang="el-GR" sz="2400" strike="noStrike" spc="-1" dirty="0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l-GR" sz="4000" b="1" strike="noStrike" spc="-1">
                <a:solidFill>
                  <a:srgbClr val="895D1D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Αξιολόγηση Σεμιναρίου</a:t>
            </a:r>
            <a:endParaRPr lang="el-G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fallOver"/>
        <p:sndAc>
          <p:stSnd>
            <p:snd r:embed="rId2" name="wind.wav"/>
          </p:stSnd>
        </p:sndAc>
      </p:transition>
    </mc:Choice>
    <mc:Fallback xmlns="">
      <p:transition spd="med">
        <p:fade/>
        <p:sndAc>
          <p:stSnd>
            <p:snd r:embed="rId3" name="wind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699120" y="2248200"/>
            <a:ext cx="7745040" cy="3877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5760" indent="-365400">
              <a:lnSpc>
                <a:spcPct val="150000"/>
              </a:lnSpc>
              <a:buClr>
                <a:srgbClr val="873624"/>
              </a:buClr>
              <a:buFont typeface="Wingdings" charset="2"/>
              <a:buChar char=""/>
            </a:pPr>
            <a:r>
              <a:rPr lang="el-GR" sz="36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Σημειώσεις Διδάσκοντα</a:t>
            </a:r>
            <a:endParaRPr lang="el-GR" sz="2400" strike="noStrike" spc="-1" dirty="0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marL="777240" lvl="1" indent="-365400">
              <a:lnSpc>
                <a:spcPct val="150000"/>
              </a:lnSpc>
              <a:buClr>
                <a:srgbClr val="873624"/>
              </a:buClr>
              <a:buFont typeface="Wingdings" charset="2"/>
              <a:buChar char=""/>
            </a:pPr>
            <a:r>
              <a:rPr lang="el-GR" sz="22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Με email</a:t>
            </a:r>
            <a:endParaRPr lang="el-GR" sz="2000" strike="noStrike" spc="-1" dirty="0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marL="777240" lvl="1" indent="-365400">
              <a:lnSpc>
                <a:spcPct val="150000"/>
              </a:lnSpc>
              <a:buClr>
                <a:srgbClr val="873624"/>
              </a:buClr>
              <a:buFont typeface="Wingdings" charset="2"/>
              <a:buChar char=""/>
            </a:pPr>
            <a:r>
              <a:rPr lang="el-GR" sz="22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Στο </a:t>
            </a:r>
            <a:r>
              <a:rPr lang="el-GR" sz="2200" strike="noStrike" spc="-1" dirty="0" err="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eClass</a:t>
            </a:r>
            <a:endParaRPr lang="el-GR" sz="2000" strike="noStrike" spc="-1" dirty="0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marL="365760" indent="-365400">
              <a:lnSpc>
                <a:spcPct val="150000"/>
              </a:lnSpc>
              <a:buClr>
                <a:srgbClr val="873624"/>
              </a:buClr>
              <a:buFont typeface="Wingdings" charset="2"/>
              <a:buChar char=""/>
            </a:pPr>
            <a:r>
              <a:rPr lang="el-GR" sz="36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Άρθρα σε ομαδική αποστολή</a:t>
            </a:r>
            <a:endParaRPr lang="el-GR" sz="2400" strike="noStrike" spc="-1" dirty="0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marL="365760" indent="-365400">
              <a:lnSpc>
                <a:spcPct val="150000"/>
              </a:lnSpc>
              <a:buClr>
                <a:srgbClr val="873624"/>
              </a:buClr>
              <a:buFont typeface="Wingdings" charset="2"/>
              <a:buChar char=""/>
            </a:pPr>
            <a:r>
              <a:rPr lang="el-GR" sz="36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Προτεινόμενα βιβλία</a:t>
            </a:r>
            <a:endParaRPr lang="el-GR" sz="2400" strike="noStrike" spc="-1" dirty="0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l-GR" sz="4000" b="1" strike="noStrike" spc="-1">
                <a:solidFill>
                  <a:srgbClr val="895D1D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Εκπαιδευτικό Υλικό</a:t>
            </a:r>
            <a:endParaRPr lang="el-G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fallOver"/>
        <p:sndAc>
          <p:stSnd>
            <p:snd r:embed="rId2" name="wind.wav"/>
          </p:stSnd>
        </p:sndAc>
      </p:transition>
    </mc:Choice>
    <mc:Fallback xmlns="">
      <p:transition spd="med">
        <p:fade/>
        <p:sndAc>
          <p:stSnd>
            <p:snd r:embed="rId3" name="wind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457200" y="2205000"/>
            <a:ext cx="8229240" cy="4464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5760" indent="-365400">
              <a:lnSpc>
                <a:spcPct val="100000"/>
              </a:lnSpc>
              <a:buClr>
                <a:srgbClr val="873624"/>
              </a:buClr>
              <a:buFont typeface="Wingdings" charset="2"/>
              <a:buChar char=""/>
            </a:pPr>
            <a:r>
              <a:rPr lang="el-GR" sz="2400" u="sng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Email</a:t>
            </a:r>
            <a:r>
              <a:rPr lang="en-US" sz="2400" u="sng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: </a:t>
            </a:r>
            <a:r>
              <a:rPr lang="en-US" sz="2000" u="sng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  <a:hlinkClick r:id="rId3"/>
              </a:rPr>
              <a:t>mkleisarx@uoc.gr</a:t>
            </a:r>
            <a:endParaRPr lang="en-US" sz="2000" u="sng" strike="noStrike" spc="-1" dirty="0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marL="365760" indent="-365400">
              <a:lnSpc>
                <a:spcPct val="100000"/>
              </a:lnSpc>
              <a:buClr>
                <a:srgbClr val="873624"/>
              </a:buClr>
              <a:buFont typeface="Courier New"/>
              <a:buChar char="o"/>
            </a:pPr>
            <a:r>
              <a:rPr lang="el-GR" sz="2400" u="sng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Ώρες Γραφείου</a:t>
            </a:r>
            <a:r>
              <a:rPr lang="el-GR" sz="24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 </a:t>
            </a:r>
            <a:r>
              <a:rPr lang="el-GR" sz="2400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ΠΤΔΕ</a:t>
            </a:r>
            <a:endParaRPr lang="el-GR" sz="2400" strike="noStrike" spc="-1" dirty="0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marL="777240" lvl="1" indent="-365400">
              <a:lnSpc>
                <a:spcPct val="100000"/>
              </a:lnSpc>
              <a:buClr>
                <a:srgbClr val="873624"/>
              </a:buClr>
              <a:buFont typeface="Courier New"/>
              <a:buChar char="o"/>
            </a:pPr>
            <a:r>
              <a:rPr lang="el-GR" sz="2200" b="1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Τετάρτη 15.30 – 17.30</a:t>
            </a:r>
            <a:endParaRPr lang="el-GR" sz="2000" strike="noStrike" spc="-1" dirty="0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marL="777240" lvl="1" indent="-365400">
              <a:lnSpc>
                <a:spcPct val="100000"/>
              </a:lnSpc>
              <a:buClr>
                <a:srgbClr val="873624"/>
              </a:buClr>
              <a:buFont typeface="Courier New"/>
              <a:buChar char="o"/>
            </a:pPr>
            <a:r>
              <a:rPr lang="el-GR" sz="2200" b="1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Πέμπτη</a:t>
            </a:r>
            <a:r>
              <a:rPr lang="el-GR" sz="2200" b="1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 1</a:t>
            </a:r>
            <a:r>
              <a:rPr lang="en-US" sz="2200" b="1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0</a:t>
            </a:r>
            <a:r>
              <a:rPr lang="el-GR" sz="2200" b="1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.</a:t>
            </a:r>
            <a:r>
              <a:rPr lang="en-US" sz="2200" b="1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0</a:t>
            </a:r>
            <a:r>
              <a:rPr lang="el-GR" sz="2200" b="1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0 – 1</a:t>
            </a:r>
            <a:r>
              <a:rPr lang="en-US" sz="2200" b="1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1</a:t>
            </a:r>
            <a:r>
              <a:rPr lang="el-GR" sz="2200" b="1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.30</a:t>
            </a:r>
            <a:endParaRPr lang="el-GR" sz="2000" strike="noStrike" spc="-1" dirty="0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marL="365760" indent="-365400">
              <a:lnSpc>
                <a:spcPct val="100000"/>
              </a:lnSpc>
              <a:buClr>
                <a:srgbClr val="873624"/>
              </a:buClr>
              <a:buFont typeface="Courier New"/>
              <a:buChar char="o"/>
            </a:pPr>
            <a:r>
              <a:rPr lang="el-GR" sz="2400" u="sng" strike="noStrike" spc="-1" dirty="0" err="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eClass</a:t>
            </a:r>
            <a:endParaRPr lang="el-GR" sz="2400" strike="noStrike" spc="-1" dirty="0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marL="777240" lvl="1" indent="-365400">
              <a:lnSpc>
                <a:spcPct val="100000"/>
              </a:lnSpc>
              <a:buClr>
                <a:srgbClr val="873624"/>
              </a:buClr>
              <a:buFont typeface="Courier New"/>
              <a:buChar char="o"/>
            </a:pPr>
            <a:r>
              <a:rPr lang="el-GR" sz="2400" b="1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Περιοχές Συζητήσεων</a:t>
            </a:r>
            <a:endParaRPr lang="el-GR" sz="2000" strike="noStrike" spc="-1" dirty="0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marL="365760" indent="-365400">
              <a:lnSpc>
                <a:spcPct val="100000"/>
              </a:lnSpc>
              <a:buClr>
                <a:srgbClr val="873624"/>
              </a:buClr>
              <a:buFont typeface="Courier New"/>
              <a:buChar char="o"/>
            </a:pPr>
            <a:r>
              <a:rPr lang="el-GR" sz="2400" u="sng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Skype</a:t>
            </a:r>
            <a:r>
              <a:rPr lang="el-GR" sz="24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: </a:t>
            </a:r>
            <a:r>
              <a:rPr lang="el-GR" sz="2400" b="1" strike="noStrike" spc="-1" dirty="0" err="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kleisarx_mx</a:t>
            </a:r>
            <a:endParaRPr lang="el-GR" sz="2400" strike="noStrike" spc="-1" dirty="0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marL="365760" indent="-365400">
              <a:lnSpc>
                <a:spcPct val="100000"/>
              </a:lnSpc>
              <a:buClr>
                <a:srgbClr val="873624"/>
              </a:buClr>
              <a:buFont typeface="Courier New"/>
              <a:buChar char="o"/>
            </a:pPr>
            <a:r>
              <a:rPr lang="el-GR" sz="2400" u="sng" strike="noStrike" spc="-1" dirty="0" err="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Τηλ</a:t>
            </a:r>
            <a:r>
              <a:rPr lang="el-GR" sz="24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: </a:t>
            </a:r>
            <a:r>
              <a:rPr lang="el-GR" sz="2400" b="1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2831077582</a:t>
            </a:r>
            <a:r>
              <a:rPr lang="el-GR" sz="24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 (ώρες γραφείου)</a:t>
            </a:r>
          </a:p>
        </p:txBody>
      </p:sp>
      <p:sp>
        <p:nvSpPr>
          <p:cNvPr id="104" name="TextShape 2"/>
          <p:cNvSpPr txBox="1"/>
          <p:nvPr/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l-GR" sz="4000" b="1" strike="noStrike" spc="-1">
                <a:solidFill>
                  <a:srgbClr val="895D1D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Τρόποι Επικοινωνίας</a:t>
            </a:r>
            <a:endParaRPr lang="el-G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fallOver"/>
        <p:sndAc>
          <p:stSnd>
            <p:snd r:embed="rId2" name="wind.wav"/>
          </p:stSnd>
        </p:sndAc>
      </p:transition>
    </mc:Choice>
    <mc:Fallback xmlns="">
      <p:transition spd="med">
        <p:fade/>
        <p:sndAc>
          <p:stSnd>
            <p:snd r:embed="rId5" name="wind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1AD3486-9A39-AFA4-C39F-994330296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Προτεινόμενη Βιβλιογραφία Στον </a:t>
            </a:r>
            <a:r>
              <a:rPr lang="el-GR" dirty="0" err="1"/>
              <a:t>Εύδοξο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EE87503-EEC2-C0A3-A135-F87133226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Ψηφιακές τεχνολογίες και μάθηση του 21ου αιώνα, Κωδικός Βιβλίου στον </a:t>
            </a:r>
            <a:r>
              <a:rPr lang="el-GR" dirty="0" err="1"/>
              <a:t>Εύδοξο</a:t>
            </a:r>
            <a:r>
              <a:rPr lang="el-GR" dirty="0"/>
              <a:t>: </a:t>
            </a:r>
            <a:r>
              <a:rPr lang="el-GR" b="1" dirty="0"/>
              <a:t>86055478</a:t>
            </a:r>
            <a:r>
              <a:rPr lang="el-GR" dirty="0"/>
              <a:t>, Έκδοση: 1η </a:t>
            </a:r>
            <a:r>
              <a:rPr lang="el-GR" dirty="0" err="1"/>
              <a:t>έκδ</a:t>
            </a:r>
            <a:r>
              <a:rPr lang="el-GR" dirty="0"/>
              <a:t>./2019, Συγγραφείς: </a:t>
            </a:r>
            <a:r>
              <a:rPr lang="el-GR" dirty="0" err="1"/>
              <a:t>Τζιμογιάννης</a:t>
            </a:r>
            <a:r>
              <a:rPr lang="el-GR" dirty="0"/>
              <a:t> Αθανάσιος, ISBN: 9789605863104, Τύπος: Σύγγραμμα, Διαθέτης (Εκδότης): ΕΚΔΟΣΕΙΣ ΚΡΙΤΙΚΗ ΑΕ</a:t>
            </a:r>
          </a:p>
          <a:p>
            <a:endParaRPr lang="el-GR" dirty="0"/>
          </a:p>
          <a:p>
            <a:r>
              <a:rPr lang="el-GR" dirty="0"/>
              <a:t>Εισαγωγή στις εκπαιδευτικές εφαρμογές των Τεχνολογιών της Πληροφορίας και των Επικοινωνιών - 2η Έκδοση, Κωδικός Βιβλίου στον </a:t>
            </a:r>
            <a:r>
              <a:rPr lang="el-GR" dirty="0" err="1"/>
              <a:t>Εύδοξο</a:t>
            </a:r>
            <a:r>
              <a:rPr lang="el-GR" dirty="0"/>
              <a:t>: </a:t>
            </a:r>
            <a:r>
              <a:rPr lang="el-GR" b="1" dirty="0"/>
              <a:t>86201075</a:t>
            </a:r>
            <a:r>
              <a:rPr lang="el-GR" dirty="0"/>
              <a:t>, Έκδοση: 2η/2019, Συγγραφείς: Βασίλης Ι. Κόμης, ISBN: 9789605780579 Τύπος: Σύγγραμμα, Διαθέτης (Εκδότης): ΕΚΔΟΣΕΙΣ ΝΕΩΝ ΤΕΧΝΟΛΟΓΙΩΝ ΙΔΙΩΤΙΚΗ ΚΕΦΑΛΑΙΟΥΧΙΚΗ ΕΤΑΙΡΕΙΑ</a:t>
            </a:r>
          </a:p>
        </p:txBody>
      </p:sp>
    </p:spTree>
    <p:extLst>
      <p:ext uri="{BB962C8B-B14F-4D97-AF65-F5344CB8AC3E}">
        <p14:creationId xmlns:p14="http://schemas.microsoft.com/office/powerpoint/2010/main" val="34098378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fallOver"/>
        <p:sndAc>
          <p:stSnd>
            <p:snd r:embed="rId2" name="wind.wav"/>
          </p:stSnd>
        </p:sndAc>
      </p:transition>
    </mc:Choice>
    <mc:Fallback xmlns="">
      <p:transition spd="med">
        <p:fade/>
        <p:sndAc>
          <p:stSnd>
            <p:snd r:embed="rId3" name="wind.wav"/>
          </p:stSnd>
        </p:sndAc>
      </p:transition>
    </mc:Fallback>
  </mc:AlternateContent>
</p:sld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Οργανικό">
  <a:themeElements>
    <a:clrScheme name="Οργανικό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Οργανικό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Οργανικό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50</TotalTime>
  <Words>351</Words>
  <Application>Microsoft Office PowerPoint</Application>
  <PresentationFormat>Προβολή στην οθόνη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4</vt:i4>
      </vt:variant>
      <vt:variant>
        <vt:lpstr>Τίτλοι διαφανειών</vt:lpstr>
      </vt:variant>
      <vt:variant>
        <vt:i4>9</vt:i4>
      </vt:variant>
    </vt:vector>
  </HeadingPairs>
  <TitlesOfParts>
    <vt:vector size="20" baseType="lpstr">
      <vt:lpstr>Arial</vt:lpstr>
      <vt:lpstr>Book Antiqua</vt:lpstr>
      <vt:lpstr>Courier New</vt:lpstr>
      <vt:lpstr>Garamond</vt:lpstr>
      <vt:lpstr>Symbol</vt:lpstr>
      <vt:lpstr>Times New Roman</vt:lpstr>
      <vt:lpstr>Wingdings</vt:lpstr>
      <vt:lpstr>Office Theme</vt:lpstr>
      <vt:lpstr>Θέμα του Office</vt:lpstr>
      <vt:lpstr>Θέμα του Office</vt:lpstr>
      <vt:lpstr>Οργανικό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Προτεινόμενη Βιβλιογραφία Στον Εύδοξο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Τηλεμάθηση</dc:title>
  <dc:creator>kleisarx</dc:creator>
  <cp:lastModifiedBy>ΜΙΧΑΗΛ ΚΛΕΙΣΑΡΧΑΚΗΣ</cp:lastModifiedBy>
  <cp:revision>26</cp:revision>
  <dcterms:created xsi:type="dcterms:W3CDTF">2016-02-19T21:53:10Z</dcterms:created>
  <dcterms:modified xsi:type="dcterms:W3CDTF">2024-09-26T13:05:10Z</dcterms:modified>
  <dc:language>el-GR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Προβολή στην οθόνη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</vt:i4>
  </property>
</Properties>
</file>