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handoutMasterIdLst>
    <p:handoutMasterId r:id="rId24"/>
  </p:handoutMasterIdLst>
  <p:sldIdLst>
    <p:sldId id="256" r:id="rId2"/>
    <p:sldId id="273" r:id="rId3"/>
    <p:sldId id="288" r:id="rId4"/>
    <p:sldId id="279" r:id="rId5"/>
    <p:sldId id="289" r:id="rId6"/>
    <p:sldId id="290" r:id="rId7"/>
    <p:sldId id="282" r:id="rId8"/>
    <p:sldId id="280" r:id="rId9"/>
    <p:sldId id="294" r:id="rId10"/>
    <p:sldId id="281" r:id="rId11"/>
    <p:sldId id="295" r:id="rId12"/>
    <p:sldId id="283" r:id="rId13"/>
    <p:sldId id="284" r:id="rId14"/>
    <p:sldId id="320" r:id="rId15"/>
    <p:sldId id="291" r:id="rId16"/>
    <p:sldId id="285" r:id="rId17"/>
    <p:sldId id="286" r:id="rId18"/>
    <p:sldId id="287" r:id="rId19"/>
    <p:sldId id="296" r:id="rId20"/>
    <p:sldId id="292" r:id="rId21"/>
    <p:sldId id="293" r:id="rId22"/>
  </p:sldIdLst>
  <p:sldSz cx="12188825"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85362" autoAdjust="0"/>
  </p:normalViewPr>
  <p:slideViewPr>
    <p:cSldViewPr>
      <p:cViewPr varScale="1">
        <p:scale>
          <a:sx n="65" d="100"/>
          <a:sy n="65" d="100"/>
        </p:scale>
        <p:origin x="816" y="60"/>
      </p:cViewPr>
      <p:guideLst>
        <p:guide orient="horz" pos="2160"/>
        <p:guide pos="3839"/>
      </p:guideLst>
    </p:cSldViewPr>
  </p:slideViewPr>
  <p:notesTextViewPr>
    <p:cViewPr>
      <p:scale>
        <a:sx n="1" d="1"/>
        <a:sy n="1" d="1"/>
      </p:scale>
      <p:origin x="0" y="0"/>
    </p:cViewPr>
  </p:notesTextViewPr>
  <p:notesViewPr>
    <p:cSldViewPr>
      <p:cViewPr varScale="1">
        <p:scale>
          <a:sx n="69" d="100"/>
          <a:sy n="69" d="100"/>
        </p:scale>
        <p:origin x="4134" y="5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56"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l-GR" dirty="0"/>
          </a:p>
        </p:txBody>
      </p:sp>
      <p:sp>
        <p:nvSpPr>
          <p:cNvPr id="3" name="Θέση ημερομηνίας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10D68337-3F56-4B1C-BAE9-D849F4868156}" type="datetime1">
              <a:rPr lang="el-GR" smtClean="0"/>
              <a:t>23/4/2020</a:t>
            </a:fld>
            <a:endParaRPr lang="el-GR"/>
          </a:p>
        </p:txBody>
      </p:sp>
      <p:sp>
        <p:nvSpPr>
          <p:cNvPr id="4" name="Θέση υποσέλιδου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l-GR"/>
          </a:p>
        </p:txBody>
      </p:sp>
      <p:sp>
        <p:nvSpPr>
          <p:cNvPr id="5" name="Θέση αριθμού διαφάνειας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92837A6B-DAA4-4C2D-AEAB-4E9E70095794}" type="slidenum">
              <a:rPr lang="el-GR"/>
              <a:t>‹#›</a:t>
            </a:fld>
            <a:endParaRPr lang="el-GR"/>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l-GR" noProof="0"/>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E6084CD1-190F-4FE4-AAA7-24EB7B01C642}" type="datetime1">
              <a:rPr lang="el-GR" noProof="0" smtClean="0"/>
              <a:t>23/4/2020</a:t>
            </a:fld>
            <a:endParaRPr lang="el-GR" noProof="0"/>
          </a:p>
        </p:txBody>
      </p:sp>
      <p:sp>
        <p:nvSpPr>
          <p:cNvPr id="4" name="Θέση εικόνας διαφάνειας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dirty="0"/>
              <a:t>Επεξεργασία στυλ υποδείγματος κειμένου</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l-GR" noProof="0"/>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03266150-FA26-45B5-BF0B-186B42A09DC9}" type="slidenum">
              <a:rPr lang="el-GR" noProof="0"/>
              <a:t>‹#›</a:t>
            </a:fld>
            <a:endParaRPr lang="el-GR" noProof="0"/>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noProof="1"/>
          </a:p>
        </p:txBody>
      </p:sp>
      <p:sp>
        <p:nvSpPr>
          <p:cNvPr id="4" name="Θέση αριθμού διαφάνειας 3"/>
          <p:cNvSpPr>
            <a:spLocks noGrp="1"/>
          </p:cNvSpPr>
          <p:nvPr>
            <p:ph type="sldNum" sz="quarter" idx="10"/>
          </p:nvPr>
        </p:nvSpPr>
        <p:spPr/>
        <p:txBody>
          <a:bodyPr/>
          <a:lstStyle/>
          <a:p>
            <a:pPr rtl="0"/>
            <a:fld id="{03266150-FA26-45B5-BF0B-186B42A09DC9}" type="slidenum">
              <a:rPr lang="el-GR" noProof="1" smtClean="0"/>
              <a:t>1</a:t>
            </a:fld>
            <a:endParaRPr lang="el-GR" noProof="1"/>
          </a:p>
        </p:txBody>
      </p:sp>
    </p:spTree>
    <p:extLst>
      <p:ext uri="{BB962C8B-B14F-4D97-AF65-F5344CB8AC3E}">
        <p14:creationId xmlns:p14="http://schemas.microsoft.com/office/powerpoint/2010/main" val="2769613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03266150-FA26-45B5-BF0B-186B42A09DC9}" type="slidenum">
              <a:rPr lang="el-GR" smtClean="0"/>
              <a:t>2</a:t>
            </a:fld>
            <a:endParaRPr lang="el-GR"/>
          </a:p>
        </p:txBody>
      </p:sp>
    </p:spTree>
    <p:extLst>
      <p:ext uri="{BB962C8B-B14F-4D97-AF65-F5344CB8AC3E}">
        <p14:creationId xmlns:p14="http://schemas.microsoft.com/office/powerpoint/2010/main" val="3677051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03266150-FA26-45B5-BF0B-186B42A09DC9}" type="slidenum">
              <a:rPr lang="el-GR" smtClean="0"/>
              <a:t>3</a:t>
            </a:fld>
            <a:endParaRPr lang="el-GR"/>
          </a:p>
        </p:txBody>
      </p:sp>
    </p:spTree>
    <p:extLst>
      <p:ext uri="{BB962C8B-B14F-4D97-AF65-F5344CB8AC3E}">
        <p14:creationId xmlns:p14="http://schemas.microsoft.com/office/powerpoint/2010/main" val="2947262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b="0" i="0" kern="1200" dirty="0" smtClean="0">
                <a:solidFill>
                  <a:schemeClr val="tx2"/>
                </a:solidFill>
                <a:effectLst/>
                <a:latin typeface="+mn-lt"/>
                <a:ea typeface="+mn-ea"/>
                <a:cs typeface="+mn-cs"/>
              </a:rPr>
              <a:t>Όταν το έμβολο τεθεί σε ταλάντωση, το αέριο που βρίσκεται σε επαφή με το εσωτερικό τοίχωμα του σωλήνα θα συμπιέζεται και θα εκτονώνεται περιοδικά ακολουθώντας την κίνηση του εμβόλου.</a:t>
            </a:r>
            <a:br>
              <a:rPr lang="el-GR" sz="1200" b="0" i="0" kern="1200" dirty="0" smtClean="0">
                <a:solidFill>
                  <a:schemeClr val="tx2"/>
                </a:solidFill>
                <a:effectLst/>
                <a:latin typeface="+mn-lt"/>
                <a:ea typeface="+mn-ea"/>
                <a:cs typeface="+mn-cs"/>
              </a:rPr>
            </a:br>
            <a:r>
              <a:rPr lang="el-GR" sz="1200" b="0" i="0" kern="1200" dirty="0" smtClean="0">
                <a:solidFill>
                  <a:schemeClr val="tx2"/>
                </a:solidFill>
                <a:effectLst/>
                <a:latin typeface="+mn-lt"/>
                <a:ea typeface="+mn-ea"/>
                <a:cs typeface="+mn-cs"/>
              </a:rPr>
              <a:t>Κάθε φορά που το έμβολο πιέζει το αέριο του σωλήνα, δημιουργείται δεξιά από το έμβολο ένα στρώμα συμπιεσμένου αέρα, ένα </a:t>
            </a:r>
            <a:r>
              <a:rPr lang="el-GR" sz="1200" b="1" i="0" kern="1200" dirty="0" smtClean="0">
                <a:solidFill>
                  <a:schemeClr val="tx2"/>
                </a:solidFill>
                <a:effectLst/>
                <a:latin typeface="+mn-lt"/>
                <a:ea typeface="+mn-ea"/>
                <a:cs typeface="+mn-cs"/>
              </a:rPr>
              <a:t>πύκνωμα, </a:t>
            </a:r>
            <a:r>
              <a:rPr lang="el-GR" sz="1200" b="0" i="0" kern="1200" dirty="0" smtClean="0">
                <a:solidFill>
                  <a:schemeClr val="tx2"/>
                </a:solidFill>
                <a:effectLst/>
                <a:latin typeface="+mn-lt"/>
                <a:ea typeface="+mn-ea"/>
                <a:cs typeface="+mn-cs"/>
              </a:rPr>
              <a:t>καθώς ο χώρος που είχε αρχικά στη διάθεσή του το αέριο περιορίζεται.</a:t>
            </a:r>
            <a:r>
              <a:rPr lang="el-GR" dirty="0" smtClean="0"/>
              <a:t> </a:t>
            </a:r>
            <a:br>
              <a:rPr lang="el-GR" dirty="0" smtClean="0"/>
            </a:br>
            <a:endParaRPr lang="el-GR" dirty="0" smtClean="0"/>
          </a:p>
          <a:p>
            <a:r>
              <a:rPr lang="el-GR" sz="1200" b="0" i="0" kern="1200" dirty="0" smtClean="0">
                <a:solidFill>
                  <a:schemeClr val="tx2"/>
                </a:solidFill>
                <a:effectLst/>
                <a:latin typeface="+mn-lt"/>
                <a:ea typeface="+mn-ea"/>
                <a:cs typeface="+mn-cs"/>
              </a:rPr>
              <a:t>Όταν πάλι το έμβολο οπισθοδρομεί στο σωλήνα, το αέριο που βρίσκεται σε επαφή μαζί του εκτονώνεται, καθώς έχει τη δυνατότητα να καταλάβει μεγαλύτερο χώρο από πριν, με αποτέλεσμα δεξιά από το έμβολο να δημιουργείται ένα </a:t>
            </a:r>
            <a:r>
              <a:rPr lang="el-GR" sz="1200" b="1" i="0" kern="1200" dirty="0" smtClean="0">
                <a:solidFill>
                  <a:schemeClr val="tx2"/>
                </a:solidFill>
                <a:effectLst/>
                <a:latin typeface="+mn-lt"/>
                <a:ea typeface="+mn-ea"/>
                <a:cs typeface="+mn-cs"/>
              </a:rPr>
              <a:t>αραίωμα. </a:t>
            </a:r>
            <a:r>
              <a:rPr lang="el-GR" dirty="0" smtClean="0"/>
              <a:t/>
            </a:r>
            <a:br>
              <a:rPr lang="el-GR" dirty="0" smtClean="0"/>
            </a:br>
            <a:endParaRPr lang="el-GR" dirty="0"/>
          </a:p>
        </p:txBody>
      </p:sp>
      <p:sp>
        <p:nvSpPr>
          <p:cNvPr id="4" name="Θέση αριθμού διαφάνειας 3"/>
          <p:cNvSpPr>
            <a:spLocks noGrp="1"/>
          </p:cNvSpPr>
          <p:nvPr>
            <p:ph type="sldNum" sz="quarter" idx="10"/>
          </p:nvPr>
        </p:nvSpPr>
        <p:spPr/>
        <p:txBody>
          <a:bodyPr/>
          <a:lstStyle/>
          <a:p>
            <a:pPr rtl="0"/>
            <a:fld id="{03266150-FA26-45B5-BF0B-186B42A09DC9}" type="slidenum">
              <a:rPr lang="el-GR" noProof="0" smtClean="0"/>
              <a:t>10</a:t>
            </a:fld>
            <a:endParaRPr lang="el-GR" noProof="0"/>
          </a:p>
        </p:txBody>
      </p:sp>
    </p:spTree>
    <p:extLst>
      <p:ext uri="{BB962C8B-B14F-4D97-AF65-F5344CB8AC3E}">
        <p14:creationId xmlns:p14="http://schemas.microsoft.com/office/powerpoint/2010/main" val="529281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noProof="1"/>
          </a:p>
        </p:txBody>
      </p:sp>
      <p:sp>
        <p:nvSpPr>
          <p:cNvPr id="4" name="Θέση αριθμού διαφάνειας 3"/>
          <p:cNvSpPr>
            <a:spLocks noGrp="1"/>
          </p:cNvSpPr>
          <p:nvPr>
            <p:ph type="sldNum" sz="quarter" idx="10"/>
          </p:nvPr>
        </p:nvSpPr>
        <p:spPr/>
        <p:txBody>
          <a:bodyPr/>
          <a:lstStyle/>
          <a:p>
            <a:pPr rtl="0"/>
            <a:fld id="{03266150-FA26-45B5-BF0B-186B42A09DC9}" type="slidenum">
              <a:rPr lang="el-GR" noProof="1" smtClean="0"/>
              <a:t>19</a:t>
            </a:fld>
            <a:endParaRPr lang="el-GR" noProof="1"/>
          </a:p>
        </p:txBody>
      </p:sp>
    </p:spTree>
    <p:extLst>
      <p:ext uri="{BB962C8B-B14F-4D97-AF65-F5344CB8AC3E}">
        <p14:creationId xmlns:p14="http://schemas.microsoft.com/office/powerpoint/2010/main" val="27747432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17" name="Εικόνα 1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13" name="Ορθογώνιο 12"/>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15" name="Ορθογώνιο 14"/>
          <p:cNvSpPr/>
          <p:nvPr/>
        </p:nvSpPr>
        <p:spPr bwMode="hidden">
          <a:xfrm>
            <a:off x="0" y="4810562"/>
            <a:ext cx="12188825" cy="20474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2" name="Τίτλος 1"/>
          <p:cNvSpPr>
            <a:spLocks noGrp="1"/>
          </p:cNvSpPr>
          <p:nvPr>
            <p:ph type="ctrTitle"/>
          </p:nvPr>
        </p:nvSpPr>
        <p:spPr>
          <a:xfrm>
            <a:off x="1522413" y="1905000"/>
            <a:ext cx="9144000" cy="2667000"/>
          </a:xfrm>
        </p:spPr>
        <p:txBody>
          <a:bodyPr rtlCol="0">
            <a:normAutofit/>
          </a:bodyPr>
          <a:lstStyle>
            <a:lvl1pPr rtl="0">
              <a:lnSpc>
                <a:spcPct val="90000"/>
              </a:lnSpc>
              <a:defRPr sz="6000"/>
            </a:lvl1pPr>
          </a:lstStyle>
          <a:p>
            <a:pPr rtl="0"/>
            <a:r>
              <a:rPr lang="el-GR" smtClean="0"/>
              <a:t>Στυλ κύριου τίτλου</a:t>
            </a:r>
            <a:endParaRPr lang="el-GR" noProof="0" dirty="0"/>
          </a:p>
        </p:txBody>
      </p:sp>
      <p:sp>
        <p:nvSpPr>
          <p:cNvPr id="3" name="Υπότιτλος 2"/>
          <p:cNvSpPr>
            <a:spLocks noGrp="1"/>
          </p:cNvSpPr>
          <p:nvPr>
            <p:ph type="subTitle" idx="1"/>
          </p:nvPr>
        </p:nvSpPr>
        <p:spPr>
          <a:xfrm>
            <a:off x="1522413" y="5029200"/>
            <a:ext cx="8229600" cy="1143000"/>
          </a:xfrm>
        </p:spPr>
        <p:txBody>
          <a:bodyPr rtlCol="0"/>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dirty="0"/>
          </a:p>
        </p:txBody>
      </p:sp>
      <p:sp>
        <p:nvSpPr>
          <p:cNvPr id="5" name="Σύμβολο κράτησης θέσης υποσέλιδου 4"/>
          <p:cNvSpPr>
            <a:spLocks noGrp="1"/>
          </p:cNvSpPr>
          <p:nvPr>
            <p:ph type="ftr" sz="quarter" idx="11"/>
          </p:nvPr>
        </p:nvSpPr>
        <p:spPr/>
        <p:txBody>
          <a:bodyPr rtlCol="0"/>
          <a:lstStyle/>
          <a:p>
            <a:pPr rtl="0"/>
            <a:r>
              <a:rPr lang="el-GR" noProof="0"/>
              <a:t>Προσθήκη υποσέλιδου</a:t>
            </a:r>
          </a:p>
        </p:txBody>
      </p:sp>
      <p:sp>
        <p:nvSpPr>
          <p:cNvPr id="4" name="Σύμβολο κράτησης θέσης ημερομηνίας 3"/>
          <p:cNvSpPr>
            <a:spLocks noGrp="1"/>
          </p:cNvSpPr>
          <p:nvPr>
            <p:ph type="dt" sz="half" idx="10"/>
          </p:nvPr>
        </p:nvSpPr>
        <p:spPr/>
        <p:txBody>
          <a:bodyPr rtlCol="0"/>
          <a:lstStyle/>
          <a:p>
            <a:pPr rtl="0"/>
            <a:fld id="{3B8B74D6-A37A-4123-8BE0-C7252C18843D}" type="datetime1">
              <a:rPr lang="el-GR" noProof="0" smtClean="0"/>
              <a:t>23/4/2020</a:t>
            </a:fld>
            <a:endParaRPr lang="el-GR" noProof="0"/>
          </a:p>
        </p:txBody>
      </p:sp>
      <p:sp>
        <p:nvSpPr>
          <p:cNvPr id="6" name="Σύμβολο κράτησης θέσης αριθμού διαφάνειας 5"/>
          <p:cNvSpPr>
            <a:spLocks noGrp="1"/>
          </p:cNvSpPr>
          <p:nvPr>
            <p:ph type="sldNum" sz="quarter" idx="12"/>
          </p:nvPr>
        </p:nvSpPr>
        <p:spPr/>
        <p:txBody>
          <a:bodyPr rtlCol="0"/>
          <a:lstStyle/>
          <a:p>
            <a:pPr rtl="0"/>
            <a:fld id="{693B167E-EA96-4147-81DE-549160052C22}" type="slidenum">
              <a:rPr lang="el-GR" noProof="0"/>
              <a:t>‹#›</a:t>
            </a:fld>
            <a:endParaRPr lang="el-GR" noProof="0"/>
          </a:p>
        </p:txBody>
      </p:sp>
      <p:sp useBgFill="1">
        <p:nvSpPr>
          <p:cNvPr id="20" name="Ελεύθερη σχεδίαση 9"/>
          <p:cNvSpPr>
            <a:spLocks/>
          </p:cNvSpPr>
          <p:nvPr/>
        </p:nvSpPr>
        <p:spPr bwMode="white">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ln>
            <a:noFill/>
          </a:ln>
        </p:spPr>
        <p:txBody>
          <a:bodyPr vert="horz" wrap="square" lIns="91440" tIns="45720" rIns="91440" bIns="45720" numCol="1" rtlCol="0" anchor="t" anchorCtr="0" compatLnSpc="1">
            <a:prstTxWarp prst="textNoShape">
              <a:avLst/>
            </a:prstTxWarp>
          </a:bodyPr>
          <a:lstStyle/>
          <a:p>
            <a:pPr rtl="0"/>
            <a:endParaRPr lang="el-GR"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smtClean="0"/>
              <a:t>Στυλ κύριου τίτλου</a:t>
            </a:r>
            <a:endParaRPr lang="el-GR" noProof="0" dirty="0"/>
          </a:p>
        </p:txBody>
      </p:sp>
      <p:sp>
        <p:nvSpPr>
          <p:cNvPr id="3" name="Θέση κατακόρυφου κειμένου 2"/>
          <p:cNvSpPr>
            <a:spLocks noGrp="1"/>
          </p:cNvSpPr>
          <p:nvPr>
            <p:ph type="body" orient="vert" idx="1"/>
          </p:nvPr>
        </p:nvSpPr>
        <p:spPr/>
        <p:txBody>
          <a:bodyPr vert="eaVert" rtlCol="0"/>
          <a:lstStyle>
            <a:lvl1pPr>
              <a:defRPr/>
            </a:lvl1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noProof="0" dirty="0"/>
          </a:p>
        </p:txBody>
      </p:sp>
      <p:sp>
        <p:nvSpPr>
          <p:cNvPr id="5" name="Θέση υποσέλιδου 4"/>
          <p:cNvSpPr>
            <a:spLocks noGrp="1"/>
          </p:cNvSpPr>
          <p:nvPr>
            <p:ph type="ftr" sz="quarter" idx="11"/>
          </p:nvPr>
        </p:nvSpPr>
        <p:spPr/>
        <p:txBody>
          <a:bodyPr rtlCol="0"/>
          <a:lstStyle/>
          <a:p>
            <a:pPr rtl="0"/>
            <a:r>
              <a:rPr lang="el-GR" noProof="0"/>
              <a:t>Προσθήκη υποσέλιδου</a:t>
            </a:r>
          </a:p>
        </p:txBody>
      </p:sp>
      <p:sp>
        <p:nvSpPr>
          <p:cNvPr id="4" name="Σύμβολο κράτησης θέσης ημερομηνίας 3"/>
          <p:cNvSpPr>
            <a:spLocks noGrp="1"/>
          </p:cNvSpPr>
          <p:nvPr>
            <p:ph type="dt" sz="half" idx="10"/>
          </p:nvPr>
        </p:nvSpPr>
        <p:spPr/>
        <p:txBody>
          <a:bodyPr rtlCol="0"/>
          <a:lstStyle/>
          <a:p>
            <a:pPr rtl="0"/>
            <a:fld id="{950A9424-0483-4FC9-88CB-238A1141D879}" type="datetime1">
              <a:rPr lang="el-GR" noProof="0" smtClean="0"/>
              <a:t>23/4/2020</a:t>
            </a:fld>
            <a:endParaRPr lang="el-GR" noProof="0"/>
          </a:p>
        </p:txBody>
      </p:sp>
      <p:sp>
        <p:nvSpPr>
          <p:cNvPr id="6" name="Σύμβολο κράτησης θέσης αριθμού διαφάνειας 5"/>
          <p:cNvSpPr>
            <a:spLocks noGrp="1"/>
          </p:cNvSpPr>
          <p:nvPr>
            <p:ph type="sldNum" sz="quarter" idx="12"/>
          </p:nvPr>
        </p:nvSpPr>
        <p:spPr/>
        <p:txBody>
          <a:bodyPr rtlCol="0"/>
          <a:lstStyle/>
          <a:p>
            <a:pPr rtl="0"/>
            <a:fld id="{693B167E-EA96-4147-81DE-549160052C22}" type="slidenum">
              <a:rPr lang="el-GR" noProof="0"/>
              <a:t>‹#›</a:t>
            </a:fld>
            <a:endParaRPr lang="el-GR"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pic>
        <p:nvPicPr>
          <p:cNvPr id="7" name="Εικόνα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1" y="0"/>
            <a:ext cx="9314539" cy="6858000"/>
          </a:xfrm>
          <a:prstGeom prst="rect">
            <a:avLst/>
          </a:prstGeom>
        </p:spPr>
      </p:pic>
      <p:sp>
        <p:nvSpPr>
          <p:cNvPr id="8" name="Ορθογώνιο 7"/>
          <p:cNvSpPr/>
          <p:nvPr/>
        </p:nvSpPr>
        <p:spPr bwMode="hidden">
          <a:xfrm>
            <a:off x="1" y="1"/>
            <a:ext cx="9218611"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9" name="Ελεύθερη σχεδίαση 9"/>
          <p:cNvSpPr>
            <a:spLocks/>
          </p:cNvSpPr>
          <p:nvPr/>
        </p:nvSpPr>
        <p:spPr bwMode="hidden">
          <a:xfrm rot="5400000">
            <a:off x="5885540" y="3333074"/>
            <a:ext cx="685800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el-GR" noProof="0"/>
          </a:p>
        </p:txBody>
      </p:sp>
      <p:sp>
        <p:nvSpPr>
          <p:cNvPr id="2" name="Κατακόρυφος τίτλος 1"/>
          <p:cNvSpPr>
            <a:spLocks noGrp="1"/>
          </p:cNvSpPr>
          <p:nvPr>
            <p:ph type="title" orient="vert"/>
          </p:nvPr>
        </p:nvSpPr>
        <p:spPr>
          <a:xfrm>
            <a:off x="9558667" y="685800"/>
            <a:ext cx="1295401" cy="5486400"/>
          </a:xfrm>
        </p:spPr>
        <p:txBody>
          <a:bodyPr vert="eaVert" rtlCol="0"/>
          <a:lstStyle>
            <a:lvl1pPr rtl="0">
              <a:defRPr/>
            </a:lvl1pPr>
          </a:lstStyle>
          <a:p>
            <a:pPr rtl="0"/>
            <a:r>
              <a:rPr lang="el-GR" smtClean="0"/>
              <a:t>Στυλ κύριου τίτλου</a:t>
            </a:r>
            <a:endParaRPr lang="el-GR" noProof="0" dirty="0"/>
          </a:p>
        </p:txBody>
      </p:sp>
      <p:sp>
        <p:nvSpPr>
          <p:cNvPr id="3" name="Σύμβολο κράτησης θέσης κατακόρυφου κειμένου 2"/>
          <p:cNvSpPr>
            <a:spLocks noGrp="1"/>
          </p:cNvSpPr>
          <p:nvPr>
            <p:ph type="body" orient="vert" idx="1"/>
          </p:nvPr>
        </p:nvSpPr>
        <p:spPr>
          <a:xfrm>
            <a:off x="1522413" y="685800"/>
            <a:ext cx="7460842" cy="5486400"/>
          </a:xfrm>
        </p:spPr>
        <p:txBody>
          <a:bodyPr vert="eaVert" rtlCol="0"/>
          <a:lstStyle>
            <a:lvl1pPr>
              <a:defRPr/>
            </a:lvl1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noProof="0" dirty="0"/>
          </a:p>
        </p:txBody>
      </p:sp>
      <p:sp>
        <p:nvSpPr>
          <p:cNvPr id="5" name="Σύμβολο κράτησης θέσης υποσέλιδου 4"/>
          <p:cNvSpPr>
            <a:spLocks noGrp="1"/>
          </p:cNvSpPr>
          <p:nvPr>
            <p:ph type="ftr" sz="quarter" idx="11"/>
          </p:nvPr>
        </p:nvSpPr>
        <p:spPr/>
        <p:txBody>
          <a:bodyPr rtlCol="0"/>
          <a:lstStyle/>
          <a:p>
            <a:pPr rtl="0"/>
            <a:r>
              <a:rPr lang="el-GR" noProof="0"/>
              <a:t>Προσθήκη υποσέλιδου</a:t>
            </a:r>
          </a:p>
        </p:txBody>
      </p:sp>
      <p:sp>
        <p:nvSpPr>
          <p:cNvPr id="4" name="Σύμβολο κράτησης θέσης ημερομηνίας 3"/>
          <p:cNvSpPr>
            <a:spLocks noGrp="1"/>
          </p:cNvSpPr>
          <p:nvPr>
            <p:ph type="dt" sz="half" idx="10"/>
          </p:nvPr>
        </p:nvSpPr>
        <p:spPr/>
        <p:txBody>
          <a:bodyPr rtlCol="0"/>
          <a:lstStyle/>
          <a:p>
            <a:pPr rtl="0"/>
            <a:fld id="{808D2154-6E7D-4D23-8551-E6094EF539EB}" type="datetime1">
              <a:rPr lang="el-GR" noProof="0" smtClean="0"/>
              <a:t>23/4/2020</a:t>
            </a:fld>
            <a:endParaRPr lang="el-GR" noProof="0"/>
          </a:p>
        </p:txBody>
      </p:sp>
      <p:sp>
        <p:nvSpPr>
          <p:cNvPr id="6" name="Σύμβολο κράτησης θέσης αριθμού διαφάνειας 5"/>
          <p:cNvSpPr>
            <a:spLocks noGrp="1"/>
          </p:cNvSpPr>
          <p:nvPr>
            <p:ph type="sldNum" sz="quarter" idx="12"/>
          </p:nvPr>
        </p:nvSpPr>
        <p:spPr/>
        <p:txBody>
          <a:bodyPr rtlCol="0"/>
          <a:lstStyle/>
          <a:p>
            <a:pPr rtl="0"/>
            <a:fld id="{693B167E-EA96-4147-81DE-549160052C22}" type="slidenum">
              <a:rPr lang="el-GR" noProof="0"/>
              <a:t>‹#›</a:t>
            </a:fld>
            <a:endParaRPr lang="el-GR"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693812" y="189723"/>
            <a:ext cx="10873208" cy="1144556"/>
          </a:xfrm>
        </p:spPr>
        <p:txBody>
          <a:bodyPr rtlCol="0">
            <a:normAutofit/>
          </a:bodyPr>
          <a:lstStyle>
            <a:lvl1pPr rtl="0">
              <a:defRPr sz="4000"/>
            </a:lvl1pPr>
          </a:lstStyle>
          <a:p>
            <a:pPr rtl="0"/>
            <a:r>
              <a:rPr lang="el-GR" dirty="0" smtClean="0"/>
              <a:t>Στυλ κύριου τίτλου</a:t>
            </a:r>
            <a:endParaRPr lang="el-GR" noProof="0" dirty="0"/>
          </a:p>
        </p:txBody>
      </p:sp>
      <p:sp>
        <p:nvSpPr>
          <p:cNvPr id="3" name="Θέση περιεχομένου 2"/>
          <p:cNvSpPr>
            <a:spLocks noGrp="1"/>
          </p:cNvSpPr>
          <p:nvPr>
            <p:ph idx="1"/>
          </p:nvPr>
        </p:nvSpPr>
        <p:spPr>
          <a:xfrm>
            <a:off x="693812" y="1905000"/>
            <a:ext cx="10873208" cy="4267200"/>
          </a:xfrm>
        </p:spPr>
        <p:txBody>
          <a:bodyPr rtlCol="0"/>
          <a:lstStyle>
            <a:lvl1pPr>
              <a:lnSpc>
                <a:spcPct val="110000"/>
              </a:lnSpc>
              <a:spcBef>
                <a:spcPts val="1200"/>
              </a:spcBef>
              <a:defRPr sz="2500"/>
            </a:lvl1pPr>
            <a:lvl2pPr>
              <a:lnSpc>
                <a:spcPct val="110000"/>
              </a:lnSpc>
              <a:spcBef>
                <a:spcPts val="1200"/>
              </a:spcBef>
              <a:defRPr sz="2200"/>
            </a:lvl2pPr>
            <a:lvl5pPr>
              <a:defRPr/>
            </a:lvl5pPr>
            <a:lvl6pPr>
              <a:defRPr/>
            </a:lvl6pPr>
            <a:lvl7pPr>
              <a:defRPr/>
            </a:lvl7pPr>
            <a:lvl8pPr>
              <a:defRPr baseline="0"/>
            </a:lvl8pPr>
            <a:lvl9pPr>
              <a:defRPr baseline="0"/>
            </a:lvl9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noProof="0" dirty="0"/>
          </a:p>
        </p:txBody>
      </p:sp>
      <p:sp>
        <p:nvSpPr>
          <p:cNvPr id="5" name="Θέση υποσέλιδου 4"/>
          <p:cNvSpPr>
            <a:spLocks noGrp="1"/>
          </p:cNvSpPr>
          <p:nvPr>
            <p:ph type="ftr" sz="quarter" idx="11"/>
          </p:nvPr>
        </p:nvSpPr>
        <p:spPr/>
        <p:txBody>
          <a:bodyPr rtlCol="0"/>
          <a:lstStyle/>
          <a:p>
            <a:pPr rtl="0"/>
            <a:r>
              <a:rPr lang="el-GR" noProof="0"/>
              <a:t>Προσθήκη υποσέλιδου</a:t>
            </a:r>
          </a:p>
        </p:txBody>
      </p:sp>
      <p:sp>
        <p:nvSpPr>
          <p:cNvPr id="4" name="Σύμβολο κράτησης θέσης ημερομηνίας 3"/>
          <p:cNvSpPr>
            <a:spLocks noGrp="1"/>
          </p:cNvSpPr>
          <p:nvPr>
            <p:ph type="dt" sz="half" idx="10"/>
          </p:nvPr>
        </p:nvSpPr>
        <p:spPr/>
        <p:txBody>
          <a:bodyPr rtlCol="0"/>
          <a:lstStyle/>
          <a:p>
            <a:pPr rtl="0"/>
            <a:fld id="{426C85B0-8C2A-4333-A33D-385389980C8C}" type="datetime1">
              <a:rPr lang="el-GR" noProof="0" smtClean="0"/>
              <a:t>23/4/2020</a:t>
            </a:fld>
            <a:endParaRPr lang="el-GR" noProof="0"/>
          </a:p>
        </p:txBody>
      </p:sp>
      <p:sp>
        <p:nvSpPr>
          <p:cNvPr id="6" name="Σύμβολο κράτησης θέσης αριθμού διαφάνειας 5"/>
          <p:cNvSpPr>
            <a:spLocks noGrp="1"/>
          </p:cNvSpPr>
          <p:nvPr>
            <p:ph type="sldNum" sz="quarter" idx="12"/>
          </p:nvPr>
        </p:nvSpPr>
        <p:spPr/>
        <p:txBody>
          <a:bodyPr rtlCol="0"/>
          <a:lstStyle/>
          <a:p>
            <a:pPr rtl="0"/>
            <a:fld id="{693B167E-EA96-4147-81DE-549160052C22}" type="slidenum">
              <a:rPr lang="el-GR" noProof="0"/>
              <a:t>‹#›</a:t>
            </a:fld>
            <a:endParaRPr lang="el-GR"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pic>
        <p:nvPicPr>
          <p:cNvPr id="14" name="Εικόνα 1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0" y="0"/>
            <a:ext cx="12188825" cy="4810561"/>
          </a:xfrm>
          <a:prstGeom prst="rect">
            <a:avLst/>
          </a:prstGeom>
        </p:spPr>
      </p:pic>
      <p:sp>
        <p:nvSpPr>
          <p:cNvPr id="18" name="Ορθογώνιο 17"/>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2" name="Τίτλος 1"/>
          <p:cNvSpPr>
            <a:spLocks noGrp="1"/>
          </p:cNvSpPr>
          <p:nvPr>
            <p:ph type="title"/>
          </p:nvPr>
        </p:nvSpPr>
        <p:spPr>
          <a:xfrm>
            <a:off x="1522360" y="1905000"/>
            <a:ext cx="9142999" cy="2667000"/>
          </a:xfrm>
        </p:spPr>
        <p:txBody>
          <a:bodyPr rtlCol="0" anchor="b">
            <a:noAutofit/>
          </a:bodyPr>
          <a:lstStyle>
            <a:lvl1pPr algn="l" rtl="0">
              <a:defRPr sz="4800" b="0" cap="none" baseline="0"/>
            </a:lvl1pPr>
          </a:lstStyle>
          <a:p>
            <a:pPr rtl="0"/>
            <a:r>
              <a:rPr lang="el-GR" smtClean="0"/>
              <a:t>Στυλ κύριου τίτλου</a:t>
            </a:r>
            <a:endParaRPr lang="el-GR" noProof="0" dirty="0"/>
          </a:p>
        </p:txBody>
      </p:sp>
      <p:sp>
        <p:nvSpPr>
          <p:cNvPr id="3" name="Σύμβολο κράτησης θέσης κειμένου 2"/>
          <p:cNvSpPr>
            <a:spLocks noGrp="1"/>
          </p:cNvSpPr>
          <p:nvPr>
            <p:ph type="body" idx="1"/>
          </p:nvPr>
        </p:nvSpPr>
        <p:spPr>
          <a:xfrm>
            <a:off x="1522412" y="5029200"/>
            <a:ext cx="8229601" cy="1143000"/>
          </a:xfrm>
        </p:spPr>
        <p:txBody>
          <a:bodyPr rtlCol="0"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5" name="Σύμβολο κράτησης θέσης υποσέλιδου 4"/>
          <p:cNvSpPr>
            <a:spLocks noGrp="1"/>
          </p:cNvSpPr>
          <p:nvPr>
            <p:ph type="ftr" sz="quarter" idx="11"/>
          </p:nvPr>
        </p:nvSpPr>
        <p:spPr/>
        <p:txBody>
          <a:bodyPr rtlCol="0"/>
          <a:lstStyle/>
          <a:p>
            <a:pPr rtl="0"/>
            <a:r>
              <a:rPr lang="el-GR" noProof="0" dirty="0"/>
              <a:t>Προσθήκη υποσέλιδου</a:t>
            </a:r>
          </a:p>
        </p:txBody>
      </p:sp>
      <p:sp>
        <p:nvSpPr>
          <p:cNvPr id="4" name="Σύμβολο κράτησης θέσης ημερομηνίας 3"/>
          <p:cNvSpPr>
            <a:spLocks noGrp="1"/>
          </p:cNvSpPr>
          <p:nvPr>
            <p:ph type="dt" sz="half" idx="10"/>
          </p:nvPr>
        </p:nvSpPr>
        <p:spPr/>
        <p:txBody>
          <a:bodyPr rtlCol="0"/>
          <a:lstStyle/>
          <a:p>
            <a:pPr rtl="0"/>
            <a:fld id="{941902B8-BA99-478A-9FDF-34038DDBD0A0}" type="datetime1">
              <a:rPr lang="el-GR" noProof="0" smtClean="0"/>
              <a:t>23/4/2020</a:t>
            </a:fld>
            <a:endParaRPr lang="el-GR" noProof="0"/>
          </a:p>
        </p:txBody>
      </p:sp>
      <p:sp>
        <p:nvSpPr>
          <p:cNvPr id="6" name="Σύμβολο κράτησης θέσης αριθμού διαφάνειας 5"/>
          <p:cNvSpPr>
            <a:spLocks noGrp="1"/>
          </p:cNvSpPr>
          <p:nvPr>
            <p:ph type="sldNum" sz="quarter" idx="12"/>
          </p:nvPr>
        </p:nvSpPr>
        <p:spPr/>
        <p:txBody>
          <a:bodyPr rtlCol="0"/>
          <a:lstStyle/>
          <a:p>
            <a:pPr rtl="0"/>
            <a:fld id="{693B167E-EA96-4147-81DE-549160052C22}" type="slidenum">
              <a:rPr lang="el-GR" noProof="0"/>
              <a:t>‹#›</a:t>
            </a:fld>
            <a:endParaRPr lang="el-GR" noProof="0"/>
          </a:p>
        </p:txBody>
      </p:sp>
      <p:sp>
        <p:nvSpPr>
          <p:cNvPr id="16" name="Ελεύθερη σχεδίαση 9"/>
          <p:cNvSpPr>
            <a:spLocks/>
          </p:cNvSpPr>
          <p:nvPr/>
        </p:nvSpPr>
        <p:spPr bwMode="hidden">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el-GR"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smtClean="0"/>
              <a:t>Στυλ κύριου τίτλου</a:t>
            </a:r>
            <a:endParaRPr lang="el-GR" noProof="0" dirty="0"/>
          </a:p>
        </p:txBody>
      </p:sp>
      <p:sp>
        <p:nvSpPr>
          <p:cNvPr id="3" name="Θέση περιεχομένου 2"/>
          <p:cNvSpPr>
            <a:spLocks noGrp="1"/>
          </p:cNvSpPr>
          <p:nvPr>
            <p:ph sz="half" idx="1"/>
          </p:nvPr>
        </p:nvSpPr>
        <p:spPr>
          <a:xfrm>
            <a:off x="1522413" y="1905000"/>
            <a:ext cx="4416552" cy="4267200"/>
          </a:xfrm>
        </p:spPr>
        <p:txBody>
          <a:bodyPr rtlCol="0">
            <a:normAutofit/>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a:lvl8pPr>
            <a:lvl9pPr marL="1920240">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noProof="0" dirty="0"/>
          </a:p>
        </p:txBody>
      </p:sp>
      <p:sp>
        <p:nvSpPr>
          <p:cNvPr id="4" name="Θέση περιεχομένου 3"/>
          <p:cNvSpPr>
            <a:spLocks noGrp="1"/>
          </p:cNvSpPr>
          <p:nvPr>
            <p:ph sz="half" idx="2"/>
          </p:nvPr>
        </p:nvSpPr>
        <p:spPr>
          <a:xfrm>
            <a:off x="6246812" y="1905000"/>
            <a:ext cx="4416552" cy="4267200"/>
          </a:xfrm>
        </p:spPr>
        <p:txBody>
          <a:bodyPr rtlCol="0">
            <a:normAutofit/>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noProof="0" dirty="0"/>
          </a:p>
        </p:txBody>
      </p:sp>
      <p:sp>
        <p:nvSpPr>
          <p:cNvPr id="6" name="Θέση υποσέλιδου 5"/>
          <p:cNvSpPr>
            <a:spLocks noGrp="1"/>
          </p:cNvSpPr>
          <p:nvPr>
            <p:ph type="ftr" sz="quarter" idx="11"/>
          </p:nvPr>
        </p:nvSpPr>
        <p:spPr/>
        <p:txBody>
          <a:bodyPr rtlCol="0"/>
          <a:lstStyle/>
          <a:p>
            <a:pPr rtl="0"/>
            <a:r>
              <a:rPr lang="el-GR" noProof="0"/>
              <a:t>Προσθήκη υποσέλιδου</a:t>
            </a:r>
          </a:p>
        </p:txBody>
      </p:sp>
      <p:sp>
        <p:nvSpPr>
          <p:cNvPr id="5" name="Σύμβολο κράτησης θέσης ημερομηνίας 4"/>
          <p:cNvSpPr>
            <a:spLocks noGrp="1"/>
          </p:cNvSpPr>
          <p:nvPr>
            <p:ph type="dt" sz="half" idx="10"/>
          </p:nvPr>
        </p:nvSpPr>
        <p:spPr/>
        <p:txBody>
          <a:bodyPr rtlCol="0"/>
          <a:lstStyle/>
          <a:p>
            <a:pPr rtl="0"/>
            <a:fld id="{9F06C5F7-C55A-4326-B08B-CC5798C67C66}" type="datetime1">
              <a:rPr lang="el-GR" noProof="0" smtClean="0"/>
              <a:t>23/4/2020</a:t>
            </a:fld>
            <a:endParaRPr lang="el-GR" noProof="0"/>
          </a:p>
        </p:txBody>
      </p:sp>
      <p:sp>
        <p:nvSpPr>
          <p:cNvPr id="7" name="Σύμβολο κράτησης θέσης αριθμού διαφάνειας 6"/>
          <p:cNvSpPr>
            <a:spLocks noGrp="1"/>
          </p:cNvSpPr>
          <p:nvPr>
            <p:ph type="sldNum" sz="quarter" idx="12"/>
          </p:nvPr>
        </p:nvSpPr>
        <p:spPr/>
        <p:txBody>
          <a:bodyPr rtlCol="0"/>
          <a:lstStyle/>
          <a:p>
            <a:pPr rtl="0"/>
            <a:fld id="{693B167E-EA96-4147-81DE-549160052C22}" type="slidenum">
              <a:rPr lang="el-GR" noProof="0"/>
              <a:t>‹#›</a:t>
            </a:fld>
            <a:endParaRPr lang="el-GR"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smtClean="0"/>
              <a:t>Στυλ κύριου τίτλου</a:t>
            </a:r>
            <a:endParaRPr lang="el-GR" noProof="0" dirty="0"/>
          </a:p>
        </p:txBody>
      </p:sp>
      <p:sp>
        <p:nvSpPr>
          <p:cNvPr id="3" name="Θέση κειμένου 2"/>
          <p:cNvSpPr>
            <a:spLocks noGrp="1"/>
          </p:cNvSpPr>
          <p:nvPr>
            <p:ph type="body" idx="1"/>
          </p:nvPr>
        </p:nvSpPr>
        <p:spPr>
          <a:xfrm>
            <a:off x="1522413" y="1905000"/>
            <a:ext cx="4416552" cy="762000"/>
          </a:xfrm>
        </p:spPr>
        <p:txBody>
          <a:bodyPr rtlCol="0"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1522413" y="2743200"/>
            <a:ext cx="4416552" cy="3429001"/>
          </a:xfrm>
        </p:spPr>
        <p:txBody>
          <a:bodyPr rtlCol="0"/>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baseline="0"/>
            </a:lvl8pPr>
            <a:lvl9pPr marL="1920240">
              <a:defRPr sz="1600" baseline="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noProof="0" dirty="0"/>
          </a:p>
        </p:txBody>
      </p:sp>
      <p:sp>
        <p:nvSpPr>
          <p:cNvPr id="5" name="Θέση κειμένου 4"/>
          <p:cNvSpPr>
            <a:spLocks noGrp="1"/>
          </p:cNvSpPr>
          <p:nvPr>
            <p:ph type="body" sz="quarter" idx="3"/>
          </p:nvPr>
        </p:nvSpPr>
        <p:spPr>
          <a:xfrm>
            <a:off x="6246812" y="1905000"/>
            <a:ext cx="4416552" cy="762000"/>
          </a:xfrm>
        </p:spPr>
        <p:txBody>
          <a:bodyPr rtlCol="0"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246812" y="2743200"/>
            <a:ext cx="4416552" cy="3429001"/>
          </a:xfrm>
        </p:spPr>
        <p:txBody>
          <a:bodyPr rtlCol="0"/>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noProof="0" dirty="0"/>
          </a:p>
        </p:txBody>
      </p:sp>
      <p:sp>
        <p:nvSpPr>
          <p:cNvPr id="8" name="Θέση υποσέλιδου 7"/>
          <p:cNvSpPr>
            <a:spLocks noGrp="1"/>
          </p:cNvSpPr>
          <p:nvPr>
            <p:ph type="ftr" sz="quarter" idx="11"/>
          </p:nvPr>
        </p:nvSpPr>
        <p:spPr/>
        <p:txBody>
          <a:bodyPr rtlCol="0"/>
          <a:lstStyle/>
          <a:p>
            <a:pPr rtl="0"/>
            <a:r>
              <a:rPr lang="el-GR" noProof="0"/>
              <a:t>Προσθήκη υποσέλιδου</a:t>
            </a:r>
          </a:p>
        </p:txBody>
      </p:sp>
      <p:sp>
        <p:nvSpPr>
          <p:cNvPr id="7" name="Σύμβολο κράτησης θέσης ημερομηνίας 6"/>
          <p:cNvSpPr>
            <a:spLocks noGrp="1"/>
          </p:cNvSpPr>
          <p:nvPr>
            <p:ph type="dt" sz="half" idx="10"/>
          </p:nvPr>
        </p:nvSpPr>
        <p:spPr/>
        <p:txBody>
          <a:bodyPr rtlCol="0"/>
          <a:lstStyle/>
          <a:p>
            <a:pPr rtl="0"/>
            <a:fld id="{488D23FF-006A-4418-804F-7E308917E5B4}" type="datetime1">
              <a:rPr lang="el-GR" noProof="0" smtClean="0"/>
              <a:t>23/4/2020</a:t>
            </a:fld>
            <a:endParaRPr lang="el-GR" noProof="0"/>
          </a:p>
        </p:txBody>
      </p:sp>
      <p:sp>
        <p:nvSpPr>
          <p:cNvPr id="9" name="Σύμβολο κράτησης θέσης αριθμού διαφάνειας 8"/>
          <p:cNvSpPr>
            <a:spLocks noGrp="1"/>
          </p:cNvSpPr>
          <p:nvPr>
            <p:ph type="sldNum" sz="quarter" idx="12"/>
          </p:nvPr>
        </p:nvSpPr>
        <p:spPr/>
        <p:txBody>
          <a:bodyPr rtlCol="0"/>
          <a:lstStyle/>
          <a:p>
            <a:pPr rtl="0"/>
            <a:fld id="{693B167E-EA96-4147-81DE-549160052C22}" type="slidenum">
              <a:rPr lang="el-GR" noProof="0"/>
              <a:t>‹#›</a:t>
            </a:fld>
            <a:endParaRPr lang="el-GR"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smtClean="0"/>
              <a:t>Στυλ κύριου τίτλου</a:t>
            </a:r>
            <a:endParaRPr lang="el-GR" noProof="0" dirty="0"/>
          </a:p>
        </p:txBody>
      </p:sp>
      <p:sp>
        <p:nvSpPr>
          <p:cNvPr id="4" name="Θέση υποσέλιδου 3"/>
          <p:cNvSpPr>
            <a:spLocks noGrp="1"/>
          </p:cNvSpPr>
          <p:nvPr>
            <p:ph type="ftr" sz="quarter" idx="11"/>
          </p:nvPr>
        </p:nvSpPr>
        <p:spPr/>
        <p:txBody>
          <a:bodyPr rtlCol="0"/>
          <a:lstStyle/>
          <a:p>
            <a:pPr rtl="0"/>
            <a:r>
              <a:rPr lang="el-GR" noProof="0"/>
              <a:t>Προσθήκη υποσέλιδου</a:t>
            </a:r>
          </a:p>
        </p:txBody>
      </p:sp>
      <p:sp>
        <p:nvSpPr>
          <p:cNvPr id="3" name="Σύμβολο κράτησης θέσης ημερομηνίας 2"/>
          <p:cNvSpPr>
            <a:spLocks noGrp="1"/>
          </p:cNvSpPr>
          <p:nvPr>
            <p:ph type="dt" sz="half" idx="10"/>
          </p:nvPr>
        </p:nvSpPr>
        <p:spPr/>
        <p:txBody>
          <a:bodyPr rtlCol="0"/>
          <a:lstStyle/>
          <a:p>
            <a:pPr rtl="0"/>
            <a:fld id="{6B5BC58E-80A2-4BB3-AAEF-8CF18E6D4E6A}" type="datetime1">
              <a:rPr lang="el-GR" noProof="0" smtClean="0"/>
              <a:t>23/4/2020</a:t>
            </a:fld>
            <a:endParaRPr lang="el-GR" noProof="0"/>
          </a:p>
        </p:txBody>
      </p:sp>
      <p:sp>
        <p:nvSpPr>
          <p:cNvPr id="5" name="Σύμβολο κράτησης θέσης αριθμού διαφάνειας 4"/>
          <p:cNvSpPr>
            <a:spLocks noGrp="1"/>
          </p:cNvSpPr>
          <p:nvPr>
            <p:ph type="sldNum" sz="quarter" idx="12"/>
          </p:nvPr>
        </p:nvSpPr>
        <p:spPr/>
        <p:txBody>
          <a:bodyPr rtlCol="0"/>
          <a:lstStyle/>
          <a:p>
            <a:pPr rtl="0"/>
            <a:fld id="{693B167E-EA96-4147-81DE-549160052C22}" type="slidenum">
              <a:rPr lang="el-GR" noProof="0"/>
              <a:t>‹#›</a:t>
            </a:fld>
            <a:endParaRPr lang="el-GR"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pic>
        <p:nvPicPr>
          <p:cNvPr id="6" name="Εικόνα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5" name="Ορθογώνιο 4"/>
          <p:cNvSpPr/>
          <p:nvPr/>
        </p:nvSpPr>
        <p:spPr bwMode="hidden">
          <a:xfrm>
            <a:off x="0" y="1"/>
            <a:ext cx="12188825"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3" name="Σύμβολο κράτησης θέσης υποσέλιδου 2"/>
          <p:cNvSpPr>
            <a:spLocks noGrp="1"/>
          </p:cNvSpPr>
          <p:nvPr>
            <p:ph type="ftr" sz="quarter" idx="11"/>
          </p:nvPr>
        </p:nvSpPr>
        <p:spPr/>
        <p:txBody>
          <a:bodyPr rtlCol="0"/>
          <a:lstStyle/>
          <a:p>
            <a:pPr rtl="0"/>
            <a:r>
              <a:rPr lang="el-GR" noProof="0"/>
              <a:t>Προσθήκη υποσέλιδου</a:t>
            </a:r>
          </a:p>
        </p:txBody>
      </p:sp>
      <p:sp>
        <p:nvSpPr>
          <p:cNvPr id="2" name="Σύμβολο κράτησης θέσης ημερομηνίας 1"/>
          <p:cNvSpPr>
            <a:spLocks noGrp="1"/>
          </p:cNvSpPr>
          <p:nvPr>
            <p:ph type="dt" sz="half" idx="10"/>
          </p:nvPr>
        </p:nvSpPr>
        <p:spPr/>
        <p:txBody>
          <a:bodyPr rtlCol="0"/>
          <a:lstStyle/>
          <a:p>
            <a:pPr rtl="0"/>
            <a:fld id="{6E11AC7C-9EFD-45B6-82E4-6C5FC6BCB264}" type="datetime1">
              <a:rPr lang="el-GR" noProof="0" smtClean="0"/>
              <a:t>23/4/2020</a:t>
            </a:fld>
            <a:endParaRPr lang="el-GR" noProof="0"/>
          </a:p>
        </p:txBody>
      </p:sp>
      <p:sp>
        <p:nvSpPr>
          <p:cNvPr id="4" name="Σύμβολο κράτησης θέσης αριθμού διαφάνειας 3"/>
          <p:cNvSpPr>
            <a:spLocks noGrp="1"/>
          </p:cNvSpPr>
          <p:nvPr>
            <p:ph type="sldNum" sz="quarter" idx="12"/>
          </p:nvPr>
        </p:nvSpPr>
        <p:spPr/>
        <p:txBody>
          <a:bodyPr rtlCol="0"/>
          <a:lstStyle/>
          <a:p>
            <a:pPr rtl="0"/>
            <a:fld id="{693B167E-EA96-4147-81DE-549160052C22}" type="slidenum">
              <a:rPr lang="el-GR" noProof="0"/>
              <a:t>‹#›</a:t>
            </a:fld>
            <a:endParaRPr lang="el-GR"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9" name="Ελεύθερη σχεδίαση 15"/>
          <p:cNvSpPr>
            <a:spLocks/>
          </p:cNvSpPr>
          <p:nvPr/>
        </p:nvSpPr>
        <p:spPr bwMode="auto">
          <a:xfrm>
            <a:off x="4494212"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el-GR" noProof="0"/>
          </a:p>
        </p:txBody>
      </p:sp>
      <p:sp>
        <p:nvSpPr>
          <p:cNvPr id="2" name="Τίτλος 1"/>
          <p:cNvSpPr>
            <a:spLocks noGrp="1"/>
          </p:cNvSpPr>
          <p:nvPr>
            <p:ph type="title"/>
          </p:nvPr>
        </p:nvSpPr>
        <p:spPr/>
        <p:txBody>
          <a:bodyPr rtlCol="0" anchor="b">
            <a:normAutofit/>
          </a:bodyPr>
          <a:lstStyle>
            <a:lvl1pPr algn="l" rtl="0">
              <a:defRPr sz="3600" b="0"/>
            </a:lvl1pPr>
          </a:lstStyle>
          <a:p>
            <a:pPr rtl="0"/>
            <a:r>
              <a:rPr lang="el-GR" smtClean="0"/>
              <a:t>Στυλ κύριου τίτλου</a:t>
            </a:r>
            <a:endParaRPr lang="el-GR" noProof="0" dirty="0"/>
          </a:p>
        </p:txBody>
      </p:sp>
      <p:sp>
        <p:nvSpPr>
          <p:cNvPr id="3" name="Σύμβολο κράτησης θέσης περιεχομένου 2"/>
          <p:cNvSpPr>
            <a:spLocks noGrp="1"/>
          </p:cNvSpPr>
          <p:nvPr>
            <p:ph idx="1"/>
          </p:nvPr>
        </p:nvSpPr>
        <p:spPr>
          <a:xfrm>
            <a:off x="4675568" y="2087880"/>
            <a:ext cx="5791200" cy="38862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noProof="0" dirty="0"/>
          </a:p>
        </p:txBody>
      </p:sp>
      <p:sp>
        <p:nvSpPr>
          <p:cNvPr id="4" name="Θέση κειμένου 3"/>
          <p:cNvSpPr>
            <a:spLocks noGrp="1"/>
          </p:cNvSpPr>
          <p:nvPr>
            <p:ph type="body" sz="half" idx="2"/>
          </p:nvPr>
        </p:nvSpPr>
        <p:spPr>
          <a:xfrm>
            <a:off x="1522413" y="3429000"/>
            <a:ext cx="2743200" cy="2514600"/>
          </a:xfrm>
        </p:spPr>
        <p:txBody>
          <a:bodyPr rtlCol="0">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6" name="Θέση υποσέλιδου 5"/>
          <p:cNvSpPr>
            <a:spLocks noGrp="1"/>
          </p:cNvSpPr>
          <p:nvPr>
            <p:ph type="ftr" sz="quarter" idx="11"/>
          </p:nvPr>
        </p:nvSpPr>
        <p:spPr/>
        <p:txBody>
          <a:bodyPr rtlCol="0"/>
          <a:lstStyle/>
          <a:p>
            <a:pPr rtl="0"/>
            <a:r>
              <a:rPr lang="el-GR" noProof="0"/>
              <a:t>Προσθήκη υποσέλιδου</a:t>
            </a:r>
          </a:p>
        </p:txBody>
      </p:sp>
      <p:sp>
        <p:nvSpPr>
          <p:cNvPr id="5" name="Σύμβολο κράτησης θέσης ημερομηνίας 4"/>
          <p:cNvSpPr>
            <a:spLocks noGrp="1"/>
          </p:cNvSpPr>
          <p:nvPr>
            <p:ph type="dt" sz="half" idx="10"/>
          </p:nvPr>
        </p:nvSpPr>
        <p:spPr/>
        <p:txBody>
          <a:bodyPr rtlCol="0"/>
          <a:lstStyle/>
          <a:p>
            <a:pPr rtl="0"/>
            <a:fld id="{8BC6722C-13FD-4B3A-8E7D-278E99AF6657}" type="datetime1">
              <a:rPr lang="el-GR" noProof="0" smtClean="0"/>
              <a:t>23/4/2020</a:t>
            </a:fld>
            <a:endParaRPr lang="el-GR" noProof="0"/>
          </a:p>
        </p:txBody>
      </p:sp>
      <p:sp>
        <p:nvSpPr>
          <p:cNvPr id="7" name="Σύμβολο κράτησης θέσης αριθμού διαφάνειας 6"/>
          <p:cNvSpPr>
            <a:spLocks noGrp="1"/>
          </p:cNvSpPr>
          <p:nvPr>
            <p:ph type="sldNum" sz="quarter" idx="12"/>
          </p:nvPr>
        </p:nvSpPr>
        <p:spPr/>
        <p:txBody>
          <a:bodyPr rtlCol="0"/>
          <a:lstStyle/>
          <a:p>
            <a:pPr rtl="0"/>
            <a:fld id="{693B167E-EA96-4147-81DE-549160052C22}" type="slidenum">
              <a:rPr lang="el-GR" noProof="0"/>
              <a:t>‹#›</a:t>
            </a:fld>
            <a:endParaRPr lang="el-GR"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Εικόνα με λεζάντα">
    <p:spTree>
      <p:nvGrpSpPr>
        <p:cNvPr id="1" name=""/>
        <p:cNvGrpSpPr/>
        <p:nvPr/>
      </p:nvGrpSpPr>
      <p:grpSpPr>
        <a:xfrm>
          <a:off x="0" y="0"/>
          <a:ext cx="0" cy="0"/>
          <a:chOff x="0" y="0"/>
          <a:chExt cx="0" cy="0"/>
        </a:xfrm>
      </p:grpSpPr>
      <p:sp>
        <p:nvSpPr>
          <p:cNvPr id="9" name="Ελεύθερη σχεδίαση 15"/>
          <p:cNvSpPr>
            <a:spLocks/>
          </p:cNvSpPr>
          <p:nvPr/>
        </p:nvSpPr>
        <p:spPr bwMode="auto">
          <a:xfrm>
            <a:off x="1522413"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el-GR" noProof="0"/>
          </a:p>
        </p:txBody>
      </p:sp>
      <p:sp>
        <p:nvSpPr>
          <p:cNvPr id="2" name="Τίτλος 1"/>
          <p:cNvSpPr>
            <a:spLocks noGrp="1"/>
          </p:cNvSpPr>
          <p:nvPr>
            <p:ph type="title"/>
          </p:nvPr>
        </p:nvSpPr>
        <p:spPr/>
        <p:txBody>
          <a:bodyPr rtlCol="0" anchor="b">
            <a:normAutofit/>
          </a:bodyPr>
          <a:lstStyle>
            <a:lvl1pPr algn="l" rtl="0">
              <a:defRPr sz="3600" b="0"/>
            </a:lvl1pPr>
          </a:lstStyle>
          <a:p>
            <a:pPr rtl="0"/>
            <a:r>
              <a:rPr lang="el-GR" smtClean="0"/>
              <a:t>Στυλ κύριου τίτλου</a:t>
            </a:r>
            <a:endParaRPr lang="el-GR" noProof="0" dirty="0"/>
          </a:p>
        </p:txBody>
      </p:sp>
      <p:sp>
        <p:nvSpPr>
          <p:cNvPr id="3" name="Σύμβολο κράτησης θέσης εικόνας 2" descr="Ένα κενό σύμβολο κράτησης θέσης, για να προσθέσετε μια εικόνα. Κάντε κλικ στο πλαίσιο κράτησης θέσης και επιλέξτε την εικόνα που θέλετε να προσθέσετε"/>
          <p:cNvSpPr>
            <a:spLocks noGrp="1"/>
          </p:cNvSpPr>
          <p:nvPr>
            <p:ph type="pic" idx="1"/>
          </p:nvPr>
        </p:nvSpPr>
        <p:spPr>
          <a:xfrm>
            <a:off x="1706880" y="2087880"/>
            <a:ext cx="5784978" cy="3886200"/>
          </a:xfrm>
          <a:solidFill>
            <a:schemeClr val="bg2">
              <a:lumMod val="40000"/>
              <a:lumOff val="60000"/>
            </a:schemeClr>
          </a:solidFill>
        </p:spPr>
        <p:txBody>
          <a:bodyPr rtlCol="0">
            <a:normAutofit/>
          </a:bodyPr>
          <a:lstStyle>
            <a:lvl1pPr marL="0" indent="0" algn="ctr" rtl="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GR" noProof="0" smtClean="0"/>
              <a:t>Κάντε κλικ στο εικονίδιο για να προσθέσετε εικόνα</a:t>
            </a:r>
            <a:endParaRPr lang="el-GR" noProof="0" dirty="0"/>
          </a:p>
        </p:txBody>
      </p:sp>
      <p:sp>
        <p:nvSpPr>
          <p:cNvPr id="4" name="Θέση κειμένου 3"/>
          <p:cNvSpPr>
            <a:spLocks noGrp="1"/>
          </p:cNvSpPr>
          <p:nvPr>
            <p:ph type="body" sz="half" idx="2"/>
          </p:nvPr>
        </p:nvSpPr>
        <p:spPr>
          <a:xfrm>
            <a:off x="7923211" y="3429000"/>
            <a:ext cx="2743200" cy="2514600"/>
          </a:xfrm>
        </p:spPr>
        <p:txBody>
          <a:bodyPr rtlCol="0">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6" name="Θέση υποσέλιδου 5"/>
          <p:cNvSpPr>
            <a:spLocks noGrp="1"/>
          </p:cNvSpPr>
          <p:nvPr>
            <p:ph type="ftr" sz="quarter" idx="11"/>
          </p:nvPr>
        </p:nvSpPr>
        <p:spPr/>
        <p:txBody>
          <a:bodyPr rtlCol="0"/>
          <a:lstStyle/>
          <a:p>
            <a:pPr rtl="0"/>
            <a:r>
              <a:rPr lang="el-GR" noProof="0"/>
              <a:t>Προσθήκη υποσέλιδου</a:t>
            </a:r>
          </a:p>
        </p:txBody>
      </p:sp>
      <p:sp>
        <p:nvSpPr>
          <p:cNvPr id="5" name="Σύμβολο κράτησης θέσης ημερομηνίας 4"/>
          <p:cNvSpPr>
            <a:spLocks noGrp="1"/>
          </p:cNvSpPr>
          <p:nvPr>
            <p:ph type="dt" sz="half" idx="10"/>
          </p:nvPr>
        </p:nvSpPr>
        <p:spPr/>
        <p:txBody>
          <a:bodyPr rtlCol="0"/>
          <a:lstStyle/>
          <a:p>
            <a:pPr rtl="0"/>
            <a:fld id="{5ECEC2BE-8B0C-44FF-B987-0B20C219BDD2}" type="datetime1">
              <a:rPr lang="el-GR" noProof="0" smtClean="0"/>
              <a:t>23/4/2020</a:t>
            </a:fld>
            <a:endParaRPr lang="el-GR" noProof="0"/>
          </a:p>
        </p:txBody>
      </p:sp>
      <p:sp>
        <p:nvSpPr>
          <p:cNvPr id="7" name="Σύμβολο κράτησης θέσης αριθμού διαφάνειας 6"/>
          <p:cNvSpPr>
            <a:spLocks noGrp="1"/>
          </p:cNvSpPr>
          <p:nvPr>
            <p:ph type="sldNum" sz="quarter" idx="12"/>
          </p:nvPr>
        </p:nvSpPr>
        <p:spPr/>
        <p:txBody>
          <a:bodyPr rtlCol="0"/>
          <a:lstStyle/>
          <a:p>
            <a:pPr rtl="0"/>
            <a:fld id="{693B167E-EA96-4147-81DE-549160052C22}" type="slidenum">
              <a:rPr lang="el-GR" noProof="0"/>
              <a:t>‹#›</a:t>
            </a:fld>
            <a:endParaRPr lang="el-GR"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3">
        <a:schemeClr val="bg2"/>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1522413" y="189723"/>
            <a:ext cx="9144000" cy="1144556"/>
          </a:xfrm>
          <a:prstGeom prst="rect">
            <a:avLst/>
          </a:prstGeom>
        </p:spPr>
        <p:txBody>
          <a:bodyPr vert="horz" lIns="91440" tIns="45720" rIns="91440" bIns="45720" rtlCol="0" anchor="b">
            <a:normAutofit/>
          </a:bodyPr>
          <a:lstStyle/>
          <a:p>
            <a:pPr rtl="0"/>
            <a:r>
              <a:rPr lang="el-GR" dirty="0"/>
              <a:t>Κάντε κλικ για να επεξεργαστείτε τον τίτλο υποδείγματος</a:t>
            </a:r>
            <a:endParaRPr lang="el-GR" noProof="0" dirty="0"/>
          </a:p>
        </p:txBody>
      </p:sp>
      <p:pic>
        <p:nvPicPr>
          <p:cNvPr id="13" name="Εικόνα 12"/>
          <p:cNvPicPr>
            <a:picLocks noChangeAspect="1"/>
          </p:cNvPicPr>
          <p:nvPr/>
        </p:nvPicPr>
        <p:blipFill rotWithShape="1">
          <a:blip r:embed="rId13">
            <a:extLst>
              <a:ext uri="{28A0092B-C50C-407E-A947-70E740481C1C}">
                <a14:useLocalDpi xmlns:a14="http://schemas.microsoft.com/office/drawing/2010/main" val="0"/>
              </a:ext>
            </a:extLst>
          </a:blip>
          <a:srcRect/>
          <a:stretch/>
        </p:blipFill>
        <p:spPr bwMode="hidden">
          <a:xfrm>
            <a:off x="0" y="1628776"/>
            <a:ext cx="12188825" cy="5229225"/>
          </a:xfrm>
          <a:prstGeom prst="rect">
            <a:avLst/>
          </a:prstGeom>
          <a:noFill/>
          <a:ln>
            <a:noFill/>
          </a:ln>
        </p:spPr>
      </p:pic>
      <p:sp>
        <p:nvSpPr>
          <p:cNvPr id="17" name="Ορθογώνιο 16"/>
          <p:cNvSpPr/>
          <p:nvPr/>
        </p:nvSpPr>
        <p:spPr bwMode="hidden">
          <a:xfrm>
            <a:off x="0" y="1535908"/>
            <a:ext cx="12188825" cy="5322093"/>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3" name="Σύμβολο κράτησης θέσης κειμένου 2"/>
          <p:cNvSpPr>
            <a:spLocks noGrp="1"/>
          </p:cNvSpPr>
          <p:nvPr>
            <p:ph type="body" idx="1"/>
          </p:nvPr>
        </p:nvSpPr>
        <p:spPr>
          <a:xfrm>
            <a:off x="1522413" y="1905000"/>
            <a:ext cx="9144000" cy="4267200"/>
          </a:xfrm>
          <a:prstGeom prst="rect">
            <a:avLst/>
          </a:prstGeom>
        </p:spPr>
        <p:txBody>
          <a:bodyPr vert="horz" lIns="91440" tIns="45720" rIns="91440" bIns="45720" rtlCol="0">
            <a:normAutofit/>
          </a:bodyPr>
          <a:lstStyle/>
          <a:p>
            <a:pPr lvl="0"/>
            <a:r>
              <a:rPr lang="el-GR" dirty="0"/>
              <a:t>Επεξεργασία στυλ υποδείγματος κειμένου</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
        <p:nvSpPr>
          <p:cNvPr id="5" name="Θέση υποσέλιδου 4"/>
          <p:cNvSpPr>
            <a:spLocks noGrp="1"/>
          </p:cNvSpPr>
          <p:nvPr>
            <p:ph type="ftr" sz="quarter" idx="3"/>
          </p:nvPr>
        </p:nvSpPr>
        <p:spPr>
          <a:xfrm>
            <a:off x="1522413" y="6420898"/>
            <a:ext cx="7010399" cy="236030"/>
          </a:xfrm>
          <a:prstGeom prst="rect">
            <a:avLst/>
          </a:prstGeom>
        </p:spPr>
        <p:txBody>
          <a:bodyPr vert="horz" lIns="91440" tIns="45720" rIns="91440" bIns="45720" rtlCol="0" anchor="ctr"/>
          <a:lstStyle>
            <a:lvl1pPr algn="l">
              <a:defRPr sz="1100">
                <a:solidFill>
                  <a:schemeClr val="tx1"/>
                </a:solidFill>
              </a:defRPr>
            </a:lvl1pPr>
          </a:lstStyle>
          <a:p>
            <a:pPr rtl="0"/>
            <a:r>
              <a:rPr lang="el-GR" noProof="0"/>
              <a:t>Προσθήκη υποσέλιδου</a:t>
            </a:r>
          </a:p>
        </p:txBody>
      </p:sp>
      <p:sp>
        <p:nvSpPr>
          <p:cNvPr id="4" name="Σύμβολο κράτησης θέσης ημερομηνίας 3"/>
          <p:cNvSpPr>
            <a:spLocks noGrp="1"/>
          </p:cNvSpPr>
          <p:nvPr>
            <p:ph type="dt" sz="half" idx="2"/>
          </p:nvPr>
        </p:nvSpPr>
        <p:spPr>
          <a:xfrm>
            <a:off x="8808721" y="6420898"/>
            <a:ext cx="964036" cy="236030"/>
          </a:xfrm>
          <a:prstGeom prst="rect">
            <a:avLst/>
          </a:prstGeom>
        </p:spPr>
        <p:txBody>
          <a:bodyPr vert="horz" lIns="91440" tIns="45720" rIns="91440" bIns="45720" rtlCol="0" anchor="ctr"/>
          <a:lstStyle>
            <a:lvl1pPr algn="r">
              <a:defRPr sz="1100">
                <a:solidFill>
                  <a:schemeClr val="tx1"/>
                </a:solidFill>
              </a:defRPr>
            </a:lvl1pPr>
          </a:lstStyle>
          <a:p>
            <a:pPr rtl="0"/>
            <a:fld id="{BD15765C-8086-4BC5-B840-11B817CEAE1E}" type="datetime1">
              <a:rPr lang="el-GR" noProof="0" smtClean="0"/>
              <a:t>23/4/2020</a:t>
            </a:fld>
            <a:endParaRPr lang="el-GR" noProof="0" dirty="0"/>
          </a:p>
        </p:txBody>
      </p:sp>
      <p:sp>
        <p:nvSpPr>
          <p:cNvPr id="6" name="Σύμβολο κράτησης θέσης αριθμού διαφάνειας 5"/>
          <p:cNvSpPr>
            <a:spLocks noGrp="1"/>
          </p:cNvSpPr>
          <p:nvPr>
            <p:ph type="sldNum" sz="quarter" idx="4"/>
          </p:nvPr>
        </p:nvSpPr>
        <p:spPr>
          <a:xfrm>
            <a:off x="10027920" y="6420898"/>
            <a:ext cx="638493" cy="236030"/>
          </a:xfrm>
          <a:prstGeom prst="rect">
            <a:avLst/>
          </a:prstGeom>
        </p:spPr>
        <p:txBody>
          <a:bodyPr vert="horz" lIns="91440" tIns="45720" rIns="91440" bIns="45720" rtlCol="0" anchor="ctr"/>
          <a:lstStyle>
            <a:lvl1pPr algn="r">
              <a:defRPr sz="1100">
                <a:solidFill>
                  <a:schemeClr val="tx1"/>
                </a:solidFill>
              </a:defRPr>
            </a:lvl1pPr>
          </a:lstStyle>
          <a:p>
            <a:pPr rtl="0"/>
            <a:fld id="{693B167E-EA96-4147-81DE-549160052C22}" type="slidenum">
              <a:rPr lang="el-GR" noProof="0" smtClean="0"/>
              <a:pPr/>
              <a:t>‹#›</a:t>
            </a:fld>
            <a:endParaRPr lang="el-GR" noProof="0"/>
          </a:p>
        </p:txBody>
      </p:sp>
      <p:sp>
        <p:nvSpPr>
          <p:cNvPr id="38" name="Ελεύθερη σχεδίαση 9"/>
          <p:cNvSpPr>
            <a:spLocks/>
          </p:cNvSpPr>
          <p:nvPr/>
        </p:nvSpPr>
        <p:spPr bwMode="white">
          <a:xfrm>
            <a:off x="1057" y="1470256"/>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el-GR" noProof="0"/>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3" r:id="rId10"/>
    <p:sldLayoutId id="21474836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0000"/>
        </a:lnSpc>
        <a:spcBef>
          <a:spcPts val="1800"/>
        </a:spcBef>
        <a:buSzPct val="110000"/>
        <a:buFont typeface="Arial" pitchFamily="34" charset="0"/>
        <a:buChar char="▪"/>
        <a:defRPr sz="2400" kern="1200">
          <a:solidFill>
            <a:schemeClr val="tx1"/>
          </a:solidFill>
          <a:latin typeface="+mn-lt"/>
          <a:ea typeface="+mn-ea"/>
          <a:cs typeface="+mn-cs"/>
        </a:defRPr>
      </a:lvl1pPr>
      <a:lvl2pPr marL="682625" indent="-274320" algn="l" defTabSz="914400" rtl="0" eaLnBrk="1" latinLnBrk="0" hangingPunct="1">
        <a:lnSpc>
          <a:spcPct val="90000"/>
        </a:lnSpc>
        <a:spcBef>
          <a:spcPts val="600"/>
        </a:spcBef>
        <a:buSzPct val="110000"/>
        <a:buFont typeface="Arial" pitchFamily="34" charset="0"/>
        <a:buChar char="▪"/>
        <a:defRPr sz="2000" kern="1200">
          <a:solidFill>
            <a:schemeClr val="tx1"/>
          </a:solidFill>
          <a:latin typeface="+mn-lt"/>
          <a:ea typeface="+mn-ea"/>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virtualpiano.net/" TargetMode="External"/><Relationship Id="rId2" Type="http://schemas.openxmlformats.org/officeDocument/2006/relationships/hyperlink" Target="https://midi.city/"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rtlCol="0"/>
          <a:lstStyle/>
          <a:p>
            <a:pPr rtl="0"/>
            <a:r>
              <a:rPr lang="el-GR" dirty="0" smtClean="0"/>
              <a:t>Ήχος – Ηχητικά κύματα</a:t>
            </a:r>
            <a:endParaRPr lang="el-GR" dirty="0"/>
          </a:p>
        </p:txBody>
      </p:sp>
      <p:sp>
        <p:nvSpPr>
          <p:cNvPr id="3" name="Υπότιτλος 2"/>
          <p:cNvSpPr>
            <a:spLocks noGrp="1"/>
          </p:cNvSpPr>
          <p:nvPr>
            <p:ph type="subTitle" idx="1"/>
          </p:nvPr>
        </p:nvSpPr>
        <p:spPr/>
        <p:txBody>
          <a:bodyPr rtlCol="0"/>
          <a:lstStyle/>
          <a:p>
            <a:pPr rtl="0"/>
            <a:endParaRPr lang="el-GR" dirty="0"/>
          </a:p>
        </p:txBody>
      </p:sp>
    </p:spTree>
    <p:extLst>
      <p:ext uri="{BB962C8B-B14F-4D97-AF65-F5344CB8AC3E}">
        <p14:creationId xmlns:p14="http://schemas.microsoft.com/office/powerpoint/2010/main" val="11617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Βασικοί ορισμοί</a:t>
            </a:r>
            <a:endParaRPr lang="el-GR"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61964" y="3933056"/>
            <a:ext cx="7796387" cy="2809865"/>
          </a:xfrm>
        </p:spPr>
      </p:pic>
      <p:sp>
        <p:nvSpPr>
          <p:cNvPr id="5" name="Θέση περιεχομένου 2"/>
          <p:cNvSpPr txBox="1">
            <a:spLocks/>
          </p:cNvSpPr>
          <p:nvPr/>
        </p:nvSpPr>
        <p:spPr>
          <a:xfrm>
            <a:off x="693812" y="1905000"/>
            <a:ext cx="10873208" cy="4267200"/>
          </a:xfrm>
          <a:prstGeom prst="rect">
            <a:avLst/>
          </a:prstGeom>
        </p:spPr>
        <p:txBody>
          <a:bodyPr vert="horz" lIns="91440" tIns="45720" rIns="91440" bIns="45720" rtlCol="0">
            <a:normAutofit/>
          </a:bodyPr>
          <a:lstStyle>
            <a:lvl1pPr marL="274320" indent="-274320" algn="l" defTabSz="914400" rtl="0" eaLnBrk="1" latinLnBrk="0" hangingPunct="1">
              <a:lnSpc>
                <a:spcPct val="110000"/>
              </a:lnSpc>
              <a:spcBef>
                <a:spcPts val="1200"/>
              </a:spcBef>
              <a:buSzPct val="110000"/>
              <a:buFont typeface="Arial" pitchFamily="34" charset="0"/>
              <a:buChar char="▪"/>
              <a:defRPr sz="2500" kern="1200">
                <a:solidFill>
                  <a:schemeClr val="tx1"/>
                </a:solidFill>
                <a:latin typeface="+mn-lt"/>
                <a:ea typeface="+mn-ea"/>
                <a:cs typeface="+mn-cs"/>
              </a:defRPr>
            </a:lvl1pPr>
            <a:lvl2pPr marL="682625" indent="-274320" algn="l" defTabSz="914400" rtl="0" eaLnBrk="1" latinLnBrk="0" hangingPunct="1">
              <a:lnSpc>
                <a:spcPct val="110000"/>
              </a:lnSpc>
              <a:spcBef>
                <a:spcPts val="1200"/>
              </a:spcBef>
              <a:buSzPct val="110000"/>
              <a:buFont typeface="Arial" pitchFamily="34" charset="0"/>
              <a:buChar char="▪"/>
              <a:defRPr sz="2200" kern="1200">
                <a:solidFill>
                  <a:schemeClr val="tx1"/>
                </a:solidFill>
                <a:latin typeface="+mn-lt"/>
                <a:ea typeface="+mn-ea"/>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baseline="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baseline="0">
                <a:solidFill>
                  <a:schemeClr val="tx1"/>
                </a:solidFill>
                <a:latin typeface="+mn-lt"/>
                <a:ea typeface="+mn-ea"/>
                <a:cs typeface="+mn-cs"/>
              </a:defRPr>
            </a:lvl9pPr>
          </a:lstStyle>
          <a:p>
            <a:r>
              <a:rPr lang="el-GR" dirty="0"/>
              <a:t>Η διάδοση </a:t>
            </a:r>
            <a:r>
              <a:rPr lang="el-GR" dirty="0" smtClean="0"/>
              <a:t>των πυκνωμάτων </a:t>
            </a:r>
            <a:r>
              <a:rPr lang="el-GR" dirty="0"/>
              <a:t>και αραιωμάτων γίνεται </a:t>
            </a:r>
            <a:r>
              <a:rPr lang="el-GR" b="1" dirty="0"/>
              <a:t>χωρίς τα μόρια του </a:t>
            </a:r>
            <a:r>
              <a:rPr lang="el-GR" b="1" dirty="0" smtClean="0"/>
              <a:t>αερίου να </a:t>
            </a:r>
            <a:r>
              <a:rPr lang="el-GR" b="1" dirty="0"/>
              <a:t>κινούνται κατά μήκος του σωλήνα. </a:t>
            </a:r>
            <a:endParaRPr lang="el-GR" b="1" dirty="0" smtClean="0"/>
          </a:p>
          <a:p>
            <a:r>
              <a:rPr lang="el-GR" dirty="0" smtClean="0"/>
              <a:t>Τα </a:t>
            </a:r>
            <a:r>
              <a:rPr lang="el-GR" dirty="0"/>
              <a:t>μόρια του </a:t>
            </a:r>
            <a:r>
              <a:rPr lang="el-GR" dirty="0" smtClean="0"/>
              <a:t>αερίου εκτελούν </a:t>
            </a:r>
            <a:r>
              <a:rPr lang="el-GR" dirty="0"/>
              <a:t>ταλάντωση γύρω από μια θέση ισορροπίας, που </a:t>
            </a:r>
            <a:r>
              <a:rPr lang="el-GR" dirty="0" smtClean="0"/>
              <a:t>είναι διαφορετική </a:t>
            </a:r>
            <a:r>
              <a:rPr lang="el-GR" dirty="0"/>
              <a:t>για κάθε μόριο.</a:t>
            </a:r>
          </a:p>
        </p:txBody>
      </p:sp>
    </p:spTree>
    <p:extLst>
      <p:ext uri="{BB962C8B-B14F-4D97-AF65-F5344CB8AC3E}">
        <p14:creationId xmlns:p14="http://schemas.microsoft.com/office/powerpoint/2010/main" val="245689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Βασικοί ορισμοί</a:t>
            </a:r>
            <a:endParaRPr lang="el-GR" dirty="0"/>
          </a:p>
        </p:txBody>
      </p:sp>
      <p:sp>
        <p:nvSpPr>
          <p:cNvPr id="3" name="Θέση περιεχομένου 2"/>
          <p:cNvSpPr>
            <a:spLocks noGrp="1"/>
          </p:cNvSpPr>
          <p:nvPr>
            <p:ph idx="1"/>
          </p:nvPr>
        </p:nvSpPr>
        <p:spPr/>
        <p:txBody>
          <a:bodyPr/>
          <a:lstStyle/>
          <a:p>
            <a:r>
              <a:rPr lang="el-GR" dirty="0" smtClean="0"/>
              <a:t>Τα ηχητικά κύματα μεταφέρουν ενέργεια.</a:t>
            </a:r>
          </a:p>
          <a:p>
            <a:r>
              <a:rPr lang="el-GR" dirty="0" smtClean="0"/>
              <a:t>Η κινητική ενέργεια του εμβόλου μεταφέρεται </a:t>
            </a:r>
            <a:r>
              <a:rPr lang="el-GR" dirty="0"/>
              <a:t>στο στρώμα αέρα δεξιά από το έμβολο, καθώς τα μόρια του </a:t>
            </a:r>
            <a:r>
              <a:rPr lang="el-GR" dirty="0" smtClean="0"/>
              <a:t>αέρα τίθενται </a:t>
            </a:r>
            <a:r>
              <a:rPr lang="el-GR" dirty="0"/>
              <a:t>σε κίνηση. Καθώς το ένα στρώμα αέρα αναγκάζει </a:t>
            </a:r>
            <a:r>
              <a:rPr lang="el-GR" dirty="0" smtClean="0"/>
              <a:t>σε ταλάντωση </a:t>
            </a:r>
            <a:r>
              <a:rPr lang="el-GR" dirty="0"/>
              <a:t>το διπλανό του, η ενέργεια μεταφέρεται κατά </a:t>
            </a:r>
            <a:r>
              <a:rPr lang="el-GR" dirty="0" smtClean="0"/>
              <a:t>μήκος της </a:t>
            </a:r>
            <a:r>
              <a:rPr lang="el-GR" dirty="0"/>
              <a:t>διεύθυνσης διάδοσης του </a:t>
            </a:r>
            <a:r>
              <a:rPr lang="el-GR" dirty="0" smtClean="0"/>
              <a:t>κύματος.</a:t>
            </a:r>
            <a:endParaRPr lang="el-GR" dirty="0"/>
          </a:p>
        </p:txBody>
      </p:sp>
      <p:pic>
        <p:nvPicPr>
          <p:cNvPr id="4" name="Θέση περιεχομένου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4566" y="4360072"/>
            <a:ext cx="6644259" cy="2394631"/>
          </a:xfrm>
          <a:prstGeom prst="rect">
            <a:avLst/>
          </a:prstGeom>
        </p:spPr>
      </p:pic>
    </p:spTree>
    <p:extLst>
      <p:ext uri="{BB962C8B-B14F-4D97-AF65-F5344CB8AC3E}">
        <p14:creationId xmlns:p14="http://schemas.microsoft.com/office/powerpoint/2010/main" val="334357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Υποκειμενικά </a:t>
            </a:r>
            <a:r>
              <a:rPr lang="el-GR" dirty="0"/>
              <a:t>χ</a:t>
            </a:r>
            <a:r>
              <a:rPr lang="el-GR" dirty="0" smtClean="0"/>
              <a:t>αρακτηριστικά του ήχου</a:t>
            </a:r>
            <a:endParaRPr lang="el-GR" dirty="0"/>
          </a:p>
        </p:txBody>
      </p:sp>
      <p:sp>
        <p:nvSpPr>
          <p:cNvPr id="3" name="Θέση περιεχομένου 2"/>
          <p:cNvSpPr>
            <a:spLocks noGrp="1"/>
          </p:cNvSpPr>
          <p:nvPr>
            <p:ph idx="1"/>
          </p:nvPr>
        </p:nvSpPr>
        <p:spPr/>
        <p:txBody>
          <a:bodyPr/>
          <a:lstStyle/>
          <a:p>
            <a:r>
              <a:rPr lang="el-GR" b="1" dirty="0" smtClean="0"/>
              <a:t>Τονικό ύψος</a:t>
            </a:r>
            <a:r>
              <a:rPr lang="el-GR" dirty="0" smtClean="0"/>
              <a:t>: Μέγεθος που περιγράφει την υποκειμενική αίσθηση  που σχετίζεται με τη συχνότητα του ήχου.</a:t>
            </a:r>
          </a:p>
          <a:p>
            <a:r>
              <a:rPr lang="el-GR" b="1" dirty="0" smtClean="0"/>
              <a:t>Ακουστότητα (Ένταση)</a:t>
            </a:r>
            <a:r>
              <a:rPr lang="el-GR" dirty="0" smtClean="0"/>
              <a:t>: Μέγεθος που περιγράφει την υποκειμενική αίσθηση που σχετίζεται με το πλάτος των μεταβολών της πίεσης στο ηχητικό κύμα.</a:t>
            </a:r>
          </a:p>
          <a:p>
            <a:r>
              <a:rPr lang="el-GR" b="1" dirty="0" smtClean="0"/>
              <a:t>Χροιά</a:t>
            </a:r>
            <a:r>
              <a:rPr lang="el-GR" dirty="0" smtClean="0"/>
              <a:t>: Ο χαρακτηριστικός ήχος κάθε μουσικού οργάνου. Ο μοναδικός συνδυασμός της θεμελιώδους συχνότητας και των ανώτερων αρμονικών τόνων που τη συνοδεύουν</a:t>
            </a:r>
            <a:endParaRPr lang="el-GR" dirty="0"/>
          </a:p>
        </p:txBody>
      </p:sp>
      <p:sp>
        <p:nvSpPr>
          <p:cNvPr id="5" name="Σύννεφο 4">
            <a:hlinkClick r:id="rId2"/>
          </p:cNvPr>
          <p:cNvSpPr/>
          <p:nvPr/>
        </p:nvSpPr>
        <p:spPr>
          <a:xfrm>
            <a:off x="7462564" y="6021288"/>
            <a:ext cx="864096" cy="50405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Σύννεφο 5">
            <a:hlinkClick r:id="rId3"/>
          </p:cNvPr>
          <p:cNvSpPr/>
          <p:nvPr/>
        </p:nvSpPr>
        <p:spPr>
          <a:xfrm>
            <a:off x="8650696" y="6031532"/>
            <a:ext cx="864096" cy="50405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03479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Διάδοση του ήχου</a:t>
            </a:r>
            <a:endParaRPr lang="el-GR" dirty="0"/>
          </a:p>
        </p:txBody>
      </p:sp>
      <p:sp>
        <p:nvSpPr>
          <p:cNvPr id="3" name="Θέση περιεχομένου 2"/>
          <p:cNvSpPr>
            <a:spLocks noGrp="1"/>
          </p:cNvSpPr>
          <p:nvPr>
            <p:ph idx="1"/>
          </p:nvPr>
        </p:nvSpPr>
        <p:spPr/>
        <p:txBody>
          <a:bodyPr/>
          <a:lstStyle/>
          <a:p>
            <a:r>
              <a:rPr lang="el-GR" dirty="0" smtClean="0"/>
              <a:t>Για τη διάδοχη του ήχου απαιτείται η ύπαρξη κάποιου υλικού μέσου.</a:t>
            </a:r>
          </a:p>
          <a:p>
            <a:r>
              <a:rPr lang="el-GR" dirty="0" smtClean="0"/>
              <a:t>Ο ήχος ΔΕ διαδίδεται στο κενό.</a:t>
            </a:r>
          </a:p>
          <a:p>
            <a:r>
              <a:rPr lang="el-GR" dirty="0" smtClean="0"/>
              <a:t>Ο ήχος διαδίδεται στα στερεά, τα υγρά &amp; τα αέρια.</a:t>
            </a:r>
          </a:p>
          <a:p>
            <a:r>
              <a:rPr lang="el-GR" dirty="0" smtClean="0"/>
              <a:t>Καλύτερα μέσα διάδοσης είναι αυτά  στα οποία τα άτομα βρίσκονται σε σχετικά μικρές αποστάσεις μεταξύ τους με αποτέλεσμα να ανταποκρίνονται γρήγορα το ένα στην κίνηση του άλλου και να μεταβιβάζουν την ενέργεια με μικρές απώλειες.</a:t>
            </a:r>
          </a:p>
          <a:p>
            <a:r>
              <a:rPr lang="el-GR" dirty="0" smtClean="0"/>
              <a:t>Ταχύτητα διάδοσης ήχου : Στερεά &gt; Υγρά &gt; Αέρια</a:t>
            </a:r>
            <a:endParaRPr lang="el-GR" dirty="0"/>
          </a:p>
        </p:txBody>
      </p:sp>
    </p:spTree>
    <p:extLst>
      <p:ext uri="{BB962C8B-B14F-4D97-AF65-F5344CB8AC3E}">
        <p14:creationId xmlns:p14="http://schemas.microsoft.com/office/powerpoint/2010/main" val="42298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Διάδοση του ήχου</a:t>
            </a:r>
            <a:endParaRPr lang="el-GR" dirty="0"/>
          </a:p>
        </p:txBody>
      </p:sp>
      <p:sp>
        <p:nvSpPr>
          <p:cNvPr id="3" name="Θέση περιεχομένου 2"/>
          <p:cNvSpPr>
            <a:spLocks noGrp="1"/>
          </p:cNvSpPr>
          <p:nvPr>
            <p:ph idx="1"/>
          </p:nvPr>
        </p:nvSpPr>
        <p:spPr/>
        <p:txBody>
          <a:bodyPr/>
          <a:lstStyle/>
          <a:p>
            <a:r>
              <a:rPr lang="el-GR" dirty="0" smtClean="0"/>
              <a:t>Για τη διάδοχη του ήχου απαιτείται η ύπαρξη κάποιου υλικού μέσου.</a:t>
            </a:r>
          </a:p>
          <a:p>
            <a:r>
              <a:rPr lang="el-GR" dirty="0" smtClean="0"/>
              <a:t>Ο ήχος διαδίδεται στα στερεά, τα υγρά &amp; τα αέρια.</a:t>
            </a:r>
          </a:p>
          <a:p>
            <a:r>
              <a:rPr lang="el-GR" dirty="0" smtClean="0"/>
              <a:t>Καλύτερα μέσα διάδοσης είναι αυτά  στα οποία τα άτομα βρίσκονται σε σχετικά μικρές αποστάσεις μεταξύ τους με αποτέλεσμα να ανταποκρίνονται γρήγορα το ένα στην κίνηση του άλλου και να μεταβιβάζουν την ενέργεια με μικρές απώλειες.</a:t>
            </a:r>
          </a:p>
          <a:p>
            <a:r>
              <a:rPr lang="el-GR" dirty="0" smtClean="0"/>
              <a:t>Ταχύτητα διάδοσης ήχου : Στερεά &gt; Υγρά &gt; Αέρια</a:t>
            </a:r>
            <a:endParaRPr lang="el-GR"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12" y="104775"/>
            <a:ext cx="11811000" cy="6648450"/>
          </a:xfrm>
          <a:prstGeom prst="rect">
            <a:avLst/>
          </a:prstGeom>
        </p:spPr>
      </p:pic>
    </p:spTree>
    <p:extLst>
      <p:ext uri="{BB962C8B-B14F-4D97-AF65-F5344CB8AC3E}">
        <p14:creationId xmlns:p14="http://schemas.microsoft.com/office/powerpoint/2010/main" val="379779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Τα «πάθη» του ήχου</a:t>
            </a:r>
            <a:endParaRPr lang="el-GR" dirty="0"/>
          </a:p>
        </p:txBody>
      </p:sp>
      <p:sp>
        <p:nvSpPr>
          <p:cNvPr id="3" name="Θέση περιεχομένου 2"/>
          <p:cNvSpPr>
            <a:spLocks noGrp="1"/>
          </p:cNvSpPr>
          <p:nvPr>
            <p:ph idx="1"/>
          </p:nvPr>
        </p:nvSpPr>
        <p:spPr>
          <a:xfrm>
            <a:off x="693812" y="1905000"/>
            <a:ext cx="6542013" cy="4267200"/>
          </a:xfrm>
        </p:spPr>
        <p:txBody>
          <a:bodyPr>
            <a:normAutofit lnSpcReduction="10000"/>
          </a:bodyPr>
          <a:lstStyle/>
          <a:p>
            <a:r>
              <a:rPr lang="el-GR" dirty="0" smtClean="0"/>
              <a:t>Όταν ο ήχος προσπίπτει σε μια επιφάνεια μπορεί είτε να </a:t>
            </a:r>
            <a:r>
              <a:rPr lang="el-GR" b="1" dirty="0" smtClean="0"/>
              <a:t>ανακλαστεί, </a:t>
            </a:r>
            <a:r>
              <a:rPr lang="el-GR" dirty="0" smtClean="0"/>
              <a:t>είτε να </a:t>
            </a:r>
            <a:r>
              <a:rPr lang="el-GR" b="1" dirty="0" err="1" smtClean="0"/>
              <a:t>απορροφηθεί</a:t>
            </a:r>
            <a:r>
              <a:rPr lang="el-GR" dirty="0" smtClean="0"/>
              <a:t>, είτε να </a:t>
            </a:r>
            <a:r>
              <a:rPr lang="el-GR" b="1" dirty="0" smtClean="0"/>
              <a:t>διαδοθεί</a:t>
            </a:r>
            <a:r>
              <a:rPr lang="el-GR" dirty="0" smtClean="0"/>
              <a:t>.</a:t>
            </a:r>
          </a:p>
          <a:p>
            <a:r>
              <a:rPr lang="el-GR" dirty="0" smtClean="0"/>
              <a:t>Αν η επιφάνεια στην οποία πέσει είναι συμπαγής και λεία, το ποσοστό της ενέργειας που μεταφέρεται από το ανακλώμενο κύμα είναι μεγάλο.</a:t>
            </a:r>
          </a:p>
          <a:p>
            <a:r>
              <a:rPr lang="el-GR" dirty="0" smtClean="0"/>
              <a:t>Αν η επιφάνεια είναι εύκαμπτη και αδρή, το </a:t>
            </a:r>
            <a:r>
              <a:rPr lang="el-GR" dirty="0"/>
              <a:t>ποσοστό της ενέργειας που μεταφέρεται από το ανακλώμενο κύμα είναι </a:t>
            </a:r>
            <a:r>
              <a:rPr lang="el-GR" dirty="0" smtClean="0"/>
              <a:t>μικρό.</a:t>
            </a:r>
            <a:endParaRPr lang="el-GR" dirty="0"/>
          </a:p>
          <a:p>
            <a:endParaRPr lang="el-GR" dirty="0"/>
          </a:p>
        </p:txBody>
      </p:sp>
      <p:pic>
        <p:nvPicPr>
          <p:cNvPr id="9" name="Εικόνα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5825" y="2348880"/>
            <a:ext cx="4953000" cy="2857500"/>
          </a:xfrm>
          <a:prstGeom prst="rect">
            <a:avLst/>
          </a:prstGeom>
        </p:spPr>
      </p:pic>
    </p:spTree>
    <p:extLst>
      <p:ext uri="{BB962C8B-B14F-4D97-AF65-F5344CB8AC3E}">
        <p14:creationId xmlns:p14="http://schemas.microsoft.com/office/powerpoint/2010/main" val="277771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Τα «πάθη» του ήχου: Ανάκλαση</a:t>
            </a:r>
            <a:endParaRPr lang="el-GR" dirty="0"/>
          </a:p>
        </p:txBody>
      </p:sp>
      <p:sp>
        <p:nvSpPr>
          <p:cNvPr id="3" name="Θέση περιεχομένου 2"/>
          <p:cNvSpPr>
            <a:spLocks noGrp="1"/>
          </p:cNvSpPr>
          <p:nvPr>
            <p:ph idx="1"/>
          </p:nvPr>
        </p:nvSpPr>
        <p:spPr>
          <a:xfrm>
            <a:off x="477788" y="2422054"/>
            <a:ext cx="6696744" cy="5052392"/>
          </a:xfrm>
        </p:spPr>
        <p:txBody>
          <a:bodyPr>
            <a:normAutofit/>
          </a:bodyPr>
          <a:lstStyle/>
          <a:p>
            <a:r>
              <a:rPr lang="el-GR" dirty="0" smtClean="0"/>
              <a:t>Η ανάκλαση του ήχου ονομάζεται και </a:t>
            </a:r>
            <a:r>
              <a:rPr lang="el-GR" b="1" dirty="0" smtClean="0"/>
              <a:t>ηχώ.</a:t>
            </a:r>
          </a:p>
          <a:p>
            <a:r>
              <a:rPr lang="el-GR" dirty="0" smtClean="0"/>
              <a:t>Στην ανάκλαση του ήχου ισχύει ότι και στο φως: </a:t>
            </a:r>
            <a:r>
              <a:rPr lang="el-GR" b="1" dirty="0" smtClean="0"/>
              <a:t>Η γωνία πρόσπτωσης είναι ίση με τη γωνία ανάκλασης.</a:t>
            </a:r>
          </a:p>
          <a:p>
            <a:endParaRPr lang="el-GR" dirty="0"/>
          </a:p>
        </p:txBody>
      </p:sp>
      <p:pic>
        <p:nvPicPr>
          <p:cNvPr id="9" name="Εικόνα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4532" y="2420888"/>
            <a:ext cx="4907260" cy="3700667"/>
          </a:xfrm>
          <a:prstGeom prst="rect">
            <a:avLst/>
          </a:prstGeom>
        </p:spPr>
      </p:pic>
    </p:spTree>
    <p:extLst>
      <p:ext uri="{BB962C8B-B14F-4D97-AF65-F5344CB8AC3E}">
        <p14:creationId xmlns:p14="http://schemas.microsoft.com/office/powerpoint/2010/main" val="302870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Τα «πάθη» του ήχου: Ανάκλαση</a:t>
            </a:r>
          </a:p>
        </p:txBody>
      </p:sp>
      <p:sp>
        <p:nvSpPr>
          <p:cNvPr id="3" name="Θέση περιεχομένου 2"/>
          <p:cNvSpPr>
            <a:spLocks noGrp="1"/>
          </p:cNvSpPr>
          <p:nvPr>
            <p:ph idx="1"/>
          </p:nvPr>
        </p:nvSpPr>
        <p:spPr>
          <a:xfrm>
            <a:off x="693812" y="1905000"/>
            <a:ext cx="10873208" cy="4267200"/>
          </a:xfrm>
        </p:spPr>
        <p:txBody>
          <a:bodyPr/>
          <a:lstStyle/>
          <a:p>
            <a:r>
              <a:rPr lang="el-GR" dirty="0" smtClean="0"/>
              <a:t>Οι πολλαπλές ανακλάσεις που μπορεί να συμβούν στον ήχο μπορούν να τον κάνουν να ακουστεί πιο ζωντανός και γεμάτος.</a:t>
            </a:r>
          </a:p>
        </p:txBody>
      </p:sp>
      <p:pic>
        <p:nvPicPr>
          <p:cNvPr id="8" name="Εικόνα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4372" y="3114675"/>
            <a:ext cx="6296025" cy="3743325"/>
          </a:xfrm>
          <a:prstGeom prst="rect">
            <a:avLst/>
          </a:prstGeom>
        </p:spPr>
      </p:pic>
      <p:sp>
        <p:nvSpPr>
          <p:cNvPr id="9" name="Θέση περιεχομένου 2"/>
          <p:cNvSpPr txBox="1">
            <a:spLocks/>
          </p:cNvSpPr>
          <p:nvPr/>
        </p:nvSpPr>
        <p:spPr>
          <a:xfrm>
            <a:off x="693812" y="3284984"/>
            <a:ext cx="4896544" cy="4267200"/>
          </a:xfrm>
          <a:prstGeom prst="rect">
            <a:avLst/>
          </a:prstGeom>
        </p:spPr>
        <p:txBody>
          <a:bodyPr vert="horz" lIns="91440" tIns="45720" rIns="91440" bIns="45720" rtlCol="0">
            <a:normAutofit/>
          </a:bodyPr>
          <a:lstStyle>
            <a:lvl1pPr marL="274320" indent="-274320" algn="l" defTabSz="914400" rtl="0" eaLnBrk="1" latinLnBrk="0" hangingPunct="1">
              <a:lnSpc>
                <a:spcPct val="110000"/>
              </a:lnSpc>
              <a:spcBef>
                <a:spcPts val="1200"/>
              </a:spcBef>
              <a:buSzPct val="110000"/>
              <a:buFont typeface="Arial" pitchFamily="34" charset="0"/>
              <a:buChar char="▪"/>
              <a:defRPr sz="2500" kern="1200">
                <a:solidFill>
                  <a:schemeClr val="tx1"/>
                </a:solidFill>
                <a:latin typeface="+mn-lt"/>
                <a:ea typeface="+mn-ea"/>
                <a:cs typeface="+mn-cs"/>
              </a:defRPr>
            </a:lvl1pPr>
            <a:lvl2pPr marL="682625" indent="-274320" algn="l" defTabSz="914400" rtl="0" eaLnBrk="1" latinLnBrk="0" hangingPunct="1">
              <a:lnSpc>
                <a:spcPct val="110000"/>
              </a:lnSpc>
              <a:spcBef>
                <a:spcPts val="1200"/>
              </a:spcBef>
              <a:buSzPct val="110000"/>
              <a:buFont typeface="Arial" pitchFamily="34" charset="0"/>
              <a:buChar char="▪"/>
              <a:defRPr sz="2200" kern="1200">
                <a:solidFill>
                  <a:schemeClr val="tx1"/>
                </a:solidFill>
                <a:latin typeface="+mn-lt"/>
                <a:ea typeface="+mn-ea"/>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baseline="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baseline="0">
                <a:solidFill>
                  <a:schemeClr val="tx1"/>
                </a:solidFill>
                <a:latin typeface="+mn-lt"/>
                <a:ea typeface="+mn-ea"/>
                <a:cs typeface="+mn-cs"/>
              </a:defRPr>
            </a:lvl9pPr>
          </a:lstStyle>
          <a:p>
            <a:r>
              <a:rPr lang="el-GR" dirty="0" smtClean="0"/>
              <a:t>Στις πολλαπλές ανακλάσεις οφείλεται το φαινόμενο της </a:t>
            </a:r>
            <a:r>
              <a:rPr lang="el-GR" b="1" dirty="0" smtClean="0"/>
              <a:t>αντήχησης</a:t>
            </a:r>
            <a:r>
              <a:rPr lang="el-GR" dirty="0" smtClean="0"/>
              <a:t>.</a:t>
            </a:r>
            <a:endParaRPr lang="el-GR" dirty="0"/>
          </a:p>
        </p:txBody>
      </p:sp>
    </p:spTree>
    <p:extLst>
      <p:ext uri="{BB962C8B-B14F-4D97-AF65-F5344CB8AC3E}">
        <p14:creationId xmlns:p14="http://schemas.microsoft.com/office/powerpoint/2010/main" val="177222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Τα «πάθη» του ήχου: </a:t>
            </a:r>
            <a:r>
              <a:rPr lang="el-GR" dirty="0" smtClean="0"/>
              <a:t>Απορρόφηση</a:t>
            </a:r>
            <a:endParaRPr lang="el-GR" dirty="0"/>
          </a:p>
        </p:txBody>
      </p:sp>
      <p:sp>
        <p:nvSpPr>
          <p:cNvPr id="3" name="Θέση περιεχομένου 2"/>
          <p:cNvSpPr>
            <a:spLocks noGrp="1"/>
          </p:cNvSpPr>
          <p:nvPr>
            <p:ph idx="1"/>
          </p:nvPr>
        </p:nvSpPr>
        <p:spPr/>
        <p:txBody>
          <a:bodyPr>
            <a:normAutofit/>
          </a:bodyPr>
          <a:lstStyle/>
          <a:p>
            <a:r>
              <a:rPr lang="el-GR" dirty="0"/>
              <a:t>Στα μαλακά και </a:t>
            </a:r>
            <a:r>
              <a:rPr lang="el-GR" dirty="0" smtClean="0"/>
              <a:t>πορώδη υλικά </a:t>
            </a:r>
            <a:r>
              <a:rPr lang="el-GR" dirty="0"/>
              <a:t>ο ήχος </a:t>
            </a:r>
            <a:r>
              <a:rPr lang="el-GR" dirty="0" smtClean="0"/>
              <a:t>ανακλάται πολλές </a:t>
            </a:r>
            <a:r>
              <a:rPr lang="el-GR" dirty="0"/>
              <a:t>φορές </a:t>
            </a:r>
            <a:r>
              <a:rPr lang="el-GR" dirty="0" smtClean="0"/>
              <a:t>στα τοιχώματα που περιβάλλουν τους πόρους</a:t>
            </a:r>
            <a:r>
              <a:rPr lang="el-GR" dirty="0"/>
              <a:t>. </a:t>
            </a:r>
            <a:r>
              <a:rPr lang="el-GR" dirty="0" smtClean="0"/>
              <a:t>Με αυτό τον τρόπο ένα </a:t>
            </a:r>
            <a:r>
              <a:rPr lang="el-GR" dirty="0"/>
              <a:t>μέρος της ενέργειας </a:t>
            </a:r>
            <a:r>
              <a:rPr lang="el-GR" dirty="0" smtClean="0"/>
              <a:t>του ηχητικού </a:t>
            </a:r>
            <a:r>
              <a:rPr lang="el-GR" dirty="0"/>
              <a:t>κύματος απορροφάται </a:t>
            </a:r>
            <a:r>
              <a:rPr lang="el-GR" dirty="0" smtClean="0"/>
              <a:t>από το </a:t>
            </a:r>
            <a:r>
              <a:rPr lang="el-GR" dirty="0"/>
              <a:t>υλικό. </a:t>
            </a:r>
            <a:endParaRPr lang="el-GR" dirty="0" smtClean="0"/>
          </a:p>
          <a:p>
            <a:r>
              <a:rPr lang="el-GR" dirty="0"/>
              <a:t>Υλικά σώματα </a:t>
            </a:r>
            <a:r>
              <a:rPr lang="el-GR" dirty="0" smtClean="0"/>
              <a:t>με μόρια </a:t>
            </a:r>
            <a:r>
              <a:rPr lang="el-GR" dirty="0"/>
              <a:t>μεγάλης </a:t>
            </a:r>
            <a:r>
              <a:rPr lang="el-GR" dirty="0" smtClean="0"/>
              <a:t>μάζας </a:t>
            </a:r>
            <a:r>
              <a:rPr lang="el-GR" dirty="0"/>
              <a:t>απορροφούν το ηχητικό κύμα, καθώς τα μόρια αυτά </a:t>
            </a:r>
            <a:r>
              <a:rPr lang="el-GR" dirty="0" smtClean="0"/>
              <a:t>δεν μπορούν </a:t>
            </a:r>
            <a:r>
              <a:rPr lang="el-GR" dirty="0"/>
              <a:t>εύκολα να ταλαντωθούν</a:t>
            </a:r>
            <a:r>
              <a:rPr lang="el-GR" dirty="0" smtClean="0"/>
              <a:t>.</a:t>
            </a:r>
          </a:p>
          <a:p>
            <a:r>
              <a:rPr lang="el-GR" dirty="0" smtClean="0"/>
              <a:t>Τον </a:t>
            </a:r>
            <a:r>
              <a:rPr lang="el-GR" dirty="0"/>
              <a:t>ήχο απορροφούν επίσης υλικά σώματα με μόρια μικρής μάζας, όταν</a:t>
            </a:r>
            <a:br>
              <a:rPr lang="el-GR" dirty="0"/>
            </a:br>
            <a:r>
              <a:rPr lang="el-GR" dirty="0"/>
              <a:t>όμως οι αποστάσεις μεταξύ των μορίων είναι </a:t>
            </a:r>
            <a:r>
              <a:rPr lang="el-GR" dirty="0" smtClean="0"/>
              <a:t>μεγάλες (πχ. στον ατμοσφαιρικό αέρα). </a:t>
            </a:r>
            <a:r>
              <a:rPr lang="el-GR" dirty="0"/>
              <a:t/>
            </a:r>
            <a:br>
              <a:rPr lang="el-GR" dirty="0"/>
            </a:br>
            <a:endParaRPr lang="el-GR" dirty="0"/>
          </a:p>
        </p:txBody>
      </p:sp>
    </p:spTree>
    <p:extLst>
      <p:ext uri="{BB962C8B-B14F-4D97-AF65-F5344CB8AC3E}">
        <p14:creationId xmlns:p14="http://schemas.microsoft.com/office/powerpoint/2010/main" val="281178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rtlCol="0"/>
          <a:lstStyle/>
          <a:p>
            <a:pPr rtl="0"/>
            <a:r>
              <a:rPr lang="el-GR" dirty="0" smtClean="0"/>
              <a:t>Ιδέες μαθητών</a:t>
            </a:r>
            <a:endParaRPr lang="el-GR" dirty="0"/>
          </a:p>
        </p:txBody>
      </p:sp>
      <p:sp>
        <p:nvSpPr>
          <p:cNvPr id="3" name="Υπότιτλος 2"/>
          <p:cNvSpPr>
            <a:spLocks noGrp="1"/>
          </p:cNvSpPr>
          <p:nvPr>
            <p:ph type="subTitle" idx="1"/>
          </p:nvPr>
        </p:nvSpPr>
        <p:spPr/>
        <p:txBody>
          <a:bodyPr rtlCol="0"/>
          <a:lstStyle/>
          <a:p>
            <a:pPr rtl="0"/>
            <a:endParaRPr lang="el-GR" dirty="0"/>
          </a:p>
        </p:txBody>
      </p:sp>
    </p:spTree>
    <p:extLst>
      <p:ext uri="{BB962C8B-B14F-4D97-AF65-F5344CB8AC3E}">
        <p14:creationId xmlns:p14="http://schemas.microsoft.com/office/powerpoint/2010/main" val="360655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p:txBody>
          <a:bodyPr rtlCol="0"/>
          <a:lstStyle/>
          <a:p>
            <a:pPr rtl="0"/>
            <a:r>
              <a:rPr lang="el-GR" dirty="0" smtClean="0"/>
              <a:t>Βασικοί ορισμοί</a:t>
            </a:r>
            <a:endParaRPr lang="el-GR" dirty="0"/>
          </a:p>
        </p:txBody>
      </p:sp>
      <p:sp>
        <p:nvSpPr>
          <p:cNvPr id="14" name="Θέση περιεχομένου 13"/>
          <p:cNvSpPr>
            <a:spLocks noGrp="1"/>
          </p:cNvSpPr>
          <p:nvPr>
            <p:ph idx="1"/>
          </p:nvPr>
        </p:nvSpPr>
        <p:spPr/>
        <p:txBody>
          <a:bodyPr rtlCol="0">
            <a:normAutofit/>
          </a:bodyPr>
          <a:lstStyle/>
          <a:p>
            <a:pPr rtl="0"/>
            <a:r>
              <a:rPr lang="el-GR" sz="2800" b="1" dirty="0" smtClean="0"/>
              <a:t>Ταλάντωση</a:t>
            </a:r>
            <a:r>
              <a:rPr lang="el-GR" sz="2800" dirty="0" smtClean="0"/>
              <a:t> είναι μια περιοδική κίνηση ενός σ</a:t>
            </a:r>
            <a:r>
              <a:rPr lang="el-GR" sz="2800" dirty="0"/>
              <a:t>ώ</a:t>
            </a:r>
            <a:r>
              <a:rPr lang="el-GR" sz="2800" dirty="0" smtClean="0"/>
              <a:t>ματος γύρω από μια θέση ισορροπίας.</a:t>
            </a:r>
            <a:endParaRPr lang="el-GR" sz="2800" dirty="0"/>
          </a:p>
        </p:txBody>
      </p:sp>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6300" y="2408092"/>
            <a:ext cx="3155429" cy="4739915"/>
          </a:xfrm>
          <a:prstGeom prst="rect">
            <a:avLst/>
          </a:prstGeom>
        </p:spPr>
      </p:pic>
      <p:pic>
        <p:nvPicPr>
          <p:cNvPr id="9" name="Εικόνα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6518" y="3344043"/>
            <a:ext cx="2898322" cy="3096344"/>
          </a:xfrm>
          <a:prstGeom prst="rect">
            <a:avLst/>
          </a:prstGeom>
        </p:spPr>
      </p:pic>
      <p:pic>
        <p:nvPicPr>
          <p:cNvPr id="11" name="Εικόνα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7948" y="3140968"/>
            <a:ext cx="2316629" cy="3567606"/>
          </a:xfrm>
          <a:prstGeom prst="rect">
            <a:avLst/>
          </a:prstGeom>
        </p:spPr>
      </p:pic>
    </p:spTree>
    <p:extLst>
      <p:ext uri="{BB962C8B-B14F-4D97-AF65-F5344CB8AC3E}">
        <p14:creationId xmlns:p14="http://schemas.microsoft.com/office/powerpoint/2010/main" val="321187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Ιδέες μαθητών για τη φύση του ήχου</a:t>
            </a:r>
            <a:endParaRPr lang="el-GR" dirty="0"/>
          </a:p>
        </p:txBody>
      </p:sp>
      <p:sp>
        <p:nvSpPr>
          <p:cNvPr id="3" name="Θέση περιεχομένου 2"/>
          <p:cNvSpPr>
            <a:spLocks noGrp="1"/>
          </p:cNvSpPr>
          <p:nvPr>
            <p:ph idx="1"/>
          </p:nvPr>
        </p:nvSpPr>
        <p:spPr/>
        <p:txBody>
          <a:bodyPr>
            <a:normAutofit/>
          </a:bodyPr>
          <a:lstStyle/>
          <a:p>
            <a:pPr>
              <a:spcBef>
                <a:spcPts val="1800"/>
              </a:spcBef>
            </a:pPr>
            <a:r>
              <a:rPr lang="el-GR" dirty="0" smtClean="0"/>
              <a:t>Ο </a:t>
            </a:r>
            <a:r>
              <a:rPr lang="el-GR" dirty="0"/>
              <a:t>ήχος </a:t>
            </a:r>
            <a:r>
              <a:rPr lang="el-GR" dirty="0" smtClean="0"/>
              <a:t>έχει υλική υπόσταση και υλικές ιδιότητες.</a:t>
            </a:r>
            <a:endParaRPr lang="el-GR" dirty="0"/>
          </a:p>
          <a:p>
            <a:pPr>
              <a:spcBef>
                <a:spcPts val="1800"/>
              </a:spcBef>
            </a:pPr>
            <a:r>
              <a:rPr lang="el-GR" dirty="0" smtClean="0"/>
              <a:t>Ο ήχος </a:t>
            </a:r>
            <a:r>
              <a:rPr lang="el-GR" dirty="0"/>
              <a:t>αποτελεί φυσική ιδιότητα κάποιων </a:t>
            </a:r>
            <a:r>
              <a:rPr lang="el-GR" dirty="0" smtClean="0"/>
              <a:t>σωμάτων.</a:t>
            </a:r>
          </a:p>
          <a:p>
            <a:pPr>
              <a:spcBef>
                <a:spcPts val="1800"/>
              </a:spcBef>
            </a:pPr>
            <a:r>
              <a:rPr lang="el-GR" dirty="0" smtClean="0"/>
              <a:t>Δεν αποδίδουν τον ήχο στην ταλάντωση μιας ηχητικής πηγής.</a:t>
            </a:r>
          </a:p>
          <a:p>
            <a:pPr>
              <a:spcBef>
                <a:spcPts val="1800"/>
              </a:spcBef>
            </a:pPr>
            <a:r>
              <a:rPr lang="el-GR" dirty="0"/>
              <a:t>Ο ήχος είναι </a:t>
            </a:r>
            <a:r>
              <a:rPr lang="el-GR" dirty="0" smtClean="0"/>
              <a:t>εγκάρσιο κύμα.</a:t>
            </a:r>
            <a:endParaRPr lang="el-GR" dirty="0"/>
          </a:p>
          <a:p>
            <a:pPr marL="0" indent="0">
              <a:buNone/>
            </a:pPr>
            <a:r>
              <a:rPr lang="el-GR" dirty="0" smtClean="0"/>
              <a:t> </a:t>
            </a:r>
            <a:endParaRPr lang="el-GR" dirty="0"/>
          </a:p>
        </p:txBody>
      </p:sp>
    </p:spTree>
    <p:extLst>
      <p:ext uri="{BB962C8B-B14F-4D97-AF65-F5344CB8AC3E}">
        <p14:creationId xmlns:p14="http://schemas.microsoft.com/office/powerpoint/2010/main" val="304121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Ιδέες μαθητών για τη διάδοση του ήχου</a:t>
            </a:r>
            <a:endParaRPr lang="el-GR" dirty="0"/>
          </a:p>
        </p:txBody>
      </p:sp>
      <p:sp>
        <p:nvSpPr>
          <p:cNvPr id="3" name="Θέση περιεχομένου 2"/>
          <p:cNvSpPr>
            <a:spLocks noGrp="1"/>
          </p:cNvSpPr>
          <p:nvPr>
            <p:ph idx="1"/>
          </p:nvPr>
        </p:nvSpPr>
        <p:spPr/>
        <p:txBody>
          <a:bodyPr>
            <a:normAutofit/>
          </a:bodyPr>
          <a:lstStyle/>
          <a:p>
            <a:pPr>
              <a:spcBef>
                <a:spcPts val="1800"/>
              </a:spcBef>
            </a:pPr>
            <a:r>
              <a:rPr lang="el-GR" dirty="0"/>
              <a:t>Είναι μια ουσία που μεταφέρεται από το ένα μόριο στο άλλο ή μια ουσία που ταξιδεύει μέσα στα </a:t>
            </a:r>
            <a:r>
              <a:rPr lang="el-GR" dirty="0" smtClean="0"/>
              <a:t>σώματα.</a:t>
            </a:r>
          </a:p>
          <a:p>
            <a:pPr>
              <a:spcBef>
                <a:spcPts val="1800"/>
              </a:spcBef>
            </a:pPr>
            <a:r>
              <a:rPr lang="el-GR" dirty="0" smtClean="0"/>
              <a:t>Είναι ένα αέριο που ρέει μέσα στα αυτιά μας.</a:t>
            </a:r>
            <a:endParaRPr lang="el-GR" dirty="0"/>
          </a:p>
          <a:p>
            <a:pPr>
              <a:spcBef>
                <a:spcPts val="1800"/>
              </a:spcBef>
            </a:pPr>
            <a:r>
              <a:rPr lang="el-GR" dirty="0" smtClean="0"/>
              <a:t>Τα </a:t>
            </a:r>
            <a:r>
              <a:rPr lang="el-GR" dirty="0"/>
              <a:t>ίδια τα μόρια μεταφέρουν τον </a:t>
            </a:r>
            <a:r>
              <a:rPr lang="el-GR" dirty="0" smtClean="0"/>
              <a:t>ήχο.</a:t>
            </a:r>
            <a:endParaRPr lang="el-GR" dirty="0"/>
          </a:p>
          <a:p>
            <a:pPr>
              <a:spcBef>
                <a:spcPts val="1800"/>
              </a:spcBef>
            </a:pPr>
            <a:r>
              <a:rPr lang="el-GR" dirty="0" smtClean="0"/>
              <a:t>Συγχέουν τονικό ύψος με ακουστότητα.</a:t>
            </a:r>
          </a:p>
        </p:txBody>
      </p:sp>
    </p:spTree>
    <p:extLst>
      <p:ext uri="{BB962C8B-B14F-4D97-AF65-F5344CB8AC3E}">
        <p14:creationId xmlns:p14="http://schemas.microsoft.com/office/powerpoint/2010/main" val="190479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p:txBody>
          <a:bodyPr rtlCol="0"/>
          <a:lstStyle/>
          <a:p>
            <a:pPr rtl="0"/>
            <a:r>
              <a:rPr lang="el-GR" dirty="0" smtClean="0"/>
              <a:t>Βασικοί ορισμοί</a:t>
            </a:r>
            <a:endParaRPr lang="el-GR" dirty="0"/>
          </a:p>
        </p:txBody>
      </p:sp>
      <p:sp>
        <p:nvSpPr>
          <p:cNvPr id="14" name="Θέση περιεχομένου 13"/>
          <p:cNvSpPr>
            <a:spLocks noGrp="1"/>
          </p:cNvSpPr>
          <p:nvPr>
            <p:ph idx="1"/>
          </p:nvPr>
        </p:nvSpPr>
        <p:spPr/>
        <p:txBody>
          <a:bodyPr rtlCol="0">
            <a:normAutofit/>
          </a:bodyPr>
          <a:lstStyle/>
          <a:p>
            <a:pPr rtl="0"/>
            <a:r>
              <a:rPr lang="el-GR" sz="2800" b="1" dirty="0" smtClean="0"/>
              <a:t>Κύμα</a:t>
            </a:r>
            <a:r>
              <a:rPr lang="el-GR" sz="2800" dirty="0" smtClean="0"/>
              <a:t> είναι μια διαταραχή που διαδίδεται στο χρόνο και στο χώρο</a:t>
            </a:r>
            <a:endParaRPr lang="el-GR" sz="2800" dirty="0"/>
          </a:p>
        </p:txBody>
      </p:sp>
      <p:pic>
        <p:nvPicPr>
          <p:cNvPr id="2" name="Εικόνα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868" y="3068960"/>
            <a:ext cx="6408712" cy="3492748"/>
          </a:xfrm>
          <a:prstGeom prst="rect">
            <a:avLst/>
          </a:prstGeom>
        </p:spPr>
      </p:pic>
    </p:spTree>
    <p:extLst>
      <p:ext uri="{BB962C8B-B14F-4D97-AF65-F5344CB8AC3E}">
        <p14:creationId xmlns:p14="http://schemas.microsoft.com/office/powerpoint/2010/main" val="353407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Βασικοί ορισμοί</a:t>
            </a:r>
          </a:p>
        </p:txBody>
      </p:sp>
      <p:sp>
        <p:nvSpPr>
          <p:cNvPr id="3" name="Θέση περιεχομένου 2"/>
          <p:cNvSpPr>
            <a:spLocks noGrp="1"/>
          </p:cNvSpPr>
          <p:nvPr>
            <p:ph idx="1"/>
          </p:nvPr>
        </p:nvSpPr>
        <p:spPr/>
        <p:txBody>
          <a:bodyPr/>
          <a:lstStyle/>
          <a:p>
            <a:r>
              <a:rPr lang="el-GR" dirty="0" smtClean="0"/>
              <a:t>Το φως και ο ήχος είναι ταλαντώσεις που διαδίδονται στον χώρο ως κύματα.</a:t>
            </a:r>
          </a:p>
          <a:p>
            <a:endParaRPr lang="el-GR" dirty="0"/>
          </a:p>
          <a:p>
            <a:r>
              <a:rPr lang="el-GR" dirty="0" smtClean="0"/>
              <a:t>Η </a:t>
            </a:r>
            <a:r>
              <a:rPr lang="el-GR" b="1" dirty="0" smtClean="0"/>
              <a:t>πηγή</a:t>
            </a:r>
            <a:r>
              <a:rPr lang="el-GR" dirty="0" smtClean="0"/>
              <a:t> οποιουδήποτε κύματος είναι «κάτι» που ταλαντώνεται.</a:t>
            </a:r>
          </a:p>
        </p:txBody>
      </p:sp>
      <p:pic>
        <p:nvPicPr>
          <p:cNvPr id="7" name="Εικόνα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796" y="3857625"/>
            <a:ext cx="4908123" cy="2410519"/>
          </a:xfrm>
          <a:prstGeom prst="rect">
            <a:avLst/>
          </a:prstGeom>
        </p:spPr>
      </p:pic>
      <p:pic>
        <p:nvPicPr>
          <p:cNvPr id="9" name="Εικόνα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3538" y="3501008"/>
            <a:ext cx="5544616" cy="3541916"/>
          </a:xfrm>
          <a:prstGeom prst="rect">
            <a:avLst/>
          </a:prstGeom>
        </p:spPr>
      </p:pic>
    </p:spTree>
    <p:extLst>
      <p:ext uri="{BB962C8B-B14F-4D97-AF65-F5344CB8AC3E}">
        <p14:creationId xmlns:p14="http://schemas.microsoft.com/office/powerpoint/2010/main" val="302305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Βασικοί ορισμοί</a:t>
            </a:r>
            <a:endParaRPr lang="el-GR" dirty="0"/>
          </a:p>
        </p:txBody>
      </p:sp>
      <p:sp>
        <p:nvSpPr>
          <p:cNvPr id="3" name="Θέση περιεχομένου 2"/>
          <p:cNvSpPr>
            <a:spLocks noGrp="1"/>
          </p:cNvSpPr>
          <p:nvPr>
            <p:ph idx="1"/>
          </p:nvPr>
        </p:nvSpPr>
        <p:spPr/>
        <p:txBody>
          <a:bodyPr/>
          <a:lstStyle/>
          <a:p>
            <a:endParaRPr lang="el-GR"/>
          </a:p>
        </p:txBody>
      </p:sp>
      <p:grpSp>
        <p:nvGrpSpPr>
          <p:cNvPr id="16" name="Ομάδα 15"/>
          <p:cNvGrpSpPr/>
          <p:nvPr/>
        </p:nvGrpSpPr>
        <p:grpSpPr>
          <a:xfrm>
            <a:off x="289530" y="1905000"/>
            <a:ext cx="11681772" cy="3833217"/>
            <a:chOff x="289530" y="2121991"/>
            <a:chExt cx="11681772" cy="3833217"/>
          </a:xfrm>
        </p:grpSpPr>
        <p:pic>
          <p:nvPicPr>
            <p:cNvPr id="4" name="Εικόνα 3"/>
            <p:cNvPicPr>
              <a:picLocks noChangeAspect="1"/>
            </p:cNvPicPr>
            <p:nvPr/>
          </p:nvPicPr>
          <p:blipFill>
            <a:blip r:embed="rId2"/>
            <a:stretch>
              <a:fillRect/>
            </a:stretch>
          </p:blipFill>
          <p:spPr>
            <a:xfrm>
              <a:off x="289530" y="2121991"/>
              <a:ext cx="11681772" cy="3833217"/>
            </a:xfrm>
            <a:prstGeom prst="rect">
              <a:avLst/>
            </a:prstGeom>
          </p:spPr>
        </p:pic>
        <p:sp>
          <p:nvSpPr>
            <p:cNvPr id="5" name="Ορθογώνιο 4"/>
            <p:cNvSpPr/>
            <p:nvPr/>
          </p:nvSpPr>
          <p:spPr>
            <a:xfrm>
              <a:off x="4078188" y="3429000"/>
              <a:ext cx="1152128" cy="360040"/>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5"/>
            <p:cNvSpPr/>
            <p:nvPr/>
          </p:nvSpPr>
          <p:spPr>
            <a:xfrm>
              <a:off x="5186247" y="3538148"/>
              <a:ext cx="166137" cy="215456"/>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p:cNvSpPr/>
            <p:nvPr/>
          </p:nvSpPr>
          <p:spPr>
            <a:xfrm>
              <a:off x="4390928" y="3645876"/>
              <a:ext cx="166137" cy="215456"/>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7"/>
            <p:cNvSpPr/>
            <p:nvPr/>
          </p:nvSpPr>
          <p:spPr>
            <a:xfrm>
              <a:off x="3939582" y="3632536"/>
              <a:ext cx="166137" cy="215456"/>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8"/>
            <p:cNvSpPr/>
            <p:nvPr/>
          </p:nvSpPr>
          <p:spPr>
            <a:xfrm>
              <a:off x="3969658" y="3560244"/>
              <a:ext cx="166137" cy="21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ρθογώνιο 9"/>
            <p:cNvSpPr/>
            <p:nvPr/>
          </p:nvSpPr>
          <p:spPr>
            <a:xfrm>
              <a:off x="4022047" y="3511468"/>
              <a:ext cx="166137" cy="21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10"/>
            <p:cNvSpPr/>
            <p:nvPr/>
          </p:nvSpPr>
          <p:spPr>
            <a:xfrm>
              <a:off x="4041225" y="3467702"/>
              <a:ext cx="166137" cy="215456"/>
            </a:xfrm>
            <a:prstGeom prst="rect">
              <a:avLst/>
            </a:prstGeom>
            <a:solidFill>
              <a:srgbClr val="FCFC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Ορθογώνιο 11"/>
            <p:cNvSpPr/>
            <p:nvPr/>
          </p:nvSpPr>
          <p:spPr>
            <a:xfrm>
              <a:off x="6742484" y="2276872"/>
              <a:ext cx="1800200" cy="432048"/>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ρθογώνιο 12"/>
            <p:cNvSpPr/>
            <p:nvPr/>
          </p:nvSpPr>
          <p:spPr>
            <a:xfrm>
              <a:off x="4473996" y="4457794"/>
              <a:ext cx="1800200" cy="483374"/>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ρθογώνιο 13"/>
            <p:cNvSpPr/>
            <p:nvPr/>
          </p:nvSpPr>
          <p:spPr>
            <a:xfrm>
              <a:off x="6697261" y="2370990"/>
              <a:ext cx="1890646" cy="400110"/>
            </a:xfrm>
            <a:prstGeom prst="rect">
              <a:avLst/>
            </a:prstGeom>
            <a:noFill/>
          </p:spPr>
          <p:txBody>
            <a:bodyPr wrap="none" lIns="91440" tIns="45720" rIns="91440" bIns="45720">
              <a:spAutoFit/>
            </a:bodyPr>
            <a:lstStyle/>
            <a:p>
              <a:pPr algn="ctr"/>
              <a:r>
                <a:rPr lang="el-GR" sz="2000" b="0" cap="none" spc="0" dirty="0" smtClean="0">
                  <a:ln w="0"/>
                  <a:solidFill>
                    <a:schemeClr val="accent1"/>
                  </a:solidFill>
                  <a:effectLst>
                    <a:outerShdw blurRad="38100" dist="25400" dir="5400000" algn="ctr" rotWithShape="0">
                      <a:srgbClr val="6E747A">
                        <a:alpha val="43000"/>
                      </a:srgbClr>
                    </a:outerShdw>
                  </a:effectLst>
                </a:rPr>
                <a:t>Μήκος Κύματος</a:t>
              </a:r>
              <a:endParaRPr lang="el-GR" sz="2000" b="0" cap="none" spc="0" dirty="0">
                <a:ln w="0"/>
                <a:solidFill>
                  <a:schemeClr val="accent1"/>
                </a:solidFill>
                <a:effectLst>
                  <a:outerShdw blurRad="38100" dist="25400" dir="5400000" algn="ctr" rotWithShape="0">
                    <a:srgbClr val="6E747A">
                      <a:alpha val="43000"/>
                    </a:srgbClr>
                  </a:outerShdw>
                </a:effectLst>
              </a:endParaRPr>
            </a:p>
          </p:txBody>
        </p:sp>
        <p:sp>
          <p:nvSpPr>
            <p:cNvPr id="15" name="Ορθογώνιο 14"/>
            <p:cNvSpPr/>
            <p:nvPr/>
          </p:nvSpPr>
          <p:spPr>
            <a:xfrm>
              <a:off x="4197401" y="3387398"/>
              <a:ext cx="973793" cy="400110"/>
            </a:xfrm>
            <a:prstGeom prst="rect">
              <a:avLst/>
            </a:prstGeom>
            <a:noFill/>
          </p:spPr>
          <p:txBody>
            <a:bodyPr wrap="none" lIns="91440" tIns="45720" rIns="91440" bIns="45720">
              <a:spAutoFit/>
            </a:bodyPr>
            <a:lstStyle/>
            <a:p>
              <a:pPr algn="ctr"/>
              <a:r>
                <a:rPr lang="el-GR" sz="2000" b="0" cap="none" spc="0" dirty="0" smtClean="0">
                  <a:ln w="0"/>
                  <a:solidFill>
                    <a:schemeClr val="accent1"/>
                  </a:solidFill>
                  <a:effectLst>
                    <a:outerShdw blurRad="38100" dist="25400" dir="5400000" algn="ctr" rotWithShape="0">
                      <a:srgbClr val="6E747A">
                        <a:alpha val="43000"/>
                      </a:srgbClr>
                    </a:outerShdw>
                  </a:effectLst>
                </a:rPr>
                <a:t>Πλάτος</a:t>
              </a:r>
              <a:endParaRPr lang="el-GR" sz="2000" b="0" cap="none" spc="0" dirty="0">
                <a:ln w="0"/>
                <a:solidFill>
                  <a:schemeClr val="accent1"/>
                </a:solidFill>
                <a:effectLst>
                  <a:outerShdw blurRad="38100" dist="25400" dir="5400000" algn="ctr" rotWithShape="0">
                    <a:srgbClr val="6E747A">
                      <a:alpha val="43000"/>
                    </a:srgbClr>
                  </a:outerShdw>
                </a:effectLst>
              </a:endParaRPr>
            </a:p>
          </p:txBody>
        </p:sp>
      </p:grpSp>
      <p:sp>
        <p:nvSpPr>
          <p:cNvPr id="17" name="Ορθογώνιο 16"/>
          <p:cNvSpPr/>
          <p:nvPr/>
        </p:nvSpPr>
        <p:spPr>
          <a:xfrm>
            <a:off x="4450292" y="4274707"/>
            <a:ext cx="1890646" cy="400110"/>
          </a:xfrm>
          <a:prstGeom prst="rect">
            <a:avLst/>
          </a:prstGeom>
          <a:noFill/>
        </p:spPr>
        <p:txBody>
          <a:bodyPr wrap="none" lIns="91440" tIns="45720" rIns="91440" bIns="45720">
            <a:spAutoFit/>
          </a:bodyPr>
          <a:lstStyle/>
          <a:p>
            <a:pPr algn="ctr"/>
            <a:r>
              <a:rPr lang="el-GR" sz="2000" b="0" cap="none" spc="0" dirty="0" smtClean="0">
                <a:ln w="0"/>
                <a:solidFill>
                  <a:schemeClr val="accent1"/>
                </a:solidFill>
                <a:effectLst>
                  <a:outerShdw blurRad="38100" dist="25400" dir="5400000" algn="ctr" rotWithShape="0">
                    <a:srgbClr val="6E747A">
                      <a:alpha val="43000"/>
                    </a:srgbClr>
                  </a:outerShdw>
                </a:effectLst>
              </a:rPr>
              <a:t>Μήκος Κύματος</a:t>
            </a:r>
            <a:endParaRPr lang="el-GR" sz="20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26831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Βασικοί ορισμοί</a:t>
            </a:r>
            <a:endParaRPr lang="el-GR" dirty="0"/>
          </a:p>
        </p:txBody>
      </p:sp>
      <p:sp>
        <p:nvSpPr>
          <p:cNvPr id="3" name="Θέση περιεχομένου 2"/>
          <p:cNvSpPr>
            <a:spLocks noGrp="1"/>
          </p:cNvSpPr>
          <p:nvPr>
            <p:ph idx="1"/>
          </p:nvPr>
        </p:nvSpPr>
        <p:spPr>
          <a:xfrm>
            <a:off x="693812" y="1905000"/>
            <a:ext cx="6984776" cy="4267200"/>
          </a:xfrm>
        </p:spPr>
        <p:txBody>
          <a:bodyPr/>
          <a:lstStyle/>
          <a:p>
            <a:r>
              <a:rPr lang="el-GR" dirty="0" smtClean="0"/>
              <a:t>Το πόσο συχνά εκτελείται μια ταλάντωση περιγράφεται από τη </a:t>
            </a:r>
            <a:r>
              <a:rPr lang="el-GR" b="1" dirty="0" smtClean="0"/>
              <a:t>συχνότητά</a:t>
            </a:r>
            <a:r>
              <a:rPr lang="el-GR" dirty="0" smtClean="0"/>
              <a:t> της.</a:t>
            </a:r>
          </a:p>
          <a:p>
            <a:r>
              <a:rPr lang="el-GR" dirty="0" smtClean="0"/>
              <a:t>Η </a:t>
            </a:r>
            <a:r>
              <a:rPr lang="el-GR" b="1" dirty="0" smtClean="0"/>
              <a:t>συχνότητα</a:t>
            </a:r>
            <a:r>
              <a:rPr lang="el-GR" dirty="0" smtClean="0"/>
              <a:t> ενός εκκρεμούς προσδιορίζει τον αριθμό των πλήρων ταλαντώσεων που εκτελεί σε ένα δευτερόλεπτο.</a:t>
            </a:r>
          </a:p>
          <a:p>
            <a:endParaRPr lang="el-GR" dirty="0"/>
          </a:p>
          <a:p>
            <a:r>
              <a:rPr lang="el-GR" dirty="0" smtClean="0"/>
              <a:t>Ο χρόνος που απαιτείται για τη συμπλήρωση μιας ταλάντωσης είναι η </a:t>
            </a:r>
            <a:r>
              <a:rPr lang="el-GR" b="1" dirty="0" smtClean="0"/>
              <a:t>περίοδος</a:t>
            </a:r>
            <a:r>
              <a:rPr lang="el-GR" dirty="0" smtClean="0"/>
              <a:t>.</a:t>
            </a:r>
            <a:endParaRPr lang="el-GR"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8588" y="1923132"/>
            <a:ext cx="4220746" cy="4509120"/>
          </a:xfrm>
          <a:prstGeom prst="rect">
            <a:avLst/>
          </a:prstGeom>
        </p:spPr>
      </p:pic>
    </p:spTree>
    <p:extLst>
      <p:ext uri="{BB962C8B-B14F-4D97-AF65-F5344CB8AC3E}">
        <p14:creationId xmlns:p14="http://schemas.microsoft.com/office/powerpoint/2010/main" val="27632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Βασικοί ορισμοί</a:t>
            </a:r>
            <a:endParaRPr lang="el-GR" dirty="0"/>
          </a:p>
        </p:txBody>
      </p:sp>
      <p:sp>
        <p:nvSpPr>
          <p:cNvPr id="3" name="Θέση περιεχομένου 2"/>
          <p:cNvSpPr>
            <a:spLocks noGrp="1"/>
          </p:cNvSpPr>
          <p:nvPr>
            <p:ph idx="1"/>
          </p:nvPr>
        </p:nvSpPr>
        <p:spPr/>
        <p:txBody>
          <a:bodyPr>
            <a:normAutofit/>
          </a:bodyPr>
          <a:lstStyle/>
          <a:p>
            <a:r>
              <a:rPr lang="el-GR" sz="2800" b="1" dirty="0" smtClean="0"/>
              <a:t>Ήχος</a:t>
            </a:r>
            <a:r>
              <a:rPr lang="el-GR" sz="2800" dirty="0" smtClean="0"/>
              <a:t> είναι ένα </a:t>
            </a:r>
            <a:r>
              <a:rPr lang="el-GR" sz="2800" dirty="0" err="1" smtClean="0"/>
              <a:t>διαμήκες</a:t>
            </a:r>
            <a:r>
              <a:rPr lang="el-GR" sz="2800" dirty="0" smtClean="0"/>
              <a:t> κύμα που παράγεται από τις ταλαντώσεις υλικών αντικειμένων</a:t>
            </a:r>
            <a:endParaRPr lang="el-GR" sz="2800"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796" y="3068959"/>
            <a:ext cx="5760640" cy="3243027"/>
          </a:xfrm>
          <a:prstGeom prst="rect">
            <a:avLst/>
          </a:prstGeo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6540" y="2492896"/>
            <a:ext cx="4662128" cy="4144277"/>
          </a:xfrm>
          <a:prstGeom prst="rect">
            <a:avLst/>
          </a:prstGeom>
        </p:spPr>
      </p:pic>
    </p:spTree>
    <p:extLst>
      <p:ext uri="{BB962C8B-B14F-4D97-AF65-F5344CB8AC3E}">
        <p14:creationId xmlns:p14="http://schemas.microsoft.com/office/powerpoint/2010/main" val="243315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Βασικοί ορισμοί</a:t>
            </a:r>
            <a:endParaRPr lang="el-GR"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9796" y="2996952"/>
            <a:ext cx="11017224" cy="3672408"/>
          </a:xfrm>
        </p:spPr>
      </p:pic>
      <p:sp>
        <p:nvSpPr>
          <p:cNvPr id="5" name="Θέση περιεχομένου 2"/>
          <p:cNvSpPr txBox="1">
            <a:spLocks/>
          </p:cNvSpPr>
          <p:nvPr/>
        </p:nvSpPr>
        <p:spPr>
          <a:xfrm>
            <a:off x="693812" y="1905000"/>
            <a:ext cx="10873208" cy="4267200"/>
          </a:xfrm>
          <a:prstGeom prst="rect">
            <a:avLst/>
          </a:prstGeom>
        </p:spPr>
        <p:txBody>
          <a:bodyPr vert="horz" lIns="91440" tIns="45720" rIns="91440" bIns="45720" rtlCol="0">
            <a:normAutofit/>
          </a:bodyPr>
          <a:lstStyle>
            <a:lvl1pPr marL="274320" indent="-274320" algn="l" defTabSz="914400" rtl="0" eaLnBrk="1" latinLnBrk="0" hangingPunct="1">
              <a:lnSpc>
                <a:spcPct val="110000"/>
              </a:lnSpc>
              <a:spcBef>
                <a:spcPts val="1200"/>
              </a:spcBef>
              <a:buSzPct val="110000"/>
              <a:buFont typeface="Arial" pitchFamily="34" charset="0"/>
              <a:buChar char="▪"/>
              <a:defRPr sz="2500" kern="1200">
                <a:solidFill>
                  <a:schemeClr val="tx1"/>
                </a:solidFill>
                <a:latin typeface="+mn-lt"/>
                <a:ea typeface="+mn-ea"/>
                <a:cs typeface="+mn-cs"/>
              </a:defRPr>
            </a:lvl1pPr>
            <a:lvl2pPr marL="682625" indent="-274320" algn="l" defTabSz="914400" rtl="0" eaLnBrk="1" latinLnBrk="0" hangingPunct="1">
              <a:lnSpc>
                <a:spcPct val="110000"/>
              </a:lnSpc>
              <a:spcBef>
                <a:spcPts val="1200"/>
              </a:spcBef>
              <a:buSzPct val="110000"/>
              <a:buFont typeface="Arial" pitchFamily="34" charset="0"/>
              <a:buChar char="▪"/>
              <a:defRPr sz="2200" kern="1200">
                <a:solidFill>
                  <a:schemeClr val="tx1"/>
                </a:solidFill>
                <a:latin typeface="+mn-lt"/>
                <a:ea typeface="+mn-ea"/>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baseline="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baseline="0">
                <a:solidFill>
                  <a:schemeClr val="tx1"/>
                </a:solidFill>
                <a:latin typeface="+mn-lt"/>
                <a:ea typeface="+mn-ea"/>
                <a:cs typeface="+mn-cs"/>
              </a:defRPr>
            </a:lvl9pPr>
          </a:lstStyle>
          <a:p>
            <a:r>
              <a:rPr lang="el-GR" b="1" dirty="0" smtClean="0"/>
              <a:t>Διαμήκη κύματα</a:t>
            </a:r>
            <a:r>
              <a:rPr lang="el-GR" dirty="0" smtClean="0"/>
              <a:t>: Η κίνηση των σωματίων του υλικού μέσου γίνεται κατά τη διεύθυνση διάδοσης του κύματος</a:t>
            </a:r>
            <a:endParaRPr lang="el-GR" dirty="0"/>
          </a:p>
        </p:txBody>
      </p:sp>
    </p:spTree>
    <p:extLst>
      <p:ext uri="{BB962C8B-B14F-4D97-AF65-F5344CB8AC3E}">
        <p14:creationId xmlns:p14="http://schemas.microsoft.com/office/powerpoint/2010/main" val="60493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Βασικοί ορισμοί</a:t>
            </a:r>
          </a:p>
        </p:txBody>
      </p:sp>
      <p:sp>
        <p:nvSpPr>
          <p:cNvPr id="3" name="Θέση περιεχομένου 2"/>
          <p:cNvSpPr>
            <a:spLocks noGrp="1"/>
          </p:cNvSpPr>
          <p:nvPr>
            <p:ph idx="1"/>
          </p:nvPr>
        </p:nvSpPr>
        <p:spPr>
          <a:xfrm>
            <a:off x="693812" y="1905000"/>
            <a:ext cx="11233248" cy="4267200"/>
          </a:xfrm>
        </p:spPr>
        <p:txBody>
          <a:bodyPr>
            <a:noAutofit/>
          </a:bodyPr>
          <a:lstStyle/>
          <a:p>
            <a:r>
              <a:rPr lang="el-GR" dirty="0"/>
              <a:t>Όταν το έμβολο τεθεί σε ταλάντωση, το αέριο που βρίσκεται σε επαφή με το εσωτερικό τοίχωμα του σωλήνα θα συμπιέζεται και θα εκτονώνεται περιοδικά ακολουθώντας την κίνηση του εμβόλου.</a:t>
            </a:r>
          </a:p>
          <a:p>
            <a:r>
              <a:rPr lang="el-GR" dirty="0"/>
              <a:t>Κάθε φορά που το έμβολο πιέζει το αέριο του σωλήνα, δημιουργείται δεξιά από το έμβολο ένα στρώμα συμπιεσμένου αέρα, ένα </a:t>
            </a:r>
            <a:r>
              <a:rPr lang="el-GR" b="1" dirty="0"/>
              <a:t>πύκνωμα</a:t>
            </a:r>
            <a:r>
              <a:rPr lang="el-GR" dirty="0"/>
              <a:t>, καθώς ο χώρος που είχε αρχικά στη διάθεσή του το αέριο περιορίζεται. </a:t>
            </a:r>
          </a:p>
          <a:p>
            <a:r>
              <a:rPr lang="el-GR" dirty="0"/>
              <a:t>Όταν πάλι το έμβολο οπισθοδρομεί στο σωλήνα, το αέριο που βρίσκεται σε επαφή μαζί του εκτονώνεται, καθώς έχει τη δυνατότητα να καταλάβει μεγαλύτερο χώρο από πριν, με αποτέλεσμα δεξιά από το έμβολο να δημιουργείται ένα </a:t>
            </a:r>
            <a:r>
              <a:rPr lang="el-GR" b="1" dirty="0"/>
              <a:t>αραίωμα</a:t>
            </a:r>
            <a:r>
              <a:rPr lang="el-GR" dirty="0"/>
              <a:t>. </a:t>
            </a:r>
          </a:p>
        </p:txBody>
      </p:sp>
      <p:pic>
        <p:nvPicPr>
          <p:cNvPr id="4" name="Θέση περιεχομένου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3910" y="0"/>
            <a:ext cx="4201182" cy="1514132"/>
          </a:xfrm>
          <a:prstGeom prst="rect">
            <a:avLst/>
          </a:prstGeom>
        </p:spPr>
      </p:pic>
    </p:spTree>
    <p:extLst>
      <p:ext uri="{BB962C8B-B14F-4D97-AF65-F5344CB8AC3E}">
        <p14:creationId xmlns:p14="http://schemas.microsoft.com/office/powerpoint/2010/main" val="386613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Γήινοι τόνοι 16x9">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50000"/>
              </a:schemeClr>
              <a:schemeClr val="phClr">
                <a:tint val="80000"/>
              </a:schemeClr>
            </a:duotone>
          </a:blip>
          <a:stretch/>
        </a:blipFill>
      </a:bgFillStyleLst>
    </a:fmtScheme>
  </a:themeElements>
  <a:objectDefaults/>
  <a:extraClrSchemeLst/>
  <a:extLst>
    <a:ext uri="{05A4C25C-085E-4340-85A3-A5531E510DB2}">
      <thm15:themeFamily xmlns:thm15="http://schemas.microsoft.com/office/thememl/2012/main" name="Office_15976186_TF02801065.potx" id="{A4E97CAE-2908-4C8A-A072-1B41E83A8538}" vid="{0EFEFD0C-FC20-4E02-BB93-2BDC098CF673}"/>
    </a:ext>
  </a:extLst>
</a:theme>
</file>

<file path=ppt/theme/theme2.xml><?xml version="1.0" encoding="utf-8"?>
<a:theme xmlns:a="http://schemas.openxmlformats.org/drawingml/2006/main" name="Θέμα του Offic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Θέμα του Offic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Παρουσίαση σε γήινους τόνους (ευρεία οθόνη)</Template>
  <TotalTime>2002</TotalTime>
  <Words>912</Words>
  <Application>Microsoft Office PowerPoint</Application>
  <PresentationFormat>Προσαρμογή</PresentationFormat>
  <Paragraphs>80</Paragraphs>
  <Slides>21</Slides>
  <Notes>5</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21</vt:i4>
      </vt:variant>
    </vt:vector>
  </HeadingPairs>
  <TitlesOfParts>
    <vt:vector size="24" baseType="lpstr">
      <vt:lpstr>Arial</vt:lpstr>
      <vt:lpstr>Corbel</vt:lpstr>
      <vt:lpstr>Γήινοι τόνοι 16x9</vt:lpstr>
      <vt:lpstr>Ήχος – Ηχητικά κύματα</vt:lpstr>
      <vt:lpstr>Βασικοί ορισμοί</vt:lpstr>
      <vt:lpstr>Βασικοί ορισμοί</vt:lpstr>
      <vt:lpstr>Βασικοί ορισμοί</vt:lpstr>
      <vt:lpstr>Βασικοί ορισμοί</vt:lpstr>
      <vt:lpstr>Βασικοί ορισμοί</vt:lpstr>
      <vt:lpstr>Βασικοί ορισμοί</vt:lpstr>
      <vt:lpstr>Βασικοί ορισμοί</vt:lpstr>
      <vt:lpstr>Βασικοί ορισμοί</vt:lpstr>
      <vt:lpstr>Βασικοί ορισμοί</vt:lpstr>
      <vt:lpstr>Βασικοί ορισμοί</vt:lpstr>
      <vt:lpstr>Υποκειμενικά χαρακτηριστικά του ήχου</vt:lpstr>
      <vt:lpstr>Διάδοση του ήχου</vt:lpstr>
      <vt:lpstr>Διάδοση του ήχου</vt:lpstr>
      <vt:lpstr>Τα «πάθη» του ήχου</vt:lpstr>
      <vt:lpstr>Τα «πάθη» του ήχου: Ανάκλαση</vt:lpstr>
      <vt:lpstr>Τα «πάθη» του ήχου: Ανάκλαση</vt:lpstr>
      <vt:lpstr>Τα «πάθη» του ήχου: Απορρόφηση</vt:lpstr>
      <vt:lpstr>Ιδέες μαθητών</vt:lpstr>
      <vt:lpstr>Ιδέες μαθητών για τη φύση του ήχου</vt:lpstr>
      <vt:lpstr>Ιδέες μαθητών για τη διάδοση του ήχου</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Ήχος – Ηχητικά κύματα</dc:title>
  <dc:creator>Emily</dc:creator>
  <cp:lastModifiedBy>Emily</cp:lastModifiedBy>
  <cp:revision>43</cp:revision>
  <dcterms:created xsi:type="dcterms:W3CDTF">2019-03-25T09:08:06Z</dcterms:created>
  <dcterms:modified xsi:type="dcterms:W3CDTF">2020-04-23T13:45:53Z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