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3" r:id="rId3"/>
    <p:sldId id="278" r:id="rId4"/>
    <p:sldId id="279" r:id="rId5"/>
    <p:sldId id="280" r:id="rId6"/>
    <p:sldId id="281" r:id="rId7"/>
    <p:sldId id="284" r:id="rId8"/>
    <p:sldId id="258" r:id="rId9"/>
    <p:sldId id="259" r:id="rId10"/>
    <p:sldId id="265" r:id="rId11"/>
    <p:sldId id="266" r:id="rId12"/>
    <p:sldId id="285" r:id="rId13"/>
    <p:sldId id="271" r:id="rId14"/>
    <p:sldId id="276" r:id="rId15"/>
    <p:sldId id="282"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4785D-FA95-4A76-9217-EE0288B8DB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9E626C7-1142-45CB-9ED9-05C2B4176405}">
      <dgm:prSet/>
      <dgm:spPr/>
      <dgm:t>
        <a:bodyPr/>
        <a:lstStyle/>
        <a:p>
          <a:r>
            <a:rPr lang="el-GR" dirty="0"/>
            <a:t>Ποιος είναι ο ρόλος του διευθυντή στην δευτεροβάθμια εκπαίδευση; </a:t>
          </a:r>
          <a:endParaRPr lang="en-US" dirty="0"/>
        </a:p>
      </dgm:t>
    </dgm:pt>
    <dgm:pt modelId="{B31C581B-2EDF-4A2A-91B3-DEA781C6C19C}" type="parTrans" cxnId="{1B59C806-EE48-4692-B21B-0AB445B33B00}">
      <dgm:prSet/>
      <dgm:spPr/>
      <dgm:t>
        <a:bodyPr/>
        <a:lstStyle/>
        <a:p>
          <a:endParaRPr lang="en-US"/>
        </a:p>
      </dgm:t>
    </dgm:pt>
    <dgm:pt modelId="{EBB5BD10-A848-4D5F-B0CB-2AEF0DA186DD}" type="sibTrans" cxnId="{1B59C806-EE48-4692-B21B-0AB445B33B00}">
      <dgm:prSet/>
      <dgm:spPr/>
      <dgm:t>
        <a:bodyPr/>
        <a:lstStyle/>
        <a:p>
          <a:endParaRPr lang="en-US"/>
        </a:p>
      </dgm:t>
    </dgm:pt>
    <dgm:pt modelId="{51AC7B66-F86B-4346-8D15-20E09CA4AAA8}">
      <dgm:prSet/>
      <dgm:spPr/>
      <dgm:t>
        <a:bodyPr/>
        <a:lstStyle/>
        <a:p>
          <a:r>
            <a:rPr lang="el-GR" dirty="0"/>
            <a:t>Πως συμβάλει ο διευθυντής στην επαγγελματική ανάπτυξη των εκπαιδευτικών;  </a:t>
          </a:r>
          <a:endParaRPr lang="en-US" dirty="0"/>
        </a:p>
      </dgm:t>
    </dgm:pt>
    <dgm:pt modelId="{6726AD72-9195-44B3-B92C-DA05813B4A65}" type="parTrans" cxnId="{F30ED77D-51F7-44B4-B55A-4885E7904C28}">
      <dgm:prSet/>
      <dgm:spPr/>
      <dgm:t>
        <a:bodyPr/>
        <a:lstStyle/>
        <a:p>
          <a:endParaRPr lang="en-US"/>
        </a:p>
      </dgm:t>
    </dgm:pt>
    <dgm:pt modelId="{BCF9A8ED-80AE-4FE2-A742-927756F7F141}" type="sibTrans" cxnId="{F30ED77D-51F7-44B4-B55A-4885E7904C28}">
      <dgm:prSet/>
      <dgm:spPr/>
      <dgm:t>
        <a:bodyPr/>
        <a:lstStyle/>
        <a:p>
          <a:endParaRPr lang="en-US"/>
        </a:p>
      </dgm:t>
    </dgm:pt>
    <dgm:pt modelId="{43C3CA65-602C-4CD8-8FAE-1A8D5A2758E2}">
      <dgm:prSet/>
      <dgm:spPr/>
      <dgm:t>
        <a:bodyPr/>
        <a:lstStyle/>
        <a:p>
          <a:r>
            <a:rPr lang="el-GR" dirty="0"/>
            <a:t>Πως συμβάλει ο διευθυντής στην επαγγελματική ανάπτυξη των εκπαιδευτικών; </a:t>
          </a:r>
          <a:endParaRPr lang="en-US" dirty="0"/>
        </a:p>
      </dgm:t>
    </dgm:pt>
    <dgm:pt modelId="{72DDB52A-06C8-4A37-84AE-05DFA3229E4A}" type="parTrans" cxnId="{DEA2B3C9-A0B7-4CC9-9091-F404C6491EEF}">
      <dgm:prSet/>
      <dgm:spPr/>
      <dgm:t>
        <a:bodyPr/>
        <a:lstStyle/>
        <a:p>
          <a:endParaRPr lang="en-US"/>
        </a:p>
      </dgm:t>
    </dgm:pt>
    <dgm:pt modelId="{0F74C626-C165-4A49-A669-431AB34E500E}" type="sibTrans" cxnId="{DEA2B3C9-A0B7-4CC9-9091-F404C6491EEF}">
      <dgm:prSet/>
      <dgm:spPr/>
      <dgm:t>
        <a:bodyPr/>
        <a:lstStyle/>
        <a:p>
          <a:endParaRPr lang="en-US"/>
        </a:p>
      </dgm:t>
    </dgm:pt>
    <dgm:pt modelId="{00E11F9B-305E-4CD5-9843-9710B3BD8FD2}">
      <dgm:prSet/>
      <dgm:spPr/>
      <dgm:t>
        <a:bodyPr/>
        <a:lstStyle/>
        <a:p>
          <a:r>
            <a:rPr lang="el-GR" dirty="0"/>
            <a:t>Ποιες είναι οι αντιλήψεις και οι εμπειρίες των εκπαιδευτικών σχετικά με την σχολική ηγεσία και τις δυνατότητες επαγγελματική ανάπτυξης που παρέχονται από το σχολείο;</a:t>
          </a:r>
          <a:endParaRPr lang="en-US" dirty="0"/>
        </a:p>
      </dgm:t>
    </dgm:pt>
    <dgm:pt modelId="{3325B1B1-2508-4078-A755-F8DFBB9CA64B}" type="parTrans" cxnId="{6D3072D2-BC71-4894-9895-B87E8C45A534}">
      <dgm:prSet/>
      <dgm:spPr/>
      <dgm:t>
        <a:bodyPr/>
        <a:lstStyle/>
        <a:p>
          <a:endParaRPr lang="en-US"/>
        </a:p>
      </dgm:t>
    </dgm:pt>
    <dgm:pt modelId="{2CF25AA1-A6D6-41B3-AD27-DC97753BE113}" type="sibTrans" cxnId="{6D3072D2-BC71-4894-9895-B87E8C45A534}">
      <dgm:prSet/>
      <dgm:spPr/>
      <dgm:t>
        <a:bodyPr/>
        <a:lstStyle/>
        <a:p>
          <a:endParaRPr lang="en-US"/>
        </a:p>
      </dgm:t>
    </dgm:pt>
    <dgm:pt modelId="{FBF3E0B0-DE3B-4D8E-BD38-509CE5D775DE}" type="pres">
      <dgm:prSet presAssocID="{3714785D-FA95-4A76-9217-EE0288B8DB8E}" presName="vert0" presStyleCnt="0">
        <dgm:presLayoutVars>
          <dgm:dir/>
          <dgm:animOne val="branch"/>
          <dgm:animLvl val="lvl"/>
        </dgm:presLayoutVars>
      </dgm:prSet>
      <dgm:spPr/>
    </dgm:pt>
    <dgm:pt modelId="{461FD74C-7993-4DB7-B36B-65FED7A8141C}" type="pres">
      <dgm:prSet presAssocID="{D9E626C7-1142-45CB-9ED9-05C2B4176405}" presName="thickLine" presStyleLbl="alignNode1" presStyleIdx="0" presStyleCnt="4"/>
      <dgm:spPr/>
    </dgm:pt>
    <dgm:pt modelId="{12745020-FCDC-4F06-AF69-084F4F14994D}" type="pres">
      <dgm:prSet presAssocID="{D9E626C7-1142-45CB-9ED9-05C2B4176405}" presName="horz1" presStyleCnt="0"/>
      <dgm:spPr/>
    </dgm:pt>
    <dgm:pt modelId="{33AB41C7-A8F7-47F7-9B16-B454E0CDD2F2}" type="pres">
      <dgm:prSet presAssocID="{D9E626C7-1142-45CB-9ED9-05C2B4176405}" presName="tx1" presStyleLbl="revTx" presStyleIdx="0" presStyleCnt="4"/>
      <dgm:spPr/>
    </dgm:pt>
    <dgm:pt modelId="{D943C35C-366D-4EBD-A145-CF68BEA9CFC9}" type="pres">
      <dgm:prSet presAssocID="{D9E626C7-1142-45CB-9ED9-05C2B4176405}" presName="vert1" presStyleCnt="0"/>
      <dgm:spPr/>
    </dgm:pt>
    <dgm:pt modelId="{E8803BBD-E36E-4B8C-8411-2B39322765F1}" type="pres">
      <dgm:prSet presAssocID="{51AC7B66-F86B-4346-8D15-20E09CA4AAA8}" presName="thickLine" presStyleLbl="alignNode1" presStyleIdx="1" presStyleCnt="4"/>
      <dgm:spPr/>
    </dgm:pt>
    <dgm:pt modelId="{5BFB28C7-AA00-4CBF-9F61-E9197055C22F}" type="pres">
      <dgm:prSet presAssocID="{51AC7B66-F86B-4346-8D15-20E09CA4AAA8}" presName="horz1" presStyleCnt="0"/>
      <dgm:spPr/>
    </dgm:pt>
    <dgm:pt modelId="{7F313FE0-AA54-4EF2-B116-8CD6DC15C2D6}" type="pres">
      <dgm:prSet presAssocID="{51AC7B66-F86B-4346-8D15-20E09CA4AAA8}" presName="tx1" presStyleLbl="revTx" presStyleIdx="1" presStyleCnt="4"/>
      <dgm:spPr/>
    </dgm:pt>
    <dgm:pt modelId="{A3FC9B24-C06D-4262-AFE3-4C2CCF4A1AA1}" type="pres">
      <dgm:prSet presAssocID="{51AC7B66-F86B-4346-8D15-20E09CA4AAA8}" presName="vert1" presStyleCnt="0"/>
      <dgm:spPr/>
    </dgm:pt>
    <dgm:pt modelId="{B72A973C-F4BA-47A2-8E60-50BA1BFA175E}" type="pres">
      <dgm:prSet presAssocID="{43C3CA65-602C-4CD8-8FAE-1A8D5A2758E2}" presName="thickLine" presStyleLbl="alignNode1" presStyleIdx="2" presStyleCnt="4"/>
      <dgm:spPr/>
    </dgm:pt>
    <dgm:pt modelId="{83ECD33C-A9F4-4E81-A4EA-86B6BA0EA0A6}" type="pres">
      <dgm:prSet presAssocID="{43C3CA65-602C-4CD8-8FAE-1A8D5A2758E2}" presName="horz1" presStyleCnt="0"/>
      <dgm:spPr/>
    </dgm:pt>
    <dgm:pt modelId="{2DA162D9-90B9-4DF1-9C94-056DC78812FE}" type="pres">
      <dgm:prSet presAssocID="{43C3CA65-602C-4CD8-8FAE-1A8D5A2758E2}" presName="tx1" presStyleLbl="revTx" presStyleIdx="2" presStyleCnt="4"/>
      <dgm:spPr/>
    </dgm:pt>
    <dgm:pt modelId="{3B1228BC-D881-44A2-9CDD-CF91FF39A1E0}" type="pres">
      <dgm:prSet presAssocID="{43C3CA65-602C-4CD8-8FAE-1A8D5A2758E2}" presName="vert1" presStyleCnt="0"/>
      <dgm:spPr/>
    </dgm:pt>
    <dgm:pt modelId="{32E40051-C25D-4E1C-A7C1-76E19A969D37}" type="pres">
      <dgm:prSet presAssocID="{00E11F9B-305E-4CD5-9843-9710B3BD8FD2}" presName="thickLine" presStyleLbl="alignNode1" presStyleIdx="3" presStyleCnt="4"/>
      <dgm:spPr/>
    </dgm:pt>
    <dgm:pt modelId="{1E38BB6B-3550-4B48-BC1C-C2FCD087629E}" type="pres">
      <dgm:prSet presAssocID="{00E11F9B-305E-4CD5-9843-9710B3BD8FD2}" presName="horz1" presStyleCnt="0"/>
      <dgm:spPr/>
    </dgm:pt>
    <dgm:pt modelId="{35C72FFF-0187-466B-B288-13BE57B1D3C3}" type="pres">
      <dgm:prSet presAssocID="{00E11F9B-305E-4CD5-9843-9710B3BD8FD2}" presName="tx1" presStyleLbl="revTx" presStyleIdx="3" presStyleCnt="4"/>
      <dgm:spPr/>
    </dgm:pt>
    <dgm:pt modelId="{F7D22100-B7E2-43B9-8358-00A0AB5A0598}" type="pres">
      <dgm:prSet presAssocID="{00E11F9B-305E-4CD5-9843-9710B3BD8FD2}" presName="vert1" presStyleCnt="0"/>
      <dgm:spPr/>
    </dgm:pt>
  </dgm:ptLst>
  <dgm:cxnLst>
    <dgm:cxn modelId="{1B59C806-EE48-4692-B21B-0AB445B33B00}" srcId="{3714785D-FA95-4A76-9217-EE0288B8DB8E}" destId="{D9E626C7-1142-45CB-9ED9-05C2B4176405}" srcOrd="0" destOrd="0" parTransId="{B31C581B-2EDF-4A2A-91B3-DEA781C6C19C}" sibTransId="{EBB5BD10-A848-4D5F-B0CB-2AEF0DA186DD}"/>
    <dgm:cxn modelId="{7B12BB43-B364-43F4-A2F0-5946F24126EC}" type="presOf" srcId="{51AC7B66-F86B-4346-8D15-20E09CA4AAA8}" destId="{7F313FE0-AA54-4EF2-B116-8CD6DC15C2D6}" srcOrd="0" destOrd="0" presId="urn:microsoft.com/office/officeart/2008/layout/LinedList"/>
    <dgm:cxn modelId="{53883F70-3C74-46A2-9E0A-FA25B3BD9659}" type="presOf" srcId="{3714785D-FA95-4A76-9217-EE0288B8DB8E}" destId="{FBF3E0B0-DE3B-4D8E-BD38-509CE5D775DE}" srcOrd="0" destOrd="0" presId="urn:microsoft.com/office/officeart/2008/layout/LinedList"/>
    <dgm:cxn modelId="{6A267259-1E9D-454D-985F-DA5A7ECD88A5}" type="presOf" srcId="{00E11F9B-305E-4CD5-9843-9710B3BD8FD2}" destId="{35C72FFF-0187-466B-B288-13BE57B1D3C3}" srcOrd="0" destOrd="0" presId="urn:microsoft.com/office/officeart/2008/layout/LinedList"/>
    <dgm:cxn modelId="{F30ED77D-51F7-44B4-B55A-4885E7904C28}" srcId="{3714785D-FA95-4A76-9217-EE0288B8DB8E}" destId="{51AC7B66-F86B-4346-8D15-20E09CA4AAA8}" srcOrd="1" destOrd="0" parTransId="{6726AD72-9195-44B3-B92C-DA05813B4A65}" sibTransId="{BCF9A8ED-80AE-4FE2-A742-927756F7F141}"/>
    <dgm:cxn modelId="{9FF4328D-7958-4CFC-B83F-A60A536F69AC}" type="presOf" srcId="{D9E626C7-1142-45CB-9ED9-05C2B4176405}" destId="{33AB41C7-A8F7-47F7-9B16-B454E0CDD2F2}" srcOrd="0" destOrd="0" presId="urn:microsoft.com/office/officeart/2008/layout/LinedList"/>
    <dgm:cxn modelId="{7DCF2BBA-6741-4082-A034-05CD3A84EFCF}" type="presOf" srcId="{43C3CA65-602C-4CD8-8FAE-1A8D5A2758E2}" destId="{2DA162D9-90B9-4DF1-9C94-056DC78812FE}" srcOrd="0" destOrd="0" presId="urn:microsoft.com/office/officeart/2008/layout/LinedList"/>
    <dgm:cxn modelId="{DEA2B3C9-A0B7-4CC9-9091-F404C6491EEF}" srcId="{3714785D-FA95-4A76-9217-EE0288B8DB8E}" destId="{43C3CA65-602C-4CD8-8FAE-1A8D5A2758E2}" srcOrd="2" destOrd="0" parTransId="{72DDB52A-06C8-4A37-84AE-05DFA3229E4A}" sibTransId="{0F74C626-C165-4A49-A669-431AB34E500E}"/>
    <dgm:cxn modelId="{6D3072D2-BC71-4894-9895-B87E8C45A534}" srcId="{3714785D-FA95-4A76-9217-EE0288B8DB8E}" destId="{00E11F9B-305E-4CD5-9843-9710B3BD8FD2}" srcOrd="3" destOrd="0" parTransId="{3325B1B1-2508-4078-A755-F8DFBB9CA64B}" sibTransId="{2CF25AA1-A6D6-41B3-AD27-DC97753BE113}"/>
    <dgm:cxn modelId="{2A39CB70-F720-4C22-9385-94B564934B11}" type="presParOf" srcId="{FBF3E0B0-DE3B-4D8E-BD38-509CE5D775DE}" destId="{461FD74C-7993-4DB7-B36B-65FED7A8141C}" srcOrd="0" destOrd="0" presId="urn:microsoft.com/office/officeart/2008/layout/LinedList"/>
    <dgm:cxn modelId="{77561A0D-5186-48A7-A930-5842F28C2132}" type="presParOf" srcId="{FBF3E0B0-DE3B-4D8E-BD38-509CE5D775DE}" destId="{12745020-FCDC-4F06-AF69-084F4F14994D}" srcOrd="1" destOrd="0" presId="urn:microsoft.com/office/officeart/2008/layout/LinedList"/>
    <dgm:cxn modelId="{C7B7826E-5F17-4467-B295-6A4D40D20164}" type="presParOf" srcId="{12745020-FCDC-4F06-AF69-084F4F14994D}" destId="{33AB41C7-A8F7-47F7-9B16-B454E0CDD2F2}" srcOrd="0" destOrd="0" presId="urn:microsoft.com/office/officeart/2008/layout/LinedList"/>
    <dgm:cxn modelId="{18DAAC06-F25F-4594-9E44-A97D343D80DD}" type="presParOf" srcId="{12745020-FCDC-4F06-AF69-084F4F14994D}" destId="{D943C35C-366D-4EBD-A145-CF68BEA9CFC9}" srcOrd="1" destOrd="0" presId="urn:microsoft.com/office/officeart/2008/layout/LinedList"/>
    <dgm:cxn modelId="{9AE61B7E-C34C-472D-98D8-1953D603D154}" type="presParOf" srcId="{FBF3E0B0-DE3B-4D8E-BD38-509CE5D775DE}" destId="{E8803BBD-E36E-4B8C-8411-2B39322765F1}" srcOrd="2" destOrd="0" presId="urn:microsoft.com/office/officeart/2008/layout/LinedList"/>
    <dgm:cxn modelId="{B4C638A1-814C-4531-980D-C8F1F510E1AD}" type="presParOf" srcId="{FBF3E0B0-DE3B-4D8E-BD38-509CE5D775DE}" destId="{5BFB28C7-AA00-4CBF-9F61-E9197055C22F}" srcOrd="3" destOrd="0" presId="urn:microsoft.com/office/officeart/2008/layout/LinedList"/>
    <dgm:cxn modelId="{07885770-2212-4D41-A888-BC265C0B83F4}" type="presParOf" srcId="{5BFB28C7-AA00-4CBF-9F61-E9197055C22F}" destId="{7F313FE0-AA54-4EF2-B116-8CD6DC15C2D6}" srcOrd="0" destOrd="0" presId="urn:microsoft.com/office/officeart/2008/layout/LinedList"/>
    <dgm:cxn modelId="{859B3788-3FF8-4845-B3A7-1D596EF5BBCF}" type="presParOf" srcId="{5BFB28C7-AA00-4CBF-9F61-E9197055C22F}" destId="{A3FC9B24-C06D-4262-AFE3-4C2CCF4A1AA1}" srcOrd="1" destOrd="0" presId="urn:microsoft.com/office/officeart/2008/layout/LinedList"/>
    <dgm:cxn modelId="{14FBECC3-4381-41BF-A7F0-28A56E454BDB}" type="presParOf" srcId="{FBF3E0B0-DE3B-4D8E-BD38-509CE5D775DE}" destId="{B72A973C-F4BA-47A2-8E60-50BA1BFA175E}" srcOrd="4" destOrd="0" presId="urn:microsoft.com/office/officeart/2008/layout/LinedList"/>
    <dgm:cxn modelId="{2EAB9914-3DC9-404E-BBC3-BEAC9296441E}" type="presParOf" srcId="{FBF3E0B0-DE3B-4D8E-BD38-509CE5D775DE}" destId="{83ECD33C-A9F4-4E81-A4EA-86B6BA0EA0A6}" srcOrd="5" destOrd="0" presId="urn:microsoft.com/office/officeart/2008/layout/LinedList"/>
    <dgm:cxn modelId="{A42677E9-E219-4CF2-9F84-D9CB139C3D1C}" type="presParOf" srcId="{83ECD33C-A9F4-4E81-A4EA-86B6BA0EA0A6}" destId="{2DA162D9-90B9-4DF1-9C94-056DC78812FE}" srcOrd="0" destOrd="0" presId="urn:microsoft.com/office/officeart/2008/layout/LinedList"/>
    <dgm:cxn modelId="{ADBC5199-091D-4794-856C-C8683B090DC0}" type="presParOf" srcId="{83ECD33C-A9F4-4E81-A4EA-86B6BA0EA0A6}" destId="{3B1228BC-D881-44A2-9CDD-CF91FF39A1E0}" srcOrd="1" destOrd="0" presId="urn:microsoft.com/office/officeart/2008/layout/LinedList"/>
    <dgm:cxn modelId="{6A31D98B-C032-4C45-819D-41A993F47C24}" type="presParOf" srcId="{FBF3E0B0-DE3B-4D8E-BD38-509CE5D775DE}" destId="{32E40051-C25D-4E1C-A7C1-76E19A969D37}" srcOrd="6" destOrd="0" presId="urn:microsoft.com/office/officeart/2008/layout/LinedList"/>
    <dgm:cxn modelId="{E52ADE25-7CB4-4BAB-8AFB-EAC0AF215DFF}" type="presParOf" srcId="{FBF3E0B0-DE3B-4D8E-BD38-509CE5D775DE}" destId="{1E38BB6B-3550-4B48-BC1C-C2FCD087629E}" srcOrd="7" destOrd="0" presId="urn:microsoft.com/office/officeart/2008/layout/LinedList"/>
    <dgm:cxn modelId="{DA4F96BD-81D6-4C8C-A33A-EBC319A33AED}" type="presParOf" srcId="{1E38BB6B-3550-4B48-BC1C-C2FCD087629E}" destId="{35C72FFF-0187-466B-B288-13BE57B1D3C3}" srcOrd="0" destOrd="0" presId="urn:microsoft.com/office/officeart/2008/layout/LinedList"/>
    <dgm:cxn modelId="{2120CB67-C7DC-497B-8A49-C42D6005FFA8}" type="presParOf" srcId="{1E38BB6B-3550-4B48-BC1C-C2FCD087629E}" destId="{F7D22100-B7E2-43B9-8358-00A0AB5A05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6E3B5-1797-436D-96EF-8E9D9C55B1B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DA18DAD4-F3DD-47E9-AE0F-F3E70C6B9426}">
      <dgm:prSet/>
      <dgm:spPr/>
      <dgm:t>
        <a:bodyPr/>
        <a:lstStyle/>
        <a:p>
          <a:r>
            <a:rPr lang="el-GR"/>
            <a:t>Στάδια: </a:t>
          </a:r>
          <a:endParaRPr lang="en-US"/>
        </a:p>
      </dgm:t>
    </dgm:pt>
    <dgm:pt modelId="{1F392621-9D30-4950-9065-4B76CC667FF2}" type="parTrans" cxnId="{CBE212B8-8E9C-4E42-959E-92EC8B521905}">
      <dgm:prSet/>
      <dgm:spPr/>
      <dgm:t>
        <a:bodyPr/>
        <a:lstStyle/>
        <a:p>
          <a:endParaRPr lang="en-US"/>
        </a:p>
      </dgm:t>
    </dgm:pt>
    <dgm:pt modelId="{3B91114F-1EAE-485E-87FE-68E061B798B5}" type="sibTrans" cxnId="{CBE212B8-8E9C-4E42-959E-92EC8B521905}">
      <dgm:prSet/>
      <dgm:spPr/>
      <dgm:t>
        <a:bodyPr/>
        <a:lstStyle/>
        <a:p>
          <a:endParaRPr lang="en-US"/>
        </a:p>
      </dgm:t>
    </dgm:pt>
    <dgm:pt modelId="{1078F220-9FA9-4811-A16F-96893C7244E1}">
      <dgm:prSet/>
      <dgm:spPr/>
      <dgm:t>
        <a:bodyPr/>
        <a:lstStyle/>
        <a:p>
          <a:r>
            <a:rPr lang="el-GR" dirty="0"/>
            <a:t>Επικοινωνία με σχολεία και λήψη άδειας από Διευθύνσεις Εκπαίδευσης.</a:t>
          </a:r>
          <a:endParaRPr lang="en-US" dirty="0"/>
        </a:p>
      </dgm:t>
    </dgm:pt>
    <dgm:pt modelId="{7D09AABA-EEA2-4408-8061-F6B6419A64D6}" type="parTrans" cxnId="{1DFE5F2D-5DD2-4026-A0FB-12E08A13CA94}">
      <dgm:prSet/>
      <dgm:spPr/>
      <dgm:t>
        <a:bodyPr/>
        <a:lstStyle/>
        <a:p>
          <a:endParaRPr lang="en-US"/>
        </a:p>
      </dgm:t>
    </dgm:pt>
    <dgm:pt modelId="{2F9B0D53-8838-4D1F-BA59-AB1A5959C731}" type="sibTrans" cxnId="{1DFE5F2D-5DD2-4026-A0FB-12E08A13CA94}">
      <dgm:prSet/>
      <dgm:spPr/>
      <dgm:t>
        <a:bodyPr/>
        <a:lstStyle/>
        <a:p>
          <a:endParaRPr lang="en-US"/>
        </a:p>
      </dgm:t>
    </dgm:pt>
    <dgm:pt modelId="{5725799B-512A-4EB5-BE07-37FAA154BD4F}">
      <dgm:prSet/>
      <dgm:spPr/>
      <dgm:t>
        <a:bodyPr/>
        <a:lstStyle/>
        <a:p>
          <a:r>
            <a:rPr lang="el-GR" dirty="0"/>
            <a:t>Αποστολή ενημερωτικής επιστολής και δήλωση συναίνεσης στους συμμετέχοντες.</a:t>
          </a:r>
          <a:endParaRPr lang="en-US" dirty="0"/>
        </a:p>
      </dgm:t>
    </dgm:pt>
    <dgm:pt modelId="{84378B9F-BABF-4578-8EFE-498E978A6901}" type="parTrans" cxnId="{F18B2E94-A5E6-4DAC-A268-E08EDCB510AA}">
      <dgm:prSet/>
      <dgm:spPr/>
      <dgm:t>
        <a:bodyPr/>
        <a:lstStyle/>
        <a:p>
          <a:endParaRPr lang="en-US"/>
        </a:p>
      </dgm:t>
    </dgm:pt>
    <dgm:pt modelId="{DACE25C2-910C-49A2-8308-F3740D0A0B53}" type="sibTrans" cxnId="{F18B2E94-A5E6-4DAC-A268-E08EDCB510AA}">
      <dgm:prSet/>
      <dgm:spPr/>
      <dgm:t>
        <a:bodyPr/>
        <a:lstStyle/>
        <a:p>
          <a:endParaRPr lang="en-US"/>
        </a:p>
      </dgm:t>
    </dgm:pt>
    <dgm:pt modelId="{7569C920-09D3-46A4-AB31-8AD0743A7615}">
      <dgm:prSet/>
      <dgm:spPr/>
      <dgm:t>
        <a:bodyPr/>
        <a:lstStyle/>
        <a:p>
          <a:r>
            <a:rPr lang="el-GR" dirty="0"/>
            <a:t> Επίσκεψη στα σχολεία και μοίρασμα ερωτηματολογίων</a:t>
          </a:r>
          <a:endParaRPr lang="en-US" dirty="0"/>
        </a:p>
      </dgm:t>
    </dgm:pt>
    <dgm:pt modelId="{0E399E9D-EA55-416C-9F9B-BE9B4BB7E585}" type="parTrans" cxnId="{2447656D-7F8F-4BCA-99D4-06FF45E65B95}">
      <dgm:prSet/>
      <dgm:spPr/>
    </dgm:pt>
    <dgm:pt modelId="{38026B77-B8C9-4119-B358-3A6CF1C0E1D8}" type="sibTrans" cxnId="{2447656D-7F8F-4BCA-99D4-06FF45E65B95}">
      <dgm:prSet/>
      <dgm:spPr/>
    </dgm:pt>
    <dgm:pt modelId="{07FF7651-7BD5-444C-BD49-6A0E0676BE3B}">
      <dgm:prSet/>
      <dgm:spPr/>
      <dgm:t>
        <a:bodyPr/>
        <a:lstStyle/>
        <a:p>
          <a:r>
            <a:rPr lang="el-GR" dirty="0"/>
            <a:t> Συλλογή ερωτηματολογίων</a:t>
          </a:r>
          <a:endParaRPr lang="en-US" dirty="0"/>
        </a:p>
      </dgm:t>
    </dgm:pt>
    <dgm:pt modelId="{274F2E58-960A-4FF7-85C2-AD4D27A67A6C}" type="parTrans" cxnId="{701CFB8A-66C6-4637-A032-AA92BCAE49F1}">
      <dgm:prSet/>
      <dgm:spPr/>
    </dgm:pt>
    <dgm:pt modelId="{46238000-FEDC-46D6-BBD4-3CB2DCAEA5C4}" type="sibTrans" cxnId="{701CFB8A-66C6-4637-A032-AA92BCAE49F1}">
      <dgm:prSet/>
      <dgm:spPr/>
    </dgm:pt>
    <dgm:pt modelId="{956BA467-D960-447A-9CB0-2D452AF60FD0}">
      <dgm:prSet/>
      <dgm:spPr/>
      <dgm:t>
        <a:bodyPr/>
        <a:lstStyle/>
        <a:p>
          <a:endParaRPr lang="en-US" dirty="0"/>
        </a:p>
      </dgm:t>
    </dgm:pt>
    <dgm:pt modelId="{9412F8AE-ACE4-4B0D-9D07-B8DA49B1A45A}" type="parTrans" cxnId="{45F7B45C-2EFB-4D9B-A70E-F2294067769E}">
      <dgm:prSet/>
      <dgm:spPr/>
    </dgm:pt>
    <dgm:pt modelId="{C4A78849-1BEB-4A65-B729-95EE321BE724}" type="sibTrans" cxnId="{45F7B45C-2EFB-4D9B-A70E-F2294067769E}">
      <dgm:prSet/>
      <dgm:spPr/>
    </dgm:pt>
    <dgm:pt modelId="{DF2A7218-39A2-45F3-8E87-1CF696C3BE8C}">
      <dgm:prSet/>
      <dgm:spPr/>
      <dgm:t>
        <a:bodyPr/>
        <a:lstStyle/>
        <a:p>
          <a:r>
            <a:rPr lang="el-GR" dirty="0"/>
            <a:t>Ανάλυση δεδομένων  </a:t>
          </a:r>
          <a:endParaRPr lang="en-US" dirty="0"/>
        </a:p>
      </dgm:t>
    </dgm:pt>
    <dgm:pt modelId="{8950CEC8-B965-45B1-A139-5E51FCB63D42}" type="parTrans" cxnId="{789E2315-D22E-46EA-8678-EFEF88CFD411}">
      <dgm:prSet/>
      <dgm:spPr/>
    </dgm:pt>
    <dgm:pt modelId="{4D5BE077-EFD1-4FE0-8719-A67F6F1BD644}" type="sibTrans" cxnId="{789E2315-D22E-46EA-8678-EFEF88CFD411}">
      <dgm:prSet/>
      <dgm:spPr/>
    </dgm:pt>
    <dgm:pt modelId="{B424CAF1-013C-4CB4-9D5A-1962FCB88C20}" type="pres">
      <dgm:prSet presAssocID="{C9E6E3B5-1797-436D-96EF-8E9D9C55B1B8}" presName="linear" presStyleCnt="0">
        <dgm:presLayoutVars>
          <dgm:animLvl val="lvl"/>
          <dgm:resizeHandles val="exact"/>
        </dgm:presLayoutVars>
      </dgm:prSet>
      <dgm:spPr/>
    </dgm:pt>
    <dgm:pt modelId="{88E25F8B-0FF7-432E-9CCA-49BCD093603D}" type="pres">
      <dgm:prSet presAssocID="{DA18DAD4-F3DD-47E9-AE0F-F3E70C6B9426}" presName="parentText" presStyleLbl="node1" presStyleIdx="0" presStyleCnt="1">
        <dgm:presLayoutVars>
          <dgm:chMax val="0"/>
          <dgm:bulletEnabled val="1"/>
        </dgm:presLayoutVars>
      </dgm:prSet>
      <dgm:spPr/>
    </dgm:pt>
    <dgm:pt modelId="{AC12C283-7625-4E86-B58B-AE1F9CEF1049}" type="pres">
      <dgm:prSet presAssocID="{DA18DAD4-F3DD-47E9-AE0F-F3E70C6B9426}" presName="childText" presStyleLbl="revTx" presStyleIdx="0" presStyleCnt="1">
        <dgm:presLayoutVars>
          <dgm:bulletEnabled val="1"/>
        </dgm:presLayoutVars>
      </dgm:prSet>
      <dgm:spPr/>
    </dgm:pt>
  </dgm:ptLst>
  <dgm:cxnLst>
    <dgm:cxn modelId="{789E2315-D22E-46EA-8678-EFEF88CFD411}" srcId="{DA18DAD4-F3DD-47E9-AE0F-F3E70C6B9426}" destId="{DF2A7218-39A2-45F3-8E87-1CF696C3BE8C}" srcOrd="4" destOrd="0" parTransId="{8950CEC8-B965-45B1-A139-5E51FCB63D42}" sibTransId="{4D5BE077-EFD1-4FE0-8719-A67F6F1BD644}"/>
    <dgm:cxn modelId="{B0178717-5DF8-4EF6-8F7B-26C438FB7247}" type="presOf" srcId="{DA18DAD4-F3DD-47E9-AE0F-F3E70C6B9426}" destId="{88E25F8B-0FF7-432E-9CCA-49BCD093603D}" srcOrd="0" destOrd="0" presId="urn:microsoft.com/office/officeart/2005/8/layout/vList2"/>
    <dgm:cxn modelId="{1DFE5F2D-5DD2-4026-A0FB-12E08A13CA94}" srcId="{DA18DAD4-F3DD-47E9-AE0F-F3E70C6B9426}" destId="{1078F220-9FA9-4811-A16F-96893C7244E1}" srcOrd="0" destOrd="0" parTransId="{7D09AABA-EEA2-4408-8061-F6B6419A64D6}" sibTransId="{2F9B0D53-8838-4D1F-BA59-AB1A5959C731}"/>
    <dgm:cxn modelId="{45F7B45C-2EFB-4D9B-A70E-F2294067769E}" srcId="{DA18DAD4-F3DD-47E9-AE0F-F3E70C6B9426}" destId="{956BA467-D960-447A-9CB0-2D452AF60FD0}" srcOrd="5" destOrd="0" parTransId="{9412F8AE-ACE4-4B0D-9D07-B8DA49B1A45A}" sibTransId="{C4A78849-1BEB-4A65-B729-95EE321BE724}"/>
    <dgm:cxn modelId="{2447656D-7F8F-4BCA-99D4-06FF45E65B95}" srcId="{DA18DAD4-F3DD-47E9-AE0F-F3E70C6B9426}" destId="{7569C920-09D3-46A4-AB31-8AD0743A7615}" srcOrd="2" destOrd="0" parTransId="{0E399E9D-EA55-416C-9F9B-BE9B4BB7E585}" sibTransId="{38026B77-B8C9-4119-B358-3A6CF1C0E1D8}"/>
    <dgm:cxn modelId="{45E2DC6F-86D4-4A99-A0E8-414804358AE8}" type="presOf" srcId="{7569C920-09D3-46A4-AB31-8AD0743A7615}" destId="{AC12C283-7625-4E86-B58B-AE1F9CEF1049}" srcOrd="0" destOrd="2" presId="urn:microsoft.com/office/officeart/2005/8/layout/vList2"/>
    <dgm:cxn modelId="{DBDD2551-C622-4BFA-A64D-097F803929E0}" type="presOf" srcId="{956BA467-D960-447A-9CB0-2D452AF60FD0}" destId="{AC12C283-7625-4E86-B58B-AE1F9CEF1049}" srcOrd="0" destOrd="5" presId="urn:microsoft.com/office/officeart/2005/8/layout/vList2"/>
    <dgm:cxn modelId="{6D7A4551-406C-4B57-BC5D-BCB0B9C06BFA}" type="presOf" srcId="{5725799B-512A-4EB5-BE07-37FAA154BD4F}" destId="{AC12C283-7625-4E86-B58B-AE1F9CEF1049}" srcOrd="0" destOrd="1" presId="urn:microsoft.com/office/officeart/2005/8/layout/vList2"/>
    <dgm:cxn modelId="{701CFB8A-66C6-4637-A032-AA92BCAE49F1}" srcId="{DA18DAD4-F3DD-47E9-AE0F-F3E70C6B9426}" destId="{07FF7651-7BD5-444C-BD49-6A0E0676BE3B}" srcOrd="3" destOrd="0" parTransId="{274F2E58-960A-4FF7-85C2-AD4D27A67A6C}" sibTransId="{46238000-FEDC-46D6-BBD4-3CB2DCAEA5C4}"/>
    <dgm:cxn modelId="{F18B2E94-A5E6-4DAC-A268-E08EDCB510AA}" srcId="{DA18DAD4-F3DD-47E9-AE0F-F3E70C6B9426}" destId="{5725799B-512A-4EB5-BE07-37FAA154BD4F}" srcOrd="1" destOrd="0" parTransId="{84378B9F-BABF-4578-8EFE-498E978A6901}" sibTransId="{DACE25C2-910C-49A2-8308-F3740D0A0B53}"/>
    <dgm:cxn modelId="{8F0ACDA6-3E0A-4C9B-85A1-FBD50DEFFC22}" type="presOf" srcId="{C9E6E3B5-1797-436D-96EF-8E9D9C55B1B8}" destId="{B424CAF1-013C-4CB4-9D5A-1962FCB88C20}" srcOrd="0" destOrd="0" presId="urn:microsoft.com/office/officeart/2005/8/layout/vList2"/>
    <dgm:cxn modelId="{CBE212B8-8E9C-4E42-959E-92EC8B521905}" srcId="{C9E6E3B5-1797-436D-96EF-8E9D9C55B1B8}" destId="{DA18DAD4-F3DD-47E9-AE0F-F3E70C6B9426}" srcOrd="0" destOrd="0" parTransId="{1F392621-9D30-4950-9065-4B76CC667FF2}" sibTransId="{3B91114F-1EAE-485E-87FE-68E061B798B5}"/>
    <dgm:cxn modelId="{3C1FF0BF-80AF-4850-B652-C16027E0FA19}" type="presOf" srcId="{1078F220-9FA9-4811-A16F-96893C7244E1}" destId="{AC12C283-7625-4E86-B58B-AE1F9CEF1049}" srcOrd="0" destOrd="0" presId="urn:microsoft.com/office/officeart/2005/8/layout/vList2"/>
    <dgm:cxn modelId="{C66BC2CC-1A1E-4A77-9F1F-EED7D776FDF1}" type="presOf" srcId="{DF2A7218-39A2-45F3-8E87-1CF696C3BE8C}" destId="{AC12C283-7625-4E86-B58B-AE1F9CEF1049}" srcOrd="0" destOrd="4" presId="urn:microsoft.com/office/officeart/2005/8/layout/vList2"/>
    <dgm:cxn modelId="{46AA94F6-32ED-4F76-B020-5D4A10050648}" type="presOf" srcId="{07FF7651-7BD5-444C-BD49-6A0E0676BE3B}" destId="{AC12C283-7625-4E86-B58B-AE1F9CEF1049}" srcOrd="0" destOrd="3" presId="urn:microsoft.com/office/officeart/2005/8/layout/vList2"/>
    <dgm:cxn modelId="{F41225E3-7905-4AD8-A326-E1FC826289DC}" type="presParOf" srcId="{B424CAF1-013C-4CB4-9D5A-1962FCB88C20}" destId="{88E25F8B-0FF7-432E-9CCA-49BCD093603D}" srcOrd="0" destOrd="0" presId="urn:microsoft.com/office/officeart/2005/8/layout/vList2"/>
    <dgm:cxn modelId="{B4BB10C6-4E3B-42DC-B4EB-B4E18F189759}" type="presParOf" srcId="{B424CAF1-013C-4CB4-9D5A-1962FCB88C20}" destId="{AC12C283-7625-4E86-B58B-AE1F9CEF10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FD74C-7993-4DB7-B36B-65FED7A8141C}">
      <dsp:nvSpPr>
        <dsp:cNvPr id="0" name=""/>
        <dsp:cNvSpPr/>
      </dsp:nvSpPr>
      <dsp:spPr>
        <a:xfrm>
          <a:off x="0" y="0"/>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B41C7-A8F7-47F7-9B16-B454E0CDD2F2}">
      <dsp:nvSpPr>
        <dsp:cNvPr id="0" name=""/>
        <dsp:cNvSpPr/>
      </dsp:nvSpPr>
      <dsp:spPr>
        <a:xfrm>
          <a:off x="0" y="0"/>
          <a:ext cx="9601196" cy="82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Ποιος είναι ο ρόλος του διευθυντή στην δευτεροβάθμια εκπαίδευση; </a:t>
          </a:r>
          <a:endParaRPr lang="en-US" sz="2300" kern="1200" dirty="0"/>
        </a:p>
      </dsp:txBody>
      <dsp:txXfrm>
        <a:off x="0" y="0"/>
        <a:ext cx="9601196" cy="829734"/>
      </dsp:txXfrm>
    </dsp:sp>
    <dsp:sp modelId="{E8803BBD-E36E-4B8C-8411-2B39322765F1}">
      <dsp:nvSpPr>
        <dsp:cNvPr id="0" name=""/>
        <dsp:cNvSpPr/>
      </dsp:nvSpPr>
      <dsp:spPr>
        <a:xfrm>
          <a:off x="0" y="829734"/>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13FE0-AA54-4EF2-B116-8CD6DC15C2D6}">
      <dsp:nvSpPr>
        <dsp:cNvPr id="0" name=""/>
        <dsp:cNvSpPr/>
      </dsp:nvSpPr>
      <dsp:spPr>
        <a:xfrm>
          <a:off x="0" y="829734"/>
          <a:ext cx="9601196" cy="82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Πως συμβάλει ο διευθυντής στην επαγγελματική ανάπτυξη των εκπαιδευτικών;  </a:t>
          </a:r>
          <a:endParaRPr lang="en-US" sz="2300" kern="1200" dirty="0"/>
        </a:p>
      </dsp:txBody>
      <dsp:txXfrm>
        <a:off x="0" y="829734"/>
        <a:ext cx="9601196" cy="829734"/>
      </dsp:txXfrm>
    </dsp:sp>
    <dsp:sp modelId="{B72A973C-F4BA-47A2-8E60-50BA1BFA175E}">
      <dsp:nvSpPr>
        <dsp:cNvPr id="0" name=""/>
        <dsp:cNvSpPr/>
      </dsp:nvSpPr>
      <dsp:spPr>
        <a:xfrm>
          <a:off x="0" y="1659468"/>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162D9-90B9-4DF1-9C94-056DC78812FE}">
      <dsp:nvSpPr>
        <dsp:cNvPr id="0" name=""/>
        <dsp:cNvSpPr/>
      </dsp:nvSpPr>
      <dsp:spPr>
        <a:xfrm>
          <a:off x="0" y="1659468"/>
          <a:ext cx="9601196" cy="82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Πως συμβάλει ο διευθυντής στην επαγγελματική ανάπτυξη των εκπαιδευτικών; </a:t>
          </a:r>
          <a:endParaRPr lang="en-US" sz="2300" kern="1200" dirty="0"/>
        </a:p>
      </dsp:txBody>
      <dsp:txXfrm>
        <a:off x="0" y="1659468"/>
        <a:ext cx="9601196" cy="829734"/>
      </dsp:txXfrm>
    </dsp:sp>
    <dsp:sp modelId="{32E40051-C25D-4E1C-A7C1-76E19A969D37}">
      <dsp:nvSpPr>
        <dsp:cNvPr id="0" name=""/>
        <dsp:cNvSpPr/>
      </dsp:nvSpPr>
      <dsp:spPr>
        <a:xfrm>
          <a:off x="0" y="2489201"/>
          <a:ext cx="960119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2FFF-0187-466B-B288-13BE57B1D3C3}">
      <dsp:nvSpPr>
        <dsp:cNvPr id="0" name=""/>
        <dsp:cNvSpPr/>
      </dsp:nvSpPr>
      <dsp:spPr>
        <a:xfrm>
          <a:off x="0" y="2489201"/>
          <a:ext cx="9601196" cy="829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Ποιες είναι οι αντιλήψεις και οι εμπειρίες των εκπαιδευτικών σχετικά με την σχολική ηγεσία και τις δυνατότητες επαγγελματική ανάπτυξης που παρέχονται από το σχολείο;</a:t>
          </a:r>
          <a:endParaRPr lang="en-US" sz="2300" kern="1200" dirty="0"/>
        </a:p>
      </dsp:txBody>
      <dsp:txXfrm>
        <a:off x="0" y="2489201"/>
        <a:ext cx="9601196" cy="82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5F8B-0FF7-432E-9CCA-49BCD093603D}">
      <dsp:nvSpPr>
        <dsp:cNvPr id="0" name=""/>
        <dsp:cNvSpPr/>
      </dsp:nvSpPr>
      <dsp:spPr>
        <a:xfrm>
          <a:off x="0" y="66467"/>
          <a:ext cx="9601196"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Στάδια: </a:t>
          </a:r>
          <a:endParaRPr lang="en-US" sz="3000" kern="1200"/>
        </a:p>
      </dsp:txBody>
      <dsp:txXfrm>
        <a:off x="34269" y="100736"/>
        <a:ext cx="9532658" cy="633462"/>
      </dsp:txXfrm>
    </dsp:sp>
    <dsp:sp modelId="{AC12C283-7625-4E86-B58B-AE1F9CEF1049}">
      <dsp:nvSpPr>
        <dsp:cNvPr id="0" name=""/>
        <dsp:cNvSpPr/>
      </dsp:nvSpPr>
      <dsp:spPr>
        <a:xfrm>
          <a:off x="0" y="768467"/>
          <a:ext cx="9601196"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l-GR" sz="2300" kern="1200" dirty="0"/>
            <a:t>Επικοινωνία με σχολεία και λήψη άδειας από Διευθύνσεις Εκπαίδευσης.</a:t>
          </a:r>
          <a:endParaRPr lang="en-US" sz="2300" kern="1200" dirty="0"/>
        </a:p>
        <a:p>
          <a:pPr marL="228600" lvl="1" indent="-228600" algn="l" defTabSz="1022350">
            <a:lnSpc>
              <a:spcPct val="90000"/>
            </a:lnSpc>
            <a:spcBef>
              <a:spcPct val="0"/>
            </a:spcBef>
            <a:spcAft>
              <a:spcPct val="20000"/>
            </a:spcAft>
            <a:buChar char="•"/>
          </a:pPr>
          <a:r>
            <a:rPr lang="el-GR" sz="2300" kern="1200" dirty="0"/>
            <a:t>Αποστολή ενημερωτικής επιστολής και δήλωση συναίνεσης στους συμμετέχοντες.</a:t>
          </a:r>
          <a:endParaRPr lang="en-US" sz="2300" kern="1200" dirty="0"/>
        </a:p>
        <a:p>
          <a:pPr marL="228600" lvl="1" indent="-228600" algn="l" defTabSz="1022350">
            <a:lnSpc>
              <a:spcPct val="90000"/>
            </a:lnSpc>
            <a:spcBef>
              <a:spcPct val="0"/>
            </a:spcBef>
            <a:spcAft>
              <a:spcPct val="20000"/>
            </a:spcAft>
            <a:buChar char="•"/>
          </a:pPr>
          <a:r>
            <a:rPr lang="el-GR" sz="2300" kern="1200" dirty="0"/>
            <a:t> Επίσκεψη στα σχολεία και μοίρασμα ερωτηματολογίων</a:t>
          </a:r>
          <a:endParaRPr lang="en-US" sz="2300" kern="1200" dirty="0"/>
        </a:p>
        <a:p>
          <a:pPr marL="228600" lvl="1" indent="-228600" algn="l" defTabSz="1022350">
            <a:lnSpc>
              <a:spcPct val="90000"/>
            </a:lnSpc>
            <a:spcBef>
              <a:spcPct val="0"/>
            </a:spcBef>
            <a:spcAft>
              <a:spcPct val="20000"/>
            </a:spcAft>
            <a:buChar char="•"/>
          </a:pPr>
          <a:r>
            <a:rPr lang="el-GR" sz="2300" kern="1200" dirty="0"/>
            <a:t> Συλλογή ερωτηματολογίων</a:t>
          </a:r>
          <a:endParaRPr lang="en-US" sz="2300" kern="1200" dirty="0"/>
        </a:p>
        <a:p>
          <a:pPr marL="228600" lvl="1" indent="-228600" algn="l" defTabSz="1022350">
            <a:lnSpc>
              <a:spcPct val="90000"/>
            </a:lnSpc>
            <a:spcBef>
              <a:spcPct val="0"/>
            </a:spcBef>
            <a:spcAft>
              <a:spcPct val="20000"/>
            </a:spcAft>
            <a:buChar char="•"/>
          </a:pPr>
          <a:r>
            <a:rPr lang="el-GR" sz="2300" kern="1200" dirty="0"/>
            <a:t>Ανάλυση δεδομένων  </a:t>
          </a: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768467"/>
        <a:ext cx="9601196" cy="2484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0T13:35:08.486"/>
    </inkml:context>
    <inkml:brush xml:id="br0">
      <inkml:brushProperty name="width" value="0.05" units="cm"/>
      <inkml:brushProperty name="height" value="0.05" units="cm"/>
      <inkml:brushProperty name="color" value="#FFFFFF"/>
    </inkml:brush>
  </inkml:definitions>
  <inkml:trace contextRef="#ctx0" brushRef="#br0">1543 404 24575,'-8'1'0,"0"0"0,1 1 0,-1-1 0,1 2 0,-1-1 0,1 1 0,0 0 0,0 1 0,-12 7 0,-1 0 0,-36 21 0,1 1 0,1 4 0,2 1 0,-55 54 0,91-78 0,15-14 0,3-2 0,23-26 0,69-76 0,7-6 0,230-228 0,-308 314 0,-16 18 0,0-2 0,0 1 0,0-1 0,-1 1 0,0-2 0,8-15 0,-14 23 0,0 1 0,1 0 0,-1-1 0,0 1 0,0 0 0,1-1 0,-1 1 0,0-1 0,0 1 0,0 0 0,0-1 0,0 1 0,0-1 0,0 1 0,0-1 0,0 1 0,0 0 0,0-1 0,0 1 0,0-1 0,0 1 0,0-1 0,0 1 0,0 0 0,-1-1 0,1 1 0,0-1 0,0 1 0,0 0 0,-1-1 0,1 1 0,0 0 0,0-1 0,-1 1 0,1 0 0,0-1 0,-1 1 0,1 0 0,-1 0 0,1-1 0,0 1 0,-1 0 0,1 0 0,-1 0 0,1-1 0,0 1 0,-1 0 0,1 0 0,-1 0 0,1 0 0,-1 0 0,1 0 0,0 0 0,-1 0 0,1 0 0,-1 0 0,1 0 0,-1 1 0,1-1 0,0 0 0,-1 0 0,0 1 0,-31 12 0,-44 40 0,3 4 0,-87 85 0,81-69 0,-9 8 0,4 3 0,4 4 0,-120 171 0,166-216 0,27-36 0,0 1 0,0 0 0,1 1 0,0 0 0,-5 10 0,11-19 0,0 1 0,-1-1 0,1 1 0,0 0 0,-1-1 0,1 1 0,0-1 0,0 1 0,0-1 0,-1 1 0,1 0 0,0-1 0,0 1 0,0-1 0,0 1 0,0 0 0,0-1 0,0 1 0,0-1 0,0 1 0,1 0 0,-1-1 0,0 1 0,0-1 0,0 1 0,1-1 0,0 2 0,14-4 0,22-19 0,111-99 0,158-164 0,-239 219 0,144-152 0,-204 210 0,-1 0 0,1 1 0,0-1 0,1 2 0,15-11 0,-23 16 0,1 0 0,-1 0 0,0 0 0,1 0 0,-1 0 0,0-1 0,1 1 0,-1 0 0,0 0 0,1 0 0,-1 0 0,0 0 0,1 0 0,-1 0 0,0 0 0,1 0 0,-1 0 0,0 0 0,1 0 0,-1 0 0,0 1 0,1-1 0,-1 0 0,0 0 0,1 0 0,-1 0 0,0 0 0,1 1 0,-1-1 0,0 0 0,0 0 0,1 1 0,-1-1 0,0 0 0,0 0 0,0 1 0,1-1 0,-1 0 0,0 1 0,0-1 0,0 0 0,0 1 0,0-1 0,1 0 0,-1 1 0,0-1 0,0 0 0,0 1 0,0-1 0,0 0 0,0 1 0,0-1 0,0 0 0,0 1 0,-1-1 0,1 1 0,0-1 0,0 0 0,0 0 0,0 1 0,-1-1 0,-6 31 0,5-24 0,-32 97 0,-81 172 0,92-225 0,-477 946-714,488-982 686,12-15 29,0 0 1,-1 0 0,1 0-1,0 0 1,0 0 0,0 0-1,-1 0 1,1 0 0,0-1 0,0 1-1,0 0 1,-1 0 0,1 0-1,0 0 1,0 0 0,0 0-1,0-1 1,-1 1 0,1 0 0,0 0-1,0 0 1,0 0 0,0-1-1,0 1 1,-1 0 0,1 0-1,0 0 1,0-1 0,0 1 0,0 0-1,0 0 1,0-1 0,0 1-1,0 0 1,0 0 0,0 0-1,0-1 1,0 1 0,0 0 0,0-1-1,1-41 362,0 28-172,48-418-60,2-66-143,-50 496 12,-1-6 0,0 0 0,-1 0 0,1 1 0,-3-12 0,2 18 0,1 0 0,0 0 0,0 0 0,-1 0 0,1 0 0,0 0 0,-1 0 0,1 0 0,-1 0 0,1 0 0,-1 0 0,0 0 0,1 0 0,-1 0 0,0 0 0,0 1 0,1-1 0,-1 0 0,0 1 0,0-1 0,0 0 0,0 1 0,0-1 0,0 1 0,0 0 0,0-1 0,0 1 0,0 0 0,0-1 0,0 1 0,-1 0 0,1 0 0,0 0 0,0 0 0,0 0 0,0 0 0,0 0 0,0 1 0,0-1 0,-2 1 0,-3 1 0,-1 1 0,1 0 0,0 0 0,0 1 0,0 0 0,1 0 0,-1 0 0,-8 9 0,-39 49 0,43-50 0,-46 67 0,3 3 0,-54 112 0,71-126 0,-167 367 0,202-431 0,-12 35 0,13-38 0,0-1 0,-1 1 0,1-1 0,0 1 0,0-1 0,0 1 0,0 0 0,0-1 0,0 1 0,0-1 0,0 1 0,0-1 0,0 1 0,0-1 0,1 1 0,-1-1 0,0 1 0,0-1 0,0 1 0,1-1 0,-1 1 0,0-1 0,1 1 0,-1 0 0,1-1 0,0 0 0,0 0 0,0-1 0,0 1 0,0 0 0,0 0 0,0 0 0,0-1 0,0 1 0,0-1 0,0 1 0,0 0 0,0-1 0,0 0 0,-1 1 0,1-1 0,0 1 0,0-1 0,0-1 0,23-19 0,-1-1 0,27-35 0,-5 5 0,5-1 0,155-175 0,-20-17 0,-173 220 0,-12 13 0,0 12 0,0 0 0,0 0 0,0-1 0,-1 1 0,1 0 0,0 0 0,-1 0 0,1 0 0,0-1 0,-1 1 0,1 0 0,0 0 0,0 0 0,-1 0 0,1 0 0,0 0 0,-1 0 0,1 0 0,0 0 0,-1 0 0,1 0 0,0 0 0,-1 0 0,1 0 0,0 0 0,-1 0 0,1 0 0,0 1 0,-1-1 0,1 0 0,0 0 0,0 0 0,-1 0 0,1 1 0,-10 4 0,1 1 0,0 0 0,1 0 0,-1 1 0,1 0 0,-10 13 0,7-10 0,-425 500 0,318-362 0,20-30 0,170-220 0,419-571 0,-289 376 0,-195 275 0,-7 22 0,0-1 0,0 1 0,0 0 0,0-1 0,0 1 0,0-1 0,0 1 0,0 0 0,0-1 0,0 1 0,0-1 0,-1 1 0,1 0 0,0-1 0,0 1 0,0 0 0,-1-1 0,1 1 0,0 0 0,-1-1 0,1 1 0,0 0 0,-1 0 0,1-1 0,0 1 0,-1 0 0,1 0 0,-1-1 0,-2 1 0,0 0 0,0 0 0,0 0 0,0 0 0,0 1 0,0-1 0,0 1 0,0 0 0,0-1 0,1 1 0,-1 1 0,-5 2 0,-44 22 0,1 3 0,-50 36 0,-92 83 0,77-48 0,5 5 0,4 6 0,-98 130 0,203-239 0,-5 8 0,0-1 0,-1 0 0,-14 12 0,43-63 0,72-99 0,-62 97 0,-1-1 0,-3-1 0,41-91 0,-12-3 0,-55 139 7,-1-1 0,1 1 0,-1-1 0,0 1 0,1-1 1,-1 0-1,0 1 0,0-1 0,0 1 0,0-1 0,0 0 0,-1 1 0,1-1 0,0 1 0,-1-1 0,0-2 0,1 4-58,-1-1 0,0 0-1,1 1 1,-1-1 0,1 0 0,-1 1 0,0-1-1,0 1 1,1-1 0,-1 1 0,0-1 0,0 1-1,0 0 1,1-1 0,-1 1 0,0 0-1,0-1 1,0 1 0,0 0 0,0 0 0,0 0-1,1 0 1,-1 0 0,0 0 0,0 0 0,0 0-1,0 1 1,-1-1 0,-13 4-6775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0T13:35:55.747"/>
    </inkml:context>
    <inkml:brush xml:id="br0">
      <inkml:brushProperty name="width" value="0.35" units="cm"/>
      <inkml:brushProperty name="height" value="0.35" units="cm"/>
      <inkml:brushProperty name="color" value="#FFFFFF"/>
    </inkml:brush>
  </inkml:definitions>
  <inkml:trace contextRef="#ctx0" brushRef="#br0">64 2540 24575,'5'0'0,"0"-1"0,0 0 0,-1 0 0,1-1 0,-1 0 0,1 0 0,-1 0 0,1 0 0,-1 0 0,0-1 0,0 0 0,0 0 0,-1 0 0,1 0 0,-1-1 0,4-4 0,8-9 0,25-39 0,-40 55 0,48-83 0,-31 52 0,23-34 0,-25 49 0,0 1 0,1 0 0,1 1 0,0 0 0,1 1 0,0 1 0,23-11 0,-16 9 0,0-2 0,-1-1 0,25-23 0,-32 24 0,-9 8 0,0 0 0,0 1 0,1 1 0,1-1 0,15-9 0,-24 17 0,-1-1 0,1 1 0,0-1 0,0 1 0,-1 0 0,1-1 0,0 1 0,0 0 0,0 0 0,0-1 0,-1 1 0,1 0 0,0 0 0,0 0 0,0 0 0,0 0 0,-1 0 0,1 1 0,0-1 0,0 0 0,1 1 0,-2-1 0,1 1 0,-1-1 0,1 1 0,-1-1 0,0 1 0,1-1 0,-1 1 0,0-1 0,1 1 0,-1 0 0,0-1 0,0 1 0,0-1 0,0 1 0,0 0 0,1-1 0,-1 1 0,0 0 0,0-1 0,-1 2 0,1 2 0,-1 0 0,1-1 0,-1 1 0,0 0 0,-1-1 0,1 1 0,-4 6 0,-2 4 0,0 0 0,1 1 0,1 0 0,0 0 0,1 0 0,0 0 0,-2 29 0,-11 43 0,-60 185 0,57-186 0,19-86 0,1 1 0,0-1 0,0 1 0,0-1 0,-1 1 0,1-1 0,0 0 0,0 1 0,0-1 0,0 1 0,0-1 0,0 1 0,0-1 0,0 1 0,0-1 0,0 1 0,0-1 0,0 1 0,0-1 0,0 1 0,0-1 0,0 0 0,0 1 0,1-1 0,-1 1 0,0-1 0,0 1 0,1-1 0,-1 0 0,0 1 0,0-1 0,1 0 0,-1 1 0,1-1 0,-1 0 0,0 1 0,1-1 0,18-8 0,29-36 0,-40 37 0,11-14 0,0 0 0,-2-2 0,18-28 0,15-21 0,14-23 0,-35 47 0,-20 34 0,-1-1 0,0-1 0,-1 1 0,-1-1 0,0-1 0,5-26 0,-8 32 0,0 1 0,1-1 0,1 1 0,6-13 0,-6 15 0,-1-1 0,0 0 0,0 0 0,-1-1 0,5-18 0,-6 16 0,-1-1 0,0 1 0,0-1 0,-1 1 0,-1-1 0,0 0 0,-1 1 0,0 0 0,-1-1 0,0 1 0,-1 0 0,-5-11 0,5 15 0,0 1 0,1 0 0,0-1 0,1 1 0,0-1 0,0 0 0,0 0 0,1 0 0,0 0 0,1-8 0,0 11 0,1 1 0,0 0 0,0 0 0,0 0 0,0 0 0,1 0 0,-1 0 0,1 0 0,0 0 0,1 0 0,-1 1 0,0-1 0,1 1 0,0 0 0,0 0 0,0 0 0,0 0 0,1 0 0,-1 1 0,6-4 0,47-31 0,-10 6 0,58-30 0,-74 49 0,-25 10 0,1 0 0,0-1 0,-1 1 0,1-1 0,-1 0 0,0 0 0,0-1 0,0 0 0,5-5 0,21-23 0,-6 8 0,-1-2 0,-1-1 0,19-30 0,-17 20 0,-19 29 0,0 0 0,-1 0 0,1-1 0,-2 0 0,1 0 0,-1 0 0,0 0 0,-1-1 0,0 1 0,-1-1 0,2-15 0,-3 16 0,0-2 0,0-1 0,-1 0 0,-1 1 0,-2-20 0,3 30 0,0-1 0,-1 1 0,1-1 0,0 1 0,-1-1 0,1 1 0,-1-1 0,0 1 0,1 0 0,-1-1 0,0 1 0,0 0 0,0-1 0,0 1 0,0 0 0,0 0 0,0 0 0,0 0 0,-1 0 0,1 0 0,0 0 0,-1 0 0,1 1 0,0-1 0,-1 0 0,1 1 0,-1-1 0,1 1 0,-1 0 0,1-1 0,-1 1 0,0 0 0,1 0 0,-1 0 0,1 0 0,-1 0 0,1 0 0,-1 1 0,1-1 0,-1 1 0,1-1 0,-3 2 0,-14 5 0,1 2 0,1 0 0,0 1 0,0 1 0,1 0 0,0 1 0,-20 21 0,-3 1 0,-193 145 0,189-148 0,-8 6 0,-65 38 0,-53 30 0,-25 13 0,141-88 0,32-18 0,-1 0 0,-27 10 0,48-21 0,-1-1 0,0 0 0,0 1 0,0-1 0,0 0 0,0 1 0,0-1 0,0 0 0,0 0 0,0 0 0,0 0 0,0 0 0,0 0 0,1 0 0,-1 0 0,0 0 0,0-1 0,-2 1 0,3-1 0,0 1 0,-1-1 0,1 1 0,0 0 0,0-1 0,-1 1 0,1-1 0,0 1 0,0-1 0,0 1 0,0-1 0,0 1 0,0-1 0,0 1 0,-1-1 0,2 1 0,-1-1 0,0 1 0,0-1 0,0 1 0,0-1 0,0 1 0,0-1 0,1 0 0,18-36 0,84-115 0,22-36 0,-117 175 0,-7 11 0,0-1 0,0 0 0,0 1 0,0-1 0,1 1 0,-1-1 0,1 1 0,0 0 0,0 0 0,0 0 0,0 0 0,0 0 0,0 0 0,0 0 0,1 1 0,-1-1 0,0 1 0,1 0 0,0 0 0,3-2 0,-5 3 0,-1 0 0,0 0 0,0 0 0,1 0 0,-1 0 0,0 0 0,0 0 0,1 0 0,-1 1 0,0-1 0,0 0 0,1 0 0,-1 0 0,0 0 0,0 0 0,0 0 0,1 1 0,-1-1 0,0 0 0,0 0 0,0 0 0,1 0 0,-1 1 0,0-1 0,0 0 0,0 0 0,0 1 0,0-1 0,0 0 0,1 0 0,-1 1 0,0-1 0,0 0 0,0 0 0,0 1 0,0-1 0,0 1 0,-3 13 0,-9 12 0,-2-3 0,-2-1 0,0-1 0,-2 0 0,-35 31 0,29-28 0,-2 5 0,19-20 0,-1-1 0,1 0 0,-1 0 0,-1 0 0,1-1 0,-1-1 0,-16 10 0,24-16 0,0 1 0,0-1 0,-1 1 0,1-1 0,0 0 0,0 1 0,-1-1 0,1 0 0,0 0 0,0 0 0,-1 0 0,1 0 0,0 0 0,-1 0 0,1 0 0,0-1 0,-1 1 0,1 0 0,0-1 0,0 1 0,0-1 0,-1 1 0,1-1 0,-1 0 0,0-1 0,1 0 0,-1 0 0,1 0 0,0 0 0,-1 0 0,1 0 0,0 0 0,0 0 0,0 0 0,0 0 0,1-1 0,-2-2 0,0-9 0,0 0 0,1 0 0,2-23 0,-1 30 0,0-82 0,4-91 0,-3 175 0,0-1 0,-1 1 0,2 0 0,-1 0 0,0 1 0,1-1 0,0 0 0,0 0 0,1 1 0,-1-1 0,1 1 0,0 0 0,0 0 0,0 0 0,1 0 0,0 0 0,-1 1 0,1-1 0,9-4 0,-10 6 0,1 0 0,-1 1 0,1-1 0,-1 1 0,1 0 0,0 0 0,0 0 0,0 1 0,-1-1 0,1 1 0,0 0 0,0 0 0,0 0 0,0 1 0,-1-1 0,1 1 0,0 0 0,0 0 0,-1 0 0,1 1 0,-1-1 0,1 1 0,-1 0 0,1 0 0,-1 0 0,0 0 0,4 4 0,10 10 0,-1 1 0,-1 0 0,0 1 0,-1 1 0,-1 0 0,-1 1 0,16 36 0,0 9 0,24 82 0,5 69 0,-11-36 0,-41-158 0,-1 0 0,-1 0 0,1 43 0,-1-11 0,-3-52 0,0 0 0,0 1 0,0-1 0,1 0 0,-1 0 0,1 0 0,-1 0 0,1 1 0,0-1 0,0 0 0,0 0 0,0 0 0,0-1 0,1 1 0,-1 0 0,1 0 0,-1-1 0,1 1 0,-1-1 0,1 1 0,0-1 0,0 0 0,2 2 0,0-1 0,0-1 0,0 0 0,0 0 0,0 0 0,0-1 0,0 1 0,0-1 0,0 0 0,1 0 0,-1-1 0,7 0 0,2-2 0,0 0 0,-1-1 0,1-1 0,-1 0 0,0 0 0,0-1 0,13-10 0,159-104 0,-171 111 0,-1 0 0,0-1 0,0-1 0,-1 0 0,-1 0 0,16-21 0,47-85 0,-38 58 0,-4 10 0,-8 15 0,19-39 0,-37 62 0,0-1 0,0 0 0,-1 0 0,-1-1 0,0 1 0,0-1 0,0-21 0,-2-11 0,-1 19 0,0 1 0,8-41 0,10-6 0,-11 46 0,-1 0 0,0 0 0,2-43 0,-8 32 0,-3-228 0,2 255 0,-1-1 0,-1 0 0,0 1 0,0 0 0,-1 0 0,0 0 0,-1 0 0,0 0 0,0 1 0,-1 0 0,-8-9 0,-12-13 0,-49-45 0,52 53 0,-37-31 0,-1 2 0,-3 3 0,-2 3 0,-2 3 0,-132-62 0,122 73 0,-2 3 0,-90-20 0,-22 19 0,135 23 0,16 2 0,0 2 0,-78 3 0,116 0 0,1 0 0,-1 1 0,0-1 0,1 1 0,-1 0 0,0 0 0,1 0 0,-1 0 0,-3 3 0,6-4 0,0 0 0,-1 0 0,1 1 0,0-1 0,-1 0 0,1 1 0,0-1 0,0 0 0,-1 1 0,1-1 0,0 0 0,0 1 0,0-1 0,-1 0 0,1 1 0,0-1 0,0 1 0,0-1 0,0 0 0,0 1 0,0-1 0,0 1 0,0-1 0,0 0 0,0 1 0,12 12 0,8-4 0,0-1 0,1-1 0,0 0 0,0-1 0,0-2 0,24 3 0,58 14 0,-96-18 0,0 0 0,0 0 0,0 1 0,-1 0 0,1 0 0,-1 1 0,0-1 0,0 1 0,-1 0 0,0 1 0,7 8 0,7 11 0,23 40 0,-19-26 0,36 53 0,-4 2 0,-4 3 0,57 155 0,-94-214 0,-3-12 0,-2 1 0,9 43 0,-17-64 0,0 0 0,0 1 0,0 0 0,-1-1 0,0 1 0,-1-1 0,1 1 0,-1-1 0,-1 1 0,1-1 0,-1 1 0,0-1 0,0 0 0,-1 0 0,0 0 0,-4 7 0,-41 52 0,47-64 0,1 0 0,-1-1 0,0 1 0,0 0 0,1 0 0,-1 0 0,0 0 0,1 0 0,-1-1 0,1 1 0,-1 0 0,1 0 0,0 0 0,-1 0 0,1 1 0,0-1 0,0 0 0,0 0 0,0 0 0,0 1 0,0-1 0,1-1 0,-1 1 0,1-1 0,-1 0 0,1 1 0,-1-1 0,1 0 0,-1 0 0,1 1 0,0-1 0,-1 0 0,1 0 0,-1 0 0,1 0 0,0 0 0,-1 1 0,1-1 0,0-1 0,-1 1 0,1 0 0,0 0 0,-1 0 0,2 0 0,44-15 0,-23 3 0,-1-2 0,38-28 0,-11 6 0,8-1 0,-19 13 0,59-49 0,-40 28 0,-38 31 0,0-1 0,18-19 0,-31 28 0,-1-1 0,1 1 0,-2-1 0,1 0 0,-1-1 0,0 1 0,0-1 0,-1 0 0,5-14 0,45-133 338,-34 106-1190,19-77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A5D2E-616F-4E7D-8807-95652C6C1BB1}" type="datetimeFigureOut">
              <a:rPr lang="el-GR" smtClean="0"/>
              <a:t>12/12/2025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54E0-06E3-4CF1-8977-1D8244EA78A9}" type="slidenum">
              <a:rPr lang="el-GR" smtClean="0"/>
              <a:t>‹#›</a:t>
            </a:fld>
            <a:endParaRPr lang="el-GR"/>
          </a:p>
        </p:txBody>
      </p:sp>
    </p:spTree>
    <p:extLst>
      <p:ext uri="{BB962C8B-B14F-4D97-AF65-F5344CB8AC3E}">
        <p14:creationId xmlns:p14="http://schemas.microsoft.com/office/powerpoint/2010/main" val="367772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845F5A-061D-4825-9AE9-D7794091C6CF}"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64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04E684-10F4-4CC3-A0B9-F03AA7BE37CF}"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233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0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77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22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58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02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454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75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6961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04E684-10F4-4CC3-A0B9-F03AA7BE37CF}"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60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569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7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60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96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04E684-10F4-4CC3-A0B9-F03AA7BE37CF}"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38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04E684-10F4-4CC3-A0B9-F03AA7BE37CF}"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1227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04E684-10F4-4CC3-A0B9-F03AA7BE37CF}" type="datetimeFigureOut">
              <a:rPr lang="en-US" smtClean="0"/>
              <a:t>12/12/2025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36883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14A30B-111C-B787-6755-C23F59F4FC4B}"/>
              </a:ext>
            </a:extLst>
          </p:cNvPr>
          <p:cNvSpPr>
            <a:spLocks noGrp="1"/>
          </p:cNvSpPr>
          <p:nvPr>
            <p:ph type="ctrTitle"/>
          </p:nvPr>
        </p:nvSpPr>
        <p:spPr>
          <a:xfrm>
            <a:off x="2911822" y="1465908"/>
            <a:ext cx="6220374" cy="1745047"/>
          </a:xfrm>
        </p:spPr>
        <p:txBody>
          <a:bodyPr vert="horz" lIns="91440" tIns="45720" rIns="91440" bIns="45720" rtlCol="0" anchor="b">
            <a:normAutofit fontScale="90000"/>
          </a:bodyPr>
          <a:lstStyle/>
          <a:p>
            <a:r>
              <a:rPr kumimoji="0" lang="el-GR" sz="2500" b="1" u="none" strike="noStrike" cap="small" spc="0" normalizeH="0" baseline="0" noProof="0" dirty="0">
                <a:ln w="3175" cmpd="sng">
                  <a:noFill/>
                </a:ln>
                <a:effectLst/>
                <a:uLnTx/>
                <a:uFillTx/>
              </a:rPr>
              <a:t>                   </a:t>
            </a:r>
            <a:r>
              <a:rPr kumimoji="0" lang="en-US" sz="2500" b="1" u="none" strike="noStrike" cap="small" spc="0" normalizeH="0" baseline="0" noProof="0" dirty="0">
                <a:ln w="3175" cmpd="sng">
                  <a:noFill/>
                </a:ln>
                <a:effectLst/>
                <a:uLnTx/>
                <a:uFillTx/>
              </a:rPr>
              <a:t>ΠΑΝΕΠΙΣΤΗΜΙΟ ΚΡΗΤΗΣ </a:t>
            </a:r>
            <a:br>
              <a:rPr kumimoji="0" lang="en-US" sz="2500" b="1" u="none" strike="noStrike" cap="small" spc="0" normalizeH="0" baseline="0" noProof="0" dirty="0">
                <a:ln w="3175" cmpd="sng">
                  <a:noFill/>
                </a:ln>
                <a:effectLst/>
                <a:uLnTx/>
                <a:uFillTx/>
              </a:rPr>
            </a:br>
            <a:r>
              <a:rPr kumimoji="0" lang="en-US" sz="2500" b="1" u="none" strike="noStrike" cap="small" spc="0" normalizeH="0" baseline="0" noProof="0" dirty="0">
                <a:ln w="3175" cmpd="sng">
                  <a:noFill/>
                </a:ln>
                <a:effectLst/>
                <a:uLnTx/>
                <a:uFillTx/>
              </a:rPr>
              <a:t>Πα</a:t>
            </a:r>
            <a:r>
              <a:rPr kumimoji="0" lang="en-US" sz="2500" b="1" u="none" strike="noStrike" cap="small" spc="0" normalizeH="0" baseline="0" noProof="0" dirty="0" err="1">
                <a:ln w="3175" cmpd="sng">
                  <a:noFill/>
                </a:ln>
                <a:effectLst/>
                <a:uLnTx/>
                <a:uFillTx/>
              </a:rPr>
              <a:t>ιδ</a:t>
            </a:r>
            <a:r>
              <a:rPr kumimoji="0" lang="en-US" sz="2500" b="1" u="none" strike="noStrike" cap="small" spc="0" normalizeH="0" baseline="0" noProof="0" dirty="0">
                <a:ln w="3175" cmpd="sng">
                  <a:noFill/>
                </a:ln>
                <a:effectLst/>
                <a:uLnTx/>
                <a:uFillTx/>
              </a:rPr>
              <a:t>αγωγικό Τμήμα Προσχολικής Εκπαίδευσης</a:t>
            </a:r>
            <a:br>
              <a:rPr kumimoji="0" lang="en-US" sz="2500" b="1" u="none" strike="noStrike" cap="small" spc="0" normalizeH="0" baseline="0" noProof="0" dirty="0">
                <a:ln w="3175" cmpd="sng">
                  <a:noFill/>
                </a:ln>
                <a:effectLst/>
                <a:uLnTx/>
                <a:uFillTx/>
              </a:rPr>
            </a:br>
            <a:r>
              <a:rPr kumimoji="0" lang="en-US" sz="2500" b="1" u="none" strike="noStrike" cap="small" spc="0" normalizeH="0" baseline="0" noProof="0" dirty="0">
                <a:ln w="3175" cmpd="sng">
                  <a:noFill/>
                </a:ln>
                <a:effectLst/>
                <a:uLnTx/>
                <a:uFillTx/>
              </a:rPr>
              <a:t> Προγράμματα Μεταπτυχιακών Σπουδών στις</a:t>
            </a:r>
            <a:r>
              <a:rPr kumimoji="0" lang="el-GR" sz="2500" b="1" u="none" strike="noStrike" cap="small" spc="0" normalizeH="0" baseline="0" noProof="0" dirty="0">
                <a:ln w="3175" cmpd="sng">
                  <a:noFill/>
                </a:ln>
                <a:effectLst/>
                <a:uLnTx/>
                <a:uFillTx/>
              </a:rPr>
              <a:t> </a:t>
            </a:r>
            <a:r>
              <a:rPr kumimoji="0" lang="en-US" sz="2500" b="1" u="none" strike="noStrike" cap="small" spc="0" normalizeH="0" baseline="0" noProof="0" dirty="0">
                <a:ln w="3175" cmpd="sng">
                  <a:noFill/>
                </a:ln>
                <a:effectLst/>
                <a:uLnTx/>
                <a:uFillTx/>
              </a:rPr>
              <a:t>«Επιστήμες της Αγωγής».</a:t>
            </a:r>
            <a:endParaRPr lang="en-US" sz="2500" dirty="0"/>
          </a:p>
        </p:txBody>
      </p:sp>
      <p:sp>
        <p:nvSpPr>
          <p:cNvPr id="3" name="Υπότιτλος 2">
            <a:extLst>
              <a:ext uri="{FF2B5EF4-FFF2-40B4-BE49-F238E27FC236}">
                <a16:creationId xmlns:a16="http://schemas.microsoft.com/office/drawing/2014/main" id="{E302DCEA-4E11-B898-0BC9-F7174DB934E9}"/>
              </a:ext>
            </a:extLst>
          </p:cNvPr>
          <p:cNvSpPr>
            <a:spLocks noGrp="1"/>
          </p:cNvSpPr>
          <p:nvPr>
            <p:ph type="subTitle" idx="1"/>
          </p:nvPr>
        </p:nvSpPr>
        <p:spPr>
          <a:xfrm>
            <a:off x="2759249" y="3263177"/>
            <a:ext cx="6280736" cy="3134790"/>
          </a:xfrm>
        </p:spPr>
        <p:txBody>
          <a:bodyPr vert="horz" lIns="91440" tIns="45720" rIns="91440" bIns="45720" rtlCol="0">
            <a:normAutofit/>
          </a:bodyPr>
          <a:lstStyle/>
          <a:p>
            <a:pPr fontAlgn="base">
              <a:buClr>
                <a:srgbClr val="83992A"/>
              </a:buClr>
              <a:defRPr/>
            </a:pPr>
            <a:r>
              <a:rPr kumimoji="0" lang="en-US" altLang="el-GR" sz="1400" b="1" i="1" u="sng" strike="noStrike" cap="none" spc="0" normalizeH="0" baseline="0" noProof="0" dirty="0">
                <a:ln>
                  <a:noFill/>
                </a:ln>
                <a:effectLst/>
                <a:uLnTx/>
                <a:uFillTx/>
              </a:rPr>
              <a:t>ΜΑΘΗΜΑ</a:t>
            </a:r>
            <a:r>
              <a:rPr kumimoji="0" lang="en-US" altLang="el-GR" sz="1400" b="0" i="0" u="none" strike="noStrike" cap="none" spc="0" normalizeH="0" baseline="0" noProof="0" dirty="0">
                <a:ln>
                  <a:noFill/>
                </a:ln>
                <a:effectLst/>
                <a:uLnTx/>
                <a:uFillTx/>
              </a:rPr>
              <a:t>:</a:t>
            </a:r>
            <a:r>
              <a:rPr kumimoji="0" lang="el-GR" altLang="el-GR" sz="1400" b="0" i="0" u="none" strike="noStrike" cap="none" spc="0" normalizeH="0" baseline="0" noProof="0" dirty="0">
                <a:ln>
                  <a:noFill/>
                </a:ln>
                <a:effectLst/>
                <a:uLnTx/>
                <a:uFillTx/>
              </a:rPr>
              <a:t> </a:t>
            </a:r>
            <a:r>
              <a:rPr lang="el-GR" sz="1400" dirty="0"/>
              <a:t>ΜΟΝΤΕΛΑ ΕΠΙΜΟΡΦΩΣΗΣ ΕΚΠΑΙΔΕΥΤΙΚΩΝ, ΧΕΙΜΕΡΙΝΟ ΕΞΑΜΗΝΟ 2026</a:t>
            </a:r>
          </a:p>
          <a:p>
            <a:pPr fontAlgn="base">
              <a:buClr>
                <a:srgbClr val="83992A"/>
              </a:buClr>
              <a:defRPr/>
            </a:pPr>
            <a:r>
              <a:rPr lang="el-GR" altLang="el-GR" sz="1400" b="1" i="1" u="sng" dirty="0"/>
              <a:t>ΤΙΤΛΟΣ: </a:t>
            </a:r>
            <a:r>
              <a:rPr lang="el-GR" altLang="el-GR" sz="1400" dirty="0"/>
              <a:t> </a:t>
            </a:r>
            <a:r>
              <a:rPr lang="el-GR" dirty="0"/>
              <a:t>«</a:t>
            </a:r>
            <a:r>
              <a:rPr lang="el-GR" sz="1500" dirty="0"/>
              <a:t>ΗΓΕΣΙΑ ΚΑΙ ΕΠΑΓΓΕΛΜΑΤΙΚΗ ΑΝΑΠΤΥΞΗ ΣΤΗΝ ΕΚΠΑΙΔΕΥΣΗ: Ο ΡΟΛΟΣ ΤΟΥ ΔΙΕΥΘΥΝΤΗ ΚΑΙ ΤΗΣ ΕΠΙΜΟΡΦΩΣΗΣ ΣΤΗΝ ΕΠΑΓΓΕΛΜΑΤΙΚΗ ΙΚΑΝΟΠΟΙΗΣΗ ΤΩΝ ΕΚΠΑΙΔΕΥΤΙΚΩΝ ΚΑΙ ΤΗΝ ΣΧΟΛΙΚΉ ΑΠΟΤΕΛΕΣΜΑΤΙΚΟΤΗΤΑ ».</a:t>
            </a:r>
          </a:p>
          <a:p>
            <a:pPr marR="0" lvl="0" fontAlgn="base">
              <a:spcBef>
                <a:spcPct val="20000"/>
              </a:spcBef>
              <a:spcAft>
                <a:spcPts val="600"/>
              </a:spcAft>
              <a:buClr>
                <a:srgbClr val="83992A"/>
              </a:buClr>
              <a:buSzPct val="115000"/>
              <a:tabLst/>
              <a:defRPr/>
            </a:pPr>
            <a:r>
              <a:rPr kumimoji="0" lang="en-US" altLang="el-GR" sz="1400" b="1" i="1" u="sng" strike="noStrike" cap="none" spc="0" normalizeH="0" baseline="0" noProof="0" dirty="0">
                <a:ln>
                  <a:noFill/>
                </a:ln>
                <a:effectLst/>
                <a:uLnTx/>
                <a:uFillTx/>
              </a:rPr>
              <a:t>ΔΙΔΑΣΚΟ</a:t>
            </a:r>
            <a:r>
              <a:rPr kumimoji="0" lang="el-GR" altLang="el-GR" sz="1400" b="1" i="1" u="sng" strike="noStrike" cap="none" spc="0" normalizeH="0" baseline="0" noProof="0" dirty="0">
                <a:ln>
                  <a:noFill/>
                </a:ln>
                <a:effectLst/>
                <a:uLnTx/>
                <a:uFillTx/>
              </a:rPr>
              <a:t>Ν:</a:t>
            </a:r>
            <a:r>
              <a:rPr kumimoji="0" lang="el-GR" altLang="el-GR" sz="1400" strike="noStrike" cap="none" spc="0" normalizeH="0" baseline="0" noProof="0" dirty="0">
                <a:ln>
                  <a:noFill/>
                </a:ln>
                <a:effectLst/>
                <a:uLnTx/>
                <a:uFillTx/>
              </a:rPr>
              <a:t> ΟΙΚΟΝΟΜΙΔΗΣ Β</a:t>
            </a:r>
            <a:r>
              <a:rPr kumimoji="0" lang="el-GR" altLang="el-GR" sz="1400" strike="noStrike" cap="none" spc="0" normalizeH="0" baseline="0" noProof="0">
                <a:ln>
                  <a:noFill/>
                </a:ln>
                <a:effectLst/>
                <a:uLnTx/>
                <a:uFillTx/>
              </a:rPr>
              <a:t>. </a:t>
            </a:r>
          </a:p>
          <a:p>
            <a:pPr marR="0" lvl="0" fontAlgn="base">
              <a:spcBef>
                <a:spcPct val="20000"/>
              </a:spcBef>
              <a:spcAft>
                <a:spcPts val="600"/>
              </a:spcAft>
              <a:buClr>
                <a:srgbClr val="83992A"/>
              </a:buClr>
              <a:buSzPct val="115000"/>
              <a:tabLst/>
              <a:defRPr/>
            </a:pPr>
            <a:r>
              <a:rPr kumimoji="0" lang="en-US" altLang="el-GR" sz="1400" b="1" i="1" u="sng" strike="noStrike" cap="none" spc="0" normalizeH="0" baseline="0" noProof="0">
                <a:ln>
                  <a:noFill/>
                </a:ln>
                <a:effectLst/>
                <a:uLnTx/>
                <a:uFillTx/>
              </a:rPr>
              <a:t>ΦΟΙΤΗΤΡΙΑ</a:t>
            </a:r>
            <a:r>
              <a:rPr kumimoji="0" lang="en-US" altLang="el-GR" sz="1400" b="1" i="1" u="sng" strike="noStrike" cap="none" spc="0" normalizeH="0" baseline="0" noProof="0" dirty="0">
                <a:ln>
                  <a:noFill/>
                </a:ln>
                <a:effectLst/>
                <a:uLnTx/>
                <a:uFillTx/>
              </a:rPr>
              <a:t>: </a:t>
            </a:r>
            <a:r>
              <a:rPr kumimoji="0" lang="en-US" altLang="el-GR" sz="1400" b="0" i="0" u="none" strike="noStrike" cap="none" spc="0" normalizeH="0" baseline="0" noProof="0" dirty="0">
                <a:ln>
                  <a:noFill/>
                </a:ln>
                <a:effectLst/>
                <a:uLnTx/>
                <a:uFillTx/>
              </a:rPr>
              <a:t>ΛΕΝΤΖΑΚΗ ΑΙΜΙΛΙΑ (A.M:</a:t>
            </a:r>
            <a:r>
              <a:rPr kumimoji="0" lang="el-GR" altLang="el-GR" sz="1400" b="0" i="0" u="none" strike="noStrike" cap="none" spc="0" normalizeH="0" baseline="0" noProof="0" dirty="0">
                <a:ln>
                  <a:noFill/>
                </a:ln>
                <a:effectLst/>
                <a:uLnTx/>
                <a:uFillTx/>
              </a:rPr>
              <a:t> </a:t>
            </a:r>
            <a:r>
              <a:rPr lang="el-GR" altLang="el-GR" sz="1400" dirty="0"/>
              <a:t>1029)</a:t>
            </a:r>
            <a:endParaRPr kumimoji="0" lang="en-US" altLang="el-GR" sz="1400" b="0" i="0" u="none" strike="noStrike" cap="none" spc="0" normalizeH="0" baseline="0" noProof="0" dirty="0">
              <a:ln>
                <a:noFill/>
              </a:ln>
              <a:effectLst/>
              <a:uLnTx/>
              <a:uFillTx/>
            </a:endParaRPr>
          </a:p>
        </p:txBody>
      </p:sp>
      <p:pic>
        <p:nvPicPr>
          <p:cNvPr id="6" name="Εικόνα 5" descr="Εικόνα που περιέχει κείμενο, γραμματοσειρά, λογότυπο, σχεδίαση&#10;&#10;Περιγραφή που δημιουργήθηκε αυτόματα">
            <a:extLst>
              <a:ext uri="{FF2B5EF4-FFF2-40B4-BE49-F238E27FC236}">
                <a16:creationId xmlns:a16="http://schemas.microsoft.com/office/drawing/2014/main" id="{EC6B05A0-6D72-A710-5661-65107EE88B1B}"/>
              </a:ext>
            </a:extLst>
          </p:cNvPr>
          <p:cNvPicPr>
            <a:picLocks noChangeAspect="1"/>
          </p:cNvPicPr>
          <p:nvPr/>
        </p:nvPicPr>
        <p:blipFill>
          <a:blip r:embed="rId2">
            <a:extLst>
              <a:ext uri="{28A0092B-C50C-407E-A947-70E740481C1C}">
                <a14:useLocalDpi xmlns:a14="http://schemas.microsoft.com/office/drawing/2010/main" val="0"/>
              </a:ext>
            </a:extLst>
          </a:blip>
          <a:srcRect r="10373" b="1"/>
          <a:stretch/>
        </p:blipFill>
        <p:spPr>
          <a:xfrm>
            <a:off x="0" y="0"/>
            <a:ext cx="3676149" cy="2277489"/>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Εικόνα 4" descr="Εικόνα που περιέχει κείμενο, γραμματοσειρά, λογότυπο, σχεδίαση&#10;&#10;Περιγραφή που δημιουργήθηκε αυτόματα">
            <a:extLst>
              <a:ext uri="{FF2B5EF4-FFF2-40B4-BE49-F238E27FC236}">
                <a16:creationId xmlns:a16="http://schemas.microsoft.com/office/drawing/2014/main" id="{C11AEFFD-C427-39F8-2D1F-AE69DBE50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6" y="120869"/>
            <a:ext cx="2724150" cy="16764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Γραφή 6">
                <a:extLst>
                  <a:ext uri="{FF2B5EF4-FFF2-40B4-BE49-F238E27FC236}">
                    <a16:creationId xmlns:a16="http://schemas.microsoft.com/office/drawing/2014/main" id="{A594D74A-CDDE-FEE9-F1DD-B4A42010973F}"/>
                  </a:ext>
                </a:extLst>
              </p14:cNvPr>
              <p14:cNvContentPartPr/>
              <p14:nvPr/>
            </p14:nvContentPartPr>
            <p14:xfrm>
              <a:off x="2692246" y="821508"/>
              <a:ext cx="622440" cy="644400"/>
            </p14:xfrm>
          </p:contentPart>
        </mc:Choice>
        <mc:Fallback xmlns="">
          <p:pic>
            <p:nvPicPr>
              <p:cNvPr id="7" name="Γραφή 6">
                <a:extLst>
                  <a:ext uri="{FF2B5EF4-FFF2-40B4-BE49-F238E27FC236}">
                    <a16:creationId xmlns:a16="http://schemas.microsoft.com/office/drawing/2014/main" id="{A594D74A-CDDE-FEE9-F1DD-B4A42010973F}"/>
                  </a:ext>
                </a:extLst>
              </p:cNvPr>
              <p:cNvPicPr/>
              <p:nvPr/>
            </p:nvPicPr>
            <p:blipFill>
              <a:blip r:embed="rId4"/>
              <a:stretch>
                <a:fillRect/>
              </a:stretch>
            </p:blipFill>
            <p:spPr>
              <a:xfrm>
                <a:off x="2683246" y="812508"/>
                <a:ext cx="6400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Γραφή 10">
                <a:extLst>
                  <a:ext uri="{FF2B5EF4-FFF2-40B4-BE49-F238E27FC236}">
                    <a16:creationId xmlns:a16="http://schemas.microsoft.com/office/drawing/2014/main" id="{E31A3AE4-B787-F1F2-5F8A-BE997F875EF8}"/>
                  </a:ext>
                </a:extLst>
              </p14:cNvPr>
              <p14:cNvContentPartPr/>
              <p14:nvPr/>
            </p14:nvContentPartPr>
            <p14:xfrm>
              <a:off x="2759249" y="392988"/>
              <a:ext cx="545040" cy="936720"/>
            </p14:xfrm>
          </p:contentPart>
        </mc:Choice>
        <mc:Fallback xmlns="">
          <p:pic>
            <p:nvPicPr>
              <p:cNvPr id="11" name="Γραφή 10">
                <a:extLst>
                  <a:ext uri="{FF2B5EF4-FFF2-40B4-BE49-F238E27FC236}">
                    <a16:creationId xmlns:a16="http://schemas.microsoft.com/office/drawing/2014/main" id="{E31A3AE4-B787-F1F2-5F8A-BE997F875EF8}"/>
                  </a:ext>
                </a:extLst>
              </p:cNvPr>
              <p:cNvPicPr/>
              <p:nvPr/>
            </p:nvPicPr>
            <p:blipFill>
              <a:blip r:embed="rId6"/>
              <a:stretch>
                <a:fillRect/>
              </a:stretch>
            </p:blipFill>
            <p:spPr>
              <a:xfrm>
                <a:off x="2696609" y="330348"/>
                <a:ext cx="670680" cy="1062360"/>
              </a:xfrm>
              <a:prstGeom prst="rect">
                <a:avLst/>
              </a:prstGeom>
            </p:spPr>
          </p:pic>
        </mc:Fallback>
      </mc:AlternateContent>
    </p:spTree>
    <p:extLst>
      <p:ext uri="{BB962C8B-B14F-4D97-AF65-F5344CB8AC3E}">
        <p14:creationId xmlns:p14="http://schemas.microsoft.com/office/powerpoint/2010/main" val="25411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2">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4F11EE-7489-AB38-8FBF-43B7E48119FF}"/>
              </a:ext>
            </a:extLst>
          </p:cNvPr>
          <p:cNvSpPr>
            <a:spLocks noGrp="1"/>
          </p:cNvSpPr>
          <p:nvPr>
            <p:ph type="title"/>
          </p:nvPr>
        </p:nvSpPr>
        <p:spPr>
          <a:xfrm>
            <a:off x="1295402" y="982132"/>
            <a:ext cx="9601196" cy="1303867"/>
          </a:xfrm>
        </p:spPr>
        <p:txBody>
          <a:bodyPr>
            <a:normAutofit/>
          </a:bodyPr>
          <a:lstStyle/>
          <a:p>
            <a:r>
              <a:rPr lang="el-GR">
                <a:solidFill>
                  <a:srgbClr val="212121"/>
                </a:solidFill>
              </a:rPr>
              <a:t>Μέθοδος έρευνας</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A32F22E1-B641-C80C-26AC-C53AD73A5D2C}"/>
              </a:ext>
            </a:extLst>
          </p:cNvPr>
          <p:cNvSpPr>
            <a:spLocks noGrp="1"/>
          </p:cNvSpPr>
          <p:nvPr>
            <p:ph idx="1"/>
          </p:nvPr>
        </p:nvSpPr>
        <p:spPr>
          <a:xfrm>
            <a:off x="1295401" y="2556932"/>
            <a:ext cx="9601196" cy="3318936"/>
          </a:xfrm>
        </p:spPr>
        <p:txBody>
          <a:bodyPr>
            <a:normAutofit/>
          </a:bodyPr>
          <a:lstStyle/>
          <a:p>
            <a:pPr marL="0" indent="0">
              <a:buNone/>
            </a:pPr>
            <a:r>
              <a:rPr lang="el-GR" dirty="0">
                <a:solidFill>
                  <a:srgbClr val="373737"/>
                </a:solidFill>
              </a:rPr>
              <a:t>  Η παρούσα έρευνα θα υλοποιηθεί με την μέθοδο της ποσοτικής συλλογής δεδομένων με την διαδικασία των </a:t>
            </a:r>
            <a:r>
              <a:rPr lang="el-GR" dirty="0" err="1">
                <a:solidFill>
                  <a:srgbClr val="373737"/>
                </a:solidFill>
              </a:rPr>
              <a:t>ερωτηματολογογίων</a:t>
            </a:r>
            <a:r>
              <a:rPr lang="el-GR" dirty="0">
                <a:solidFill>
                  <a:srgbClr val="373737"/>
                </a:solidFill>
              </a:rPr>
              <a:t>.</a:t>
            </a:r>
          </a:p>
          <a:p>
            <a:pPr marL="0" indent="0">
              <a:buNone/>
            </a:pPr>
            <a:r>
              <a:rPr lang="el-GR" dirty="0">
                <a:solidFill>
                  <a:srgbClr val="373737"/>
                </a:solidFill>
              </a:rPr>
              <a:t> Στην έρευνα θα συμμετέχουν: </a:t>
            </a:r>
          </a:p>
          <a:p>
            <a:pPr marL="0" indent="0">
              <a:buNone/>
            </a:pPr>
            <a:r>
              <a:rPr lang="el-GR" dirty="0">
                <a:solidFill>
                  <a:srgbClr val="373737"/>
                </a:solidFill>
              </a:rPr>
              <a:t>Εκπαιδευτικοί Γυμνασίων, Λυκείων </a:t>
            </a:r>
          </a:p>
          <a:p>
            <a:pPr marL="0" indent="0">
              <a:buNone/>
            </a:pPr>
            <a:endParaRPr lang="el-GR" dirty="0">
              <a:solidFill>
                <a:srgbClr val="373737"/>
              </a:solidFill>
            </a:endParaRPr>
          </a:p>
        </p:txBody>
      </p:sp>
    </p:spTree>
    <p:extLst>
      <p:ext uri="{BB962C8B-B14F-4D97-AF65-F5344CB8AC3E}">
        <p14:creationId xmlns:p14="http://schemas.microsoft.com/office/powerpoint/2010/main" val="278986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2">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17572F1-3B6A-AA48-75B7-DBF123F516F5}"/>
              </a:ext>
            </a:extLst>
          </p:cNvPr>
          <p:cNvSpPr>
            <a:spLocks noGrp="1"/>
          </p:cNvSpPr>
          <p:nvPr>
            <p:ph type="title"/>
          </p:nvPr>
        </p:nvSpPr>
        <p:spPr>
          <a:xfrm>
            <a:off x="1295402" y="982132"/>
            <a:ext cx="9601196" cy="1303867"/>
          </a:xfrm>
        </p:spPr>
        <p:txBody>
          <a:bodyPr>
            <a:normAutofit/>
          </a:bodyPr>
          <a:lstStyle/>
          <a:p>
            <a:r>
              <a:rPr lang="el-GR">
                <a:solidFill>
                  <a:srgbClr val="212121"/>
                </a:solidFill>
              </a:rPr>
              <a:t>Δείγμα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DDD6DCC9-8C66-C16E-AD04-A1070165DD54}"/>
              </a:ext>
            </a:extLst>
          </p:cNvPr>
          <p:cNvSpPr>
            <a:spLocks noGrp="1"/>
          </p:cNvSpPr>
          <p:nvPr>
            <p:ph idx="1"/>
          </p:nvPr>
        </p:nvSpPr>
        <p:spPr>
          <a:xfrm>
            <a:off x="1295401" y="2556932"/>
            <a:ext cx="9601196" cy="3318936"/>
          </a:xfrm>
        </p:spPr>
        <p:txBody>
          <a:bodyPr>
            <a:normAutofit fontScale="92500" lnSpcReduction="10000"/>
          </a:bodyPr>
          <a:lstStyle/>
          <a:p>
            <a:pPr marL="0" indent="0">
              <a:buNone/>
            </a:pPr>
            <a:r>
              <a:rPr lang="el-GR" dirty="0">
                <a:solidFill>
                  <a:srgbClr val="373737"/>
                </a:solidFill>
              </a:rPr>
              <a:t>Το δείγμα της έρευνας θα αποτελείται από 15 εκπαιδευτικούς της δευτεροβάθμιας εκπαίδευσης. Πιο συγκεκριμένα οι εκπαιδευτικοί θα προέρχονται από σχολεία της περιφερικής ενότητας Εύβοιας. </a:t>
            </a:r>
          </a:p>
          <a:p>
            <a:pPr marL="0" indent="0">
              <a:buNone/>
            </a:pPr>
            <a:r>
              <a:rPr lang="el-GR" dirty="0">
                <a:solidFill>
                  <a:srgbClr val="373737"/>
                </a:solidFill>
              </a:rPr>
              <a:t> Η επιλογή των εκπαιδευτικών έγινε σύμφωνα με: </a:t>
            </a:r>
          </a:p>
          <a:p>
            <a:r>
              <a:rPr lang="el-GR" dirty="0">
                <a:solidFill>
                  <a:srgbClr val="373737"/>
                </a:solidFill>
              </a:rPr>
              <a:t>Την ε</a:t>
            </a:r>
            <a:r>
              <a:rPr lang="el-GR" dirty="0"/>
              <a:t>μπειρία στον χώρο της δευτεροβάθμιας εκπαίδευσης (διευθυντές/υποδιευθυντές/εκπαιδευτικοί), </a:t>
            </a:r>
          </a:p>
          <a:p>
            <a:r>
              <a:rPr lang="el-GR" dirty="0"/>
              <a:t>Τα χρόνια υπηρεσίας και γεωγραφική κατανομή (αστικές/αγροτικές περιοχές)</a:t>
            </a:r>
          </a:p>
          <a:p>
            <a:r>
              <a:rPr lang="el-GR" dirty="0">
                <a:solidFill>
                  <a:srgbClr val="373737"/>
                </a:solidFill>
              </a:rPr>
              <a:t>Το γνωστικό αντικείμενο. </a:t>
            </a:r>
          </a:p>
        </p:txBody>
      </p:sp>
    </p:spTree>
    <p:extLst>
      <p:ext uri="{BB962C8B-B14F-4D97-AF65-F5344CB8AC3E}">
        <p14:creationId xmlns:p14="http://schemas.microsoft.com/office/powerpoint/2010/main" val="28942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1C7078-1413-C738-18B1-813ACF6485A5}"/>
              </a:ext>
            </a:extLst>
          </p:cNvPr>
          <p:cNvSpPr>
            <a:spLocks noGrp="1"/>
          </p:cNvSpPr>
          <p:nvPr>
            <p:ph type="title"/>
          </p:nvPr>
        </p:nvSpPr>
        <p:spPr/>
        <p:txBody>
          <a:bodyPr/>
          <a:lstStyle/>
          <a:p>
            <a:r>
              <a:rPr lang="el-GR" dirty="0"/>
              <a:t>Διαδικασία συλλογής δεδομένων</a:t>
            </a:r>
          </a:p>
        </p:txBody>
      </p:sp>
      <p:sp>
        <p:nvSpPr>
          <p:cNvPr id="3" name="Θέση περιεχομένου 2">
            <a:extLst>
              <a:ext uri="{FF2B5EF4-FFF2-40B4-BE49-F238E27FC236}">
                <a16:creationId xmlns:a16="http://schemas.microsoft.com/office/drawing/2014/main" id="{EE6F0170-CD3C-217B-D5CE-9E40381BEC02}"/>
              </a:ext>
            </a:extLst>
          </p:cNvPr>
          <p:cNvSpPr>
            <a:spLocks noGrp="1"/>
          </p:cNvSpPr>
          <p:nvPr>
            <p:ph idx="1"/>
          </p:nvPr>
        </p:nvSpPr>
        <p:spPr/>
        <p:txBody>
          <a:bodyPr/>
          <a:lstStyle/>
          <a:p>
            <a:r>
              <a:rPr lang="el-GR" dirty="0"/>
              <a:t>Η συλλογή των δεδομένων θα γίνει με ερωτηματολόγια. </a:t>
            </a:r>
          </a:p>
        </p:txBody>
      </p:sp>
    </p:spTree>
    <p:extLst>
      <p:ext uri="{BB962C8B-B14F-4D97-AF65-F5344CB8AC3E}">
        <p14:creationId xmlns:p14="http://schemas.microsoft.com/office/powerpoint/2010/main" val="299339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0" name="Freeform 16">
            <a:extLst>
              <a:ext uri="{FF2B5EF4-FFF2-40B4-BE49-F238E27FC236}">
                <a16:creationId xmlns:a16="http://schemas.microsoft.com/office/drawing/2014/main" id="{124494B1-5E21-4C0D-856A-2E3832C5F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86459"/>
            <a:ext cx="11227442" cy="5883295"/>
          </a:xfrm>
          <a:custGeom>
            <a:avLst/>
            <a:gdLst>
              <a:gd name="connsiteX0" fmla="*/ 11005446 w 11227442"/>
              <a:gd name="connsiteY0" fmla="*/ 5592355 h 5883295"/>
              <a:gd name="connsiteX1" fmla="*/ 10923594 w 11227442"/>
              <a:gd name="connsiteY1" fmla="*/ 5674207 h 5883295"/>
              <a:gd name="connsiteX2" fmla="*/ 11005446 w 11227442"/>
              <a:gd name="connsiteY2" fmla="*/ 5756059 h 5883295"/>
              <a:gd name="connsiteX3" fmla="*/ 11087298 w 11227442"/>
              <a:gd name="connsiteY3" fmla="*/ 5674207 h 5883295"/>
              <a:gd name="connsiteX4" fmla="*/ 11005446 w 11227442"/>
              <a:gd name="connsiteY4" fmla="*/ 5592355 h 5883295"/>
              <a:gd name="connsiteX5" fmla="*/ 211551 w 11227442"/>
              <a:gd name="connsiteY5" fmla="*/ 5592355 h 5883295"/>
              <a:gd name="connsiteX6" fmla="*/ 129698 w 11227442"/>
              <a:gd name="connsiteY6" fmla="*/ 5674207 h 5883295"/>
              <a:gd name="connsiteX7" fmla="*/ 211551 w 11227442"/>
              <a:gd name="connsiteY7" fmla="*/ 5756059 h 5883295"/>
              <a:gd name="connsiteX8" fmla="*/ 293402 w 11227442"/>
              <a:gd name="connsiteY8" fmla="*/ 5674207 h 5883295"/>
              <a:gd name="connsiteX9" fmla="*/ 211551 w 11227442"/>
              <a:gd name="connsiteY9" fmla="*/ 5592355 h 5883295"/>
              <a:gd name="connsiteX10" fmla="*/ 211551 w 11227442"/>
              <a:gd name="connsiteY10" fmla="*/ 128350 h 5883295"/>
              <a:gd name="connsiteX11" fmla="*/ 138754 w 11227442"/>
              <a:gd name="connsiteY11" fmla="*/ 201147 h 5883295"/>
              <a:gd name="connsiteX12" fmla="*/ 211551 w 11227442"/>
              <a:gd name="connsiteY12" fmla="*/ 273944 h 5883295"/>
              <a:gd name="connsiteX13" fmla="*/ 284348 w 11227442"/>
              <a:gd name="connsiteY13" fmla="*/ 201147 h 5883295"/>
              <a:gd name="connsiteX14" fmla="*/ 211551 w 11227442"/>
              <a:gd name="connsiteY14" fmla="*/ 128350 h 5883295"/>
              <a:gd name="connsiteX15" fmla="*/ 11005446 w 11227442"/>
              <a:gd name="connsiteY15" fmla="*/ 110367 h 5883295"/>
              <a:gd name="connsiteX16" fmla="*/ 10923594 w 11227442"/>
              <a:gd name="connsiteY16" fmla="*/ 192219 h 5883295"/>
              <a:gd name="connsiteX17" fmla="*/ 11005446 w 11227442"/>
              <a:gd name="connsiteY17" fmla="*/ 274071 h 5883295"/>
              <a:gd name="connsiteX18" fmla="*/ 11087298 w 11227442"/>
              <a:gd name="connsiteY18" fmla="*/ 192219 h 5883295"/>
              <a:gd name="connsiteX19" fmla="*/ 11005446 w 11227442"/>
              <a:gd name="connsiteY19" fmla="*/ 110367 h 5883295"/>
              <a:gd name="connsiteX20" fmla="*/ 0 w 11227442"/>
              <a:gd name="connsiteY20" fmla="*/ 0 h 5883295"/>
              <a:gd name="connsiteX21" fmla="*/ 11227442 w 11227442"/>
              <a:gd name="connsiteY21" fmla="*/ 0 h 5883295"/>
              <a:gd name="connsiteX22" fmla="*/ 11227442 w 11227442"/>
              <a:gd name="connsiteY22" fmla="*/ 5883295 h 5883295"/>
              <a:gd name="connsiteX23" fmla="*/ 0 w 11227442"/>
              <a:gd name="connsiteY23" fmla="*/ 5883295 h 588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27442" h="5883295">
                <a:moveTo>
                  <a:pt x="11005446" y="5592355"/>
                </a:moveTo>
                <a:cubicBezTo>
                  <a:pt x="10960240" y="5592355"/>
                  <a:pt x="10923594" y="5629001"/>
                  <a:pt x="10923594" y="5674207"/>
                </a:cubicBezTo>
                <a:cubicBezTo>
                  <a:pt x="10923594" y="5719413"/>
                  <a:pt x="10960240" y="5756059"/>
                  <a:pt x="11005446" y="5756059"/>
                </a:cubicBezTo>
                <a:cubicBezTo>
                  <a:pt x="11050652" y="5756059"/>
                  <a:pt x="11087298" y="5719413"/>
                  <a:pt x="11087298" y="5674207"/>
                </a:cubicBezTo>
                <a:cubicBezTo>
                  <a:pt x="11087298" y="5629001"/>
                  <a:pt x="11050652" y="5592355"/>
                  <a:pt x="11005446" y="5592355"/>
                </a:cubicBezTo>
                <a:close/>
                <a:moveTo>
                  <a:pt x="211551" y="5592355"/>
                </a:moveTo>
                <a:cubicBezTo>
                  <a:pt x="166344" y="5592355"/>
                  <a:pt x="129698" y="5629001"/>
                  <a:pt x="129698" y="5674207"/>
                </a:cubicBezTo>
                <a:cubicBezTo>
                  <a:pt x="129698" y="5719413"/>
                  <a:pt x="166344" y="5756059"/>
                  <a:pt x="211551" y="5756059"/>
                </a:cubicBezTo>
                <a:cubicBezTo>
                  <a:pt x="256756" y="5756059"/>
                  <a:pt x="293402" y="5719413"/>
                  <a:pt x="293402" y="5674207"/>
                </a:cubicBezTo>
                <a:cubicBezTo>
                  <a:pt x="293402" y="5629001"/>
                  <a:pt x="256756" y="5592355"/>
                  <a:pt x="211551" y="5592355"/>
                </a:cubicBezTo>
                <a:close/>
                <a:moveTo>
                  <a:pt x="211551" y="128350"/>
                </a:moveTo>
                <a:cubicBezTo>
                  <a:pt x="171346" y="128350"/>
                  <a:pt x="138754" y="160942"/>
                  <a:pt x="138754" y="201147"/>
                </a:cubicBezTo>
                <a:cubicBezTo>
                  <a:pt x="138754" y="241352"/>
                  <a:pt x="171346" y="273944"/>
                  <a:pt x="211551" y="273944"/>
                </a:cubicBezTo>
                <a:cubicBezTo>
                  <a:pt x="251756" y="273944"/>
                  <a:pt x="284348" y="241352"/>
                  <a:pt x="284348" y="201147"/>
                </a:cubicBezTo>
                <a:cubicBezTo>
                  <a:pt x="284348" y="160942"/>
                  <a:pt x="251756" y="128350"/>
                  <a:pt x="211551" y="128350"/>
                </a:cubicBezTo>
                <a:close/>
                <a:moveTo>
                  <a:pt x="11005446" y="110367"/>
                </a:moveTo>
                <a:cubicBezTo>
                  <a:pt x="10960240" y="110367"/>
                  <a:pt x="10923594" y="147013"/>
                  <a:pt x="10923594" y="192219"/>
                </a:cubicBezTo>
                <a:cubicBezTo>
                  <a:pt x="10923594" y="237425"/>
                  <a:pt x="10960240" y="274071"/>
                  <a:pt x="11005446" y="274071"/>
                </a:cubicBezTo>
                <a:cubicBezTo>
                  <a:pt x="11050652" y="274071"/>
                  <a:pt x="11087298" y="237425"/>
                  <a:pt x="11087298" y="192219"/>
                </a:cubicBezTo>
                <a:cubicBezTo>
                  <a:pt x="11087298" y="147013"/>
                  <a:pt x="11050652" y="110367"/>
                  <a:pt x="11005446" y="110367"/>
                </a:cubicBezTo>
                <a:close/>
                <a:moveTo>
                  <a:pt x="0" y="0"/>
                </a:moveTo>
                <a:lnTo>
                  <a:pt x="11227442" y="0"/>
                </a:lnTo>
                <a:lnTo>
                  <a:pt x="11227442" y="5883295"/>
                </a:lnTo>
                <a:lnTo>
                  <a:pt x="0" y="5883295"/>
                </a:lnTo>
                <a:close/>
              </a:path>
            </a:pathLst>
          </a:custGeom>
          <a:blipFill dpi="0" rotWithShape="1">
            <a:blip r:embed="rId3">
              <a:alphaModFix amt="83000"/>
              <a:duotone>
                <a:schemeClr val="bg2">
                  <a:shade val="45000"/>
                  <a:satMod val="135000"/>
                </a:schemeClr>
                <a:prstClr val="white"/>
              </a:duotone>
            </a:blip>
            <a:srcRect/>
            <a:tile tx="0" ty="0" sx="90000" sy="100000" flip="none" algn="ctr"/>
          </a:blipFill>
          <a:ln w="6350">
            <a:gradFill>
              <a:gsLst>
                <a:gs pos="0">
                  <a:schemeClr val="bg1">
                    <a:alpha val="55000"/>
                  </a:schemeClr>
                </a:gs>
                <a:gs pos="74000">
                  <a:schemeClr val="bg1">
                    <a:alpha val="40000"/>
                  </a:schemeClr>
                </a:gs>
                <a:gs pos="82000">
                  <a:schemeClr val="bg1">
                    <a:alpha val="88000"/>
                  </a:schemeClr>
                </a:gs>
                <a:gs pos="100000">
                  <a:schemeClr val="bg1">
                    <a:alpha val="0"/>
                  </a:schemeClr>
                </a:gs>
              </a:gsLst>
              <a:lin ang="5400000" scaled="1"/>
            </a:grad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0E0EA9D-974E-40D1-A3D3-C799EF3FC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8797" y="564162"/>
            <a:ext cx="11040784" cy="5728876"/>
            <a:chOff x="568797" y="564162"/>
            <a:chExt cx="11040784" cy="5728876"/>
          </a:xfrm>
        </p:grpSpPr>
        <p:sp>
          <p:nvSpPr>
            <p:cNvPr id="23" name="Donut 20">
              <a:extLst>
                <a:ext uri="{FF2B5EF4-FFF2-40B4-BE49-F238E27FC236}">
                  <a16:creationId xmlns:a16="http://schemas.microsoft.com/office/drawing/2014/main" id="{8D8538A1-89FB-4EFB-91E2-247CAFA6E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1">
              <a:extLst>
                <a:ext uri="{FF2B5EF4-FFF2-40B4-BE49-F238E27FC236}">
                  <a16:creationId xmlns:a16="http://schemas.microsoft.com/office/drawing/2014/main" id="{0E35714B-0E13-41EC-B9FD-26733DB56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56416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2">
              <a:extLst>
                <a:ext uri="{FF2B5EF4-FFF2-40B4-BE49-F238E27FC236}">
                  <a16:creationId xmlns:a16="http://schemas.microsoft.com/office/drawing/2014/main" id="{C9728C8A-1ECE-4DEE-8C1B-B8E7CD270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8797"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3">
              <a:extLst>
                <a:ext uri="{FF2B5EF4-FFF2-40B4-BE49-F238E27FC236}">
                  <a16:creationId xmlns:a16="http://schemas.microsoft.com/office/drawing/2014/main" id="{C318FD14-EAB1-4F41-BEEC-347377219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2693" y="6046150"/>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Τίτλος 1">
            <a:extLst>
              <a:ext uri="{FF2B5EF4-FFF2-40B4-BE49-F238E27FC236}">
                <a16:creationId xmlns:a16="http://schemas.microsoft.com/office/drawing/2014/main" id="{5C8F107C-5E03-E619-6D58-BB546B7F7AF2}"/>
              </a:ext>
            </a:extLst>
          </p:cNvPr>
          <p:cNvSpPr>
            <a:spLocks noGrp="1"/>
          </p:cNvSpPr>
          <p:nvPr>
            <p:ph type="title"/>
          </p:nvPr>
        </p:nvSpPr>
        <p:spPr>
          <a:xfrm>
            <a:off x="1295402" y="982132"/>
            <a:ext cx="9601196" cy="1303867"/>
          </a:xfrm>
        </p:spPr>
        <p:txBody>
          <a:bodyPr>
            <a:normAutofit/>
          </a:bodyPr>
          <a:lstStyle/>
          <a:p>
            <a:r>
              <a:rPr lang="el-GR">
                <a:solidFill>
                  <a:srgbClr val="010001"/>
                </a:solidFill>
              </a:rPr>
              <a:t>Διαδικασία συλλογής δεδομένων</a:t>
            </a:r>
          </a:p>
        </p:txBody>
      </p:sp>
      <p:cxnSp>
        <p:nvCxnSpPr>
          <p:cNvPr id="28" name="Straight Connector 27">
            <a:extLst>
              <a:ext uri="{FF2B5EF4-FFF2-40B4-BE49-F238E27FC236}">
                <a16:creationId xmlns:a16="http://schemas.microsoft.com/office/drawing/2014/main" id="{286EC5C5-8A05-4940-85B4-8D70C50F6F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15" name="Θέση περιεχομένου 2">
            <a:extLst>
              <a:ext uri="{FF2B5EF4-FFF2-40B4-BE49-F238E27FC236}">
                <a16:creationId xmlns:a16="http://schemas.microsoft.com/office/drawing/2014/main" id="{834A71EA-6222-201E-0620-EE1F879F6448}"/>
              </a:ext>
            </a:extLst>
          </p:cNvPr>
          <p:cNvGraphicFramePr>
            <a:graphicFrameLocks noGrp="1"/>
          </p:cNvGraphicFramePr>
          <p:nvPr>
            <p:ph idx="1"/>
            <p:extLst>
              <p:ext uri="{D42A27DB-BD31-4B8C-83A1-F6EECF244321}">
                <p14:modId xmlns:p14="http://schemas.microsoft.com/office/powerpoint/2010/main" val="424749072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426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EF712F-1F0C-BF24-35E1-2887F4FE8D7B}"/>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E9C6BD8F-65DF-5B57-5EF4-D2C706B9A67B}"/>
              </a:ext>
            </a:extLst>
          </p:cNvPr>
          <p:cNvGraphicFramePr>
            <a:graphicFrameLocks noGrp="1"/>
          </p:cNvGraphicFramePr>
          <p:nvPr>
            <p:ph idx="1"/>
            <p:extLst>
              <p:ext uri="{D42A27DB-BD31-4B8C-83A1-F6EECF244321}">
                <p14:modId xmlns:p14="http://schemas.microsoft.com/office/powerpoint/2010/main" val="2608906186"/>
              </p:ext>
            </p:extLst>
          </p:nvPr>
        </p:nvGraphicFramePr>
        <p:xfrm>
          <a:off x="840658" y="476462"/>
          <a:ext cx="10510683" cy="5798855"/>
        </p:xfrm>
        <a:graphic>
          <a:graphicData uri="http://schemas.openxmlformats.org/drawingml/2006/table">
            <a:tbl>
              <a:tblPr firstRow="1" bandRow="1">
                <a:tableStyleId>{5C22544A-7EE6-4342-B048-85BDC9FD1C3A}</a:tableStyleId>
              </a:tblPr>
              <a:tblGrid>
                <a:gridCol w="3503561">
                  <a:extLst>
                    <a:ext uri="{9D8B030D-6E8A-4147-A177-3AD203B41FA5}">
                      <a16:colId xmlns:a16="http://schemas.microsoft.com/office/drawing/2014/main" val="890975058"/>
                    </a:ext>
                  </a:extLst>
                </a:gridCol>
                <a:gridCol w="3503561">
                  <a:extLst>
                    <a:ext uri="{9D8B030D-6E8A-4147-A177-3AD203B41FA5}">
                      <a16:colId xmlns:a16="http://schemas.microsoft.com/office/drawing/2014/main" val="1806487203"/>
                    </a:ext>
                  </a:extLst>
                </a:gridCol>
                <a:gridCol w="3503561">
                  <a:extLst>
                    <a:ext uri="{9D8B030D-6E8A-4147-A177-3AD203B41FA5}">
                      <a16:colId xmlns:a16="http://schemas.microsoft.com/office/drawing/2014/main" val="3312967038"/>
                    </a:ext>
                  </a:extLst>
                </a:gridCol>
              </a:tblGrid>
              <a:tr h="324642">
                <a:tc>
                  <a:txBody>
                    <a:bodyPr/>
                    <a:lstStyle/>
                    <a:p>
                      <a:r>
                        <a:rPr lang="el-GR" sz="1400" dirty="0"/>
                        <a:t>Στάδιο μελέτης </a:t>
                      </a:r>
                    </a:p>
                  </a:txBody>
                  <a:tcPr/>
                </a:tc>
                <a:tc>
                  <a:txBody>
                    <a:bodyPr/>
                    <a:lstStyle/>
                    <a:p>
                      <a:r>
                        <a:rPr lang="el-GR" sz="1400" dirty="0"/>
                        <a:t>Δραστηριότητες</a:t>
                      </a:r>
                    </a:p>
                  </a:txBody>
                  <a:tcPr/>
                </a:tc>
                <a:tc>
                  <a:txBody>
                    <a:bodyPr/>
                    <a:lstStyle/>
                    <a:p>
                      <a:r>
                        <a:rPr lang="el-GR" dirty="0"/>
                        <a:t>Χρονική περίοδος </a:t>
                      </a:r>
                    </a:p>
                  </a:txBody>
                  <a:tcPr/>
                </a:tc>
                <a:extLst>
                  <a:ext uri="{0D108BD9-81ED-4DB2-BD59-A6C34878D82A}">
                    <a16:rowId xmlns:a16="http://schemas.microsoft.com/office/drawing/2014/main" val="2807510025"/>
                  </a:ext>
                </a:extLst>
              </a:tr>
              <a:tr h="1028034">
                <a:tc>
                  <a:txBody>
                    <a:bodyPr/>
                    <a:lstStyle/>
                    <a:p>
                      <a:r>
                        <a:rPr lang="el-GR" sz="1400" dirty="0"/>
                        <a:t>Προπαρασκευαστική φάση</a:t>
                      </a:r>
                    </a:p>
                  </a:txBody>
                  <a:tcPr/>
                </a:tc>
                <a:tc>
                  <a:txBody>
                    <a:bodyPr/>
                    <a:lstStyle/>
                    <a:p>
                      <a:r>
                        <a:rPr lang="el-GR" sz="1400" dirty="0"/>
                        <a:t>Διαμόρφωση ερευνητικού πλαισίου</a:t>
                      </a:r>
                      <a:br>
                        <a:rPr lang="el-GR" sz="1400" dirty="0"/>
                      </a:br>
                      <a:r>
                        <a:rPr lang="el-GR" sz="1400" dirty="0"/>
                        <a:t>- Ανασκόπηση βιβλιογραφίας</a:t>
                      </a:r>
                      <a:br>
                        <a:rPr lang="el-GR" sz="1400" dirty="0"/>
                      </a:br>
                      <a:r>
                        <a:rPr lang="el-GR" sz="1400" dirty="0"/>
                        <a:t>- Σχεδιασμός εργαλείων συλλογής δεδομένων (οδηγός συνέντευξης)</a:t>
                      </a:r>
                      <a:br>
                        <a:rPr lang="el-GR" sz="1400" dirty="0"/>
                      </a:br>
                      <a:r>
                        <a:rPr lang="el-GR" sz="1400" dirty="0"/>
                        <a:t>- Δεοντολογικές εγκρίσεις</a:t>
                      </a:r>
                    </a:p>
                  </a:txBody>
                  <a:tcPr/>
                </a:tc>
                <a:tc>
                  <a:txBody>
                    <a:bodyPr/>
                    <a:lstStyle/>
                    <a:p>
                      <a:r>
                        <a:rPr lang="el-GR" dirty="0"/>
                        <a:t>Οκτώβριο; 2026 </a:t>
                      </a:r>
                    </a:p>
                  </a:txBody>
                  <a:tcPr/>
                </a:tc>
                <a:extLst>
                  <a:ext uri="{0D108BD9-81ED-4DB2-BD59-A6C34878D82A}">
                    <a16:rowId xmlns:a16="http://schemas.microsoft.com/office/drawing/2014/main" val="428251061"/>
                  </a:ext>
                </a:extLst>
              </a:tr>
              <a:tr h="1028034">
                <a:tc>
                  <a:txBody>
                    <a:bodyPr/>
                    <a:lstStyle/>
                    <a:p>
                      <a:r>
                        <a:rPr lang="el-GR" sz="1400" dirty="0"/>
                        <a:t>Επιλογή δείγματος &amp; επικοινωνία με σχολεία</a:t>
                      </a:r>
                    </a:p>
                  </a:txBody>
                  <a:tcPr/>
                </a:tc>
                <a:tc>
                  <a:txBody>
                    <a:bodyPr/>
                    <a:lstStyle/>
                    <a:p>
                      <a:r>
                        <a:rPr lang="el-GR" sz="1400" dirty="0"/>
                        <a:t>- Εντοπισμός και επικοινωνία με πιθανούς συμμετέχοντες</a:t>
                      </a:r>
                      <a:br>
                        <a:rPr lang="el-GR" sz="1400" dirty="0"/>
                      </a:br>
                      <a:r>
                        <a:rPr lang="el-GR" sz="1400" dirty="0"/>
                        <a:t>- Αποστολή πληροφοριακού υλικού και δηλώσεων συναίνεσης</a:t>
                      </a:r>
                      <a:br>
                        <a:rPr lang="el-GR" sz="1400" dirty="0"/>
                      </a:br>
                      <a:r>
                        <a:rPr lang="el-GR" sz="1400" dirty="0"/>
                        <a:t>- Οριστικοποίηση δείγματος</a:t>
                      </a:r>
                    </a:p>
                  </a:txBody>
                  <a:tcPr/>
                </a:tc>
                <a:tc>
                  <a:txBody>
                    <a:bodyPr/>
                    <a:lstStyle/>
                    <a:p>
                      <a:r>
                        <a:rPr lang="el-GR" dirty="0"/>
                        <a:t>Νοέμβριος/Δεκέμβριος  2026 </a:t>
                      </a:r>
                    </a:p>
                  </a:txBody>
                  <a:tcPr/>
                </a:tc>
                <a:extLst>
                  <a:ext uri="{0D108BD9-81ED-4DB2-BD59-A6C34878D82A}">
                    <a16:rowId xmlns:a16="http://schemas.microsoft.com/office/drawing/2014/main" val="3080318073"/>
                  </a:ext>
                </a:extLst>
              </a:tr>
              <a:tr h="838659">
                <a:tc>
                  <a:txBody>
                    <a:bodyPr/>
                    <a:lstStyle/>
                    <a:p>
                      <a:r>
                        <a:rPr lang="el-GR" sz="1400" dirty="0"/>
                        <a:t>Συλλογή δεδομένων</a:t>
                      </a:r>
                    </a:p>
                  </a:txBody>
                  <a:tcPr/>
                </a:tc>
                <a:tc>
                  <a:txBody>
                    <a:bodyPr/>
                    <a:lstStyle/>
                    <a:p>
                      <a:r>
                        <a:rPr lang="el-GR" sz="1400" dirty="0"/>
                        <a:t>- Διαμοιρασμός ερωτηματικών</a:t>
                      </a:r>
                    </a:p>
                  </a:txBody>
                  <a:tcPr/>
                </a:tc>
                <a:tc>
                  <a:txBody>
                    <a:bodyPr/>
                    <a:lstStyle/>
                    <a:p>
                      <a:endParaRPr lang="el-GR" dirty="0"/>
                    </a:p>
                  </a:txBody>
                  <a:tcPr/>
                </a:tc>
                <a:extLst>
                  <a:ext uri="{0D108BD9-81ED-4DB2-BD59-A6C34878D82A}">
                    <a16:rowId xmlns:a16="http://schemas.microsoft.com/office/drawing/2014/main" val="1917063853"/>
                  </a:ext>
                </a:extLst>
              </a:tr>
              <a:tr h="1318817">
                <a:tc>
                  <a:txBody>
                    <a:bodyPr/>
                    <a:lstStyle/>
                    <a:p>
                      <a:r>
                        <a:rPr lang="el-GR" sz="1400" dirty="0"/>
                        <a:t>Ανάλυση δεδομένων </a:t>
                      </a:r>
                    </a:p>
                  </a:txBody>
                  <a:tcPr/>
                </a:tc>
                <a:tc>
                  <a:txBody>
                    <a:bodyPr/>
                    <a:lstStyle/>
                    <a:p>
                      <a:r>
                        <a:rPr lang="el-GR" sz="1400" dirty="0"/>
                        <a:t>- Θεματική ανάλυση</a:t>
                      </a:r>
                      <a:br>
                        <a:rPr lang="el-GR" sz="1400" dirty="0"/>
                      </a:br>
                      <a:r>
                        <a:rPr lang="el-GR" sz="1400" dirty="0"/>
                        <a:t>- Χρήση εργαλείων θεματικής ανάλυσης (π.χ. πίνακες, κατηγορίες, συγκρίσεις)</a:t>
                      </a:r>
                      <a:br>
                        <a:rPr lang="el-GR" sz="1400" dirty="0"/>
                      </a:br>
                      <a:r>
                        <a:rPr lang="el-GR" sz="1400" dirty="0"/>
                        <a:t>- Διασταύρωση δεδομένων</a:t>
                      </a:r>
                    </a:p>
                  </a:txBody>
                  <a:tcPr/>
                </a:tc>
                <a:tc>
                  <a:txBody>
                    <a:bodyPr/>
                    <a:lstStyle/>
                    <a:p>
                      <a:endParaRPr lang="el-GR" dirty="0"/>
                    </a:p>
                  </a:txBody>
                  <a:tcPr/>
                </a:tc>
                <a:extLst>
                  <a:ext uri="{0D108BD9-81ED-4DB2-BD59-A6C34878D82A}">
                    <a16:rowId xmlns:a16="http://schemas.microsoft.com/office/drawing/2014/main" val="817676675"/>
                  </a:ext>
                </a:extLst>
              </a:tr>
              <a:tr h="959139">
                <a:tc>
                  <a:txBody>
                    <a:bodyPr/>
                    <a:lstStyle/>
                    <a:p>
                      <a:r>
                        <a:rPr lang="el-GR" sz="1400" dirty="0"/>
                        <a:t>Σύνταξη τελικής έκθεσης &amp; παρουσίαση ευρημάτων</a:t>
                      </a:r>
                    </a:p>
                  </a:txBody>
                  <a:tcPr/>
                </a:tc>
                <a:tc>
                  <a:txBody>
                    <a:bodyPr/>
                    <a:lstStyle/>
                    <a:p>
                      <a:r>
                        <a:rPr lang="el-GR" sz="1400" dirty="0"/>
                        <a:t>- Συγγραφή κεφαλαίων ερευνητικής εργασίας</a:t>
                      </a:r>
                      <a:br>
                        <a:rPr lang="el-GR" sz="1400" dirty="0"/>
                      </a:br>
                      <a:r>
                        <a:rPr lang="el-GR" sz="1400" dirty="0"/>
                        <a:t>- Επιστημονική τεκμηρίωση ευρημάτων</a:t>
                      </a:r>
                      <a:br>
                        <a:rPr lang="el-GR" sz="1400" dirty="0"/>
                      </a:br>
                      <a:r>
                        <a:rPr lang="el-GR" sz="1400" dirty="0"/>
                        <a:t>- Συμπεράσματα και προτάσεις</a:t>
                      </a:r>
                    </a:p>
                  </a:txBody>
                  <a:tcPr/>
                </a:tc>
                <a:tc>
                  <a:txBody>
                    <a:bodyPr/>
                    <a:lstStyle/>
                    <a:p>
                      <a:endParaRPr lang="el-GR" dirty="0"/>
                    </a:p>
                  </a:txBody>
                  <a:tcPr/>
                </a:tc>
                <a:extLst>
                  <a:ext uri="{0D108BD9-81ED-4DB2-BD59-A6C34878D82A}">
                    <a16:rowId xmlns:a16="http://schemas.microsoft.com/office/drawing/2014/main" val="739562785"/>
                  </a:ext>
                </a:extLst>
              </a:tr>
            </a:tbl>
          </a:graphicData>
        </a:graphic>
      </p:graphicFrame>
    </p:spTree>
    <p:extLst>
      <p:ext uri="{BB962C8B-B14F-4D97-AF65-F5344CB8AC3E}">
        <p14:creationId xmlns:p14="http://schemas.microsoft.com/office/powerpoint/2010/main" val="12566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9638366E-B543-F3EE-D8F7-A831FFB74973}"/>
              </a:ext>
            </a:extLst>
          </p:cNvPr>
          <p:cNvSpPr>
            <a:spLocks noGrp="1"/>
          </p:cNvSpPr>
          <p:nvPr>
            <p:ph idx="1"/>
          </p:nvPr>
        </p:nvSpPr>
        <p:spPr>
          <a:xfrm>
            <a:off x="1295401" y="2556932"/>
            <a:ext cx="9601196" cy="3318936"/>
          </a:xfrm>
        </p:spPr>
        <p:txBody>
          <a:bodyPr>
            <a:normAutofit/>
          </a:bodyPr>
          <a:lstStyle/>
          <a:p>
            <a:pPr marL="0" indent="0">
              <a:buNone/>
            </a:pPr>
            <a:r>
              <a:rPr lang="el-GR" dirty="0">
                <a:solidFill>
                  <a:srgbClr val="373737"/>
                </a:solidFill>
              </a:rPr>
              <a:t>ΣΑΣ ΕΥΧΑΡΙΣΤΩ ΠΟΛΎ ΓΙΑ ΤΗΝ ΠΡΟΣΟΧΗ ΣΑΣ </a:t>
            </a:r>
          </a:p>
        </p:txBody>
      </p:sp>
    </p:spTree>
    <p:extLst>
      <p:ext uri="{BB962C8B-B14F-4D97-AF65-F5344CB8AC3E}">
        <p14:creationId xmlns:p14="http://schemas.microsoft.com/office/powerpoint/2010/main" val="19694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A6FF37-5986-3E93-FC73-AA259FED0BB5}"/>
              </a:ext>
            </a:extLst>
          </p:cNvPr>
          <p:cNvSpPr>
            <a:spLocks noGrp="1"/>
          </p:cNvSpPr>
          <p:nvPr>
            <p:ph type="title"/>
          </p:nvPr>
        </p:nvSpPr>
        <p:spPr>
          <a:xfrm>
            <a:off x="1295402" y="982132"/>
            <a:ext cx="9601196" cy="1303867"/>
          </a:xfrm>
        </p:spPr>
        <p:txBody>
          <a:bodyPr>
            <a:normAutofit/>
          </a:bodyPr>
          <a:lstStyle/>
          <a:p>
            <a:r>
              <a:rPr lang="el-GR" dirty="0">
                <a:solidFill>
                  <a:srgbClr val="212121"/>
                </a:solidFill>
              </a:rPr>
              <a:t>Ηγεσία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AFA9C813-0FF3-FC23-E733-AF771D9C3265}"/>
              </a:ext>
            </a:extLst>
          </p:cNvPr>
          <p:cNvSpPr>
            <a:spLocks noGrp="1"/>
          </p:cNvSpPr>
          <p:nvPr>
            <p:ph idx="1"/>
          </p:nvPr>
        </p:nvSpPr>
        <p:spPr>
          <a:xfrm>
            <a:off x="668594" y="2400639"/>
            <a:ext cx="10471354" cy="3705190"/>
          </a:xfrm>
        </p:spPr>
        <p:txBody>
          <a:bodyPr>
            <a:normAutofit/>
          </a:bodyPr>
          <a:lstStyle/>
          <a:p>
            <a:pPr marL="0" indent="0">
              <a:lnSpc>
                <a:spcPct val="90000"/>
              </a:lnSpc>
              <a:buNone/>
            </a:pPr>
            <a:r>
              <a:rPr lang="el-GR" sz="2000" dirty="0">
                <a:solidFill>
                  <a:srgbClr val="373737"/>
                </a:solidFill>
              </a:rPr>
              <a:t>Η ηγεσία αποτελεί μια πολυδιάστατη έννοια που έχει οριστεί με ποικίλους τρόπους, ωστόσο κοινό στοιχείο των περισσότερων προσεγγίσεων είναι η ικανότητα του ηγέτη να επηρεάζει θετικά τους άλλους προς την επίτευξη κοινών στόχων. Στο εκπαιδευτικό περιβάλλον, η ηγεσία αποτελεί σημαντικό παράγοντα ως προς την ποιότητα της διδασκαλίας, τις μαθησιακές επιδόσεις , τη διαμόρφωση ενός υποστηρικτικού και δημιουργικού ενός </a:t>
            </a:r>
            <a:r>
              <a:rPr lang="el-GR" sz="2000" dirty="0" err="1">
                <a:solidFill>
                  <a:srgbClr val="373737"/>
                </a:solidFill>
              </a:rPr>
              <a:t>θετικου</a:t>
            </a:r>
            <a:r>
              <a:rPr lang="el-GR" sz="2000" dirty="0">
                <a:solidFill>
                  <a:srgbClr val="373737"/>
                </a:solidFill>
              </a:rPr>
              <a:t> σχολικού κλίματος, ενώ δεν περιορίζεται μόνο στους διευθυντές αλλά περιλαμβάνει και τους ίδιους τους εκπαιδευτικούς, οι οποίοι μέσω πρωτοβουλιών συμβάλλουν στη συνεργασία και στην πρόοδο των μαθητών. Μεταξύ των κυριότερων σύγχρονων μοντέλων εκπαιδευτικής ηγεσίας ξεχωρίζουν η κατανεμημένη, η μετασχηματιστική και η χαρισματική: η κατανεμημένη προωθεί τη συμμετοχή όλων στη λήψη αποφάσεων και την ανάπτυξη συλλογικής ευθύνης, η μετασχηματιστική εστιάζει στην έμπνευση, την κινητοποίηση και την καλλιέργεια κοινού οράματος, ενώ η χαρισματική βασίζεται στην προσωπικότητα και την επιρροή του ηγέτη. Συνολικά, τα μοντέλα αυτά συμβάλλουν στη δημιουργία σχολείων που συνεργάζονται, καινοτομούν και ανταποκρίνονται στις απαιτήσεις της σύγχρονης εποχής.</a:t>
            </a:r>
          </a:p>
        </p:txBody>
      </p:sp>
    </p:spTree>
    <p:extLst>
      <p:ext uri="{BB962C8B-B14F-4D97-AF65-F5344CB8AC3E}">
        <p14:creationId xmlns:p14="http://schemas.microsoft.com/office/powerpoint/2010/main" val="52306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31ADBB3-FB73-A428-2C96-427FC1FE82D4}"/>
              </a:ext>
            </a:extLst>
          </p:cNvPr>
          <p:cNvSpPr>
            <a:spLocks noGrp="1"/>
          </p:cNvSpPr>
          <p:nvPr>
            <p:ph type="title"/>
          </p:nvPr>
        </p:nvSpPr>
        <p:spPr>
          <a:xfrm>
            <a:off x="1295402" y="982132"/>
            <a:ext cx="9601196" cy="1303867"/>
          </a:xfrm>
        </p:spPr>
        <p:txBody>
          <a:bodyPr>
            <a:normAutofit/>
          </a:bodyPr>
          <a:lstStyle/>
          <a:p>
            <a:r>
              <a:rPr lang="el-GR" dirty="0">
                <a:solidFill>
                  <a:srgbClr val="212121"/>
                </a:solidFill>
              </a:rPr>
              <a:t>Ο ρόλος του διευθυντή</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4378B6C0-FF9D-80F2-0EDF-DFF23DBD624C}"/>
              </a:ext>
            </a:extLst>
          </p:cNvPr>
          <p:cNvSpPr>
            <a:spLocks noGrp="1"/>
          </p:cNvSpPr>
          <p:nvPr>
            <p:ph idx="1"/>
          </p:nvPr>
        </p:nvSpPr>
        <p:spPr>
          <a:xfrm>
            <a:off x="1295401" y="2556932"/>
            <a:ext cx="9601196" cy="3318936"/>
          </a:xfrm>
        </p:spPr>
        <p:txBody>
          <a:bodyPr>
            <a:normAutofit/>
          </a:bodyPr>
          <a:lstStyle/>
          <a:p>
            <a:pPr>
              <a:lnSpc>
                <a:spcPct val="90000"/>
              </a:lnSpc>
              <a:buNone/>
            </a:pPr>
            <a:r>
              <a:rPr lang="el-GR" sz="2000" dirty="0">
                <a:solidFill>
                  <a:srgbClr val="373737"/>
                </a:solidFill>
              </a:rPr>
              <a:t> Ο ρόλος του διευθυντή στη δευτεροβάθμια εκπαίδευση είναι ιδιαίτερα σημαντικός. Θεωρητικά, η θέση του βρίσκεται σε χαμηλότερο επίπεδο στην ιεραρχία της εκπαιδευτικής διοίκησης. Ωστόσο, στην πράξη, αποτελεί κρίσιμο συνδετικό κρίκο ανάμεσα στα ανώτερα διοικητικά στελέχη της εκπαίδευσης και τους εκπαιδευτικούς που εργάζονται στο σχολείο. Η βασική αποστολή του διευθυντή είναι να διασφαλίζει ότι οι εκπαιδευτικοί εκτελούν το έργο τους σωστά, με υπευθυνότητα και εντός των ορίων της νομιμότητας. Αυτός ο ρόλος απαιτεί ικανότητες συντονισμού, εποπτείας και υποστήριξης. Επιπλέον, ο διευθυντής λειτουργεί ως "γέφυρα" επικοινωνίας και συνεργασίας μεταξύ του διδακτικού προσωπικού και των ανώτερων διοικητικών οργάνων, με στόχο τη συνεχή βελτίωση του εκπαιδευτικού έργου. Αναλαμβάνει επίσης ένα ευρύ φάσμα ευθυνών, που περιλαμβάνει διοικητικά, οργανωτικά, οικονομικά, διδακτικά, παιδαγωγικά, κοινωνικά και ψυχοπαιδαγωγικά ζητήματα.</a:t>
            </a:r>
          </a:p>
          <a:p>
            <a:pPr marL="0" indent="0">
              <a:lnSpc>
                <a:spcPct val="90000"/>
              </a:lnSpc>
              <a:buNone/>
            </a:pPr>
            <a:endParaRPr lang="el-GR" sz="2000" dirty="0">
              <a:solidFill>
                <a:srgbClr val="373737"/>
              </a:solidFill>
            </a:endParaRPr>
          </a:p>
        </p:txBody>
      </p:sp>
    </p:spTree>
    <p:extLst>
      <p:ext uri="{BB962C8B-B14F-4D97-AF65-F5344CB8AC3E}">
        <p14:creationId xmlns:p14="http://schemas.microsoft.com/office/powerpoint/2010/main" val="404864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3D603E3-FCE9-B66A-6F13-0BECFEC51B69}"/>
              </a:ext>
            </a:extLst>
          </p:cNvPr>
          <p:cNvSpPr>
            <a:spLocks noGrp="1"/>
          </p:cNvSpPr>
          <p:nvPr>
            <p:ph type="title"/>
          </p:nvPr>
        </p:nvSpPr>
        <p:spPr>
          <a:xfrm>
            <a:off x="1295402" y="982132"/>
            <a:ext cx="9601196" cy="1303867"/>
          </a:xfrm>
        </p:spPr>
        <p:txBody>
          <a:bodyPr>
            <a:normAutofit/>
          </a:bodyPr>
          <a:lstStyle/>
          <a:p>
            <a:r>
              <a:rPr lang="el-GR">
                <a:solidFill>
                  <a:srgbClr val="212121"/>
                </a:solidFill>
              </a:rPr>
              <a:t>Σχολικό κλίμα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82BCF30A-F10E-9604-B614-09F372C21523}"/>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l-GR" sz="2200">
                <a:solidFill>
                  <a:srgbClr val="373737"/>
                </a:solidFill>
              </a:rPr>
              <a:t>Το σχολικό κλίμα είναι η γενική αίσθηση και το ανθρώπινο περιβάλλον που επικρατεί σε ένα σχολείο, το οποίο βιώνουν καθημερινά οι εκπαιδευτικοί, οι μαθητές και το υπόλοιπο προσωπικό. Αποτελεί αντανάκλαση της σχολικής κουλτούρας και επηρεάζεται από παράγοντες όπως οι σχέσεις μεταξύ των μελών της σχολικής κοινότητας, η ηγεσία του διευθυντή, η συνεργασία, η επικοινωνία, η υλικοτεχνική υποδομή και η αίσθηση κοινού οράματος. Ένα θετικό σχολικό κλίμα ενισχύει τη συνεργασία, την καινοτομία, την επιτυχία των μαθητών και την ικανοποίηση των εκπαιδευτικών, ενώ ένα αρνητικό κλίμα δημιουργεί εμπόδια στη μάθηση και στη λειτουργία του σχολείου. Η ύπαρξη ξεκάθαρων στόχων, η αμοιβαία εμπιστοσύνη, η υποστήριξη και η αποτελεσματική διοίκηση είναι βασικά στοιχεία για την καλλιέργεια ενός υγιούς και αποδοτικού σχολικού περιβάλλοντος.</a:t>
            </a:r>
          </a:p>
          <a:p>
            <a:pPr>
              <a:lnSpc>
                <a:spcPct val="90000"/>
              </a:lnSpc>
            </a:pPr>
            <a:endParaRPr lang="el-GR" sz="2200">
              <a:solidFill>
                <a:srgbClr val="373737"/>
              </a:solidFill>
            </a:endParaRPr>
          </a:p>
        </p:txBody>
      </p:sp>
    </p:spTree>
    <p:extLst>
      <p:ext uri="{BB962C8B-B14F-4D97-AF65-F5344CB8AC3E}">
        <p14:creationId xmlns:p14="http://schemas.microsoft.com/office/powerpoint/2010/main" val="42662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5BD383-CF8A-6938-F960-B5850FD14C6C}"/>
              </a:ext>
            </a:extLst>
          </p:cNvPr>
          <p:cNvSpPr>
            <a:spLocks noGrp="1"/>
          </p:cNvSpPr>
          <p:nvPr>
            <p:ph type="title"/>
          </p:nvPr>
        </p:nvSpPr>
        <p:spPr>
          <a:xfrm>
            <a:off x="1295402" y="982132"/>
            <a:ext cx="9601196" cy="1303867"/>
          </a:xfrm>
        </p:spPr>
        <p:txBody>
          <a:bodyPr>
            <a:normAutofit/>
          </a:bodyPr>
          <a:lstStyle/>
          <a:p>
            <a:r>
              <a:rPr lang="el-GR" dirty="0">
                <a:solidFill>
                  <a:srgbClr val="212121"/>
                </a:solidFill>
              </a:rPr>
              <a:t>Σχολικό κλίμα και ηγεσία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9235F399-D4C8-7B08-666E-9908D8276E8F}"/>
              </a:ext>
            </a:extLst>
          </p:cNvPr>
          <p:cNvSpPr>
            <a:spLocks noGrp="1"/>
          </p:cNvSpPr>
          <p:nvPr>
            <p:ph idx="1"/>
          </p:nvPr>
        </p:nvSpPr>
        <p:spPr>
          <a:xfrm>
            <a:off x="1407161" y="2285999"/>
            <a:ext cx="9601196" cy="3318936"/>
          </a:xfrm>
        </p:spPr>
        <p:txBody>
          <a:bodyPr>
            <a:noAutofit/>
          </a:bodyPr>
          <a:lstStyle/>
          <a:p>
            <a:pPr marL="0" indent="0">
              <a:lnSpc>
                <a:spcPct val="90000"/>
              </a:lnSpc>
              <a:buNone/>
            </a:pPr>
            <a:r>
              <a:rPr lang="el-GR" sz="2000" dirty="0">
                <a:solidFill>
                  <a:srgbClr val="373737"/>
                </a:solidFill>
              </a:rPr>
              <a:t>Το σχολικό κλίμα επηρεάζεται καθοριστικά από το στυλ ηγεσίας του διευθυντή, ο οποίος με τη συμπεριφορά, την επικοινωνία και τη διαχείριση των σχέσεων στο σχολείο διαμορφώνει ένα περιβάλλον που μπορεί να είναι είτε δημιουργικό και συνεργατικό είτε συγκρουσιακό και αναποτελεσματικό. Η αποτελεσματική ηγεσία χαρακτηρίζεται από συνδυασμό προσανατολισμού στην επίτευξη στόχων και σεβασμού στις ανθρώπινες σχέσεις, με τους ηγέτες να λειτουργούν ως πρότυπα, εμπνευστές και υποστηρικτές του προσωπικού. Όπως δείχνουν έρευνες, διευθυντές που διαθέτουν σαφές όραμα, ενισχύουν την επικοινωνία, ενθαρρύνουν τη συνεργασία και στηρίζουν τις πρωτοβουλίες των εκπαιδευτικών, συμβάλλουν στη δημιουργία θετικού και ανοιχτού σχολικού κλίματος. Αντίθετα, αυταρχικά ή αδιάφορα στυλ ηγεσίας οδηγούν σε αποστασιοποίηση και μειωμένη αποτελεσματικότητα. Συνεπώς, η προσωπικότητα και οι ηγετικές ικανότητες του διευθυντή αποτελούν βασικούς παράγοντες για την επιτυχία της σχολικής μονάδας, καθώς επηρεάζουν όχι μόνο την καθημερινή λειτουργία του σχολείου αλλά και την ψυχολογία και αποδοτικότητα του προσωπικού και των μαθητών.</a:t>
            </a:r>
          </a:p>
        </p:txBody>
      </p:sp>
    </p:spTree>
    <p:extLst>
      <p:ext uri="{BB962C8B-B14F-4D97-AF65-F5344CB8AC3E}">
        <p14:creationId xmlns:p14="http://schemas.microsoft.com/office/powerpoint/2010/main" val="142364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E3DD6E2-125D-1CC8-4577-20AAEF504C3D}"/>
              </a:ext>
            </a:extLst>
          </p:cNvPr>
          <p:cNvSpPr>
            <a:spLocks noGrp="1"/>
          </p:cNvSpPr>
          <p:nvPr>
            <p:ph type="title"/>
          </p:nvPr>
        </p:nvSpPr>
        <p:spPr>
          <a:xfrm>
            <a:off x="1295402" y="982132"/>
            <a:ext cx="9601196" cy="1303867"/>
          </a:xfrm>
        </p:spPr>
        <p:txBody>
          <a:bodyPr>
            <a:normAutofit/>
          </a:bodyPr>
          <a:lstStyle/>
          <a:p>
            <a:r>
              <a:rPr lang="el-GR">
                <a:solidFill>
                  <a:srgbClr val="212121"/>
                </a:solidFill>
              </a:rPr>
              <a:t>Εκπαιδευτική αποτελεσματικότητα</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E6F86EC6-76A9-3281-B6B9-714B5B5E59A0}"/>
              </a:ext>
            </a:extLst>
          </p:cNvPr>
          <p:cNvSpPr>
            <a:spLocks noGrp="1"/>
          </p:cNvSpPr>
          <p:nvPr>
            <p:ph idx="1"/>
          </p:nvPr>
        </p:nvSpPr>
        <p:spPr>
          <a:xfrm>
            <a:off x="1295401" y="2556932"/>
            <a:ext cx="9601196" cy="3318936"/>
          </a:xfrm>
        </p:spPr>
        <p:txBody>
          <a:bodyPr>
            <a:normAutofit/>
          </a:bodyPr>
          <a:lstStyle/>
          <a:p>
            <a:pPr marL="0" indent="0">
              <a:buNone/>
            </a:pPr>
            <a:r>
              <a:rPr lang="el-GR" sz="2200" dirty="0">
                <a:solidFill>
                  <a:srgbClr val="373737"/>
                </a:solidFill>
              </a:rPr>
              <a:t>Η εκπαιδευτική αποτελεσματικότητα στη δευτεροβάθμια εκπαίδευση συνδέεται στενά με τον ρόλο του διευθυντή ως ηγέτη. Σύμφωνα με έρευνες, η μετασχηματιστική ηγεσία του διευθυντή, που περιλαμβάνει τη δημιουργία κοινού οράματος, την ενίσχυση της συνεργασίας και τη διαμόρφωση θετικού σχολικού κλίματος, συμβάλλει σημαντικά στη βελτίωση της σχολικής αποτελεσματικότητας . Επιπλέον, η παρακίνηση των εκπαιδευτικών από τον διευθυντή ενισχύει την ποιότητα της διδασκαλίας και την απόδοση των μαθητών . Ο αποτελεσματικός διευθυντής λειτουργεί ως εμψυχωτής, ενισχύοντας τη συλλογικότητα και τη συνεργασία μεταξύ των μελών της σχολικής κοινότητας, γεγονός που οδηγεί σε ένα θετικό και υποστηρικτικό μαθησιακό περιβάλλον</a:t>
            </a:r>
          </a:p>
        </p:txBody>
      </p:sp>
    </p:spTree>
    <p:extLst>
      <p:ext uri="{BB962C8B-B14F-4D97-AF65-F5344CB8AC3E}">
        <p14:creationId xmlns:p14="http://schemas.microsoft.com/office/powerpoint/2010/main" val="343342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81C9614-3C17-B39A-5A89-F8D0F471C2AF}"/>
              </a:ext>
            </a:extLst>
          </p:cNvPr>
          <p:cNvSpPr>
            <a:spLocks noGrp="1"/>
          </p:cNvSpPr>
          <p:nvPr>
            <p:ph type="title"/>
          </p:nvPr>
        </p:nvSpPr>
        <p:spPr>
          <a:xfrm>
            <a:off x="1295402" y="982132"/>
            <a:ext cx="9601196" cy="1303867"/>
          </a:xfrm>
        </p:spPr>
        <p:txBody>
          <a:bodyPr>
            <a:normAutofit/>
          </a:bodyPr>
          <a:lstStyle/>
          <a:p>
            <a:pPr>
              <a:lnSpc>
                <a:spcPct val="90000"/>
              </a:lnSpc>
            </a:pPr>
            <a:r>
              <a:rPr lang="el-GR" sz="4100">
                <a:solidFill>
                  <a:srgbClr val="212121"/>
                </a:solidFill>
              </a:rPr>
              <a:t>Επαγγελματική ανάπτυξη και επιμόρφωση των εκπαιδευτικών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8205067C-7CBD-33D2-495F-0AF1645D428D}"/>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l-GR" sz="1900" dirty="0">
                <a:solidFill>
                  <a:srgbClr val="373737"/>
                </a:solidFill>
              </a:rPr>
              <a:t>Η επαγγελματική ανάπτυξη και επιμόρφωση των εκπαιδευτικών αποτελεί πολύ σημαντικό παράγοντα για τη βελτίωση της ποιότητας της διδασκαλίας,  καθώς επιτρέπει στους εκπαιδευτικούς να διευρύνουν  τις γνώσεις τους, να αναπτύσσουν δεξιότητες και να ενσωματώνουν καινοτόμες πρακτικές στη διδασκαλία. Οι μορφές επιμόρφωσης περιλαμβάνουν την εσωτερική, μέσω σχολικών επιτροπών και ομάδων συνεργασίας, και την εξωτερική, όπως σεμινάρια, εργαστήρια και συνέδρια. Τα είδη επιμόρφωσης μπορούν να είναι θεωρητικά, πρακτικά ή συνδυαστικά, ανάλογα με τις ανάγκες και τους στόχους των εκπαιδευτικών. Η αποτελεσματικότητα της επιμόρφωσης επηρεάζεται από παράγοντες όπως η προθυμία και το κίνητρο των εκπαιδευτικών, η συνάφεια των προγραμμάτων, η ικανότητα των </a:t>
            </a:r>
            <a:r>
              <a:rPr lang="el-GR" sz="1900" dirty="0" err="1">
                <a:solidFill>
                  <a:srgbClr val="373737"/>
                </a:solidFill>
              </a:rPr>
              <a:t>επιμορφωτών</a:t>
            </a:r>
            <a:r>
              <a:rPr lang="el-GR" sz="1900" dirty="0">
                <a:solidFill>
                  <a:srgbClr val="373737"/>
                </a:solidFill>
              </a:rPr>
              <a:t> και η δυνατότητα εφαρμογής των νέων γνώσεων στην πράξη. Συνεπώς, η συνεχής και προσαρμοσμένη επαγγελματική ανάπτυξη ενισχύει τόσο την προσωπική εξέλιξη των εκπαιδευτικών όσο και την εκπαιδευτική διαδικασία.</a:t>
            </a:r>
          </a:p>
        </p:txBody>
      </p:sp>
    </p:spTree>
    <p:extLst>
      <p:ext uri="{BB962C8B-B14F-4D97-AF65-F5344CB8AC3E}">
        <p14:creationId xmlns:p14="http://schemas.microsoft.com/office/powerpoint/2010/main" val="29657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AE8EED-1985-33E0-DAC9-3F95801BC530}"/>
              </a:ext>
            </a:extLst>
          </p:cNvPr>
          <p:cNvSpPr>
            <a:spLocks noGrp="1"/>
          </p:cNvSpPr>
          <p:nvPr>
            <p:ph type="title"/>
          </p:nvPr>
        </p:nvSpPr>
        <p:spPr>
          <a:xfrm>
            <a:off x="1295402" y="982132"/>
            <a:ext cx="9601196" cy="1303867"/>
          </a:xfrm>
        </p:spPr>
        <p:txBody>
          <a:bodyPr>
            <a:normAutofit/>
          </a:bodyPr>
          <a:lstStyle/>
          <a:p>
            <a:pPr>
              <a:lnSpc>
                <a:spcPct val="90000"/>
              </a:lnSpc>
            </a:pPr>
            <a:r>
              <a:rPr lang="el-GR" sz="2800" dirty="0">
                <a:solidFill>
                  <a:srgbClr val="212121"/>
                </a:solidFill>
              </a:rPr>
              <a:t>Τίτλος: </a:t>
            </a:r>
            <a:r>
              <a:rPr lang="el-GR" sz="2400" dirty="0"/>
              <a:t>Ηγεσία και επαγγελματική ανάπτυξη στη δευτεροβάθμια εκπαίδευση: ο ρόλος του διευθυντή και της επιμόρφωσης στην επαγγελματική ικανοποίηση των εκπαιδευτικών και την αποτελεσματικότητα του σχολείου</a:t>
            </a:r>
            <a:endParaRPr lang="el-GR" sz="2400" dirty="0">
              <a:solidFill>
                <a:srgbClr val="212121"/>
              </a:solidFill>
            </a:endParaRPr>
          </a:p>
        </p:txBody>
      </p:sp>
      <p:cxnSp>
        <p:nvCxnSpPr>
          <p:cNvPr id="21" name="Straight Connector 20">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6951D4BC-91BF-9DF5-CAE0-B51FB216D07B}"/>
              </a:ext>
            </a:extLst>
          </p:cNvPr>
          <p:cNvSpPr>
            <a:spLocks noGrp="1"/>
          </p:cNvSpPr>
          <p:nvPr>
            <p:ph idx="1"/>
          </p:nvPr>
        </p:nvSpPr>
        <p:spPr>
          <a:xfrm>
            <a:off x="1295401" y="2556932"/>
            <a:ext cx="9601196" cy="3318936"/>
          </a:xfrm>
        </p:spPr>
        <p:txBody>
          <a:bodyPr>
            <a:normAutofit/>
          </a:bodyPr>
          <a:lstStyle/>
          <a:p>
            <a:pPr marL="0" indent="0">
              <a:buNone/>
            </a:pPr>
            <a:r>
              <a:rPr lang="el-GR" dirty="0">
                <a:solidFill>
                  <a:srgbClr val="373737"/>
                </a:solidFill>
              </a:rPr>
              <a:t>Σκοπός: Σκοπός της παρούσας ερευνάς είναι να εξετάσει ποιος είναι ο ρόλος του διευθυντή και της επιμόρφωσης στη δευτεροβάθμια εκπαίδευση.</a:t>
            </a:r>
            <a:r>
              <a:rPr lang="el-GR" dirty="0">
                <a:solidFill>
                  <a:srgbClr val="FF0000"/>
                </a:solidFill>
              </a:rPr>
              <a:t> </a:t>
            </a:r>
            <a:r>
              <a:rPr lang="el-GR" dirty="0">
                <a:solidFill>
                  <a:srgbClr val="373737"/>
                </a:solidFill>
              </a:rPr>
              <a:t>Η έρευνα αποσκοπεί να αποτυπώσει πώς οι τα παραπάνω </a:t>
            </a:r>
            <a:r>
              <a:rPr lang="el-GR" dirty="0" err="1">
                <a:solidFill>
                  <a:srgbClr val="373737"/>
                </a:solidFill>
              </a:rPr>
              <a:t>παραγοντες</a:t>
            </a:r>
            <a:r>
              <a:rPr lang="el-GR" dirty="0">
                <a:solidFill>
                  <a:srgbClr val="373737"/>
                </a:solidFill>
              </a:rPr>
              <a:t> επηρεάζουν,</a:t>
            </a:r>
            <a:r>
              <a:rPr lang="el-GR" dirty="0"/>
              <a:t> το σχολικό κλίμα, την επαγγελματική ικανοποίηση των εκπαιδευτικών και τη συνολική σχολική αποτελεσματικότητα, καθώς και να διερευνήσει τις απόψεις και τις εμπειρίες των εκπαιδευτικών σχετικά με τη σχολική ηγεσία και την επαγγελματική ανάπτυξη. </a:t>
            </a:r>
            <a:endParaRPr lang="el-GR" dirty="0">
              <a:solidFill>
                <a:srgbClr val="373737"/>
              </a:solidFill>
            </a:endParaRPr>
          </a:p>
        </p:txBody>
      </p:sp>
    </p:spTree>
    <p:extLst>
      <p:ext uri="{BB962C8B-B14F-4D97-AF65-F5344CB8AC3E}">
        <p14:creationId xmlns:p14="http://schemas.microsoft.com/office/powerpoint/2010/main" val="188862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84" y="481264"/>
            <a:ext cx="11213432" cy="5895473"/>
          </a:xfrm>
          <a:prstGeom prst="rect">
            <a:avLst/>
          </a:prstGeom>
          <a:blipFill dpi="0" rotWithShape="1">
            <a:blip r:embed="rId2">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7F5103-448F-6466-7726-5776C952615F}"/>
              </a:ext>
            </a:extLst>
          </p:cNvPr>
          <p:cNvSpPr>
            <a:spLocks noGrp="1"/>
          </p:cNvSpPr>
          <p:nvPr>
            <p:ph type="title"/>
          </p:nvPr>
        </p:nvSpPr>
        <p:spPr>
          <a:xfrm>
            <a:off x="1295402" y="982132"/>
            <a:ext cx="9601196" cy="1303867"/>
          </a:xfrm>
        </p:spPr>
        <p:txBody>
          <a:bodyPr>
            <a:normAutofit/>
          </a:bodyPr>
          <a:lstStyle/>
          <a:p>
            <a:r>
              <a:rPr lang="el-GR" dirty="0">
                <a:solidFill>
                  <a:srgbClr val="212121"/>
                </a:solidFill>
              </a:rPr>
              <a:t>Ερευνητικά ερωτήματα </a:t>
            </a:r>
          </a:p>
        </p:txBody>
      </p:sp>
      <p:cxnSp>
        <p:nvCxnSpPr>
          <p:cNvPr id="12" name="Straight Connector 11">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2400639"/>
            <a:ext cx="2286000" cy="0"/>
          </a:xfrm>
          <a:prstGeom prst="line">
            <a:avLst/>
          </a:prstGeom>
          <a:ln w="19050"/>
        </p:spPr>
        <p:style>
          <a:lnRef idx="2">
            <a:schemeClr val="accent1"/>
          </a:lnRef>
          <a:fillRef idx="0">
            <a:schemeClr val="accent1"/>
          </a:fillRef>
          <a:effectRef idx="1">
            <a:schemeClr val="accent1"/>
          </a:effectRef>
          <a:fontRef idx="minor">
            <a:schemeClr val="tx1"/>
          </a:fontRef>
        </p:style>
      </p:cxnSp>
      <p:graphicFrame>
        <p:nvGraphicFramePr>
          <p:cNvPr id="14" name="Θέση περιεχομένου 2">
            <a:extLst>
              <a:ext uri="{FF2B5EF4-FFF2-40B4-BE49-F238E27FC236}">
                <a16:creationId xmlns:a16="http://schemas.microsoft.com/office/drawing/2014/main" id="{05648557-C9CE-93CA-D54C-0712BD10D2EC}"/>
              </a:ext>
            </a:extLst>
          </p:cNvPr>
          <p:cNvGraphicFramePr>
            <a:graphicFrameLocks noGrp="1"/>
          </p:cNvGraphicFramePr>
          <p:nvPr>
            <p:ph idx="1"/>
            <p:extLst>
              <p:ext uri="{D42A27DB-BD31-4B8C-83A1-F6EECF244321}">
                <p14:modId xmlns:p14="http://schemas.microsoft.com/office/powerpoint/2010/main" val="1372909678"/>
              </p:ext>
            </p:extLst>
          </p:nvPr>
        </p:nvGraphicFramePr>
        <p:xfrm>
          <a:off x="1259844"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4876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739</TotalTime>
  <Words>1363</Words>
  <Application>Microsoft Office PowerPoint</Application>
  <PresentationFormat>Ευρεία οθόνη</PresentationFormat>
  <Paragraphs>59</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Aptos</vt:lpstr>
      <vt:lpstr>Arial</vt:lpstr>
      <vt:lpstr>Garamond</vt:lpstr>
      <vt:lpstr>Οργανικό</vt:lpstr>
      <vt:lpstr>                   ΠΑΝΕΠΙΣΤΗΜΙΟ ΚΡΗΤΗΣ  Παιδαγωγικό Τμήμα Προσχολικής Εκπαίδευσης  Προγράμματα Μεταπτυχιακών Σπουδών στις «Επιστήμες της Αγωγής».</vt:lpstr>
      <vt:lpstr>Ηγεσία </vt:lpstr>
      <vt:lpstr>Ο ρόλος του διευθυντή</vt:lpstr>
      <vt:lpstr>Σχολικό κλίμα </vt:lpstr>
      <vt:lpstr>Σχολικό κλίμα και ηγεσία </vt:lpstr>
      <vt:lpstr>Εκπαιδευτική αποτελεσματικότητα</vt:lpstr>
      <vt:lpstr>Επαγγελματική ανάπτυξη και επιμόρφωση των εκπαιδευτικών </vt:lpstr>
      <vt:lpstr>Τίτλος: Ηγεσία και επαγγελματική ανάπτυξη στη δευτεροβάθμια εκπαίδευση: ο ρόλος του διευθυντή και της επιμόρφωσης στην επαγγελματική ικανοποίηση των εκπαιδευτικών και την αποτελεσματικότητα του σχολείου</vt:lpstr>
      <vt:lpstr>Ερευνητικά ερωτήματα </vt:lpstr>
      <vt:lpstr>Μέθοδος έρευνας</vt:lpstr>
      <vt:lpstr>Δείγμα </vt:lpstr>
      <vt:lpstr>Διαδικασία συλλογής δεδομένων</vt:lpstr>
      <vt:lpstr>Διαδικασία συλλογής δεδομένων</vt:lpstr>
      <vt:lpstr>Παρουσίαση του PowerPoint</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Αιμιλία  Λεντζάκη</dc:creator>
  <cp:lastModifiedBy>Αιμιλία  Λεντζάκη</cp:lastModifiedBy>
  <cp:revision>18</cp:revision>
  <dcterms:created xsi:type="dcterms:W3CDTF">2025-05-21T14:18:22Z</dcterms:created>
  <dcterms:modified xsi:type="dcterms:W3CDTF">2025-12-12T13:39:40Z</dcterms:modified>
</cp:coreProperties>
</file>