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9" r:id="rId4"/>
    <p:sldId id="270" r:id="rId5"/>
    <p:sldId id="271" r:id="rId6"/>
    <p:sldId id="272" r:id="rId7"/>
    <p:sldId id="258" r:id="rId8"/>
    <p:sldId id="259" r:id="rId9"/>
    <p:sldId id="260" r:id="rId10"/>
    <p:sldId id="261" r:id="rId11"/>
    <p:sldId id="262" r:id="rId12"/>
    <p:sldId id="263" r:id="rId13"/>
    <p:sldId id="264" r:id="rId14"/>
    <p:sldId id="265" r:id="rId15"/>
    <p:sldId id="266" r:id="rId16"/>
    <p:sldId id="267" r:id="rId17"/>
    <p:sldId id="26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154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l-GR" smtClean="0"/>
              <a:t>Στυλ κύριου τίτλου</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7" name="Date Placeholder 6"/>
          <p:cNvSpPr>
            <a:spLocks noGrp="1"/>
          </p:cNvSpPr>
          <p:nvPr>
            <p:ph type="dt" sz="half" idx="10"/>
          </p:nvPr>
        </p:nvSpPr>
        <p:spPr/>
        <p:txBody>
          <a:bodyPr/>
          <a:lstStyle/>
          <a:p>
            <a:fld id="{216C5678-EE20-4FA5-88E2-6E0BD67A2E26}" type="datetime1">
              <a:rPr lang="en-US" smtClean="0"/>
              <a:t>1/12/2026</a:t>
            </a:fld>
            <a:endParaRPr lang="en-US" dirty="0"/>
          </a:p>
        </p:txBody>
      </p:sp>
      <p:sp>
        <p:nvSpPr>
          <p:cNvPr id="8" name="Slide Number Placeholder 7"/>
          <p:cNvSpPr>
            <a:spLocks noGrp="1"/>
          </p:cNvSpPr>
          <p:nvPr>
            <p:ph type="sldNum" sz="quarter" idx="11"/>
          </p:nvPr>
        </p:nvSpPr>
        <p:spPr/>
        <p:txBody>
          <a:bodyPr/>
          <a:lstStyle/>
          <a:p>
            <a:fld id="{BA9B540C-44DA-4F69-89C9-7C84606640D3}" type="slidenum">
              <a:rPr lang="en-US" smtClean="0"/>
              <a:pPr/>
              <a:t>‹#›</a:t>
            </a:fld>
            <a:endParaRPr lang="en-US" dirty="0"/>
          </a:p>
        </p:txBody>
      </p:sp>
      <p:sp>
        <p:nvSpPr>
          <p:cNvPr id="9" name="Footer Placeholder 8"/>
          <p:cNvSpPr>
            <a:spLocks noGrp="1"/>
          </p:cNvSpPr>
          <p:nvPr>
            <p:ph type="ftr" sz="quarter" idx="12"/>
          </p:nvPr>
        </p:nvSpPr>
        <p:spPr/>
        <p:txBody>
          <a:bodyPr/>
          <a:lstStyle/>
          <a:p>
            <a:r>
              <a:rPr lang="en-US" smtClean="0"/>
              <a:t>Footer Text</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EA051B39-B140-43FE-96DB-472A2B59CE7C}" type="datetime1">
              <a:rPr lang="en-US" smtClean="0"/>
              <a:t>1/12/2026</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DA600BB2-27C5-458B-ABCE-839C88CF47CE}" type="datetime1">
              <a:rPr lang="en-US" smtClean="0"/>
              <a:t>1/12/2026</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smtClean="0"/>
          </a:p>
        </p:txBody>
      </p:sp>
      <p:sp>
        <p:nvSpPr>
          <p:cNvPr id="4" name="Date Placeholder 3"/>
          <p:cNvSpPr>
            <a:spLocks noGrp="1"/>
          </p:cNvSpPr>
          <p:nvPr>
            <p:ph type="dt" sz="half" idx="10"/>
          </p:nvPr>
        </p:nvSpPr>
        <p:spPr/>
        <p:txBody>
          <a:bodyPr/>
          <a:lstStyle/>
          <a:p>
            <a:fld id="{B11D738E-8962-435F-8C43-147B8DD7E819}" type="datetime1">
              <a:rPr lang="en-US" smtClean="0"/>
              <a:t>1/12/2026</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l-GR" smtClean="0"/>
              <a:t>Στυλ κύριου τίτλου</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09CAEA93-55E7-4DA9-90C2-089A26EEFEC4}" type="datetime1">
              <a:rPr lang="en-US" smtClean="0"/>
              <a:t>1/12/2026</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smtClean="0"/>
          </a:p>
        </p:txBody>
      </p:sp>
      <p:sp>
        <p:nvSpPr>
          <p:cNvPr id="5" name="Date Placeholder 4"/>
          <p:cNvSpPr>
            <a:spLocks noGrp="1"/>
          </p:cNvSpPr>
          <p:nvPr>
            <p:ph type="dt" sz="half" idx="10"/>
          </p:nvPr>
        </p:nvSpPr>
        <p:spPr/>
        <p:txBody>
          <a:bodyPr/>
          <a:lstStyle/>
          <a:p>
            <a:fld id="{E34CF3C7-6809-4F39-BD67-A75817BDDE0A}" type="datetime1">
              <a:rPr lang="en-US" smtClean="0"/>
              <a:t>1/12/2026</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7" name="Date Placeholder 6"/>
          <p:cNvSpPr>
            <a:spLocks noGrp="1"/>
          </p:cNvSpPr>
          <p:nvPr>
            <p:ph type="dt" sz="half" idx="10"/>
          </p:nvPr>
        </p:nvSpPr>
        <p:spPr/>
        <p:txBody>
          <a:bodyPr/>
          <a:lstStyle/>
          <a:p>
            <a:fld id="{F7EAEB24-CE78-465C-A726-91D0868FA48F}" type="datetime1">
              <a:rPr lang="en-US" smtClean="0"/>
              <a:t>1/12/2026</a:t>
            </a:fld>
            <a:endParaRPr lang="en-US"/>
          </a:p>
        </p:txBody>
      </p:sp>
      <p:sp>
        <p:nvSpPr>
          <p:cNvPr id="8" name="Footer Placeholder 7"/>
          <p:cNvSpPr>
            <a:spLocks noGrp="1"/>
          </p:cNvSpPr>
          <p:nvPr>
            <p:ph type="ftr" sz="quarter" idx="11"/>
          </p:nvPr>
        </p:nvSpPr>
        <p:spPr/>
        <p:txBody>
          <a:bodyPr/>
          <a:lstStyle/>
          <a:p>
            <a:r>
              <a:rPr lang="en-US" smtClean="0"/>
              <a:t>Footer Text</a:t>
            </a:r>
            <a:endParaRPr lang="en-US"/>
          </a:p>
        </p:txBody>
      </p:sp>
      <p:sp>
        <p:nvSpPr>
          <p:cNvPr id="9" name="Slide Number Placeholder 8"/>
          <p:cNvSpPr>
            <a:spLocks noGrp="1"/>
          </p:cNvSpPr>
          <p:nvPr>
            <p:ph type="sldNum" sz="quarter" idx="12"/>
          </p:nvPr>
        </p:nvSpPr>
        <p:spPr/>
        <p:txBody>
          <a:bodyPr/>
          <a:lstStyle/>
          <a:p>
            <a:fld id="{BA9B540C-44DA-4F69-89C9-7C84606640D3}" type="slidenum">
              <a:rPr lang="en-US" smtClean="0"/>
              <a:pPr/>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40BAADF0-1749-4E8B-9691-B44A5F8C0895}" type="datetime1">
              <a:rPr lang="en-US" smtClean="0"/>
              <a:t>1/12/2026</a:t>
            </a:fld>
            <a:endParaRPr lang="en-US"/>
          </a:p>
        </p:txBody>
      </p:sp>
      <p:sp>
        <p:nvSpPr>
          <p:cNvPr id="4" name="Footer Placeholder 3"/>
          <p:cNvSpPr>
            <a:spLocks noGrp="1"/>
          </p:cNvSpPr>
          <p:nvPr>
            <p:ph type="ftr" sz="quarter" idx="11"/>
          </p:nvPr>
        </p:nvSpPr>
        <p:spPr/>
        <p:txBody>
          <a:bodyPr/>
          <a:lstStyle/>
          <a:p>
            <a:r>
              <a:rPr lang="en-US" smtClean="0"/>
              <a:t>Footer Text</a:t>
            </a:r>
            <a:endParaRPr lang="en-US"/>
          </a:p>
        </p:txBody>
      </p:sp>
      <p:sp>
        <p:nvSpPr>
          <p:cNvPr id="5" name="Slide Number Placeholder 4"/>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AF628A-A867-4937-BBE5-207DB6F9C51A}" type="datetime1">
              <a:rPr lang="en-US" smtClean="0"/>
              <a:t>1/12/2026</a:t>
            </a:fld>
            <a:endParaRPr lang="en-US"/>
          </a:p>
        </p:txBody>
      </p:sp>
      <p:sp>
        <p:nvSpPr>
          <p:cNvPr id="3" name="Footer Placeholder 2"/>
          <p:cNvSpPr>
            <a:spLocks noGrp="1"/>
          </p:cNvSpPr>
          <p:nvPr>
            <p:ph type="ftr" sz="quarter" idx="11"/>
          </p:nvPr>
        </p:nvSpPr>
        <p:spPr/>
        <p:txBody>
          <a:bodyPr/>
          <a:lstStyle/>
          <a:p>
            <a:r>
              <a:rPr lang="en-US" smtClean="0"/>
              <a:t>Footer Text</a:t>
            </a:r>
            <a:endParaRPr lang="en-US"/>
          </a:p>
        </p:txBody>
      </p:sp>
      <p:sp>
        <p:nvSpPr>
          <p:cNvPr id="4" name="Slide Number Placeholder 3"/>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l-GR" smtClean="0"/>
              <a:t>Στυλ κύριου τίτλου</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118BBB94-68E6-4675-A946-F1C5994EDBD7}" type="datetime1">
              <a:rPr lang="en-US" smtClean="0"/>
              <a:t>1/12/2026</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l-GR" smtClean="0"/>
              <a:t>Στυλ κύριου τίτλου</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DC3B8377-21E3-4835-B75D-4E2847E2750F}" type="datetime1">
              <a:rPr lang="en-US" smtClean="0"/>
              <a:t>1/12/2026</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B0C4986D-6BE9-4264-908F-02DB36FD8D6C}" type="datetime1">
              <a:rPr lang="en-US" smtClean="0"/>
              <a:t>1/12/2026</a:t>
            </a:fld>
            <a:endParaRPr lang="en-US" dirty="0"/>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r>
              <a:rPr lang="en-US" smtClean="0"/>
              <a:t>Footer Text</a:t>
            </a:r>
            <a:endParaRPr lang="en-US" dirty="0"/>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A9B540C-44DA-4F69-89C9-7C84606640D3}" type="slidenum">
              <a:rPr lang="en-US" smtClean="0"/>
              <a:pPr/>
              <a:t>‹#›</a:t>
            </a:fld>
            <a:endParaRPr lang="en-US" dirty="0"/>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sz="2000" dirty="0" smtClean="0"/>
              <a:t/>
            </a:r>
            <a:br>
              <a:rPr lang="el-GR" sz="2000" dirty="0" smtClean="0"/>
            </a:br>
            <a:r>
              <a:rPr lang="el-GR" sz="2000" dirty="0"/>
              <a:t/>
            </a:r>
            <a:br>
              <a:rPr lang="el-GR" sz="2000" dirty="0"/>
            </a:br>
            <a:r>
              <a:rPr lang="el-GR" sz="2000" dirty="0" smtClean="0"/>
              <a:t/>
            </a:r>
            <a:br>
              <a:rPr lang="el-GR" sz="2000" dirty="0" smtClean="0"/>
            </a:br>
            <a:r>
              <a:rPr lang="el-GR" sz="2000" dirty="0" err="1" smtClean="0"/>
              <a:t>Σεμιναριακή</a:t>
            </a:r>
            <a:r>
              <a:rPr lang="el-GR" sz="2000" dirty="0" smtClean="0"/>
              <a:t> </a:t>
            </a:r>
            <a:r>
              <a:rPr lang="el-GR" sz="2000" dirty="0"/>
              <a:t>εργασία ΜΕΑ 199</a:t>
            </a:r>
            <a:br>
              <a:rPr lang="el-GR" sz="2000" dirty="0"/>
            </a:br>
            <a:r>
              <a:rPr lang="el-GR" sz="2000" dirty="0" err="1"/>
              <a:t>ReSkill</a:t>
            </a:r>
            <a:r>
              <a:rPr lang="el-GR" sz="2000" dirty="0"/>
              <a:t>, </a:t>
            </a:r>
            <a:r>
              <a:rPr lang="el-GR" sz="2000" dirty="0" err="1"/>
              <a:t>UpSkill</a:t>
            </a:r>
            <a:r>
              <a:rPr lang="el-GR" sz="2000" dirty="0"/>
              <a:t> και </a:t>
            </a:r>
            <a:r>
              <a:rPr lang="el-GR" sz="2000" dirty="0" err="1"/>
              <a:t>Unlearn</a:t>
            </a:r>
            <a:r>
              <a:rPr lang="el-GR" sz="2000" dirty="0"/>
              <a:t> στην Εκπαίδευση:</a:t>
            </a:r>
            <a:br>
              <a:rPr lang="el-GR" sz="2000" dirty="0"/>
            </a:br>
            <a:r>
              <a:rPr lang="el-GR" sz="2000" dirty="0" err="1"/>
              <a:t>ReSkill–UpSkill–Unlearn</a:t>
            </a:r>
            <a:r>
              <a:rPr lang="el-GR" sz="2000" dirty="0"/>
              <a:t>: Η Επιμόρφωση των Εκπαιδευτικών στην Εποχή της Αβεβαιότητας και της Τεχνητής Νοημοσύνης</a:t>
            </a:r>
            <a:endParaRPr lang="el-GR" dirty="0"/>
          </a:p>
        </p:txBody>
      </p:sp>
      <p:sp>
        <p:nvSpPr>
          <p:cNvPr id="3" name="Υπότιτλος 2"/>
          <p:cNvSpPr>
            <a:spLocks noGrp="1"/>
          </p:cNvSpPr>
          <p:nvPr>
            <p:ph type="subTitle" idx="1"/>
          </p:nvPr>
        </p:nvSpPr>
        <p:spPr/>
        <p:txBody>
          <a:bodyPr>
            <a:normAutofit fontScale="55000" lnSpcReduction="20000"/>
          </a:bodyPr>
          <a:lstStyle/>
          <a:p>
            <a:pPr algn="l"/>
            <a:r>
              <a:rPr lang="el-GR" dirty="0"/>
              <a:t>Πανεπιστήμιο Κρήτης Σχολή Επιστημών Αγωγής Παιδαγωγικό Τμήμα Προσχολικής Εκπαίδευσης  Μεταπτυχιακό Πρόγραμμα Ειδίκευσης: Παιδαγωγική και διδακτική πράξη   Διοίκηση και επιμόρφωση στην </a:t>
            </a:r>
            <a:r>
              <a:rPr lang="el-GR" dirty="0" smtClean="0"/>
              <a:t>εκπαίδευση</a:t>
            </a:r>
          </a:p>
          <a:p>
            <a:pPr algn="l"/>
            <a:r>
              <a:rPr lang="el-GR" dirty="0" smtClean="0"/>
              <a:t>Αλεξάνδρα Σωτήρη Α.Μ 1039</a:t>
            </a:r>
          </a:p>
          <a:p>
            <a:pPr algn="l"/>
            <a:r>
              <a:rPr lang="el-GR" dirty="0" smtClean="0"/>
              <a:t>Επιβλέπων καθηγητής: Δρ. Βασίλειος Οικονομίδης </a:t>
            </a:r>
            <a:endParaRPr lang="el-GR" dirty="0"/>
          </a:p>
        </p:txBody>
      </p:sp>
      <p:sp>
        <p:nvSpPr>
          <p:cNvPr id="4" name="Θέση ημερομηνίας 3"/>
          <p:cNvSpPr>
            <a:spLocks noGrp="1"/>
          </p:cNvSpPr>
          <p:nvPr>
            <p:ph type="dt" sz="half" idx="10"/>
          </p:nvPr>
        </p:nvSpPr>
        <p:spPr/>
        <p:txBody>
          <a:bodyPr/>
          <a:lstStyle/>
          <a:p>
            <a:fld id="{216C5678-EE20-4FA5-88E2-6E0BD67A2E26}" type="datetime1">
              <a:rPr lang="en-US" smtClean="0"/>
              <a:t>1/14/2026</a:t>
            </a:fld>
            <a:endParaRPr lang="en-US" dirty="0"/>
          </a:p>
        </p:txBody>
      </p:sp>
      <p:sp>
        <p:nvSpPr>
          <p:cNvPr id="5" name="Θέση αριθμού διαφάνειας 4"/>
          <p:cNvSpPr>
            <a:spLocks noGrp="1"/>
          </p:cNvSpPr>
          <p:nvPr>
            <p:ph type="sldNum" sz="quarter" idx="11"/>
          </p:nvPr>
        </p:nvSpPr>
        <p:spPr/>
        <p:txBody>
          <a:bodyPr/>
          <a:lstStyle/>
          <a:p>
            <a:fld id="{BA9B540C-44DA-4F69-89C9-7C84606640D3}" type="slidenum">
              <a:rPr lang="en-US" smtClean="0"/>
              <a:pPr/>
              <a:t>1</a:t>
            </a:fld>
            <a:endParaRPr lang="en-US" dirty="0"/>
          </a:p>
        </p:txBody>
      </p:sp>
      <p:sp>
        <p:nvSpPr>
          <p:cNvPr id="6" name="Θέση υποσέλιδου 5"/>
          <p:cNvSpPr>
            <a:spLocks noGrp="1"/>
          </p:cNvSpPr>
          <p:nvPr>
            <p:ph type="ftr" sz="quarter" idx="12"/>
          </p:nvPr>
        </p:nvSpPr>
        <p:spPr/>
        <p:txBody>
          <a:bodyPr/>
          <a:lstStyle/>
          <a:p>
            <a:r>
              <a:rPr lang="en-US" dirty="0" smtClean="0"/>
              <a:t>Footer Text</a:t>
            </a:r>
            <a:endParaRPr lang="en-US" dirty="0"/>
          </a:p>
        </p:txBody>
      </p:sp>
    </p:spTree>
    <p:extLst>
      <p:ext uri="{BB962C8B-B14F-4D97-AF65-F5344CB8AC3E}">
        <p14:creationId xmlns:p14="http://schemas.microsoft.com/office/powerpoint/2010/main" val="13636811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692696"/>
            <a:ext cx="8229600" cy="5433467"/>
          </a:xfrm>
        </p:spPr>
        <p:txBody>
          <a:bodyPr/>
          <a:lstStyle/>
          <a:p>
            <a:r>
              <a:rPr lang="el-GR" dirty="0"/>
              <a:t>7.3 Στάση απέναντι στο </a:t>
            </a:r>
            <a:r>
              <a:rPr lang="el-GR" dirty="0" err="1"/>
              <a:t>DigCompEdu</a:t>
            </a:r>
            <a:endParaRPr lang="el-GR" dirty="0"/>
          </a:p>
          <a:p>
            <a:r>
              <a:rPr lang="el-GR" dirty="0"/>
              <a:t>Περιορισμένη ή ανύπαρκτη γνώση του πλαισίου</a:t>
            </a:r>
          </a:p>
          <a:p>
            <a:endParaRPr lang="el-GR" dirty="0"/>
          </a:p>
          <a:p>
            <a:r>
              <a:rPr lang="el-GR" dirty="0"/>
              <a:t>Άτυπη εφαρμογή επιμέρους διαστάσεών του</a:t>
            </a:r>
          </a:p>
          <a:p>
            <a:endParaRPr lang="el-GR" dirty="0"/>
          </a:p>
          <a:p>
            <a:r>
              <a:rPr lang="el-GR" dirty="0"/>
              <a:t>Θετική στάση υπό προϋποθέσεις:</a:t>
            </a:r>
          </a:p>
          <a:p>
            <a:endParaRPr lang="el-GR" dirty="0"/>
          </a:p>
          <a:p>
            <a:r>
              <a:rPr lang="el-GR" dirty="0"/>
              <a:t>πρακτικός χαρακτήρας</a:t>
            </a:r>
          </a:p>
          <a:p>
            <a:endParaRPr lang="el-GR" dirty="0"/>
          </a:p>
          <a:p>
            <a:r>
              <a:rPr lang="el-GR" dirty="0"/>
              <a:t>σύνδεση με την τάξη</a:t>
            </a:r>
          </a:p>
        </p:txBody>
      </p:sp>
      <p:sp>
        <p:nvSpPr>
          <p:cNvPr id="4" name="Θέση ημερομηνίας 3"/>
          <p:cNvSpPr>
            <a:spLocks noGrp="1"/>
          </p:cNvSpPr>
          <p:nvPr>
            <p:ph type="dt" sz="half" idx="10"/>
          </p:nvPr>
        </p:nvSpPr>
        <p:spPr/>
        <p:txBody>
          <a:bodyPr/>
          <a:lstStyle/>
          <a:p>
            <a:fld id="{B11D738E-8962-435F-8C43-147B8DD7E819}" type="datetime1">
              <a:rPr lang="en-US" smtClean="0"/>
              <a:t>1/12/2026</a:t>
            </a:fld>
            <a:endParaRPr lang="en-US"/>
          </a:p>
        </p:txBody>
      </p:sp>
      <p:sp>
        <p:nvSpPr>
          <p:cNvPr id="5" name="Θέση υποσέλιδου 4"/>
          <p:cNvSpPr>
            <a:spLocks noGrp="1"/>
          </p:cNvSpPr>
          <p:nvPr>
            <p:ph type="ftr" sz="quarter" idx="11"/>
          </p:nvPr>
        </p:nvSpPr>
        <p:spPr/>
        <p:txBody>
          <a:bodyPr/>
          <a:lstStyle/>
          <a:p>
            <a:r>
              <a:rPr lang="en-US" smtClean="0"/>
              <a:t>Footer Text</a:t>
            </a:r>
            <a:endParaRPr lang="en-US"/>
          </a:p>
        </p:txBody>
      </p:sp>
      <p:sp>
        <p:nvSpPr>
          <p:cNvPr id="6" name="Θέση αριθμού διαφάνειας 5"/>
          <p:cNvSpPr>
            <a:spLocks noGrp="1"/>
          </p:cNvSpPr>
          <p:nvPr>
            <p:ph type="sldNum" sz="quarter" idx="12"/>
          </p:nvPr>
        </p:nvSpPr>
        <p:spPr/>
        <p:txBody>
          <a:bodyPr/>
          <a:lstStyle/>
          <a:p>
            <a:fld id="{BA9B540C-44DA-4F69-89C9-7C84606640D3}" type="slidenum">
              <a:rPr lang="en-US" smtClean="0"/>
              <a:pPr/>
              <a:t>10</a:t>
            </a:fld>
            <a:endParaRPr lang="en-US"/>
          </a:p>
        </p:txBody>
      </p:sp>
    </p:spTree>
    <p:extLst>
      <p:ext uri="{BB962C8B-B14F-4D97-AF65-F5344CB8AC3E}">
        <p14:creationId xmlns:p14="http://schemas.microsoft.com/office/powerpoint/2010/main" val="35584934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620688"/>
            <a:ext cx="8229600" cy="5505475"/>
          </a:xfrm>
        </p:spPr>
        <p:txBody>
          <a:bodyPr>
            <a:normAutofit fontScale="92500" lnSpcReduction="20000"/>
          </a:bodyPr>
          <a:lstStyle/>
          <a:p>
            <a:r>
              <a:rPr lang="el-GR" dirty="0"/>
              <a:t>7.4 Προκλήσεις &amp; Αντιστάσεις</a:t>
            </a:r>
          </a:p>
          <a:p>
            <a:r>
              <a:rPr lang="el-GR" dirty="0"/>
              <a:t>Υλικοτεχνικές ελλείψεις:</a:t>
            </a:r>
          </a:p>
          <a:p>
            <a:endParaRPr lang="el-GR" dirty="0"/>
          </a:p>
          <a:p>
            <a:r>
              <a:rPr lang="el-GR" dirty="0"/>
              <a:t>εξοπλισμός</a:t>
            </a:r>
          </a:p>
          <a:p>
            <a:endParaRPr lang="el-GR" dirty="0"/>
          </a:p>
          <a:p>
            <a:r>
              <a:rPr lang="el-GR" dirty="0"/>
              <a:t>σύνδεση στο διαδίκτυο</a:t>
            </a:r>
          </a:p>
          <a:p>
            <a:endParaRPr lang="el-GR" dirty="0"/>
          </a:p>
          <a:p>
            <a:r>
              <a:rPr lang="el-GR" dirty="0"/>
              <a:t>Περιορισμένος χρόνος</a:t>
            </a:r>
          </a:p>
          <a:p>
            <a:endParaRPr lang="el-GR" dirty="0"/>
          </a:p>
          <a:p>
            <a:r>
              <a:rPr lang="el-GR" dirty="0"/>
              <a:t>Ελλιπής ή μη </a:t>
            </a:r>
            <a:r>
              <a:rPr lang="el-GR" dirty="0" err="1"/>
              <a:t>στοχευμένη</a:t>
            </a:r>
            <a:r>
              <a:rPr lang="el-GR" dirty="0"/>
              <a:t> επιμόρφωση</a:t>
            </a:r>
          </a:p>
          <a:p>
            <a:endParaRPr lang="el-GR" dirty="0"/>
          </a:p>
          <a:p>
            <a:r>
              <a:rPr lang="el-GR" dirty="0"/>
              <a:t>Παιδαγωγικοί προβληματισμοί:</a:t>
            </a:r>
          </a:p>
          <a:p>
            <a:endParaRPr lang="el-GR" dirty="0"/>
          </a:p>
          <a:p>
            <a:r>
              <a:rPr lang="el-GR" dirty="0"/>
              <a:t>κριτική σκέψη</a:t>
            </a:r>
          </a:p>
          <a:p>
            <a:endParaRPr lang="el-GR" dirty="0"/>
          </a:p>
          <a:p>
            <a:r>
              <a:rPr lang="el-GR" dirty="0"/>
              <a:t>ρόλος του εκπαιδευτικού</a:t>
            </a:r>
          </a:p>
        </p:txBody>
      </p:sp>
      <p:sp>
        <p:nvSpPr>
          <p:cNvPr id="4" name="Θέση ημερομηνίας 3"/>
          <p:cNvSpPr>
            <a:spLocks noGrp="1"/>
          </p:cNvSpPr>
          <p:nvPr>
            <p:ph type="dt" sz="half" idx="10"/>
          </p:nvPr>
        </p:nvSpPr>
        <p:spPr/>
        <p:txBody>
          <a:bodyPr/>
          <a:lstStyle/>
          <a:p>
            <a:fld id="{B11D738E-8962-435F-8C43-147B8DD7E819}" type="datetime1">
              <a:rPr lang="en-US" smtClean="0"/>
              <a:t>1/12/2026</a:t>
            </a:fld>
            <a:endParaRPr lang="en-US"/>
          </a:p>
        </p:txBody>
      </p:sp>
      <p:sp>
        <p:nvSpPr>
          <p:cNvPr id="5" name="Θέση υποσέλιδου 4"/>
          <p:cNvSpPr>
            <a:spLocks noGrp="1"/>
          </p:cNvSpPr>
          <p:nvPr>
            <p:ph type="ftr" sz="quarter" idx="11"/>
          </p:nvPr>
        </p:nvSpPr>
        <p:spPr/>
        <p:txBody>
          <a:bodyPr/>
          <a:lstStyle/>
          <a:p>
            <a:r>
              <a:rPr lang="en-US" smtClean="0"/>
              <a:t>Footer Text</a:t>
            </a:r>
            <a:endParaRPr lang="en-US"/>
          </a:p>
        </p:txBody>
      </p:sp>
      <p:sp>
        <p:nvSpPr>
          <p:cNvPr id="6" name="Θέση αριθμού διαφάνειας 5"/>
          <p:cNvSpPr>
            <a:spLocks noGrp="1"/>
          </p:cNvSpPr>
          <p:nvPr>
            <p:ph type="sldNum" sz="quarter" idx="12"/>
          </p:nvPr>
        </p:nvSpPr>
        <p:spPr/>
        <p:txBody>
          <a:bodyPr/>
          <a:lstStyle/>
          <a:p>
            <a:fld id="{BA9B540C-44DA-4F69-89C9-7C84606640D3}" type="slidenum">
              <a:rPr lang="en-US" smtClean="0"/>
              <a:pPr/>
              <a:t>11</a:t>
            </a:fld>
            <a:endParaRPr lang="en-US"/>
          </a:p>
        </p:txBody>
      </p:sp>
    </p:spTree>
    <p:extLst>
      <p:ext uri="{BB962C8B-B14F-4D97-AF65-F5344CB8AC3E}">
        <p14:creationId xmlns:p14="http://schemas.microsoft.com/office/powerpoint/2010/main" val="1290834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980728"/>
            <a:ext cx="8229600" cy="5145435"/>
          </a:xfrm>
        </p:spPr>
        <p:txBody>
          <a:bodyPr>
            <a:normAutofit fontScale="92500" lnSpcReduction="20000"/>
          </a:bodyPr>
          <a:lstStyle/>
          <a:p>
            <a:r>
              <a:rPr lang="el-GR" dirty="0"/>
              <a:t>7.5 Αντιλήψεις για την Τεχνητή Νοημοσύνη</a:t>
            </a:r>
          </a:p>
          <a:p>
            <a:r>
              <a:rPr lang="el-GR" dirty="0"/>
              <a:t>Θετικές διαστάσεις</a:t>
            </a:r>
          </a:p>
          <a:p>
            <a:r>
              <a:rPr lang="el-GR" dirty="0"/>
              <a:t>Υποστήριξη στον σχεδιασμό μαθημάτων</a:t>
            </a:r>
          </a:p>
          <a:p>
            <a:endParaRPr lang="el-GR" dirty="0"/>
          </a:p>
          <a:p>
            <a:r>
              <a:rPr lang="el-GR" dirty="0"/>
              <a:t>Εξοικονόμηση χρόνου</a:t>
            </a:r>
          </a:p>
          <a:p>
            <a:endParaRPr lang="el-GR" dirty="0"/>
          </a:p>
          <a:p>
            <a:r>
              <a:rPr lang="el-GR" dirty="0"/>
              <a:t>Διαφοροποίηση και εξατομίκευση μάθησης</a:t>
            </a:r>
          </a:p>
          <a:p>
            <a:endParaRPr lang="el-GR" dirty="0"/>
          </a:p>
          <a:p>
            <a:r>
              <a:rPr lang="el-GR" dirty="0"/>
              <a:t>Προβληματισμοί</a:t>
            </a:r>
          </a:p>
          <a:p>
            <a:r>
              <a:rPr lang="el-GR" dirty="0"/>
              <a:t>Παθητική μάθηση</a:t>
            </a:r>
          </a:p>
          <a:p>
            <a:endParaRPr lang="el-GR" dirty="0"/>
          </a:p>
          <a:p>
            <a:r>
              <a:rPr lang="el-GR" dirty="0"/>
              <a:t>Έτοιμη γνώση</a:t>
            </a:r>
          </a:p>
          <a:p>
            <a:endParaRPr lang="el-GR" dirty="0"/>
          </a:p>
          <a:p>
            <a:r>
              <a:rPr lang="el-GR" dirty="0"/>
              <a:t>Κίνδυνος αποδυνάμωσης της κριτικής σκέψης</a:t>
            </a:r>
          </a:p>
        </p:txBody>
      </p:sp>
      <p:sp>
        <p:nvSpPr>
          <p:cNvPr id="4" name="Θέση ημερομηνίας 3"/>
          <p:cNvSpPr>
            <a:spLocks noGrp="1"/>
          </p:cNvSpPr>
          <p:nvPr>
            <p:ph type="dt" sz="half" idx="10"/>
          </p:nvPr>
        </p:nvSpPr>
        <p:spPr/>
        <p:txBody>
          <a:bodyPr/>
          <a:lstStyle/>
          <a:p>
            <a:fld id="{B11D738E-8962-435F-8C43-147B8DD7E819}" type="datetime1">
              <a:rPr lang="en-US" smtClean="0"/>
              <a:t>1/12/2026</a:t>
            </a:fld>
            <a:endParaRPr lang="en-US"/>
          </a:p>
        </p:txBody>
      </p:sp>
      <p:sp>
        <p:nvSpPr>
          <p:cNvPr id="5" name="Θέση υποσέλιδου 4"/>
          <p:cNvSpPr>
            <a:spLocks noGrp="1"/>
          </p:cNvSpPr>
          <p:nvPr>
            <p:ph type="ftr" sz="quarter" idx="11"/>
          </p:nvPr>
        </p:nvSpPr>
        <p:spPr/>
        <p:txBody>
          <a:bodyPr/>
          <a:lstStyle/>
          <a:p>
            <a:r>
              <a:rPr lang="en-US" smtClean="0"/>
              <a:t>Footer Text</a:t>
            </a:r>
            <a:endParaRPr lang="en-US"/>
          </a:p>
        </p:txBody>
      </p:sp>
      <p:sp>
        <p:nvSpPr>
          <p:cNvPr id="6" name="Θέση αριθμού διαφάνειας 5"/>
          <p:cNvSpPr>
            <a:spLocks noGrp="1"/>
          </p:cNvSpPr>
          <p:nvPr>
            <p:ph type="sldNum" sz="quarter" idx="12"/>
          </p:nvPr>
        </p:nvSpPr>
        <p:spPr/>
        <p:txBody>
          <a:bodyPr/>
          <a:lstStyle/>
          <a:p>
            <a:fld id="{BA9B540C-44DA-4F69-89C9-7C84606640D3}" type="slidenum">
              <a:rPr lang="en-US" smtClean="0"/>
              <a:pPr/>
              <a:t>12</a:t>
            </a:fld>
            <a:endParaRPr lang="en-US"/>
          </a:p>
        </p:txBody>
      </p:sp>
    </p:spTree>
    <p:extLst>
      <p:ext uri="{BB962C8B-B14F-4D97-AF65-F5344CB8AC3E}">
        <p14:creationId xmlns:p14="http://schemas.microsoft.com/office/powerpoint/2010/main" val="29364817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908720"/>
            <a:ext cx="8229600" cy="5217443"/>
          </a:xfrm>
        </p:spPr>
        <p:txBody>
          <a:bodyPr>
            <a:normAutofit fontScale="92500" lnSpcReduction="10000"/>
          </a:bodyPr>
          <a:lstStyle/>
          <a:p>
            <a:r>
              <a:rPr lang="el-GR" dirty="0"/>
              <a:t>Ρόλος Εκπαιδευτικού &amp; ΤΝ</a:t>
            </a:r>
          </a:p>
          <a:p>
            <a:r>
              <a:rPr lang="el-GR" dirty="0"/>
              <a:t>Η ΤΝ:</a:t>
            </a:r>
          </a:p>
          <a:p>
            <a:endParaRPr lang="el-GR" dirty="0"/>
          </a:p>
          <a:p>
            <a:r>
              <a:rPr lang="el-GR" dirty="0"/>
              <a:t>δεν αντικαθιστά τον εκπαιδευτικό</a:t>
            </a:r>
          </a:p>
          <a:p>
            <a:endParaRPr lang="el-GR" dirty="0"/>
          </a:p>
          <a:p>
            <a:r>
              <a:rPr lang="el-GR" dirty="0"/>
              <a:t>λειτουργεί συμπληρωματικά</a:t>
            </a:r>
          </a:p>
          <a:p>
            <a:endParaRPr lang="el-GR" dirty="0"/>
          </a:p>
          <a:p>
            <a:r>
              <a:rPr lang="el-GR" dirty="0"/>
              <a:t>Ο εκπαιδευτικός ως:</a:t>
            </a:r>
          </a:p>
          <a:p>
            <a:endParaRPr lang="el-GR" dirty="0"/>
          </a:p>
          <a:p>
            <a:r>
              <a:rPr lang="el-GR" dirty="0"/>
              <a:t>καθοδηγητής</a:t>
            </a:r>
          </a:p>
          <a:p>
            <a:endParaRPr lang="el-GR" dirty="0"/>
          </a:p>
          <a:p>
            <a:r>
              <a:rPr lang="el-GR" dirty="0"/>
              <a:t>παιδαγωγικό φίλτρο</a:t>
            </a:r>
          </a:p>
          <a:p>
            <a:endParaRPr lang="el-GR" dirty="0"/>
          </a:p>
          <a:p>
            <a:r>
              <a:rPr lang="el-GR" dirty="0"/>
              <a:t>μέντορας</a:t>
            </a:r>
          </a:p>
        </p:txBody>
      </p:sp>
      <p:sp>
        <p:nvSpPr>
          <p:cNvPr id="4" name="Θέση ημερομηνίας 3"/>
          <p:cNvSpPr>
            <a:spLocks noGrp="1"/>
          </p:cNvSpPr>
          <p:nvPr>
            <p:ph type="dt" sz="half" idx="10"/>
          </p:nvPr>
        </p:nvSpPr>
        <p:spPr/>
        <p:txBody>
          <a:bodyPr/>
          <a:lstStyle/>
          <a:p>
            <a:fld id="{B11D738E-8962-435F-8C43-147B8DD7E819}" type="datetime1">
              <a:rPr lang="en-US" smtClean="0"/>
              <a:t>1/12/2026</a:t>
            </a:fld>
            <a:endParaRPr lang="en-US"/>
          </a:p>
        </p:txBody>
      </p:sp>
      <p:sp>
        <p:nvSpPr>
          <p:cNvPr id="5" name="Θέση υποσέλιδου 4"/>
          <p:cNvSpPr>
            <a:spLocks noGrp="1"/>
          </p:cNvSpPr>
          <p:nvPr>
            <p:ph type="ftr" sz="quarter" idx="11"/>
          </p:nvPr>
        </p:nvSpPr>
        <p:spPr/>
        <p:txBody>
          <a:bodyPr/>
          <a:lstStyle/>
          <a:p>
            <a:r>
              <a:rPr lang="en-US" smtClean="0"/>
              <a:t>Footer Text</a:t>
            </a:r>
            <a:endParaRPr lang="en-US"/>
          </a:p>
        </p:txBody>
      </p:sp>
      <p:sp>
        <p:nvSpPr>
          <p:cNvPr id="6" name="Θέση αριθμού διαφάνειας 5"/>
          <p:cNvSpPr>
            <a:spLocks noGrp="1"/>
          </p:cNvSpPr>
          <p:nvPr>
            <p:ph type="sldNum" sz="quarter" idx="12"/>
          </p:nvPr>
        </p:nvSpPr>
        <p:spPr/>
        <p:txBody>
          <a:bodyPr/>
          <a:lstStyle/>
          <a:p>
            <a:fld id="{BA9B540C-44DA-4F69-89C9-7C84606640D3}" type="slidenum">
              <a:rPr lang="en-US" smtClean="0"/>
              <a:pPr/>
              <a:t>13</a:t>
            </a:fld>
            <a:endParaRPr lang="en-US"/>
          </a:p>
        </p:txBody>
      </p:sp>
    </p:spTree>
    <p:extLst>
      <p:ext uri="{BB962C8B-B14F-4D97-AF65-F5344CB8AC3E}">
        <p14:creationId xmlns:p14="http://schemas.microsoft.com/office/powerpoint/2010/main" val="41716542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764704"/>
            <a:ext cx="8229600" cy="5361459"/>
          </a:xfrm>
        </p:spPr>
        <p:txBody>
          <a:bodyPr>
            <a:normAutofit/>
          </a:bodyPr>
          <a:lstStyle/>
          <a:p>
            <a:r>
              <a:rPr lang="el-GR" dirty="0"/>
              <a:t>7.6 Αποτελεσματικές Στρατηγικές Ενίσχυσης Ψηφιακής Επάρκειας</a:t>
            </a:r>
          </a:p>
          <a:p>
            <a:r>
              <a:rPr lang="el-GR" dirty="0"/>
              <a:t>Βιωματικές και πρακτικές επιμορφώσεις</a:t>
            </a:r>
          </a:p>
          <a:p>
            <a:endParaRPr lang="el-GR" dirty="0"/>
          </a:p>
          <a:p>
            <a:r>
              <a:rPr lang="el-GR" dirty="0"/>
              <a:t>Μικρής διάρκειας και ευέλικτες παρεμβάσεις</a:t>
            </a:r>
          </a:p>
          <a:p>
            <a:endParaRPr lang="el-GR" dirty="0"/>
          </a:p>
          <a:p>
            <a:r>
              <a:rPr lang="el-GR" dirty="0"/>
              <a:t>Σύνδεση με τις ανάγκες της τάξης</a:t>
            </a:r>
          </a:p>
          <a:p>
            <a:endParaRPr lang="el-GR" dirty="0"/>
          </a:p>
          <a:p>
            <a:r>
              <a:rPr lang="el-GR" dirty="0"/>
              <a:t>Συνεργασία και ανταλλαγή καλών πρακτικών</a:t>
            </a:r>
          </a:p>
          <a:p>
            <a:endParaRPr lang="el-GR" dirty="0"/>
          </a:p>
          <a:p>
            <a:r>
              <a:rPr lang="el-GR" dirty="0"/>
              <a:t>Υποστήριξη εντός της σχολικής μονάδας</a:t>
            </a:r>
          </a:p>
        </p:txBody>
      </p:sp>
      <p:sp>
        <p:nvSpPr>
          <p:cNvPr id="4" name="Θέση ημερομηνίας 3"/>
          <p:cNvSpPr>
            <a:spLocks noGrp="1"/>
          </p:cNvSpPr>
          <p:nvPr>
            <p:ph type="dt" sz="half" idx="10"/>
          </p:nvPr>
        </p:nvSpPr>
        <p:spPr/>
        <p:txBody>
          <a:bodyPr/>
          <a:lstStyle/>
          <a:p>
            <a:fld id="{B11D738E-8962-435F-8C43-147B8DD7E819}" type="datetime1">
              <a:rPr lang="en-US" smtClean="0"/>
              <a:t>1/12/2026</a:t>
            </a:fld>
            <a:endParaRPr lang="en-US"/>
          </a:p>
        </p:txBody>
      </p:sp>
      <p:sp>
        <p:nvSpPr>
          <p:cNvPr id="5" name="Θέση υποσέλιδου 4"/>
          <p:cNvSpPr>
            <a:spLocks noGrp="1"/>
          </p:cNvSpPr>
          <p:nvPr>
            <p:ph type="ftr" sz="quarter" idx="11"/>
          </p:nvPr>
        </p:nvSpPr>
        <p:spPr/>
        <p:txBody>
          <a:bodyPr/>
          <a:lstStyle/>
          <a:p>
            <a:r>
              <a:rPr lang="en-US" smtClean="0"/>
              <a:t>Footer Text</a:t>
            </a:r>
            <a:endParaRPr lang="en-US"/>
          </a:p>
        </p:txBody>
      </p:sp>
      <p:sp>
        <p:nvSpPr>
          <p:cNvPr id="6" name="Θέση αριθμού διαφάνειας 5"/>
          <p:cNvSpPr>
            <a:spLocks noGrp="1"/>
          </p:cNvSpPr>
          <p:nvPr>
            <p:ph type="sldNum" sz="quarter" idx="12"/>
          </p:nvPr>
        </p:nvSpPr>
        <p:spPr/>
        <p:txBody>
          <a:bodyPr/>
          <a:lstStyle/>
          <a:p>
            <a:fld id="{BA9B540C-44DA-4F69-89C9-7C84606640D3}" type="slidenum">
              <a:rPr lang="en-US" smtClean="0"/>
              <a:pPr/>
              <a:t>14</a:t>
            </a:fld>
            <a:endParaRPr lang="en-US"/>
          </a:p>
        </p:txBody>
      </p:sp>
    </p:spTree>
    <p:extLst>
      <p:ext uri="{BB962C8B-B14F-4D97-AF65-F5344CB8AC3E}">
        <p14:creationId xmlns:p14="http://schemas.microsoft.com/office/powerpoint/2010/main" val="23249600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r>
              <a:rPr lang="el-GR" dirty="0"/>
              <a:t>Περιορισμοί της Έρευνας</a:t>
            </a:r>
          </a:p>
          <a:p>
            <a:r>
              <a:rPr lang="el-GR" dirty="0"/>
              <a:t>Περιορισμένο δείγμα</a:t>
            </a:r>
          </a:p>
          <a:p>
            <a:endParaRPr lang="el-GR" dirty="0"/>
          </a:p>
          <a:p>
            <a:r>
              <a:rPr lang="el-GR" dirty="0"/>
              <a:t>Ποιοτική μεθοδολογία (υποκειμενικότητα)</a:t>
            </a:r>
          </a:p>
          <a:p>
            <a:endParaRPr lang="el-GR" dirty="0"/>
          </a:p>
          <a:p>
            <a:r>
              <a:rPr lang="el-GR" dirty="0"/>
              <a:t>Συγκεκριμένη χρονική περίοδος</a:t>
            </a:r>
          </a:p>
          <a:p>
            <a:endParaRPr lang="el-GR" dirty="0"/>
          </a:p>
          <a:p>
            <a:r>
              <a:rPr lang="el-GR" dirty="0"/>
              <a:t>Περιορισμένη γνώση του </a:t>
            </a:r>
            <a:r>
              <a:rPr lang="el-GR" dirty="0" err="1"/>
              <a:t>DigCompEdu</a:t>
            </a:r>
            <a:endParaRPr lang="el-GR" dirty="0"/>
          </a:p>
        </p:txBody>
      </p:sp>
      <p:sp>
        <p:nvSpPr>
          <p:cNvPr id="4" name="Θέση ημερομηνίας 3"/>
          <p:cNvSpPr>
            <a:spLocks noGrp="1"/>
          </p:cNvSpPr>
          <p:nvPr>
            <p:ph type="dt" sz="half" idx="10"/>
          </p:nvPr>
        </p:nvSpPr>
        <p:spPr/>
        <p:txBody>
          <a:bodyPr/>
          <a:lstStyle/>
          <a:p>
            <a:fld id="{B11D738E-8962-435F-8C43-147B8DD7E819}" type="datetime1">
              <a:rPr lang="en-US" smtClean="0"/>
              <a:t>1/12/2026</a:t>
            </a:fld>
            <a:endParaRPr lang="en-US"/>
          </a:p>
        </p:txBody>
      </p:sp>
      <p:sp>
        <p:nvSpPr>
          <p:cNvPr id="5" name="Θέση υποσέλιδου 4"/>
          <p:cNvSpPr>
            <a:spLocks noGrp="1"/>
          </p:cNvSpPr>
          <p:nvPr>
            <p:ph type="ftr" sz="quarter" idx="11"/>
          </p:nvPr>
        </p:nvSpPr>
        <p:spPr/>
        <p:txBody>
          <a:bodyPr/>
          <a:lstStyle/>
          <a:p>
            <a:r>
              <a:rPr lang="en-US" smtClean="0"/>
              <a:t>Footer Text</a:t>
            </a:r>
            <a:endParaRPr lang="en-US"/>
          </a:p>
        </p:txBody>
      </p:sp>
      <p:sp>
        <p:nvSpPr>
          <p:cNvPr id="6" name="Θέση αριθμού διαφάνειας 5"/>
          <p:cNvSpPr>
            <a:spLocks noGrp="1"/>
          </p:cNvSpPr>
          <p:nvPr>
            <p:ph type="sldNum" sz="quarter" idx="12"/>
          </p:nvPr>
        </p:nvSpPr>
        <p:spPr/>
        <p:txBody>
          <a:bodyPr/>
          <a:lstStyle/>
          <a:p>
            <a:fld id="{BA9B540C-44DA-4F69-89C9-7C84606640D3}" type="slidenum">
              <a:rPr lang="en-US" smtClean="0"/>
              <a:pPr/>
              <a:t>15</a:t>
            </a:fld>
            <a:endParaRPr lang="en-US"/>
          </a:p>
        </p:txBody>
      </p:sp>
    </p:spTree>
    <p:extLst>
      <p:ext uri="{BB962C8B-B14F-4D97-AF65-F5344CB8AC3E}">
        <p14:creationId xmlns:p14="http://schemas.microsoft.com/office/powerpoint/2010/main" val="1998959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764704"/>
            <a:ext cx="8229600" cy="5361459"/>
          </a:xfrm>
        </p:spPr>
        <p:txBody>
          <a:bodyPr>
            <a:normAutofit fontScale="77500" lnSpcReduction="20000"/>
          </a:bodyPr>
          <a:lstStyle/>
          <a:p>
            <a:r>
              <a:rPr lang="el-GR" dirty="0"/>
              <a:t>Συμπεράσματα</a:t>
            </a:r>
          </a:p>
          <a:p>
            <a:r>
              <a:rPr lang="el-GR" dirty="0"/>
              <a:t>Ο ψηφιακός μετασχηματισμός είναι:</a:t>
            </a:r>
          </a:p>
          <a:p>
            <a:endParaRPr lang="el-GR" dirty="0"/>
          </a:p>
          <a:p>
            <a:r>
              <a:rPr lang="el-GR" dirty="0"/>
              <a:t>ανθρωποκεντρικός</a:t>
            </a:r>
          </a:p>
          <a:p>
            <a:endParaRPr lang="el-GR" dirty="0"/>
          </a:p>
          <a:p>
            <a:r>
              <a:rPr lang="el-GR" dirty="0"/>
              <a:t>παιδαγωγικός</a:t>
            </a:r>
          </a:p>
          <a:p>
            <a:endParaRPr lang="el-GR" dirty="0"/>
          </a:p>
          <a:p>
            <a:r>
              <a:rPr lang="el-GR" dirty="0"/>
              <a:t>Η επιμόρφωση:</a:t>
            </a:r>
          </a:p>
          <a:p>
            <a:endParaRPr lang="el-GR" dirty="0"/>
          </a:p>
          <a:p>
            <a:r>
              <a:rPr lang="el-GR" dirty="0"/>
              <a:t>βασικός πυλώνας επαγγελματικής ανάπτυξης</a:t>
            </a:r>
          </a:p>
          <a:p>
            <a:endParaRPr lang="el-GR" dirty="0"/>
          </a:p>
          <a:p>
            <a:r>
              <a:rPr lang="el-GR" dirty="0"/>
              <a:t>Το </a:t>
            </a:r>
            <a:r>
              <a:rPr lang="el-GR" dirty="0" err="1"/>
              <a:t>Reskill–Upskill–Unlearn</a:t>
            </a:r>
            <a:r>
              <a:rPr lang="el-GR" dirty="0"/>
              <a:t>:</a:t>
            </a:r>
          </a:p>
          <a:p>
            <a:endParaRPr lang="el-GR" dirty="0"/>
          </a:p>
          <a:p>
            <a:r>
              <a:rPr lang="el-GR" dirty="0"/>
              <a:t>βιώνεται εμπειρικά</a:t>
            </a:r>
          </a:p>
          <a:p>
            <a:endParaRPr lang="el-GR" dirty="0"/>
          </a:p>
          <a:p>
            <a:r>
              <a:rPr lang="el-GR" dirty="0"/>
              <a:t>Η ΤΝ:</a:t>
            </a:r>
          </a:p>
          <a:p>
            <a:endParaRPr lang="el-GR" dirty="0"/>
          </a:p>
          <a:p>
            <a:r>
              <a:rPr lang="el-GR" dirty="0"/>
              <a:t>εργαλείο υποστήριξης, όχι υποκατάστασης</a:t>
            </a:r>
          </a:p>
        </p:txBody>
      </p:sp>
      <p:sp>
        <p:nvSpPr>
          <p:cNvPr id="4" name="Θέση ημερομηνίας 3"/>
          <p:cNvSpPr>
            <a:spLocks noGrp="1"/>
          </p:cNvSpPr>
          <p:nvPr>
            <p:ph type="dt" sz="half" idx="10"/>
          </p:nvPr>
        </p:nvSpPr>
        <p:spPr/>
        <p:txBody>
          <a:bodyPr/>
          <a:lstStyle/>
          <a:p>
            <a:fld id="{B11D738E-8962-435F-8C43-147B8DD7E819}" type="datetime1">
              <a:rPr lang="en-US" smtClean="0"/>
              <a:t>1/12/2026</a:t>
            </a:fld>
            <a:endParaRPr lang="en-US"/>
          </a:p>
        </p:txBody>
      </p:sp>
      <p:sp>
        <p:nvSpPr>
          <p:cNvPr id="5" name="Θέση υποσέλιδου 4"/>
          <p:cNvSpPr>
            <a:spLocks noGrp="1"/>
          </p:cNvSpPr>
          <p:nvPr>
            <p:ph type="ftr" sz="quarter" idx="11"/>
          </p:nvPr>
        </p:nvSpPr>
        <p:spPr/>
        <p:txBody>
          <a:bodyPr/>
          <a:lstStyle/>
          <a:p>
            <a:r>
              <a:rPr lang="en-US" smtClean="0"/>
              <a:t>Footer Text</a:t>
            </a:r>
            <a:endParaRPr lang="en-US"/>
          </a:p>
        </p:txBody>
      </p:sp>
      <p:sp>
        <p:nvSpPr>
          <p:cNvPr id="6" name="Θέση αριθμού διαφάνειας 5"/>
          <p:cNvSpPr>
            <a:spLocks noGrp="1"/>
          </p:cNvSpPr>
          <p:nvPr>
            <p:ph type="sldNum" sz="quarter" idx="12"/>
          </p:nvPr>
        </p:nvSpPr>
        <p:spPr/>
        <p:txBody>
          <a:bodyPr/>
          <a:lstStyle/>
          <a:p>
            <a:fld id="{BA9B540C-44DA-4F69-89C9-7C84606640D3}" type="slidenum">
              <a:rPr lang="en-US" smtClean="0"/>
              <a:pPr/>
              <a:t>16</a:t>
            </a:fld>
            <a:endParaRPr lang="en-US"/>
          </a:p>
        </p:txBody>
      </p:sp>
    </p:spTree>
    <p:extLst>
      <p:ext uri="{BB962C8B-B14F-4D97-AF65-F5344CB8AC3E}">
        <p14:creationId xmlns:p14="http://schemas.microsoft.com/office/powerpoint/2010/main" val="32444267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r>
              <a:rPr lang="el-GR" dirty="0"/>
              <a:t>Προτάσεις για Μελλοντική Έρευνα</a:t>
            </a:r>
          </a:p>
          <a:p>
            <a:r>
              <a:rPr lang="el-GR" dirty="0"/>
              <a:t>Ευρύτερα και αντιπροσωπευτικά δείγματα</a:t>
            </a:r>
          </a:p>
          <a:p>
            <a:endParaRPr lang="el-GR" dirty="0"/>
          </a:p>
          <a:p>
            <a:r>
              <a:rPr lang="el-GR" dirty="0"/>
              <a:t>Μεικτές μέθοδοι έρευνας</a:t>
            </a:r>
          </a:p>
          <a:p>
            <a:endParaRPr lang="el-GR" dirty="0"/>
          </a:p>
          <a:p>
            <a:r>
              <a:rPr lang="el-GR" dirty="0"/>
              <a:t>Συστηματική μελέτη του </a:t>
            </a:r>
            <a:r>
              <a:rPr lang="el-GR" dirty="0" err="1"/>
              <a:t>DigCompEdu</a:t>
            </a:r>
            <a:endParaRPr lang="el-GR" dirty="0"/>
          </a:p>
          <a:p>
            <a:endParaRPr lang="el-GR" dirty="0"/>
          </a:p>
          <a:p>
            <a:r>
              <a:rPr lang="el-GR" dirty="0"/>
              <a:t>Παιδαγωγικές επιπτώσεις της ΤΝ</a:t>
            </a:r>
          </a:p>
        </p:txBody>
      </p:sp>
      <p:sp>
        <p:nvSpPr>
          <p:cNvPr id="4" name="Θέση ημερομηνίας 3"/>
          <p:cNvSpPr>
            <a:spLocks noGrp="1"/>
          </p:cNvSpPr>
          <p:nvPr>
            <p:ph type="dt" sz="half" idx="10"/>
          </p:nvPr>
        </p:nvSpPr>
        <p:spPr/>
        <p:txBody>
          <a:bodyPr/>
          <a:lstStyle/>
          <a:p>
            <a:fld id="{B11D738E-8962-435F-8C43-147B8DD7E819}" type="datetime1">
              <a:rPr lang="en-US" smtClean="0"/>
              <a:t>1/12/2026</a:t>
            </a:fld>
            <a:endParaRPr lang="en-US"/>
          </a:p>
        </p:txBody>
      </p:sp>
      <p:sp>
        <p:nvSpPr>
          <p:cNvPr id="5" name="Θέση υποσέλιδου 4"/>
          <p:cNvSpPr>
            <a:spLocks noGrp="1"/>
          </p:cNvSpPr>
          <p:nvPr>
            <p:ph type="ftr" sz="quarter" idx="11"/>
          </p:nvPr>
        </p:nvSpPr>
        <p:spPr/>
        <p:txBody>
          <a:bodyPr/>
          <a:lstStyle/>
          <a:p>
            <a:r>
              <a:rPr lang="en-US" smtClean="0"/>
              <a:t>Footer Text</a:t>
            </a:r>
            <a:endParaRPr lang="en-US"/>
          </a:p>
        </p:txBody>
      </p:sp>
      <p:sp>
        <p:nvSpPr>
          <p:cNvPr id="6" name="Θέση αριθμού διαφάνειας 5"/>
          <p:cNvSpPr>
            <a:spLocks noGrp="1"/>
          </p:cNvSpPr>
          <p:nvPr>
            <p:ph type="sldNum" sz="quarter" idx="12"/>
          </p:nvPr>
        </p:nvSpPr>
        <p:spPr/>
        <p:txBody>
          <a:bodyPr/>
          <a:lstStyle/>
          <a:p>
            <a:fld id="{BA9B540C-44DA-4F69-89C9-7C84606640D3}" type="slidenum">
              <a:rPr lang="en-US" smtClean="0"/>
              <a:pPr/>
              <a:t>17</a:t>
            </a:fld>
            <a:endParaRPr lang="en-US"/>
          </a:p>
        </p:txBody>
      </p:sp>
    </p:spTree>
    <p:extLst>
      <p:ext uri="{BB962C8B-B14F-4D97-AF65-F5344CB8AC3E}">
        <p14:creationId xmlns:p14="http://schemas.microsoft.com/office/powerpoint/2010/main" val="4136546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Σκοπός εργασίας </a:t>
            </a:r>
            <a:endParaRPr lang="el-GR" dirty="0"/>
          </a:p>
        </p:txBody>
      </p:sp>
      <p:sp>
        <p:nvSpPr>
          <p:cNvPr id="3" name="Θέση περιεχομένου 2"/>
          <p:cNvSpPr>
            <a:spLocks noGrp="1"/>
          </p:cNvSpPr>
          <p:nvPr>
            <p:ph idx="1"/>
          </p:nvPr>
        </p:nvSpPr>
        <p:spPr/>
        <p:txBody>
          <a:bodyPr>
            <a:normAutofit fontScale="47500" lnSpcReduction="20000"/>
          </a:bodyPr>
          <a:lstStyle/>
          <a:p>
            <a:r>
              <a:rPr lang="el-GR" sz="2900" dirty="0"/>
              <a:t>Ο βασικός σκοπός της παρούσας μελέτης είναι η ολιστική και κριτική διερεύνηση του πλαισίου, των σύγχρονων μοντέλων και των νέων τάσεων που διέπουν την επιμόρφωση των εκπαιδευτικών στην εποχή του ψηφιακού μετασχηματισμού, με έμφαση στην ανάπτυξη της ψηφιακής επάρκειας σύμφωνα με το </a:t>
            </a:r>
            <a:r>
              <a:rPr lang="el-GR" sz="2900" dirty="0" err="1"/>
              <a:t>DigCompEdu</a:t>
            </a:r>
            <a:r>
              <a:rPr lang="el-GR" sz="2900" dirty="0"/>
              <a:t> καθώς και στην αναγκαιότητα ενσωμάτωσης της Τεχνητής Νοημοσύνης (ΤΝ) στη διδακτική πράξη. Η έρευνα στοχεύει </a:t>
            </a:r>
          </a:p>
          <a:p>
            <a:r>
              <a:rPr lang="el-GR" sz="2900" b="1" dirty="0" smtClean="0"/>
              <a:t>1.Οριοθέτηση </a:t>
            </a:r>
            <a:r>
              <a:rPr lang="el-GR" sz="2900" b="1" dirty="0"/>
              <a:t>της επιμόρφωσης των εκπαιδευτικών:</a:t>
            </a:r>
          </a:p>
          <a:p>
            <a:r>
              <a:rPr lang="el-GR" sz="2900" dirty="0"/>
              <a:t>Διασαφήνιση της έννοιας, του σκοπού και της ιστορικής εξέλιξης της επιμόρφωσης, καθώς και ανάλυση των βασικών θεωρητικών μοντέλων επαγγελματικής ανάπτυξης, με παράλληλη ανάδειξη της σημασίας της δια βίου μάθησης και του ρόλου της εκπαιδευτικής διοίκησης.</a:t>
            </a:r>
          </a:p>
          <a:p>
            <a:r>
              <a:rPr lang="el-GR" sz="2900" b="1" dirty="0" smtClean="0"/>
              <a:t>2.Ανάλυση </a:t>
            </a:r>
            <a:r>
              <a:rPr lang="el-GR" sz="2900" b="1" dirty="0"/>
              <a:t>του πλαισίου </a:t>
            </a:r>
            <a:r>
              <a:rPr lang="el-GR" sz="2900" b="1" dirty="0" err="1"/>
              <a:t>DigCompEdu</a:t>
            </a:r>
            <a:r>
              <a:rPr lang="el-GR" sz="2900" dirty="0"/>
              <a:t>:</a:t>
            </a:r>
          </a:p>
          <a:p>
            <a:r>
              <a:rPr lang="el-GR" sz="2900" dirty="0"/>
              <a:t>Διεξοδική παρουσίαση της φιλοσοφίας, των στόχων και των έξι περιοχών ψηφιακής επάρκειας, με σκοπό την κατανόηση του τρόπου με τον οποίο το πλαίσιο συμβάλλει στον σχεδιασμό αποτελεσματικών επιμορφωτικών παρεμβάσεων.</a:t>
            </a:r>
          </a:p>
          <a:p>
            <a:r>
              <a:rPr lang="el-GR" sz="2900" b="1" dirty="0" smtClean="0"/>
              <a:t>3.Διερεύνηση </a:t>
            </a:r>
            <a:r>
              <a:rPr lang="el-GR" sz="2900" b="1" dirty="0"/>
              <a:t>του μοντέλου </a:t>
            </a:r>
            <a:r>
              <a:rPr lang="el-GR" sz="2900" b="1" dirty="0" err="1"/>
              <a:t>Reskill</a:t>
            </a:r>
            <a:r>
              <a:rPr lang="el-GR" sz="2900" b="1" dirty="0"/>
              <a:t> – </a:t>
            </a:r>
            <a:r>
              <a:rPr lang="el-GR" sz="2900" b="1" dirty="0" err="1"/>
              <a:t>UpSkill</a:t>
            </a:r>
            <a:r>
              <a:rPr lang="el-GR" sz="2900" b="1" dirty="0"/>
              <a:t> – </a:t>
            </a:r>
            <a:r>
              <a:rPr lang="el-GR" sz="2900" b="1" dirty="0" err="1"/>
              <a:t>Unlearn</a:t>
            </a:r>
            <a:r>
              <a:rPr lang="el-GR" sz="2900" b="1" dirty="0"/>
              <a:t>:</a:t>
            </a:r>
          </a:p>
          <a:p>
            <a:r>
              <a:rPr lang="el-GR" sz="2900" dirty="0"/>
              <a:t>Ανάδειξη του τρίπτυχου ως σύγχρονου και </a:t>
            </a:r>
            <a:r>
              <a:rPr lang="el-GR" sz="2900" dirty="0" err="1"/>
              <a:t>αναστοχαστικού</a:t>
            </a:r>
            <a:r>
              <a:rPr lang="el-GR" sz="2900" dirty="0"/>
              <a:t> μοντέλου επιμόρφωσης, με έμφαση στην </a:t>
            </a:r>
            <a:r>
              <a:rPr lang="el-GR" sz="2900" dirty="0" err="1"/>
              <a:t>επανακατάρτιση</a:t>
            </a:r>
            <a:r>
              <a:rPr lang="el-GR" sz="2900" dirty="0"/>
              <a:t>, την αναβάθμιση δεξιοτήτων και, κυρίως, την </a:t>
            </a:r>
            <a:r>
              <a:rPr lang="el-GR" sz="2900" dirty="0" err="1"/>
              <a:t>απομάθηση</a:t>
            </a:r>
            <a:r>
              <a:rPr lang="el-GR" sz="2900" dirty="0"/>
              <a:t> ως διαδικασία μετασχηματισμού και προσαρμογής των εκπαιδευτικών.</a:t>
            </a:r>
          </a:p>
          <a:p>
            <a:r>
              <a:rPr lang="el-GR" sz="2900" b="1" dirty="0" smtClean="0"/>
              <a:t>4.Μελέτη </a:t>
            </a:r>
            <a:r>
              <a:rPr lang="el-GR" sz="2900" b="1" dirty="0"/>
              <a:t>του ρόλου της Τεχνητής Νοημοσύνης στην εκπαίδευση:</a:t>
            </a:r>
          </a:p>
          <a:p>
            <a:r>
              <a:rPr lang="el-GR" sz="2900" dirty="0"/>
              <a:t>Καταγραφή του μετασχηματιστικού ρόλου της ΤΝ, ανάδειξη της ανάγκης για νέα προγράμματα AI </a:t>
            </a:r>
            <a:r>
              <a:rPr lang="el-GR" sz="2900" dirty="0" err="1"/>
              <a:t>Literacy</a:t>
            </a:r>
            <a:r>
              <a:rPr lang="el-GR" sz="2900" dirty="0"/>
              <a:t> και ανάλυση των προκλήσεων και ευκαιριών που δημιουργεί η ενσωμάτωσή της στην επαγγελματική ανάπτυξη των εκπαιδευτικών.</a:t>
            </a:r>
          </a:p>
          <a:p>
            <a:endParaRPr lang="el-GR" dirty="0"/>
          </a:p>
        </p:txBody>
      </p:sp>
      <p:sp>
        <p:nvSpPr>
          <p:cNvPr id="4" name="Θέση ημερομηνίας 3"/>
          <p:cNvSpPr>
            <a:spLocks noGrp="1"/>
          </p:cNvSpPr>
          <p:nvPr>
            <p:ph type="dt" sz="half" idx="10"/>
          </p:nvPr>
        </p:nvSpPr>
        <p:spPr/>
        <p:txBody>
          <a:bodyPr/>
          <a:lstStyle/>
          <a:p>
            <a:fld id="{B11D738E-8962-435F-8C43-147B8DD7E819}" type="datetime1">
              <a:rPr lang="en-US" smtClean="0"/>
              <a:t>1/12/2026</a:t>
            </a:fld>
            <a:endParaRPr lang="en-US"/>
          </a:p>
        </p:txBody>
      </p:sp>
      <p:sp>
        <p:nvSpPr>
          <p:cNvPr id="5" name="Θέση υποσέλιδου 4"/>
          <p:cNvSpPr>
            <a:spLocks noGrp="1"/>
          </p:cNvSpPr>
          <p:nvPr>
            <p:ph type="ftr" sz="quarter" idx="11"/>
          </p:nvPr>
        </p:nvSpPr>
        <p:spPr/>
        <p:txBody>
          <a:bodyPr/>
          <a:lstStyle/>
          <a:p>
            <a:r>
              <a:rPr lang="en-US" smtClean="0"/>
              <a:t>Footer Text</a:t>
            </a:r>
            <a:endParaRPr lang="en-US"/>
          </a:p>
        </p:txBody>
      </p:sp>
      <p:sp>
        <p:nvSpPr>
          <p:cNvPr id="6" name="Θέση αριθμού διαφάνειας 5"/>
          <p:cNvSpPr>
            <a:spLocks noGrp="1"/>
          </p:cNvSpPr>
          <p:nvPr>
            <p:ph type="sldNum" sz="quarter" idx="12"/>
          </p:nvPr>
        </p:nvSpPr>
        <p:spPr/>
        <p:txBody>
          <a:bodyPr/>
          <a:lstStyle/>
          <a:p>
            <a:fld id="{BA9B540C-44DA-4F69-89C9-7C84606640D3}" type="slidenum">
              <a:rPr lang="en-US" smtClean="0"/>
              <a:pPr/>
              <a:t>2</a:t>
            </a:fld>
            <a:endParaRPr lang="en-US"/>
          </a:p>
        </p:txBody>
      </p:sp>
    </p:spTree>
    <p:extLst>
      <p:ext uri="{BB962C8B-B14F-4D97-AF65-F5344CB8AC3E}">
        <p14:creationId xmlns:p14="http://schemas.microsoft.com/office/powerpoint/2010/main" val="3973670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Θεωρητικό πλαίσιο</a:t>
            </a:r>
            <a:endParaRPr lang="el-GR" dirty="0"/>
          </a:p>
        </p:txBody>
      </p:sp>
      <p:sp>
        <p:nvSpPr>
          <p:cNvPr id="3" name="Θέση περιεχομένου 2"/>
          <p:cNvSpPr>
            <a:spLocks noGrp="1"/>
          </p:cNvSpPr>
          <p:nvPr>
            <p:ph idx="1"/>
          </p:nvPr>
        </p:nvSpPr>
        <p:spPr/>
        <p:txBody>
          <a:bodyPr>
            <a:normAutofit fontScale="55000" lnSpcReduction="20000"/>
          </a:bodyPr>
          <a:lstStyle/>
          <a:p>
            <a:pPr marL="0" indent="0" algn="just">
              <a:buNone/>
            </a:pPr>
            <a:r>
              <a:rPr lang="el-GR" dirty="0"/>
              <a:t>Η επιμόρφωση των εκπαιδευτικών (</a:t>
            </a:r>
            <a:r>
              <a:rPr lang="el-GR" dirty="0" err="1"/>
              <a:t>Continuing</a:t>
            </a:r>
            <a:r>
              <a:rPr lang="el-GR" dirty="0"/>
              <a:t> Professional </a:t>
            </a:r>
            <a:r>
              <a:rPr lang="el-GR" dirty="0" err="1"/>
              <a:t>Development</a:t>
            </a:r>
            <a:r>
              <a:rPr lang="el-GR" dirty="0"/>
              <a:t> -</a:t>
            </a:r>
          </a:p>
          <a:p>
            <a:pPr marL="0" indent="0" algn="just">
              <a:buNone/>
            </a:pPr>
            <a:r>
              <a:rPr lang="el-GR" dirty="0"/>
              <a:t>CPD) ορίζεται ως το σύνολο των οργανωμένων δραστηριοτήτων μάθησης που</a:t>
            </a:r>
          </a:p>
          <a:p>
            <a:pPr marL="0" indent="0" algn="just">
              <a:buNone/>
            </a:pPr>
            <a:r>
              <a:rPr lang="el-GR" dirty="0"/>
              <a:t>λαμβάνουν χώρα μετά την αρχική κατάρτιση, με σκοπό τη βελτίωση της</a:t>
            </a:r>
          </a:p>
          <a:p>
            <a:pPr marL="0" indent="0" algn="just">
              <a:buNone/>
            </a:pPr>
            <a:r>
              <a:rPr lang="el-GR" dirty="0"/>
              <a:t>διδακτικής ικανότητας και την προσαρμογή στις εκπαιδευτικές και</a:t>
            </a:r>
          </a:p>
          <a:p>
            <a:pPr marL="0" indent="0" algn="just">
              <a:buNone/>
            </a:pPr>
            <a:r>
              <a:rPr lang="el-GR" dirty="0"/>
              <a:t>τεχνολογικές εξελίξεις (</a:t>
            </a:r>
            <a:r>
              <a:rPr lang="el-GR" dirty="0" err="1"/>
              <a:t>Desimone</a:t>
            </a:r>
            <a:r>
              <a:rPr lang="el-GR" dirty="0"/>
              <a:t>, 2011). Ο βασικός της σκοπός είναι η</a:t>
            </a:r>
          </a:p>
          <a:p>
            <a:pPr marL="0" indent="0" algn="just">
              <a:buNone/>
            </a:pPr>
            <a:r>
              <a:rPr lang="el-GR" dirty="0"/>
              <a:t>ανανέωση των γνώσεων (</a:t>
            </a:r>
            <a:r>
              <a:rPr lang="el-GR" dirty="0" err="1"/>
              <a:t>Fullan</a:t>
            </a:r>
            <a:r>
              <a:rPr lang="el-GR" dirty="0"/>
              <a:t>, 2007) και η ανάπτυξη νέων δεξιοτήτων.</a:t>
            </a:r>
          </a:p>
          <a:p>
            <a:pPr marL="0" indent="0" algn="just">
              <a:buNone/>
            </a:pPr>
            <a:endParaRPr lang="el-GR" dirty="0"/>
          </a:p>
          <a:p>
            <a:pPr marL="0" indent="0" algn="just">
              <a:buNone/>
            </a:pPr>
            <a:r>
              <a:rPr lang="el-GR" dirty="0"/>
              <a:t>Ιστορικά, η επιμόρφωση μετατοπίστηκε από το Ελλειμματικό/Διδακτικό</a:t>
            </a:r>
          </a:p>
          <a:p>
            <a:pPr marL="0" indent="0" algn="just">
              <a:buNone/>
            </a:pPr>
            <a:r>
              <a:rPr lang="el-GR" dirty="0"/>
              <a:t>Μοντέλο (μεταφορά γνώσης από ειδικούς, </a:t>
            </a:r>
            <a:r>
              <a:rPr lang="el-GR" dirty="0" err="1"/>
              <a:t>Guskey</a:t>
            </a:r>
            <a:r>
              <a:rPr lang="el-GR" dirty="0"/>
              <a:t>, 2000) στα σύγχρονα,</a:t>
            </a:r>
          </a:p>
          <a:p>
            <a:pPr marL="0" indent="0" algn="just">
              <a:buNone/>
            </a:pPr>
            <a:r>
              <a:rPr lang="el-GR" dirty="0"/>
              <a:t>συνεργατικά, </a:t>
            </a:r>
            <a:r>
              <a:rPr lang="el-GR" dirty="0" err="1"/>
              <a:t>αναστοχαστικά</a:t>
            </a:r>
            <a:r>
              <a:rPr lang="el-GR" dirty="0"/>
              <a:t> και </a:t>
            </a:r>
            <a:r>
              <a:rPr lang="el-GR" dirty="0" err="1"/>
              <a:t>ενδοσχολικά</a:t>
            </a:r>
            <a:r>
              <a:rPr lang="el-GR" dirty="0"/>
              <a:t> μοντέλα. Οι σύγχρονες τάσεις</a:t>
            </a:r>
          </a:p>
          <a:p>
            <a:pPr marL="0" indent="0" algn="just">
              <a:buNone/>
            </a:pPr>
            <a:r>
              <a:rPr lang="el-GR" dirty="0"/>
              <a:t>εστιάζουν στις Κοινότητες Επαγγελματικής Μάθησης (PLC) (</a:t>
            </a:r>
            <a:r>
              <a:rPr lang="el-GR" dirty="0" err="1"/>
              <a:t>Hargreaves</a:t>
            </a:r>
            <a:r>
              <a:rPr lang="el-GR" dirty="0"/>
              <a:t> &amp;</a:t>
            </a:r>
          </a:p>
          <a:p>
            <a:pPr marL="0" indent="0" algn="just">
              <a:buNone/>
            </a:pPr>
            <a:r>
              <a:rPr lang="el-GR" dirty="0" err="1"/>
              <a:t>Fullan</a:t>
            </a:r>
            <a:r>
              <a:rPr lang="el-GR" dirty="0"/>
              <a:t>, 2012) και στην Έρευνα Δράσης, αναδεικνύοντας τον εκπαιδευτικό σε</a:t>
            </a:r>
          </a:p>
          <a:p>
            <a:pPr marL="0" indent="0" algn="just">
              <a:buNone/>
            </a:pPr>
            <a:r>
              <a:rPr lang="el-GR" dirty="0"/>
              <a:t>ενεργό ερευνητή της πρακτικής του (</a:t>
            </a:r>
            <a:r>
              <a:rPr lang="el-GR" dirty="0" err="1"/>
              <a:t>Schön</a:t>
            </a:r>
            <a:r>
              <a:rPr lang="el-GR" dirty="0"/>
              <a:t>, 1987).</a:t>
            </a:r>
          </a:p>
          <a:p>
            <a:pPr marL="0" indent="0" algn="just">
              <a:buNone/>
            </a:pPr>
            <a:endParaRPr lang="el-GR" dirty="0"/>
          </a:p>
          <a:p>
            <a:pPr marL="0" indent="0" algn="just">
              <a:buNone/>
            </a:pPr>
            <a:r>
              <a:rPr lang="el-GR" dirty="0"/>
              <a:t>Η επιμόρφωση αποτελεί πλέον μέρος της Δια Βίου Μάθησης και της</a:t>
            </a:r>
          </a:p>
          <a:p>
            <a:pPr marL="0" indent="0" algn="just">
              <a:buNone/>
            </a:pPr>
            <a:r>
              <a:rPr lang="el-GR" dirty="0"/>
              <a:t>Συνεχιζόμενης Επαγγελματικής Ανάπτυξης (ΣΕΑ), η οποία πρέπει να είναι</a:t>
            </a:r>
          </a:p>
          <a:p>
            <a:pPr marL="0" indent="0" algn="just">
              <a:buNone/>
            </a:pPr>
            <a:r>
              <a:rPr lang="el-GR" dirty="0"/>
              <a:t>διαρκής και προσαρμοσμένη στις ανάγκες της σχολικής μονάδας (</a:t>
            </a:r>
            <a:r>
              <a:rPr lang="el-GR" dirty="0" err="1"/>
              <a:t>Day</a:t>
            </a:r>
            <a:r>
              <a:rPr lang="el-GR" dirty="0"/>
              <a:t>, 1999). Ο</a:t>
            </a:r>
          </a:p>
          <a:p>
            <a:pPr marL="0" indent="0" algn="just">
              <a:buNone/>
            </a:pPr>
            <a:r>
              <a:rPr lang="el-GR" dirty="0"/>
              <a:t>ρόλος της εκπαιδευτικής διοίκησης είναι κρίσιμος, καθώς είναι υπεύθυνη για</a:t>
            </a:r>
          </a:p>
          <a:p>
            <a:pPr marL="0" indent="0" algn="just">
              <a:buNone/>
            </a:pPr>
            <a:r>
              <a:rPr lang="el-GR" dirty="0"/>
              <a:t>τον στρατηγικό σχεδιασμό, την παροχή πόρων και τη δημιουργία μιας</a:t>
            </a:r>
          </a:p>
          <a:p>
            <a:pPr marL="0" indent="0" algn="just">
              <a:buNone/>
            </a:pPr>
            <a:r>
              <a:rPr lang="el-GR" dirty="0"/>
              <a:t>κουλτούρας συλλογικής μάθησης (</a:t>
            </a:r>
            <a:r>
              <a:rPr lang="el-GR" dirty="0" err="1"/>
              <a:t>Spillane</a:t>
            </a:r>
            <a:r>
              <a:rPr lang="el-GR" dirty="0"/>
              <a:t>, 2006).</a:t>
            </a:r>
          </a:p>
        </p:txBody>
      </p:sp>
      <p:sp>
        <p:nvSpPr>
          <p:cNvPr id="4" name="Θέση ημερομηνίας 3"/>
          <p:cNvSpPr>
            <a:spLocks noGrp="1"/>
          </p:cNvSpPr>
          <p:nvPr>
            <p:ph type="dt" sz="half" idx="10"/>
          </p:nvPr>
        </p:nvSpPr>
        <p:spPr/>
        <p:txBody>
          <a:bodyPr/>
          <a:lstStyle/>
          <a:p>
            <a:fld id="{B11D738E-8962-435F-8C43-147B8DD7E819}" type="datetime1">
              <a:rPr lang="en-US" smtClean="0"/>
              <a:t>1/15/2026</a:t>
            </a:fld>
            <a:endParaRPr lang="en-US"/>
          </a:p>
        </p:txBody>
      </p:sp>
      <p:sp>
        <p:nvSpPr>
          <p:cNvPr id="5" name="Θέση υποσέλιδου 4"/>
          <p:cNvSpPr>
            <a:spLocks noGrp="1"/>
          </p:cNvSpPr>
          <p:nvPr>
            <p:ph type="ftr" sz="quarter" idx="11"/>
          </p:nvPr>
        </p:nvSpPr>
        <p:spPr/>
        <p:txBody>
          <a:bodyPr/>
          <a:lstStyle/>
          <a:p>
            <a:r>
              <a:rPr lang="en-US" smtClean="0"/>
              <a:t>Footer Text</a:t>
            </a:r>
            <a:endParaRPr lang="en-US"/>
          </a:p>
        </p:txBody>
      </p:sp>
      <p:sp>
        <p:nvSpPr>
          <p:cNvPr id="6" name="Θέση αριθμού διαφάνειας 5"/>
          <p:cNvSpPr>
            <a:spLocks noGrp="1"/>
          </p:cNvSpPr>
          <p:nvPr>
            <p:ph type="sldNum" sz="quarter" idx="12"/>
          </p:nvPr>
        </p:nvSpPr>
        <p:spPr/>
        <p:txBody>
          <a:bodyPr/>
          <a:lstStyle/>
          <a:p>
            <a:fld id="{BA9B540C-44DA-4F69-89C9-7C84606640D3}" type="slidenum">
              <a:rPr lang="en-US" smtClean="0"/>
              <a:pPr/>
              <a:t>3</a:t>
            </a:fld>
            <a:endParaRPr lang="en-US"/>
          </a:p>
        </p:txBody>
      </p:sp>
    </p:spTree>
    <p:extLst>
      <p:ext uri="{BB962C8B-B14F-4D97-AF65-F5344CB8AC3E}">
        <p14:creationId xmlns:p14="http://schemas.microsoft.com/office/powerpoint/2010/main" val="295784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dirty="0"/>
              <a:t>Το πλαίσιο </a:t>
            </a:r>
            <a:r>
              <a:rPr lang="el-GR" sz="3200" dirty="0" err="1"/>
              <a:t>DigCompEdu</a:t>
            </a:r>
            <a:r>
              <a:rPr lang="el-GR" sz="3200" dirty="0"/>
              <a:t> και</a:t>
            </a:r>
            <a:br>
              <a:rPr lang="el-GR" sz="3200" dirty="0"/>
            </a:br>
            <a:r>
              <a:rPr lang="el-GR" sz="3200" dirty="0"/>
              <a:t>η Επιμόρφωση στις Ψηφιακές </a:t>
            </a:r>
            <a:r>
              <a:rPr lang="el-GR" sz="3200" dirty="0" smtClean="0"/>
              <a:t>Δεξιότητες</a:t>
            </a:r>
            <a:endParaRPr lang="el-GR" sz="3200" dirty="0"/>
          </a:p>
        </p:txBody>
      </p:sp>
      <p:sp>
        <p:nvSpPr>
          <p:cNvPr id="3" name="Θέση περιεχομένου 2"/>
          <p:cNvSpPr>
            <a:spLocks noGrp="1"/>
          </p:cNvSpPr>
          <p:nvPr>
            <p:ph idx="1"/>
          </p:nvPr>
        </p:nvSpPr>
        <p:spPr/>
        <p:txBody>
          <a:bodyPr>
            <a:normAutofit fontScale="62500" lnSpcReduction="20000"/>
          </a:bodyPr>
          <a:lstStyle/>
          <a:p>
            <a:pPr marL="0" indent="0" algn="just">
              <a:buNone/>
            </a:pPr>
            <a:r>
              <a:rPr lang="el-GR" dirty="0"/>
              <a:t>Το Ευρωπαϊκό Πλαίσιο </a:t>
            </a:r>
            <a:r>
              <a:rPr lang="el-GR" dirty="0" err="1"/>
              <a:t>DigCompEdu</a:t>
            </a:r>
            <a:r>
              <a:rPr lang="el-GR" dirty="0"/>
              <a:t> (</a:t>
            </a:r>
            <a:r>
              <a:rPr lang="el-GR" dirty="0" err="1"/>
              <a:t>European</a:t>
            </a:r>
            <a:r>
              <a:rPr lang="el-GR" dirty="0"/>
              <a:t> </a:t>
            </a:r>
            <a:r>
              <a:rPr lang="el-GR" dirty="0" err="1"/>
              <a:t>Framework</a:t>
            </a:r>
            <a:r>
              <a:rPr lang="el-GR" dirty="0"/>
              <a:t> </a:t>
            </a:r>
            <a:r>
              <a:rPr lang="el-GR" dirty="0" err="1"/>
              <a:t>for</a:t>
            </a:r>
            <a:r>
              <a:rPr lang="el-GR" dirty="0"/>
              <a:t> </a:t>
            </a:r>
            <a:r>
              <a:rPr lang="el-GR" dirty="0" err="1"/>
              <a:t>the</a:t>
            </a:r>
            <a:endParaRPr lang="el-GR" dirty="0"/>
          </a:p>
          <a:p>
            <a:pPr marL="0" indent="0" algn="just">
              <a:buNone/>
            </a:pPr>
            <a:r>
              <a:rPr lang="el-GR" dirty="0" err="1"/>
              <a:t>Digital</a:t>
            </a:r>
            <a:r>
              <a:rPr lang="el-GR" dirty="0"/>
              <a:t> </a:t>
            </a:r>
            <a:r>
              <a:rPr lang="el-GR" dirty="0" err="1"/>
              <a:t>Competence</a:t>
            </a:r>
            <a:r>
              <a:rPr lang="el-GR" dirty="0"/>
              <a:t> </a:t>
            </a:r>
            <a:r>
              <a:rPr lang="el-GR" dirty="0" err="1"/>
              <a:t>of</a:t>
            </a:r>
            <a:r>
              <a:rPr lang="el-GR" dirty="0"/>
              <a:t> </a:t>
            </a:r>
            <a:r>
              <a:rPr lang="el-GR" dirty="0" err="1"/>
              <a:t>Educators</a:t>
            </a:r>
            <a:r>
              <a:rPr lang="el-GR" dirty="0"/>
              <a:t>) αποτελεί το βασικό μοντέλο</a:t>
            </a:r>
          </a:p>
          <a:p>
            <a:pPr marL="0" indent="0" algn="just">
              <a:buNone/>
            </a:pPr>
            <a:r>
              <a:rPr lang="el-GR" dirty="0"/>
              <a:t>αναφοράς για την περιγραφή των ψηφιακών ικανοτήτων των</a:t>
            </a:r>
          </a:p>
          <a:p>
            <a:pPr marL="0" indent="0" algn="just">
              <a:buNone/>
            </a:pPr>
            <a:r>
              <a:rPr lang="el-GR" dirty="0"/>
              <a:t>εκπαιδευτικών (</a:t>
            </a:r>
            <a:r>
              <a:rPr lang="el-GR" dirty="0" err="1"/>
              <a:t>Redecker</a:t>
            </a:r>
            <a:r>
              <a:rPr lang="el-GR" dirty="0"/>
              <a:t> &amp; </a:t>
            </a:r>
            <a:r>
              <a:rPr lang="el-GR" dirty="0" err="1"/>
              <a:t>Punie</a:t>
            </a:r>
            <a:r>
              <a:rPr lang="el-GR" dirty="0"/>
              <a:t>, 2017). Η φιλοσοφία του</a:t>
            </a:r>
          </a:p>
          <a:p>
            <a:pPr marL="0" indent="0" algn="just">
              <a:buNone/>
            </a:pPr>
            <a:r>
              <a:rPr lang="el-GR" dirty="0"/>
              <a:t>εστιάζει όχι απλώς στη χρήση της τεχνολογίας, αλλά στην</a:t>
            </a:r>
          </a:p>
          <a:p>
            <a:pPr marL="0" indent="0" algn="just">
              <a:buNone/>
            </a:pPr>
            <a:r>
              <a:rPr lang="el-GR" dirty="0"/>
              <a:t>παιδαγωγικά αποτελεσματική της αξιοποίηση.</a:t>
            </a:r>
          </a:p>
          <a:p>
            <a:pPr marL="0" indent="0" algn="just">
              <a:buNone/>
            </a:pPr>
            <a:endParaRPr lang="el-GR" dirty="0"/>
          </a:p>
          <a:p>
            <a:pPr marL="0" indent="0" algn="just">
              <a:buNone/>
            </a:pPr>
            <a:r>
              <a:rPr lang="el-GR" dirty="0"/>
              <a:t>Το πλαίσιο δομείται σε έξι περιοχές ψηφιακής επάρκειας, οι</a:t>
            </a:r>
          </a:p>
          <a:p>
            <a:pPr marL="0" indent="0" algn="just">
              <a:buNone/>
            </a:pPr>
            <a:r>
              <a:rPr lang="el-GR" dirty="0"/>
              <a:t>οποίες καλύπτουν όλες τις πτυχές του εκπαιδευτικού έργου: (1)</a:t>
            </a:r>
          </a:p>
          <a:p>
            <a:pPr marL="0" indent="0" algn="just">
              <a:buNone/>
            </a:pPr>
            <a:r>
              <a:rPr lang="el-GR" dirty="0"/>
              <a:t>Επαγγελματική Δέσμευση, (2) Ψηφιακοί Πόροι, (3) Διδασκαλία και</a:t>
            </a:r>
          </a:p>
          <a:p>
            <a:pPr marL="0" indent="0" algn="just">
              <a:buNone/>
            </a:pPr>
            <a:r>
              <a:rPr lang="el-GR" dirty="0"/>
              <a:t>Μάθηση, (4) Αξιολόγηση, (5) Ενδυνάμωση των Μαθητών και (6)</a:t>
            </a:r>
          </a:p>
          <a:p>
            <a:pPr marL="0" indent="0" algn="just">
              <a:buNone/>
            </a:pPr>
            <a:r>
              <a:rPr lang="el-GR" dirty="0"/>
              <a:t>Διευκόλυνση της Ψηφιακής Ικανότητας των Μαθητών.</a:t>
            </a:r>
          </a:p>
          <a:p>
            <a:pPr marL="0" indent="0" algn="just">
              <a:buNone/>
            </a:pPr>
            <a:endParaRPr lang="el-GR" dirty="0"/>
          </a:p>
          <a:p>
            <a:pPr marL="0" indent="0" algn="just">
              <a:buNone/>
            </a:pPr>
            <a:r>
              <a:rPr lang="el-GR" dirty="0"/>
              <a:t>Η συμβολή του </a:t>
            </a:r>
            <a:r>
              <a:rPr lang="el-GR" dirty="0" err="1"/>
              <a:t>DigCompEdu</a:t>
            </a:r>
            <a:r>
              <a:rPr lang="el-GR" dirty="0"/>
              <a:t> στην επιμόρφωση είναι καθοριστική,</a:t>
            </a:r>
          </a:p>
          <a:p>
            <a:pPr marL="0" indent="0" algn="just">
              <a:buNone/>
            </a:pPr>
            <a:r>
              <a:rPr lang="el-GR" dirty="0"/>
              <a:t>καθώς επιτρέπει τον </a:t>
            </a:r>
            <a:r>
              <a:rPr lang="el-GR" dirty="0" err="1"/>
              <a:t>στοχοθετημένο</a:t>
            </a:r>
            <a:r>
              <a:rPr lang="el-GR" dirty="0"/>
              <a:t> σχεδιασμό και την</a:t>
            </a:r>
          </a:p>
          <a:p>
            <a:pPr marL="0" indent="0" algn="just">
              <a:buNone/>
            </a:pPr>
            <a:r>
              <a:rPr lang="el-GR" dirty="0"/>
              <a:t>αντικειμενική αξιολόγηση των αναγκών των εκπαιδευτικών,</a:t>
            </a:r>
          </a:p>
          <a:p>
            <a:pPr marL="0" indent="0" algn="just">
              <a:buNone/>
            </a:pPr>
            <a:r>
              <a:rPr lang="el-GR" dirty="0"/>
              <a:t>οδηγώντας στη δημιουργία εξατομικευμένων επιμορφωτικών</a:t>
            </a:r>
          </a:p>
          <a:p>
            <a:pPr marL="0" indent="0" algn="just">
              <a:buNone/>
            </a:pPr>
            <a:r>
              <a:rPr lang="el-GR" dirty="0"/>
              <a:t>διαδρομών (</a:t>
            </a:r>
            <a:r>
              <a:rPr lang="el-GR" dirty="0" err="1"/>
              <a:t>Redecker</a:t>
            </a:r>
            <a:r>
              <a:rPr lang="el-GR" dirty="0"/>
              <a:t>, 2017).</a:t>
            </a:r>
          </a:p>
        </p:txBody>
      </p:sp>
      <p:sp>
        <p:nvSpPr>
          <p:cNvPr id="4" name="Θέση ημερομηνίας 3"/>
          <p:cNvSpPr>
            <a:spLocks noGrp="1"/>
          </p:cNvSpPr>
          <p:nvPr>
            <p:ph type="dt" sz="half" idx="10"/>
          </p:nvPr>
        </p:nvSpPr>
        <p:spPr/>
        <p:txBody>
          <a:bodyPr/>
          <a:lstStyle/>
          <a:p>
            <a:fld id="{B11D738E-8962-435F-8C43-147B8DD7E819}" type="datetime1">
              <a:rPr lang="en-US" smtClean="0"/>
              <a:t>1/15/2026</a:t>
            </a:fld>
            <a:endParaRPr lang="en-US"/>
          </a:p>
        </p:txBody>
      </p:sp>
      <p:sp>
        <p:nvSpPr>
          <p:cNvPr id="5" name="Θέση υποσέλιδου 4"/>
          <p:cNvSpPr>
            <a:spLocks noGrp="1"/>
          </p:cNvSpPr>
          <p:nvPr>
            <p:ph type="ftr" sz="quarter" idx="11"/>
          </p:nvPr>
        </p:nvSpPr>
        <p:spPr/>
        <p:txBody>
          <a:bodyPr/>
          <a:lstStyle/>
          <a:p>
            <a:r>
              <a:rPr lang="en-US" smtClean="0"/>
              <a:t>Footer Text</a:t>
            </a:r>
            <a:endParaRPr lang="en-US"/>
          </a:p>
        </p:txBody>
      </p:sp>
      <p:sp>
        <p:nvSpPr>
          <p:cNvPr id="6" name="Θέση αριθμού διαφάνειας 5"/>
          <p:cNvSpPr>
            <a:spLocks noGrp="1"/>
          </p:cNvSpPr>
          <p:nvPr>
            <p:ph type="sldNum" sz="quarter" idx="12"/>
          </p:nvPr>
        </p:nvSpPr>
        <p:spPr/>
        <p:txBody>
          <a:bodyPr/>
          <a:lstStyle/>
          <a:p>
            <a:fld id="{BA9B540C-44DA-4F69-89C9-7C84606640D3}" type="slidenum">
              <a:rPr lang="en-US" smtClean="0"/>
              <a:pPr/>
              <a:t>4</a:t>
            </a:fld>
            <a:endParaRPr lang="en-US"/>
          </a:p>
        </p:txBody>
      </p:sp>
    </p:spTree>
    <p:extLst>
      <p:ext uri="{BB962C8B-B14F-4D97-AF65-F5344CB8AC3E}">
        <p14:creationId xmlns:p14="http://schemas.microsoft.com/office/powerpoint/2010/main" val="27268004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600" dirty="0"/>
              <a:t>Η Ελληνική Πραγματικότητα</a:t>
            </a:r>
            <a:br>
              <a:rPr lang="el-GR" sz="3600" dirty="0"/>
            </a:br>
            <a:r>
              <a:rPr lang="el-GR" sz="3600" dirty="0"/>
              <a:t>στην Επιμόρφωση Εκπαιδευτικών</a:t>
            </a:r>
          </a:p>
        </p:txBody>
      </p:sp>
      <p:sp>
        <p:nvSpPr>
          <p:cNvPr id="3" name="Θέση περιεχομένου 2"/>
          <p:cNvSpPr>
            <a:spLocks noGrp="1"/>
          </p:cNvSpPr>
          <p:nvPr>
            <p:ph idx="1"/>
          </p:nvPr>
        </p:nvSpPr>
        <p:spPr/>
        <p:txBody>
          <a:bodyPr>
            <a:normAutofit fontScale="70000" lnSpcReduction="20000"/>
          </a:bodyPr>
          <a:lstStyle/>
          <a:p>
            <a:pPr marL="0" indent="0" algn="just">
              <a:buNone/>
            </a:pPr>
            <a:r>
              <a:rPr lang="el-GR" dirty="0"/>
              <a:t>Η Τεχνητή Νοημοσύνη (ΤΝ) αποτελεί μετασχηματιστικό</a:t>
            </a:r>
          </a:p>
          <a:p>
            <a:pPr marL="0" indent="0" algn="just">
              <a:buNone/>
            </a:pPr>
            <a:r>
              <a:rPr lang="el-GR" dirty="0"/>
              <a:t>παράγοντα, επιτρέποντας την εξατομίκευση της μάθησης</a:t>
            </a:r>
          </a:p>
          <a:p>
            <a:pPr marL="0" indent="0" algn="just">
              <a:buNone/>
            </a:pPr>
            <a:r>
              <a:rPr lang="el-GR" dirty="0"/>
              <a:t>(</a:t>
            </a:r>
            <a:r>
              <a:rPr lang="el-GR" dirty="0" err="1"/>
              <a:t>Baker</a:t>
            </a:r>
            <a:r>
              <a:rPr lang="el-GR" dirty="0"/>
              <a:t> &amp; </a:t>
            </a:r>
            <a:r>
              <a:rPr lang="el-GR" dirty="0" err="1"/>
              <a:t>Siemens</a:t>
            </a:r>
            <a:r>
              <a:rPr lang="el-GR" dirty="0"/>
              <a:t>, 2014) και την αυτοματοποίηση των</a:t>
            </a:r>
          </a:p>
          <a:p>
            <a:pPr marL="0" indent="0" algn="just">
              <a:buNone/>
            </a:pPr>
            <a:r>
              <a:rPr lang="el-GR" dirty="0"/>
              <a:t>ρουτινιάρικων εργασιών αξιολόγησης.</a:t>
            </a:r>
          </a:p>
          <a:p>
            <a:pPr marL="0" indent="0" algn="just">
              <a:buNone/>
            </a:pPr>
            <a:endParaRPr lang="el-GR" dirty="0"/>
          </a:p>
          <a:p>
            <a:pPr marL="0" indent="0" algn="just">
              <a:buNone/>
            </a:pPr>
            <a:r>
              <a:rPr lang="el-GR" dirty="0"/>
              <a:t>Η εμφάνιση της ΤΝ καθιστά τον AI </a:t>
            </a:r>
            <a:r>
              <a:rPr lang="el-GR" dirty="0" err="1"/>
              <a:t>Literacy</a:t>
            </a:r>
            <a:r>
              <a:rPr lang="el-GR" dirty="0"/>
              <a:t> (</a:t>
            </a:r>
            <a:r>
              <a:rPr lang="el-GR" dirty="0" err="1"/>
              <a:t>Γραμματισμό</a:t>
            </a:r>
            <a:endParaRPr lang="el-GR" dirty="0"/>
          </a:p>
          <a:p>
            <a:pPr marL="0" indent="0" algn="just">
              <a:buNone/>
            </a:pPr>
            <a:r>
              <a:rPr lang="el-GR" dirty="0"/>
              <a:t>στην Τεχνητή Νοημοσύνη) μία νέα, θεμελιώδη ικανότητα. Οι</a:t>
            </a:r>
          </a:p>
          <a:p>
            <a:pPr marL="0" indent="0" algn="just">
              <a:buNone/>
            </a:pPr>
            <a:r>
              <a:rPr lang="el-GR" dirty="0"/>
              <a:t>εκπαιδευτικοί πρέπει να κατανοούν τις βασικές έννοιες της</a:t>
            </a:r>
          </a:p>
          <a:p>
            <a:pPr marL="0" indent="0" algn="just">
              <a:buNone/>
            </a:pPr>
            <a:r>
              <a:rPr lang="el-GR" dirty="0"/>
              <a:t>ΤΝ, την παιδαγωγική της ενσωμάτωση και τις ηθικές και</a:t>
            </a:r>
          </a:p>
          <a:p>
            <a:pPr marL="0" indent="0" algn="just">
              <a:buNone/>
            </a:pPr>
            <a:r>
              <a:rPr lang="el-GR" dirty="0"/>
              <a:t>κοινωνικές της επιπτώσεις (</a:t>
            </a:r>
            <a:r>
              <a:rPr lang="el-GR" dirty="0" err="1"/>
              <a:t>Tuomi</a:t>
            </a:r>
            <a:r>
              <a:rPr lang="el-GR" dirty="0"/>
              <a:t>, </a:t>
            </a:r>
            <a:r>
              <a:rPr lang="el-GR" dirty="0" smtClean="0"/>
              <a:t>2022).</a:t>
            </a:r>
            <a:endParaRPr lang="el-GR" dirty="0"/>
          </a:p>
          <a:p>
            <a:pPr marL="0" indent="0" algn="just">
              <a:buNone/>
            </a:pPr>
            <a:endParaRPr lang="el-GR" dirty="0"/>
          </a:p>
          <a:p>
            <a:pPr marL="0" indent="0" algn="just">
              <a:buNone/>
            </a:pPr>
            <a:r>
              <a:rPr lang="el-GR" dirty="0"/>
              <a:t>Προκλήσεις στην επιμόρφωση για την ΤΝ περιλαμβάνουν την</a:t>
            </a:r>
          </a:p>
          <a:p>
            <a:pPr marL="0" indent="0" algn="just">
              <a:buNone/>
            </a:pPr>
            <a:r>
              <a:rPr lang="el-GR" dirty="0"/>
              <a:t>ταχύτητα αλλαγής, την αντίσταση και το άγχος των</a:t>
            </a:r>
          </a:p>
          <a:p>
            <a:pPr marL="0" indent="0" algn="just">
              <a:buNone/>
            </a:pPr>
            <a:r>
              <a:rPr lang="el-GR" dirty="0"/>
              <a:t>εκπαιδευτικών, καθώς και την ανάγκη για προγράμματα που</a:t>
            </a:r>
          </a:p>
          <a:p>
            <a:pPr marL="0" indent="0" algn="just">
              <a:buNone/>
            </a:pPr>
            <a:r>
              <a:rPr lang="el-GR" dirty="0"/>
              <a:t>εστιάζουν στην κριτική </a:t>
            </a:r>
            <a:r>
              <a:rPr lang="el-GR" dirty="0" smtClean="0"/>
              <a:t>προκαταλήψεων</a:t>
            </a:r>
            <a:endParaRPr lang="el-GR" dirty="0"/>
          </a:p>
          <a:p>
            <a:pPr marL="0" indent="0" algn="just">
              <a:buNone/>
            </a:pPr>
            <a:r>
              <a:rPr lang="el-GR" dirty="0"/>
              <a:t>(</a:t>
            </a:r>
            <a:r>
              <a:rPr lang="el-GR" dirty="0" err="1"/>
              <a:t>Spector</a:t>
            </a:r>
            <a:r>
              <a:rPr lang="el-GR" dirty="0"/>
              <a:t>, 2020).</a:t>
            </a:r>
          </a:p>
        </p:txBody>
      </p:sp>
      <p:sp>
        <p:nvSpPr>
          <p:cNvPr id="4" name="Θέση ημερομηνίας 3"/>
          <p:cNvSpPr>
            <a:spLocks noGrp="1"/>
          </p:cNvSpPr>
          <p:nvPr>
            <p:ph type="dt" sz="half" idx="10"/>
          </p:nvPr>
        </p:nvSpPr>
        <p:spPr/>
        <p:txBody>
          <a:bodyPr/>
          <a:lstStyle/>
          <a:p>
            <a:fld id="{B11D738E-8962-435F-8C43-147B8DD7E819}" type="datetime1">
              <a:rPr lang="en-US" smtClean="0"/>
              <a:t>1/15/2026</a:t>
            </a:fld>
            <a:endParaRPr lang="en-US"/>
          </a:p>
        </p:txBody>
      </p:sp>
      <p:sp>
        <p:nvSpPr>
          <p:cNvPr id="5" name="Θέση υποσέλιδου 4"/>
          <p:cNvSpPr>
            <a:spLocks noGrp="1"/>
          </p:cNvSpPr>
          <p:nvPr>
            <p:ph type="ftr" sz="quarter" idx="11"/>
          </p:nvPr>
        </p:nvSpPr>
        <p:spPr/>
        <p:txBody>
          <a:bodyPr/>
          <a:lstStyle/>
          <a:p>
            <a:r>
              <a:rPr lang="en-US" smtClean="0"/>
              <a:t>Footer Text</a:t>
            </a:r>
            <a:endParaRPr lang="en-US"/>
          </a:p>
        </p:txBody>
      </p:sp>
      <p:sp>
        <p:nvSpPr>
          <p:cNvPr id="6" name="Θέση αριθμού διαφάνειας 5"/>
          <p:cNvSpPr>
            <a:spLocks noGrp="1"/>
          </p:cNvSpPr>
          <p:nvPr>
            <p:ph type="sldNum" sz="quarter" idx="12"/>
          </p:nvPr>
        </p:nvSpPr>
        <p:spPr/>
        <p:txBody>
          <a:bodyPr/>
          <a:lstStyle/>
          <a:p>
            <a:fld id="{BA9B540C-44DA-4F69-89C9-7C84606640D3}" type="slidenum">
              <a:rPr lang="en-US" smtClean="0"/>
              <a:pPr/>
              <a:t>5</a:t>
            </a:fld>
            <a:endParaRPr lang="en-US"/>
          </a:p>
        </p:txBody>
      </p:sp>
    </p:spTree>
    <p:extLst>
      <p:ext uri="{BB962C8B-B14F-4D97-AF65-F5344CB8AC3E}">
        <p14:creationId xmlns:p14="http://schemas.microsoft.com/office/powerpoint/2010/main" val="1985490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Ερευνητικά ερωτήματα</a:t>
            </a:r>
            <a:endParaRPr lang="el-GR" dirty="0"/>
          </a:p>
        </p:txBody>
      </p:sp>
      <p:sp>
        <p:nvSpPr>
          <p:cNvPr id="3" name="Θέση περιεχομένου 2"/>
          <p:cNvSpPr>
            <a:spLocks noGrp="1"/>
          </p:cNvSpPr>
          <p:nvPr>
            <p:ph idx="1"/>
          </p:nvPr>
        </p:nvSpPr>
        <p:spPr/>
        <p:txBody>
          <a:bodyPr>
            <a:normAutofit fontScale="40000" lnSpcReduction="20000"/>
          </a:bodyPr>
          <a:lstStyle/>
          <a:p>
            <a:pPr marL="0" indent="0" algn="ctr">
              <a:buNone/>
            </a:pPr>
            <a:endParaRPr lang="el-GR" dirty="0"/>
          </a:p>
          <a:p>
            <a:pPr marL="0" indent="0" algn="ctr">
              <a:buNone/>
            </a:pPr>
            <a:r>
              <a:rPr lang="el-GR" sz="2900" dirty="0"/>
              <a:t>Η μελέτη επιδιώκει να απαντήσει στα ακόλουθα ερευνητικά</a:t>
            </a:r>
          </a:p>
          <a:p>
            <a:pPr marL="0" indent="0" algn="ctr">
              <a:buNone/>
            </a:pPr>
            <a:r>
              <a:rPr lang="el-GR" sz="2900" dirty="0"/>
              <a:t>ερωτήματα:</a:t>
            </a:r>
          </a:p>
          <a:p>
            <a:pPr marL="0" indent="0" algn="ctr">
              <a:buNone/>
            </a:pPr>
            <a:endParaRPr lang="el-GR" sz="2900" dirty="0"/>
          </a:p>
          <a:p>
            <a:pPr marL="0" indent="0" algn="ctr">
              <a:buNone/>
            </a:pPr>
            <a:r>
              <a:rPr lang="el-GR" sz="2900" dirty="0"/>
              <a:t>1. Πώς αντιλαμβάνονται οι εκπαιδευτικοί τον ψηφιακό</a:t>
            </a:r>
          </a:p>
          <a:p>
            <a:pPr marL="0" indent="0" algn="ctr">
              <a:buNone/>
            </a:pPr>
            <a:r>
              <a:rPr lang="el-GR" sz="2900" dirty="0"/>
              <a:t>μετασχηματισμό και τη σημασία της διαρκούς επιμόρφωσης;</a:t>
            </a:r>
          </a:p>
          <a:p>
            <a:pPr marL="0" indent="0" algn="ctr">
              <a:buNone/>
            </a:pPr>
            <a:endParaRPr lang="el-GR" sz="2900" dirty="0"/>
          </a:p>
          <a:p>
            <a:pPr marL="0" indent="0" algn="ctr">
              <a:buNone/>
            </a:pPr>
            <a:r>
              <a:rPr lang="el-GR" sz="2900" dirty="0"/>
              <a:t>2. Με ποιους τρόπους το τρίπτυχο </a:t>
            </a:r>
            <a:r>
              <a:rPr lang="el-GR" sz="2900" dirty="0" err="1"/>
              <a:t>Reskill–Upskill–Unlearn</a:t>
            </a:r>
            <a:endParaRPr lang="el-GR" sz="2900" dirty="0"/>
          </a:p>
          <a:p>
            <a:pPr marL="0" indent="0" algn="ctr">
              <a:buNone/>
            </a:pPr>
            <a:r>
              <a:rPr lang="el-GR" sz="2900" dirty="0"/>
              <a:t>αντανακλάται στις πρακτικές και στις ανάγκες τους;</a:t>
            </a:r>
          </a:p>
          <a:p>
            <a:pPr marL="0" indent="0" algn="ctr">
              <a:buNone/>
            </a:pPr>
            <a:endParaRPr lang="el-GR" sz="2900" dirty="0"/>
          </a:p>
          <a:p>
            <a:pPr marL="0" indent="0" algn="ctr">
              <a:buNone/>
            </a:pPr>
            <a:r>
              <a:rPr lang="el-GR" sz="2900" dirty="0"/>
              <a:t>3. Ποια είναι η γνώση και η στάση τους απέναντι στο πλαίσιο</a:t>
            </a:r>
          </a:p>
          <a:p>
            <a:pPr marL="0" indent="0" algn="ctr">
              <a:buNone/>
            </a:pPr>
            <a:r>
              <a:rPr lang="el-GR" sz="2900" dirty="0" err="1"/>
              <a:t>DigCompEdu</a:t>
            </a:r>
            <a:r>
              <a:rPr lang="el-GR" sz="2900" dirty="0"/>
              <a:t> και πώς το αξιολογούν ως εργαλείο</a:t>
            </a:r>
          </a:p>
          <a:p>
            <a:pPr marL="0" indent="0" algn="ctr">
              <a:buNone/>
            </a:pPr>
            <a:r>
              <a:rPr lang="el-GR" sz="2900" dirty="0"/>
              <a:t>επαγγελματικής ανάπτυξης;</a:t>
            </a:r>
          </a:p>
          <a:p>
            <a:pPr marL="0" indent="0" algn="ctr">
              <a:buNone/>
            </a:pPr>
            <a:endParaRPr lang="el-GR" sz="2900" dirty="0"/>
          </a:p>
          <a:p>
            <a:pPr marL="0" indent="0" algn="ctr">
              <a:buNone/>
            </a:pPr>
            <a:r>
              <a:rPr lang="el-GR" sz="2900" dirty="0"/>
              <a:t>4. Ποιες προκλήσεις, ελλείψεις ή αντιστάσεις συναντούν στην</a:t>
            </a:r>
          </a:p>
          <a:p>
            <a:pPr marL="0" indent="0" algn="ctr">
              <a:buNone/>
            </a:pPr>
            <a:r>
              <a:rPr lang="el-GR" sz="2900" dirty="0"/>
              <a:t>ενσωμάτωση ψηφιακών εργαλείων στη σχολική</a:t>
            </a:r>
          </a:p>
          <a:p>
            <a:pPr marL="0" indent="0" algn="ctr">
              <a:buNone/>
            </a:pPr>
            <a:r>
              <a:rPr lang="el-GR" sz="2900" dirty="0"/>
              <a:t>καθημερινότητα;</a:t>
            </a:r>
          </a:p>
          <a:p>
            <a:pPr marL="0" indent="0" algn="ctr">
              <a:buNone/>
            </a:pPr>
            <a:endParaRPr lang="el-GR" sz="2900" dirty="0"/>
          </a:p>
          <a:p>
            <a:pPr marL="0" indent="0" algn="ctr">
              <a:buNone/>
            </a:pPr>
            <a:r>
              <a:rPr lang="el-GR" sz="2900" dirty="0"/>
              <a:t>5. Πώς αντιλαμβάνονται τον ρόλο και τις επιπτώσεις της</a:t>
            </a:r>
          </a:p>
          <a:p>
            <a:pPr marL="0" indent="0" algn="ctr">
              <a:buNone/>
            </a:pPr>
            <a:r>
              <a:rPr lang="el-GR" sz="2900" dirty="0"/>
              <a:t>Τεχνητής Νοημοσύνης στη διδασκαλία και τη μάθηση;</a:t>
            </a:r>
          </a:p>
          <a:p>
            <a:pPr marL="0" indent="0" algn="ctr">
              <a:buNone/>
            </a:pPr>
            <a:endParaRPr lang="el-GR" sz="2900" dirty="0"/>
          </a:p>
          <a:p>
            <a:pPr marL="0" indent="0" algn="ctr">
              <a:buNone/>
            </a:pPr>
            <a:r>
              <a:rPr lang="el-GR" sz="2900" dirty="0"/>
              <a:t>6. Ποιες καλές πρακτικές ή προτάσεις βελτίωσης εντοπίζουν</a:t>
            </a:r>
          </a:p>
          <a:p>
            <a:pPr marL="0" indent="0" algn="ctr">
              <a:buNone/>
            </a:pPr>
            <a:r>
              <a:rPr lang="el-GR" sz="2900" dirty="0"/>
              <a:t>για την ενίσχυση της ψηφιακής επάρκειας των εκπαιδευτικών</a:t>
            </a:r>
          </a:p>
          <a:p>
            <a:pPr marL="0" indent="0" algn="ctr">
              <a:buNone/>
            </a:pPr>
            <a:r>
              <a:rPr lang="el-GR" sz="2900" dirty="0"/>
              <a:t>στην ελληνική σχολική</a:t>
            </a:r>
          </a:p>
        </p:txBody>
      </p:sp>
      <p:sp>
        <p:nvSpPr>
          <p:cNvPr id="4" name="Θέση ημερομηνίας 3"/>
          <p:cNvSpPr>
            <a:spLocks noGrp="1"/>
          </p:cNvSpPr>
          <p:nvPr>
            <p:ph type="dt" sz="half" idx="10"/>
          </p:nvPr>
        </p:nvSpPr>
        <p:spPr/>
        <p:txBody>
          <a:bodyPr/>
          <a:lstStyle/>
          <a:p>
            <a:fld id="{B11D738E-8962-435F-8C43-147B8DD7E819}" type="datetime1">
              <a:rPr lang="en-US" smtClean="0"/>
              <a:t>1/15/2026</a:t>
            </a:fld>
            <a:endParaRPr lang="en-US"/>
          </a:p>
        </p:txBody>
      </p:sp>
      <p:sp>
        <p:nvSpPr>
          <p:cNvPr id="5" name="Θέση υποσέλιδου 4"/>
          <p:cNvSpPr>
            <a:spLocks noGrp="1"/>
          </p:cNvSpPr>
          <p:nvPr>
            <p:ph type="ftr" sz="quarter" idx="11"/>
          </p:nvPr>
        </p:nvSpPr>
        <p:spPr/>
        <p:txBody>
          <a:bodyPr/>
          <a:lstStyle/>
          <a:p>
            <a:r>
              <a:rPr lang="en-US" smtClean="0"/>
              <a:t>Footer Text</a:t>
            </a:r>
            <a:endParaRPr lang="en-US"/>
          </a:p>
        </p:txBody>
      </p:sp>
      <p:sp>
        <p:nvSpPr>
          <p:cNvPr id="6" name="Θέση αριθμού διαφάνειας 5"/>
          <p:cNvSpPr>
            <a:spLocks noGrp="1"/>
          </p:cNvSpPr>
          <p:nvPr>
            <p:ph type="sldNum" sz="quarter" idx="12"/>
          </p:nvPr>
        </p:nvSpPr>
        <p:spPr/>
        <p:txBody>
          <a:bodyPr/>
          <a:lstStyle/>
          <a:p>
            <a:fld id="{BA9B540C-44DA-4F69-89C9-7C84606640D3}" type="slidenum">
              <a:rPr lang="en-US" smtClean="0"/>
              <a:pPr/>
              <a:t>6</a:t>
            </a:fld>
            <a:endParaRPr lang="en-US"/>
          </a:p>
        </p:txBody>
      </p:sp>
    </p:spTree>
    <p:extLst>
      <p:ext uri="{BB962C8B-B14F-4D97-AF65-F5344CB8AC3E}">
        <p14:creationId xmlns:p14="http://schemas.microsoft.com/office/powerpoint/2010/main" val="1843888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4000" dirty="0" smtClean="0"/>
              <a:t>Αποτελέσματα έρευνας με βάση τα ερευνητικά ερωτήματ</a:t>
            </a:r>
            <a:r>
              <a:rPr lang="el-GR" sz="4000" dirty="0"/>
              <a:t>α</a:t>
            </a:r>
          </a:p>
        </p:txBody>
      </p:sp>
      <p:sp>
        <p:nvSpPr>
          <p:cNvPr id="3" name="Θέση περιεχομένου 2"/>
          <p:cNvSpPr>
            <a:spLocks noGrp="1"/>
          </p:cNvSpPr>
          <p:nvPr>
            <p:ph idx="1"/>
          </p:nvPr>
        </p:nvSpPr>
        <p:spPr/>
        <p:txBody>
          <a:bodyPr>
            <a:normAutofit fontScale="85000" lnSpcReduction="10000"/>
          </a:bodyPr>
          <a:lstStyle/>
          <a:p>
            <a:r>
              <a:rPr lang="el-GR" dirty="0"/>
              <a:t>7.1 Αντιλήψεις Εκπαιδευτικών για τον Ψηφιακό Μετασχηματισμό</a:t>
            </a:r>
          </a:p>
          <a:p>
            <a:r>
              <a:rPr lang="el-GR" dirty="0"/>
              <a:t>Ο ψηφιακός μετασχηματισμός:</a:t>
            </a:r>
          </a:p>
          <a:p>
            <a:endParaRPr lang="el-GR" dirty="0"/>
          </a:p>
          <a:p>
            <a:r>
              <a:rPr lang="el-GR" dirty="0"/>
              <a:t>θεωρείται αναπόφευκτος και διαρκής</a:t>
            </a:r>
          </a:p>
          <a:p>
            <a:endParaRPr lang="el-GR" dirty="0"/>
          </a:p>
          <a:p>
            <a:r>
              <a:rPr lang="el-GR" dirty="0"/>
              <a:t>επηρεάζει τη διδακτική πρακτική και τον επαγγελματικό ρόλο</a:t>
            </a:r>
          </a:p>
          <a:p>
            <a:endParaRPr lang="el-GR" dirty="0"/>
          </a:p>
          <a:p>
            <a:r>
              <a:rPr lang="el-GR" dirty="0"/>
              <a:t>Οι ψηφιακές δεξιότητες:</a:t>
            </a:r>
          </a:p>
          <a:p>
            <a:endParaRPr lang="el-GR" dirty="0"/>
          </a:p>
          <a:p>
            <a:r>
              <a:rPr lang="el-GR" dirty="0"/>
              <a:t>δεν είναι στατικές</a:t>
            </a:r>
          </a:p>
          <a:p>
            <a:endParaRPr lang="el-GR" dirty="0"/>
          </a:p>
          <a:p>
            <a:r>
              <a:rPr lang="el-GR" dirty="0"/>
              <a:t>απαιτούν συνεχή ανανέωση και επιμόρφωση</a:t>
            </a:r>
          </a:p>
          <a:p>
            <a:endParaRPr lang="el-GR" dirty="0"/>
          </a:p>
          <a:p>
            <a:endParaRPr lang="el-GR" dirty="0"/>
          </a:p>
        </p:txBody>
      </p:sp>
      <p:sp>
        <p:nvSpPr>
          <p:cNvPr id="4" name="Θέση ημερομηνίας 3"/>
          <p:cNvSpPr>
            <a:spLocks noGrp="1"/>
          </p:cNvSpPr>
          <p:nvPr>
            <p:ph type="dt" sz="half" idx="10"/>
          </p:nvPr>
        </p:nvSpPr>
        <p:spPr/>
        <p:txBody>
          <a:bodyPr/>
          <a:lstStyle/>
          <a:p>
            <a:fld id="{B11D738E-8962-435F-8C43-147B8DD7E819}" type="datetime1">
              <a:rPr lang="en-US" smtClean="0"/>
              <a:t>1/12/2026</a:t>
            </a:fld>
            <a:endParaRPr lang="en-US"/>
          </a:p>
        </p:txBody>
      </p:sp>
      <p:sp>
        <p:nvSpPr>
          <p:cNvPr id="5" name="Θέση υποσέλιδου 4"/>
          <p:cNvSpPr>
            <a:spLocks noGrp="1"/>
          </p:cNvSpPr>
          <p:nvPr>
            <p:ph type="ftr" sz="quarter" idx="11"/>
          </p:nvPr>
        </p:nvSpPr>
        <p:spPr/>
        <p:txBody>
          <a:bodyPr/>
          <a:lstStyle/>
          <a:p>
            <a:r>
              <a:rPr lang="en-US" smtClean="0"/>
              <a:t>Footer Text</a:t>
            </a:r>
            <a:endParaRPr lang="en-US"/>
          </a:p>
        </p:txBody>
      </p:sp>
      <p:sp>
        <p:nvSpPr>
          <p:cNvPr id="6" name="Θέση αριθμού διαφάνειας 5"/>
          <p:cNvSpPr>
            <a:spLocks noGrp="1"/>
          </p:cNvSpPr>
          <p:nvPr>
            <p:ph type="sldNum" sz="quarter" idx="12"/>
          </p:nvPr>
        </p:nvSpPr>
        <p:spPr/>
        <p:txBody>
          <a:bodyPr/>
          <a:lstStyle/>
          <a:p>
            <a:fld id="{BA9B540C-44DA-4F69-89C9-7C84606640D3}" type="slidenum">
              <a:rPr lang="en-US" smtClean="0"/>
              <a:pPr/>
              <a:t>7</a:t>
            </a:fld>
            <a:endParaRPr lang="en-US"/>
          </a:p>
        </p:txBody>
      </p:sp>
    </p:spTree>
    <p:extLst>
      <p:ext uri="{BB962C8B-B14F-4D97-AF65-F5344CB8AC3E}">
        <p14:creationId xmlns:p14="http://schemas.microsoft.com/office/powerpoint/2010/main" val="4512492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fontScale="62500" lnSpcReduction="20000"/>
          </a:bodyPr>
          <a:lstStyle/>
          <a:p>
            <a:r>
              <a:rPr lang="el-GR" dirty="0"/>
              <a:t>Συνεχής Επιμόρφωση</a:t>
            </a:r>
          </a:p>
          <a:p>
            <a:r>
              <a:rPr lang="el-GR" dirty="0"/>
              <a:t>Αντιλαμβάνεται ως:</a:t>
            </a:r>
          </a:p>
          <a:p>
            <a:endParaRPr lang="el-GR" dirty="0"/>
          </a:p>
          <a:p>
            <a:r>
              <a:rPr lang="el-GR" dirty="0"/>
              <a:t>μακροπρόθεσμη</a:t>
            </a:r>
          </a:p>
          <a:p>
            <a:endParaRPr lang="el-GR" dirty="0"/>
          </a:p>
          <a:p>
            <a:r>
              <a:rPr lang="el-GR" dirty="0"/>
              <a:t>οργανωμένη</a:t>
            </a:r>
          </a:p>
          <a:p>
            <a:endParaRPr lang="el-GR" dirty="0"/>
          </a:p>
          <a:p>
            <a:r>
              <a:rPr lang="el-GR" dirty="0"/>
              <a:t>πρακτικά προσανατολισμένη</a:t>
            </a:r>
          </a:p>
          <a:p>
            <a:endParaRPr lang="el-GR" dirty="0"/>
          </a:p>
          <a:p>
            <a:r>
              <a:rPr lang="el-GR" dirty="0"/>
              <a:t>Απόρριψη:</a:t>
            </a:r>
          </a:p>
          <a:p>
            <a:endParaRPr lang="el-GR" dirty="0"/>
          </a:p>
          <a:p>
            <a:r>
              <a:rPr lang="el-GR" dirty="0"/>
              <a:t>αποσπασματικών σεμιναρίων</a:t>
            </a:r>
          </a:p>
          <a:p>
            <a:endParaRPr lang="el-GR" dirty="0"/>
          </a:p>
          <a:p>
            <a:r>
              <a:rPr lang="el-GR" dirty="0"/>
              <a:t>θεωρητικών προσεγγίσεων χωρίς εφαρμογή</a:t>
            </a:r>
          </a:p>
          <a:p>
            <a:endParaRPr lang="el-GR" dirty="0"/>
          </a:p>
          <a:p>
            <a:r>
              <a:rPr lang="el-GR" dirty="0"/>
              <a:t>Έμφαση:</a:t>
            </a:r>
          </a:p>
          <a:p>
            <a:endParaRPr lang="el-GR" dirty="0"/>
          </a:p>
          <a:p>
            <a:r>
              <a:rPr lang="el-GR" dirty="0"/>
              <a:t>στην άμεση αξιοποίηση στην τάξη</a:t>
            </a:r>
          </a:p>
        </p:txBody>
      </p:sp>
      <p:sp>
        <p:nvSpPr>
          <p:cNvPr id="4" name="Θέση ημερομηνίας 3"/>
          <p:cNvSpPr>
            <a:spLocks noGrp="1"/>
          </p:cNvSpPr>
          <p:nvPr>
            <p:ph type="dt" sz="half" idx="10"/>
          </p:nvPr>
        </p:nvSpPr>
        <p:spPr/>
        <p:txBody>
          <a:bodyPr/>
          <a:lstStyle/>
          <a:p>
            <a:fld id="{B11D738E-8962-435F-8C43-147B8DD7E819}" type="datetime1">
              <a:rPr lang="en-US" smtClean="0"/>
              <a:t>1/12/2026</a:t>
            </a:fld>
            <a:endParaRPr lang="en-US"/>
          </a:p>
        </p:txBody>
      </p:sp>
      <p:sp>
        <p:nvSpPr>
          <p:cNvPr id="5" name="Θέση υποσέλιδου 4"/>
          <p:cNvSpPr>
            <a:spLocks noGrp="1"/>
          </p:cNvSpPr>
          <p:nvPr>
            <p:ph type="ftr" sz="quarter" idx="11"/>
          </p:nvPr>
        </p:nvSpPr>
        <p:spPr/>
        <p:txBody>
          <a:bodyPr/>
          <a:lstStyle/>
          <a:p>
            <a:r>
              <a:rPr lang="en-US" smtClean="0"/>
              <a:t>Footer Text</a:t>
            </a:r>
            <a:endParaRPr lang="en-US"/>
          </a:p>
        </p:txBody>
      </p:sp>
      <p:sp>
        <p:nvSpPr>
          <p:cNvPr id="6" name="Θέση αριθμού διαφάνειας 5"/>
          <p:cNvSpPr>
            <a:spLocks noGrp="1"/>
          </p:cNvSpPr>
          <p:nvPr>
            <p:ph type="sldNum" sz="quarter" idx="12"/>
          </p:nvPr>
        </p:nvSpPr>
        <p:spPr/>
        <p:txBody>
          <a:bodyPr/>
          <a:lstStyle/>
          <a:p>
            <a:fld id="{BA9B540C-44DA-4F69-89C9-7C84606640D3}" type="slidenum">
              <a:rPr lang="en-US" smtClean="0"/>
              <a:pPr/>
              <a:t>8</a:t>
            </a:fld>
            <a:endParaRPr lang="en-US"/>
          </a:p>
        </p:txBody>
      </p:sp>
    </p:spTree>
    <p:extLst>
      <p:ext uri="{BB962C8B-B14F-4D97-AF65-F5344CB8AC3E}">
        <p14:creationId xmlns:p14="http://schemas.microsoft.com/office/powerpoint/2010/main" val="1671248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marL="342900" lvl="0" indent="-342900">
              <a:lnSpc>
                <a:spcPct val="100000"/>
              </a:lnSpc>
              <a:spcBef>
                <a:spcPct val="20000"/>
              </a:spcBef>
            </a:pPr>
            <a:r>
              <a:rPr lang="el-GR" sz="1800" b="1" dirty="0" smtClean="0">
                <a:solidFill>
                  <a:prstClr val="black">
                    <a:lumMod val="50000"/>
                    <a:lumOff val="50000"/>
                  </a:prstClr>
                </a:solidFill>
                <a:effectLst/>
                <a:latin typeface="Century Gothic"/>
                <a:ea typeface="+mn-ea"/>
                <a:cs typeface="+mn-cs"/>
              </a:rPr>
              <a:t/>
            </a:r>
            <a:br>
              <a:rPr lang="el-GR" sz="1800" b="1" dirty="0" smtClean="0">
                <a:solidFill>
                  <a:prstClr val="black">
                    <a:lumMod val="50000"/>
                    <a:lumOff val="50000"/>
                  </a:prstClr>
                </a:solidFill>
                <a:effectLst/>
                <a:latin typeface="Century Gothic"/>
                <a:ea typeface="+mn-ea"/>
                <a:cs typeface="+mn-cs"/>
              </a:rPr>
            </a:br>
            <a:r>
              <a:rPr lang="el-GR" sz="1800" b="1" dirty="0">
                <a:solidFill>
                  <a:prstClr val="black">
                    <a:lumMod val="50000"/>
                    <a:lumOff val="50000"/>
                  </a:prstClr>
                </a:solidFill>
                <a:effectLst/>
                <a:latin typeface="Century Gothic"/>
                <a:ea typeface="+mn-ea"/>
                <a:cs typeface="+mn-cs"/>
              </a:rPr>
              <a:t/>
            </a:r>
            <a:br>
              <a:rPr lang="el-GR" sz="1800" b="1" dirty="0">
                <a:solidFill>
                  <a:prstClr val="black">
                    <a:lumMod val="50000"/>
                    <a:lumOff val="50000"/>
                  </a:prstClr>
                </a:solidFill>
                <a:effectLst/>
                <a:latin typeface="Century Gothic"/>
                <a:ea typeface="+mn-ea"/>
                <a:cs typeface="+mn-cs"/>
              </a:rPr>
            </a:br>
            <a:r>
              <a:rPr lang="el-GR" sz="2400" b="1" dirty="0" smtClean="0">
                <a:solidFill>
                  <a:prstClr val="black">
                    <a:lumMod val="50000"/>
                    <a:lumOff val="50000"/>
                  </a:prstClr>
                </a:solidFill>
                <a:effectLst/>
                <a:latin typeface="Century Gothic"/>
                <a:ea typeface="+mn-ea"/>
                <a:cs typeface="+mn-cs"/>
              </a:rPr>
              <a:t/>
            </a:r>
            <a:br>
              <a:rPr lang="el-GR" sz="2400" b="1" dirty="0" smtClean="0">
                <a:solidFill>
                  <a:prstClr val="black">
                    <a:lumMod val="50000"/>
                    <a:lumOff val="50000"/>
                  </a:prstClr>
                </a:solidFill>
                <a:effectLst/>
                <a:latin typeface="Century Gothic"/>
                <a:ea typeface="+mn-ea"/>
                <a:cs typeface="+mn-cs"/>
              </a:rPr>
            </a:br>
            <a:r>
              <a:rPr lang="el-GR" sz="2400" b="1" dirty="0">
                <a:solidFill>
                  <a:prstClr val="black">
                    <a:lumMod val="50000"/>
                    <a:lumOff val="50000"/>
                  </a:prstClr>
                </a:solidFill>
                <a:effectLst/>
                <a:latin typeface="Century Gothic"/>
                <a:ea typeface="+mn-ea"/>
                <a:cs typeface="+mn-cs"/>
              </a:rPr>
              <a:t/>
            </a:r>
            <a:br>
              <a:rPr lang="el-GR" sz="2400" b="1" dirty="0">
                <a:solidFill>
                  <a:prstClr val="black">
                    <a:lumMod val="50000"/>
                    <a:lumOff val="50000"/>
                  </a:prstClr>
                </a:solidFill>
                <a:effectLst/>
                <a:latin typeface="Century Gothic"/>
                <a:ea typeface="+mn-ea"/>
                <a:cs typeface="+mn-cs"/>
              </a:rPr>
            </a:br>
            <a:r>
              <a:rPr lang="el-GR" sz="2400" b="1" dirty="0" smtClean="0">
                <a:solidFill>
                  <a:prstClr val="black">
                    <a:lumMod val="50000"/>
                    <a:lumOff val="50000"/>
                  </a:prstClr>
                </a:solidFill>
                <a:effectLst/>
                <a:latin typeface="Century Gothic"/>
                <a:ea typeface="+mn-ea"/>
                <a:cs typeface="+mn-cs"/>
              </a:rPr>
              <a:t/>
            </a:r>
            <a:br>
              <a:rPr lang="el-GR" sz="2400" b="1" dirty="0" smtClean="0">
                <a:solidFill>
                  <a:prstClr val="black">
                    <a:lumMod val="50000"/>
                    <a:lumOff val="50000"/>
                  </a:prstClr>
                </a:solidFill>
                <a:effectLst/>
                <a:latin typeface="Century Gothic"/>
                <a:ea typeface="+mn-ea"/>
                <a:cs typeface="+mn-cs"/>
              </a:rPr>
            </a:br>
            <a:r>
              <a:rPr lang="el-GR" sz="1800" b="1" dirty="0" smtClean="0">
                <a:solidFill>
                  <a:prstClr val="black">
                    <a:lumMod val="50000"/>
                    <a:lumOff val="50000"/>
                  </a:prstClr>
                </a:solidFill>
                <a:effectLst/>
                <a:latin typeface="Century Gothic"/>
                <a:ea typeface="+mn-ea"/>
                <a:cs typeface="+mn-cs"/>
              </a:rPr>
              <a:t>7.2 </a:t>
            </a:r>
            <a:r>
              <a:rPr lang="el-GR" sz="1800" b="1" dirty="0">
                <a:solidFill>
                  <a:prstClr val="black">
                    <a:lumMod val="50000"/>
                    <a:lumOff val="50000"/>
                  </a:prstClr>
                </a:solidFill>
                <a:effectLst/>
                <a:latin typeface="Century Gothic"/>
                <a:ea typeface="+mn-ea"/>
                <a:cs typeface="+mn-cs"/>
              </a:rPr>
              <a:t>Το Τρίπτυχο </a:t>
            </a:r>
            <a:r>
              <a:rPr lang="el-GR" sz="1800" b="1" dirty="0" err="1">
                <a:solidFill>
                  <a:prstClr val="black">
                    <a:lumMod val="50000"/>
                    <a:lumOff val="50000"/>
                  </a:prstClr>
                </a:solidFill>
                <a:effectLst/>
                <a:latin typeface="Century Gothic"/>
                <a:ea typeface="+mn-ea"/>
                <a:cs typeface="+mn-cs"/>
              </a:rPr>
              <a:t>Reskill–Upskill–Unlearn</a:t>
            </a:r>
            <a:r>
              <a:rPr lang="el-GR" sz="1800" b="1" dirty="0">
                <a:solidFill>
                  <a:prstClr val="black">
                    <a:lumMod val="50000"/>
                    <a:lumOff val="50000"/>
                  </a:prstClr>
                </a:solidFill>
                <a:effectLst/>
                <a:latin typeface="Century Gothic"/>
                <a:ea typeface="+mn-ea"/>
                <a:cs typeface="+mn-cs"/>
              </a:rPr>
              <a:t/>
            </a:r>
            <a:br>
              <a:rPr lang="el-GR" sz="1800" b="1" dirty="0">
                <a:solidFill>
                  <a:prstClr val="black">
                    <a:lumMod val="50000"/>
                    <a:lumOff val="50000"/>
                  </a:prstClr>
                </a:solidFill>
                <a:effectLst/>
                <a:latin typeface="Century Gothic"/>
                <a:ea typeface="+mn-ea"/>
                <a:cs typeface="+mn-cs"/>
              </a:rPr>
            </a:br>
            <a:endParaRPr lang="el-GR" sz="8000" dirty="0"/>
          </a:p>
        </p:txBody>
      </p:sp>
      <p:sp>
        <p:nvSpPr>
          <p:cNvPr id="3" name="Θέση περιεχομένου 2"/>
          <p:cNvSpPr>
            <a:spLocks noGrp="1"/>
          </p:cNvSpPr>
          <p:nvPr>
            <p:ph idx="1"/>
          </p:nvPr>
        </p:nvSpPr>
        <p:spPr>
          <a:xfrm>
            <a:off x="457200" y="836712"/>
            <a:ext cx="8229600" cy="5760640"/>
          </a:xfrm>
        </p:spPr>
        <p:txBody>
          <a:bodyPr>
            <a:normAutofit fontScale="62500" lnSpcReduction="20000"/>
          </a:bodyPr>
          <a:lstStyle/>
          <a:p>
            <a:r>
              <a:rPr lang="el-GR" sz="2900" dirty="0" smtClean="0"/>
              <a:t>Δεν </a:t>
            </a:r>
            <a:r>
              <a:rPr lang="el-GR" sz="2900" dirty="0"/>
              <a:t>υιοθετείται ρητά ως θεωρία</a:t>
            </a:r>
          </a:p>
          <a:p>
            <a:r>
              <a:rPr lang="el-GR" sz="2900" dirty="0"/>
              <a:t>Αναδύεται </a:t>
            </a:r>
            <a:r>
              <a:rPr lang="el-GR" sz="2900" b="1" dirty="0"/>
              <a:t>μέσα από την καθημερινή πρακτική</a:t>
            </a:r>
            <a:endParaRPr lang="el-GR" sz="2900" dirty="0"/>
          </a:p>
          <a:p>
            <a:r>
              <a:rPr lang="el-GR" sz="2900" b="1" dirty="0" err="1"/>
              <a:t>Upskill</a:t>
            </a:r>
            <a:endParaRPr lang="el-GR" sz="2900" b="1" dirty="0"/>
          </a:p>
          <a:p>
            <a:r>
              <a:rPr lang="el-GR" sz="2900" dirty="0"/>
              <a:t>Συνεχής αναβάθμιση ψηφιακών δεξιοτήτων</a:t>
            </a:r>
          </a:p>
          <a:p>
            <a:r>
              <a:rPr lang="el-GR" sz="2900" dirty="0"/>
              <a:t>Χρήση:</a:t>
            </a:r>
          </a:p>
          <a:p>
            <a:pPr lvl="1"/>
            <a:r>
              <a:rPr lang="el-GR" sz="2100" dirty="0"/>
              <a:t>ψηφιακών εργαλείων</a:t>
            </a:r>
          </a:p>
          <a:p>
            <a:pPr lvl="1"/>
            <a:r>
              <a:rPr lang="el-GR" sz="2100" dirty="0"/>
              <a:t>εφαρμογών</a:t>
            </a:r>
          </a:p>
          <a:p>
            <a:pPr lvl="1"/>
            <a:r>
              <a:rPr lang="el-GR" sz="2100" dirty="0"/>
              <a:t>Τεχνητής Νοημοσύνης</a:t>
            </a:r>
          </a:p>
          <a:p>
            <a:r>
              <a:rPr lang="el-GR" sz="2900" b="1" dirty="0" err="1"/>
              <a:t>Reskill</a:t>
            </a:r>
            <a:endParaRPr lang="el-GR" sz="2900" b="1" dirty="0"/>
          </a:p>
          <a:p>
            <a:r>
              <a:rPr lang="el-GR" sz="2900" dirty="0"/>
              <a:t>Επαναπροσδιορισμός διδακτικών πρακτικών</a:t>
            </a:r>
          </a:p>
          <a:p>
            <a:r>
              <a:rPr lang="el-GR" sz="2900" dirty="0"/>
              <a:t>Ενσωμάτωση ψηφιακών μέσων σε:</a:t>
            </a:r>
          </a:p>
          <a:p>
            <a:pPr lvl="1"/>
            <a:r>
              <a:rPr lang="el-GR" sz="2100" dirty="0"/>
              <a:t>παραδοσιακά γνωστικά αντικείμενα</a:t>
            </a:r>
          </a:p>
          <a:p>
            <a:r>
              <a:rPr lang="el-GR" sz="2900" dirty="0"/>
              <a:t>Μετάβαση σε:</a:t>
            </a:r>
          </a:p>
          <a:p>
            <a:pPr lvl="1"/>
            <a:r>
              <a:rPr lang="el-GR" sz="2100" dirty="0" err="1"/>
              <a:t>μαθητοκεντρικές</a:t>
            </a:r>
            <a:endParaRPr lang="el-GR" sz="2100" dirty="0"/>
          </a:p>
          <a:p>
            <a:pPr lvl="1"/>
            <a:r>
              <a:rPr lang="el-GR" sz="2100" dirty="0" err="1"/>
              <a:t>διαθεματικές</a:t>
            </a:r>
            <a:r>
              <a:rPr lang="el-GR" sz="2100" dirty="0"/>
              <a:t> πρακτικές</a:t>
            </a:r>
          </a:p>
          <a:p>
            <a:r>
              <a:rPr lang="el-GR" sz="2900" b="1" dirty="0" err="1"/>
              <a:t>Unlearn</a:t>
            </a:r>
            <a:endParaRPr lang="el-GR" sz="2900" b="1" dirty="0"/>
          </a:p>
          <a:p>
            <a:r>
              <a:rPr lang="el-GR" sz="2900" dirty="0" err="1"/>
              <a:t>Απομάθηση</a:t>
            </a:r>
            <a:r>
              <a:rPr lang="el-GR" sz="2900" dirty="0"/>
              <a:t>:</a:t>
            </a:r>
          </a:p>
          <a:p>
            <a:pPr lvl="1"/>
            <a:r>
              <a:rPr lang="el-GR" sz="2100" dirty="0"/>
              <a:t>δασκαλοκεντρικών προσεγγίσεων</a:t>
            </a:r>
          </a:p>
          <a:p>
            <a:r>
              <a:rPr lang="el-GR" sz="2900" dirty="0"/>
              <a:t>Υιοθέτηση:</a:t>
            </a:r>
          </a:p>
          <a:p>
            <a:pPr lvl="1"/>
            <a:r>
              <a:rPr lang="el-GR" sz="2100" dirty="0"/>
              <a:t>συνεργατικών</a:t>
            </a:r>
          </a:p>
          <a:p>
            <a:pPr lvl="1"/>
            <a:r>
              <a:rPr lang="el-GR" sz="2100" dirty="0" err="1"/>
              <a:t>διαδραστικών</a:t>
            </a:r>
            <a:r>
              <a:rPr lang="el-GR" sz="2100" dirty="0"/>
              <a:t> μορφών μάθησης</a:t>
            </a:r>
          </a:p>
          <a:p>
            <a:r>
              <a:rPr lang="el-GR" sz="2900" dirty="0"/>
              <a:t>Έμφαση:</a:t>
            </a:r>
          </a:p>
          <a:p>
            <a:pPr lvl="1"/>
            <a:r>
              <a:rPr lang="el-GR" sz="2100" dirty="0"/>
              <a:t>στην ενεργή συμμετοχή των </a:t>
            </a:r>
            <a:r>
              <a:rPr lang="el-GR" sz="2100" dirty="0" smtClean="0"/>
              <a:t>μαθητών</a:t>
            </a:r>
            <a:endParaRPr lang="el-GR" sz="2100" dirty="0"/>
          </a:p>
        </p:txBody>
      </p:sp>
      <p:sp>
        <p:nvSpPr>
          <p:cNvPr id="4" name="Θέση ημερομηνίας 3"/>
          <p:cNvSpPr>
            <a:spLocks noGrp="1"/>
          </p:cNvSpPr>
          <p:nvPr>
            <p:ph type="dt" sz="half" idx="10"/>
          </p:nvPr>
        </p:nvSpPr>
        <p:spPr/>
        <p:txBody>
          <a:bodyPr/>
          <a:lstStyle/>
          <a:p>
            <a:fld id="{B11D738E-8962-435F-8C43-147B8DD7E819}" type="datetime1">
              <a:rPr lang="en-US" smtClean="0"/>
              <a:t>1/12/2026</a:t>
            </a:fld>
            <a:endParaRPr lang="en-US"/>
          </a:p>
        </p:txBody>
      </p:sp>
      <p:sp>
        <p:nvSpPr>
          <p:cNvPr id="5" name="Θέση υποσέλιδου 4"/>
          <p:cNvSpPr>
            <a:spLocks noGrp="1"/>
          </p:cNvSpPr>
          <p:nvPr>
            <p:ph type="ftr" sz="quarter" idx="11"/>
          </p:nvPr>
        </p:nvSpPr>
        <p:spPr/>
        <p:txBody>
          <a:bodyPr/>
          <a:lstStyle/>
          <a:p>
            <a:r>
              <a:rPr lang="en-US" smtClean="0"/>
              <a:t>Footer Text</a:t>
            </a:r>
            <a:endParaRPr lang="en-US"/>
          </a:p>
        </p:txBody>
      </p:sp>
      <p:sp>
        <p:nvSpPr>
          <p:cNvPr id="6" name="Θέση αριθμού διαφάνειας 5"/>
          <p:cNvSpPr>
            <a:spLocks noGrp="1"/>
          </p:cNvSpPr>
          <p:nvPr>
            <p:ph type="sldNum" sz="quarter" idx="12"/>
          </p:nvPr>
        </p:nvSpPr>
        <p:spPr/>
        <p:txBody>
          <a:bodyPr/>
          <a:lstStyle/>
          <a:p>
            <a:fld id="{BA9B540C-44DA-4F69-89C9-7C84606640D3}" type="slidenum">
              <a:rPr lang="en-US" smtClean="0"/>
              <a:pPr/>
              <a:t>9</a:t>
            </a:fld>
            <a:endParaRPr lang="en-US"/>
          </a:p>
        </p:txBody>
      </p:sp>
    </p:spTree>
    <p:extLst>
      <p:ext uri="{BB962C8B-B14F-4D97-AF65-F5344CB8AC3E}">
        <p14:creationId xmlns:p14="http://schemas.microsoft.com/office/powerpoint/2010/main" val="15125695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Επιχειρηματικό">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4283</TotalTime>
  <Words>1187</Words>
  <Application>Microsoft Office PowerPoint</Application>
  <PresentationFormat>Προβολή στην οθόνη (4:3)</PresentationFormat>
  <Paragraphs>300</Paragraphs>
  <Slides>17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Επιχειρηματικό</vt:lpstr>
      <vt:lpstr>   Σεμιναριακή εργασία ΜΕΑ 199 ReSkill, UpSkill και Unlearn στην Εκπαίδευση: ReSkill–UpSkill–Unlearn: Η Επιμόρφωση των Εκπαιδευτικών στην Εποχή της Αβεβαιότητας και της Τεχνητής Νοημοσύνης</vt:lpstr>
      <vt:lpstr>Σκοπός εργασίας </vt:lpstr>
      <vt:lpstr>Θεωρητικό πλαίσιο</vt:lpstr>
      <vt:lpstr>Το πλαίσιο DigCompEdu και η Επιμόρφωση στις Ψηφιακές Δεξιότητες</vt:lpstr>
      <vt:lpstr>Η Ελληνική Πραγματικότητα στην Επιμόρφωση Εκπαιδευτικών</vt:lpstr>
      <vt:lpstr>Ερευνητικά ερωτήματα</vt:lpstr>
      <vt:lpstr>Αποτελέσματα έρευνας με βάση τα ερευνητικά ερωτήματα</vt:lpstr>
      <vt:lpstr>Παρουσίαση του PowerPoint</vt:lpstr>
      <vt:lpstr>     7.2 Το Τρίπτυχο Reskill–Upskill–Unlearn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Σεμιναριακή εργασία ΜΕΑ 199 ReSkill, UpSkill και Unlearn στην Εκπαίδευση: Επιμόρφωση Εκπαιδευτικών στις Ψηφιακές Δεξιότητες με βάση το Πλαίσιο DigCompEdu στην Εποχή της Τεχνητής Νοημοσύνης.</dc:title>
  <dc:creator>User</dc:creator>
  <cp:lastModifiedBy>User</cp:lastModifiedBy>
  <cp:revision>7</cp:revision>
  <dcterms:created xsi:type="dcterms:W3CDTF">2026-01-12T20:30:10Z</dcterms:created>
  <dcterms:modified xsi:type="dcterms:W3CDTF">2026-01-15T19:53:37Z</dcterms:modified>
</cp:coreProperties>
</file>