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0" r:id="rId5"/>
    <p:sldId id="269" r:id="rId6"/>
    <p:sldId id="270" r:id="rId7"/>
    <p:sldId id="268" r:id="rId8"/>
    <p:sldId id="274" r:id="rId9"/>
    <p:sldId id="275" r:id="rId10"/>
    <p:sldId id="276" r:id="rId11"/>
    <p:sldId id="272" r:id="rId12"/>
    <p:sldId id="279" r:id="rId13"/>
    <p:sldId id="283" r:id="rId14"/>
    <p:sldId id="278" r:id="rId15"/>
    <p:sldId id="277" r:id="rId16"/>
    <p:sldId id="271" r:id="rId17"/>
    <p:sldId id="281" r:id="rId18"/>
    <p:sldId id="280" r:id="rId19"/>
    <p:sldId id="282" r:id="rId20"/>
    <p:sldId id="273"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2A00"/>
    <a:srgbClr val="4C2600"/>
    <a:srgbClr val="342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60"/>
  </p:normalViewPr>
  <p:slideViewPr>
    <p:cSldViewPr snapToGrid="0">
      <p:cViewPr varScale="1">
        <p:scale>
          <a:sx n="78" d="100"/>
          <a:sy n="78" d="100"/>
        </p:scale>
        <p:origin x="107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395123-B0AE-8232-29C9-CF54C5912E7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1370942-1850-7E62-D160-F30E0E0ED7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E23DF16-11F7-9874-2564-65061E43251C}"/>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5" name="Θέση υποσέλιδου 4">
            <a:extLst>
              <a:ext uri="{FF2B5EF4-FFF2-40B4-BE49-F238E27FC236}">
                <a16:creationId xmlns:a16="http://schemas.microsoft.com/office/drawing/2014/main" id="{25A4F3EB-AD03-0E38-987D-25F5438998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B64E9C-4F47-7809-13D1-6041A8DFCD60}"/>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213326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9455C5-8D40-5022-307A-898FD76A6D2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CC94591-C913-2A93-4664-D530D384297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1498A4D-EAC5-F6DC-FD86-C71641E47976}"/>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5" name="Θέση υποσέλιδου 4">
            <a:extLst>
              <a:ext uri="{FF2B5EF4-FFF2-40B4-BE49-F238E27FC236}">
                <a16:creationId xmlns:a16="http://schemas.microsoft.com/office/drawing/2014/main" id="{219B7398-1856-EABF-3076-6C8D4235F2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B945E18-1FEE-0C0D-D010-23A8A359D3BB}"/>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152844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A0B4B0A-EC37-C49D-A3A6-171E4876C6C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0C7A700-2640-2B46-E026-2C81510F435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A85EB1E-3694-5C0E-85F9-0AC24EA9B1E1}"/>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5" name="Θέση υποσέλιδου 4">
            <a:extLst>
              <a:ext uri="{FF2B5EF4-FFF2-40B4-BE49-F238E27FC236}">
                <a16:creationId xmlns:a16="http://schemas.microsoft.com/office/drawing/2014/main" id="{3CCF6418-CBCF-D80E-778D-803718001E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8436FF-71F2-FF63-C311-13C9D05432A2}"/>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302248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D167EB-A1BA-13E3-34BE-3BC3F11052D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13B8B96-86B2-96D6-2EE6-4E15C5E5FF8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DCBA7E4-18AC-BA4D-33C1-51279B20FF9A}"/>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5" name="Θέση υποσέλιδου 4">
            <a:extLst>
              <a:ext uri="{FF2B5EF4-FFF2-40B4-BE49-F238E27FC236}">
                <a16:creationId xmlns:a16="http://schemas.microsoft.com/office/drawing/2014/main" id="{94628642-3759-6492-C109-7A0EAE0D46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1571A44-1224-6FBE-EC7C-2D7FB493B6A6}"/>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388496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0D10A4-8290-6D16-CB51-12EB51E4B4E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8E8F1E0-910C-D2AF-D8CC-4D8B7106F9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AE5A331-68FC-1F56-72FC-FECBA482C9EB}"/>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5" name="Θέση υποσέλιδου 4">
            <a:extLst>
              <a:ext uri="{FF2B5EF4-FFF2-40B4-BE49-F238E27FC236}">
                <a16:creationId xmlns:a16="http://schemas.microsoft.com/office/drawing/2014/main" id="{BF727D93-5991-1465-76BB-E8BB3B51EF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5986C2-BB22-4D83-B68C-E9C0ECDE0D64}"/>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723090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2B627D-554A-3790-AB2D-856AA60AA0C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3BFD83C-FD7B-E743-1006-6D2910F9366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610C45E-DE3C-BD1A-AD46-4CC26FBABE7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DAA4937-F35C-D3E7-6157-19740987327B}"/>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6" name="Θέση υποσέλιδου 5">
            <a:extLst>
              <a:ext uri="{FF2B5EF4-FFF2-40B4-BE49-F238E27FC236}">
                <a16:creationId xmlns:a16="http://schemas.microsoft.com/office/drawing/2014/main" id="{86D43944-3B3B-7831-B761-C94080D4002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9B5FB7-3A8A-8E6A-113F-C6C8FBA11ED6}"/>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281102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675AE0-1550-7D33-2294-967F86813D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141BFAB-13AF-5FF1-EA0B-7D511D1D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9141794-EEEE-803A-921B-2E2B6C5E20A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EC44C0B-0285-91C9-E272-6974231D4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5BBCDBA-78F9-23E1-FF5A-0A3826DB659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0AB8861-770E-D1C6-064B-08EAB74BAD6D}"/>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8" name="Θέση υποσέλιδου 7">
            <a:extLst>
              <a:ext uri="{FF2B5EF4-FFF2-40B4-BE49-F238E27FC236}">
                <a16:creationId xmlns:a16="http://schemas.microsoft.com/office/drawing/2014/main" id="{D4DAC279-0087-B534-99A2-5BEB775637F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80EB316-05D6-C77C-9BE8-55525F2C3397}"/>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138097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E92055-FA4F-1383-7168-8BF8BCB6B5F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294194E-E57D-EC11-DDB1-83A8E24C90E6}"/>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4" name="Θέση υποσέλιδου 3">
            <a:extLst>
              <a:ext uri="{FF2B5EF4-FFF2-40B4-BE49-F238E27FC236}">
                <a16:creationId xmlns:a16="http://schemas.microsoft.com/office/drawing/2014/main" id="{EA1A0C0F-0CCA-2275-1125-0010EC96E7A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F84CA6B-8237-0873-B62B-0DD9DBA26D15}"/>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231801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7A9EA5E-03ED-6CA0-7041-8CBAC446909C}"/>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3" name="Θέση υποσέλιδου 2">
            <a:extLst>
              <a:ext uri="{FF2B5EF4-FFF2-40B4-BE49-F238E27FC236}">
                <a16:creationId xmlns:a16="http://schemas.microsoft.com/office/drawing/2014/main" id="{65445A20-E075-5DEA-4C7F-718C3594D59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FF3130E-B097-31A6-55DC-13456339916E}"/>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275362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8EA6C7-2D4A-BFA5-7ABA-8A204F2885B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B9117A8-6CDB-BA9C-56E5-6291502AFA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E1256FC-FE37-8759-1A44-9F22353D1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C6425CE-3757-D6C4-AC66-D8820468C888}"/>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6" name="Θέση υποσέλιδου 5">
            <a:extLst>
              <a:ext uri="{FF2B5EF4-FFF2-40B4-BE49-F238E27FC236}">
                <a16:creationId xmlns:a16="http://schemas.microsoft.com/office/drawing/2014/main" id="{3E801D21-3C20-4ABC-9F21-2E0BB27F8A4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4E023C-A47F-97F5-6D1D-C0EB7E2DB58A}"/>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425868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2F930-A3DD-89E0-DEF5-628B8AE5723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952343A-4ACE-F519-2585-29FD50B3F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556180F-7992-41FB-E694-BBA5070E5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ACAB7A9-8184-0579-7678-56A0DCA3582B}"/>
              </a:ext>
            </a:extLst>
          </p:cNvPr>
          <p:cNvSpPr>
            <a:spLocks noGrp="1"/>
          </p:cNvSpPr>
          <p:nvPr>
            <p:ph type="dt" sz="half" idx="10"/>
          </p:nvPr>
        </p:nvSpPr>
        <p:spPr/>
        <p:txBody>
          <a:bodyPr/>
          <a:lstStyle/>
          <a:p>
            <a:fld id="{6A516FA0-0B65-4751-B773-2FFAF68B3C0B}" type="datetimeFigureOut">
              <a:rPr lang="el-GR" smtClean="0"/>
              <a:t>17/1/2026</a:t>
            </a:fld>
            <a:endParaRPr lang="el-GR"/>
          </a:p>
        </p:txBody>
      </p:sp>
      <p:sp>
        <p:nvSpPr>
          <p:cNvPr id="6" name="Θέση υποσέλιδου 5">
            <a:extLst>
              <a:ext uri="{FF2B5EF4-FFF2-40B4-BE49-F238E27FC236}">
                <a16:creationId xmlns:a16="http://schemas.microsoft.com/office/drawing/2014/main" id="{2EC343DD-4ECD-AC22-4320-514FF8009E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84D0923-C54A-F56E-91B5-5E04C979B143}"/>
              </a:ext>
            </a:extLst>
          </p:cNvPr>
          <p:cNvSpPr>
            <a:spLocks noGrp="1"/>
          </p:cNvSpPr>
          <p:nvPr>
            <p:ph type="sldNum" sz="quarter" idx="12"/>
          </p:nvPr>
        </p:nvSpPr>
        <p:spPr/>
        <p:txBody>
          <a:bodyPr/>
          <a:lstStyle/>
          <a:p>
            <a:fld id="{378A74B1-FC4B-4F34-8986-55F4401AD1A4}" type="slidenum">
              <a:rPr lang="el-GR" smtClean="0"/>
              <a:t>‹#›</a:t>
            </a:fld>
            <a:endParaRPr lang="el-GR"/>
          </a:p>
        </p:txBody>
      </p:sp>
    </p:spTree>
    <p:extLst>
      <p:ext uri="{BB962C8B-B14F-4D97-AF65-F5344CB8AC3E}">
        <p14:creationId xmlns:p14="http://schemas.microsoft.com/office/powerpoint/2010/main" val="122545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8360625-5495-7B67-375C-21AD03E7F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24EF961-83FC-DF56-6957-39FDEE125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910469B-2CE1-92E2-C722-3C7507E7A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16FA0-0B65-4751-B773-2FFAF68B3C0B}" type="datetimeFigureOut">
              <a:rPr lang="el-GR" smtClean="0"/>
              <a:t>17/1/2026</a:t>
            </a:fld>
            <a:endParaRPr lang="el-GR"/>
          </a:p>
        </p:txBody>
      </p:sp>
      <p:sp>
        <p:nvSpPr>
          <p:cNvPr id="5" name="Θέση υποσέλιδου 4">
            <a:extLst>
              <a:ext uri="{FF2B5EF4-FFF2-40B4-BE49-F238E27FC236}">
                <a16:creationId xmlns:a16="http://schemas.microsoft.com/office/drawing/2014/main" id="{4B99A41B-797C-74C4-240C-895E0E9EE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716D500-FD5B-FC20-9626-8470B9F9E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A74B1-FC4B-4F34-8986-55F4401AD1A4}" type="slidenum">
              <a:rPr lang="el-GR" smtClean="0"/>
              <a:t>‹#›</a:t>
            </a:fld>
            <a:endParaRPr lang="el-GR"/>
          </a:p>
        </p:txBody>
      </p:sp>
    </p:spTree>
    <p:extLst>
      <p:ext uri="{BB962C8B-B14F-4D97-AF65-F5344CB8AC3E}">
        <p14:creationId xmlns:p14="http://schemas.microsoft.com/office/powerpoint/2010/main" val="12772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3102/0034654311413609" TargetMode="External"/><Relationship Id="rId3" Type="http://schemas.microsoft.com/office/2007/relationships/hdphoto" Target="../media/hdphoto1.wdp"/><Relationship Id="rId7" Type="http://schemas.openxmlformats.org/officeDocument/2006/relationships/hyperlink" Target="https://doi.org/10.1787/1d0bc92a-en"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doi.org/10.1787/9789264068780-en" TargetMode="External"/><Relationship Id="rId5" Type="http://schemas.openxmlformats.org/officeDocument/2006/relationships/hyperlink" Target="https://doi.org/10.1080/135406002100000512" TargetMode="External"/><Relationship Id="rId4" Type="http://schemas.openxmlformats.org/officeDocument/2006/relationships/hyperlink" Target="https://doi.org/10.1016/j.tate.2010.08.007"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9D8AE6AE-3D01-8AF7-F96D-6E1E35AD1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70DE2E6A-2985-BFC4-BA88-FC7ED46C70F3}"/>
              </a:ext>
            </a:extLst>
          </p:cNvPr>
          <p:cNvSpPr>
            <a:spLocks noGrp="1"/>
          </p:cNvSpPr>
          <p:nvPr>
            <p:ph type="title"/>
          </p:nvPr>
        </p:nvSpPr>
        <p:spPr>
          <a:xfrm>
            <a:off x="838200" y="757084"/>
            <a:ext cx="10515600" cy="5427406"/>
          </a:xfrm>
        </p:spPr>
        <p:txBody>
          <a:bodyPr>
            <a:normAutofit fontScale="90000"/>
          </a:bodyPr>
          <a:lstStyle/>
          <a:p>
            <a:pPr algn="ctr"/>
            <a:br>
              <a:rPr lang="el-GR" sz="2500" b="1" dirty="0">
                <a:solidFill>
                  <a:srgbClr val="542A00"/>
                </a:solidFill>
                <a:effectLst>
                  <a:outerShdw blurRad="38100" dist="38100" dir="2700000" algn="tl">
                    <a:srgbClr val="000000">
                      <a:alpha val="43137"/>
                    </a:srgbClr>
                  </a:outerShdw>
                </a:effectLst>
              </a:rPr>
            </a:br>
            <a:r>
              <a:rPr lang="el-GR" sz="2500" b="1" dirty="0">
                <a:solidFill>
                  <a:srgbClr val="542A00"/>
                </a:solidFill>
                <a:effectLst>
                  <a:outerShdw blurRad="38100" dist="38100" dir="2700000" algn="tl">
                    <a:srgbClr val="000000">
                      <a:alpha val="43137"/>
                    </a:srgbClr>
                  </a:outerShdw>
                </a:effectLst>
              </a:rPr>
              <a:t>	           </a:t>
            </a:r>
            <a:r>
              <a:rPr lang="el-GR" sz="3100" b="1" dirty="0">
                <a:solidFill>
                  <a:srgbClr val="542A00"/>
                </a:solidFill>
                <a:effectLst>
                  <a:outerShdw blurRad="38100" dist="38100" dir="2700000" algn="tl">
                    <a:srgbClr val="000000">
                      <a:alpha val="43137"/>
                    </a:srgbClr>
                  </a:outerShdw>
                </a:effectLst>
              </a:rPr>
              <a:t>ΜΟΝΤΕΛΑ ΕΠΙΜΟΡΦΩΣΗΣ ΕΚΠΑΙΔΕΥΤΙΚΩΝ</a:t>
            </a:r>
            <a:br>
              <a:rPr lang="el-GR" sz="3100" b="1" dirty="0">
                <a:solidFill>
                  <a:srgbClr val="542A00"/>
                </a:solidFill>
                <a:effectLst>
                  <a:outerShdw blurRad="38100" dist="38100" dir="2700000" algn="tl">
                    <a:srgbClr val="000000">
                      <a:alpha val="43137"/>
                    </a:srgbClr>
                  </a:outerShdw>
                </a:effectLst>
              </a:rPr>
            </a:br>
            <a:br>
              <a:rPr lang="el-GR" sz="3100" b="1" dirty="0">
                <a:solidFill>
                  <a:srgbClr val="542A00"/>
                </a:solidFill>
                <a:effectLst>
                  <a:outerShdw blurRad="38100" dist="38100" dir="2700000" algn="tl">
                    <a:srgbClr val="000000">
                      <a:alpha val="43137"/>
                    </a:srgbClr>
                  </a:outerShdw>
                </a:effectLst>
              </a:rPr>
            </a:br>
            <a:br>
              <a:rPr lang="el-GR" sz="3100" b="1" dirty="0">
                <a:solidFill>
                  <a:srgbClr val="542A00"/>
                </a:solidFill>
                <a:effectLst>
                  <a:outerShdw blurRad="38100" dist="38100" dir="2700000" algn="tl">
                    <a:srgbClr val="000000">
                      <a:alpha val="43137"/>
                    </a:srgbClr>
                  </a:outerShdw>
                </a:effectLst>
              </a:rPr>
            </a:br>
            <a:r>
              <a:rPr lang="el-GR" sz="3100" b="1" dirty="0">
                <a:solidFill>
                  <a:srgbClr val="542A00"/>
                </a:solidFill>
                <a:effectLst>
                  <a:outerShdw blurRad="38100" dist="38100" dir="2700000" algn="tl">
                    <a:srgbClr val="000000">
                      <a:alpha val="43137"/>
                    </a:srgbClr>
                  </a:outerShdw>
                </a:effectLst>
              </a:rPr>
              <a:t>«Επαγγελματική ανάπτυξη </a:t>
            </a:r>
            <a:br>
              <a:rPr lang="el-GR" sz="3100" b="1" dirty="0">
                <a:solidFill>
                  <a:srgbClr val="542A00"/>
                </a:solidFill>
                <a:effectLst>
                  <a:outerShdw blurRad="38100" dist="38100" dir="2700000" algn="tl">
                    <a:srgbClr val="000000">
                      <a:alpha val="43137"/>
                    </a:srgbClr>
                  </a:outerShdw>
                </a:effectLst>
              </a:rPr>
            </a:br>
            <a:r>
              <a:rPr lang="el-GR" sz="3100" b="1" dirty="0">
                <a:solidFill>
                  <a:srgbClr val="542A00"/>
                </a:solidFill>
                <a:effectLst>
                  <a:outerShdw blurRad="38100" dist="38100" dir="2700000" algn="tl">
                    <a:srgbClr val="000000">
                      <a:alpha val="43137"/>
                    </a:srgbClr>
                  </a:outerShdw>
                </a:effectLst>
              </a:rPr>
              <a:t>και </a:t>
            </a:r>
            <a:br>
              <a:rPr lang="el-GR" sz="3100" b="1" dirty="0">
                <a:solidFill>
                  <a:srgbClr val="542A00"/>
                </a:solidFill>
                <a:effectLst>
                  <a:outerShdw blurRad="38100" dist="38100" dir="2700000" algn="tl">
                    <a:srgbClr val="000000">
                      <a:alpha val="43137"/>
                    </a:srgbClr>
                  </a:outerShdw>
                </a:effectLst>
              </a:rPr>
            </a:br>
            <a:r>
              <a:rPr lang="el-GR" sz="3100" b="1" dirty="0">
                <a:solidFill>
                  <a:srgbClr val="542A00"/>
                </a:solidFill>
                <a:effectLst>
                  <a:outerShdw blurRad="38100" dist="38100" dir="2700000" algn="tl">
                    <a:srgbClr val="000000">
                      <a:alpha val="43137"/>
                    </a:srgbClr>
                  </a:outerShdw>
                </a:effectLst>
              </a:rPr>
              <a:t>επιμόρφωση εκπαιδευτικών </a:t>
            </a:r>
            <a:br>
              <a:rPr lang="el-GR" sz="3100" b="1" dirty="0">
                <a:solidFill>
                  <a:srgbClr val="542A00"/>
                </a:solidFill>
                <a:effectLst>
                  <a:outerShdw blurRad="38100" dist="38100" dir="2700000" algn="tl">
                    <a:srgbClr val="000000">
                      <a:alpha val="43137"/>
                    </a:srgbClr>
                  </a:outerShdw>
                </a:effectLst>
              </a:rPr>
            </a:br>
            <a:r>
              <a:rPr lang="el-GR" sz="3100" b="1" dirty="0">
                <a:solidFill>
                  <a:srgbClr val="542A00"/>
                </a:solidFill>
                <a:effectLst>
                  <a:outerShdw blurRad="38100" dist="38100" dir="2700000" algn="tl">
                    <a:srgbClr val="000000">
                      <a:alpha val="43137"/>
                    </a:srgbClr>
                  </a:outerShdw>
                </a:effectLst>
              </a:rPr>
              <a:t>στην </a:t>
            </a:r>
            <a:br>
              <a:rPr lang="el-GR" sz="3100" b="1" dirty="0">
                <a:solidFill>
                  <a:srgbClr val="542A00"/>
                </a:solidFill>
                <a:effectLst>
                  <a:outerShdw blurRad="38100" dist="38100" dir="2700000" algn="tl">
                    <a:srgbClr val="000000">
                      <a:alpha val="43137"/>
                    </a:srgbClr>
                  </a:outerShdw>
                </a:effectLst>
              </a:rPr>
            </a:br>
            <a:r>
              <a:rPr lang="el-GR" sz="3100" b="1" dirty="0">
                <a:solidFill>
                  <a:srgbClr val="542A00"/>
                </a:solidFill>
                <a:effectLst>
                  <a:outerShdw blurRad="38100" dist="38100" dir="2700000" algn="tl">
                    <a:srgbClr val="000000">
                      <a:alpha val="43137"/>
                    </a:srgbClr>
                  </a:outerShdw>
                </a:effectLst>
              </a:rPr>
              <a:t>Πρωτοβάθμια Εκπαίδευση»</a:t>
            </a:r>
            <a:br>
              <a:rPr lang="el-GR" sz="3100" b="1" dirty="0">
                <a:solidFill>
                  <a:srgbClr val="542A00"/>
                </a:solidFill>
                <a:effectLst>
                  <a:outerShdw blurRad="38100" dist="38100" dir="2700000" algn="tl">
                    <a:srgbClr val="000000">
                      <a:alpha val="43137"/>
                    </a:srgbClr>
                  </a:outerShdw>
                </a:effectLst>
              </a:rPr>
            </a:br>
            <a:br>
              <a:rPr lang="el-GR" sz="3100" b="1" dirty="0">
                <a:solidFill>
                  <a:srgbClr val="542A00"/>
                </a:solidFill>
                <a:effectLst>
                  <a:outerShdw blurRad="38100" dist="38100" dir="2700000" algn="tl">
                    <a:srgbClr val="000000">
                      <a:alpha val="43137"/>
                    </a:srgbClr>
                  </a:outerShdw>
                </a:effectLst>
              </a:rPr>
            </a:br>
            <a:br>
              <a:rPr lang="el-GR" sz="3100" b="1" dirty="0">
                <a:solidFill>
                  <a:srgbClr val="542A00"/>
                </a:solidFill>
                <a:effectLst>
                  <a:outerShdw blurRad="38100" dist="38100" dir="2700000" algn="tl">
                    <a:srgbClr val="000000">
                      <a:alpha val="43137"/>
                    </a:srgbClr>
                  </a:outerShdw>
                </a:effectLst>
              </a:rPr>
            </a:br>
            <a:r>
              <a:rPr lang="el-GR" sz="2000" b="1" dirty="0">
                <a:solidFill>
                  <a:srgbClr val="542A00"/>
                </a:solidFill>
                <a:effectLst>
                  <a:outerShdw blurRad="38100" dist="38100" dir="2700000" algn="tl">
                    <a:srgbClr val="000000">
                      <a:alpha val="43137"/>
                    </a:srgbClr>
                  </a:outerShdw>
                </a:effectLst>
              </a:rPr>
              <a:t>ΧΑΤΖΗΜΙΧΑΗΛ ΕΥΤΥΧΙΑ</a:t>
            </a:r>
            <a:br>
              <a:rPr lang="el-GR" sz="1800" b="1" dirty="0">
                <a:solidFill>
                  <a:srgbClr val="542A00"/>
                </a:solidFill>
                <a:effectLst>
                  <a:outerShdw blurRad="38100" dist="38100" dir="2700000" algn="tl">
                    <a:srgbClr val="000000">
                      <a:alpha val="43137"/>
                    </a:srgbClr>
                  </a:outerShdw>
                </a:effectLst>
              </a:rPr>
            </a:br>
            <a:br>
              <a:rPr lang="el-GR" sz="1800" b="1" dirty="0">
                <a:solidFill>
                  <a:srgbClr val="542A00"/>
                </a:solidFill>
                <a:effectLst>
                  <a:outerShdw blurRad="38100" dist="38100" dir="2700000" algn="tl">
                    <a:srgbClr val="000000">
                      <a:alpha val="43137"/>
                    </a:srgbClr>
                  </a:outerShdw>
                </a:effectLst>
              </a:rPr>
            </a:br>
            <a:r>
              <a:rPr lang="el-GR" sz="2000" b="1" dirty="0">
                <a:solidFill>
                  <a:srgbClr val="542A00"/>
                </a:solidFill>
                <a:effectLst>
                  <a:outerShdw blurRad="38100" dist="38100" dir="2700000" algn="tl">
                    <a:srgbClr val="000000">
                      <a:alpha val="43137"/>
                    </a:srgbClr>
                  </a:outerShdw>
                </a:effectLst>
              </a:rPr>
              <a:t>Α.Μ.: 1046</a:t>
            </a:r>
            <a:br>
              <a:rPr lang="el-GR" sz="2500" b="1" dirty="0">
                <a:solidFill>
                  <a:srgbClr val="542A00"/>
                </a:solidFill>
                <a:effectLst>
                  <a:outerShdw blurRad="38100" dist="38100" dir="2700000" algn="tl">
                    <a:srgbClr val="000000">
                      <a:alpha val="43137"/>
                    </a:srgbClr>
                  </a:outerShdw>
                </a:effectLst>
              </a:rPr>
            </a:br>
            <a:endParaRPr lang="el-GR" sz="2500" b="1" dirty="0">
              <a:solidFill>
                <a:srgbClr val="542A00"/>
              </a:solidFill>
              <a:effectLst>
                <a:outerShdw blurRad="38100" dist="38100" dir="2700000" algn="tl">
                  <a:srgbClr val="000000">
                    <a:alpha val="43137"/>
                  </a:srgbClr>
                </a:outerShdw>
              </a:effectLst>
            </a:endParaRPr>
          </a:p>
        </p:txBody>
      </p:sp>
      <p:pic>
        <p:nvPicPr>
          <p:cNvPr id="6" name="Εικόνα 5">
            <a:extLst>
              <a:ext uri="{FF2B5EF4-FFF2-40B4-BE49-F238E27FC236}">
                <a16:creationId xmlns:a16="http://schemas.microsoft.com/office/drawing/2014/main" id="{35488C0C-43F5-8CEE-C784-2A358D272C7D}"/>
              </a:ext>
            </a:extLst>
          </p:cNvPr>
          <p:cNvPicPr>
            <a:picLocks noChangeAspect="1"/>
          </p:cNvPicPr>
          <p:nvPr/>
        </p:nvPicPr>
        <p:blipFill>
          <a:blip r:embed="rId3">
            <a:clrChange>
              <a:clrFrom>
                <a:srgbClr val="FFFFFF"/>
              </a:clrFrom>
              <a:clrTo>
                <a:srgbClr val="FFFFFF">
                  <a:alpha val="0"/>
                </a:srgbClr>
              </a:clrTo>
            </a:clrChange>
          </a:blip>
          <a:srcRect l="19751" t="10435" r="21619" b="10256"/>
          <a:stretch>
            <a:fillRect/>
          </a:stretch>
        </p:blipFill>
        <p:spPr>
          <a:xfrm>
            <a:off x="1238865" y="865238"/>
            <a:ext cx="2389238" cy="2211317"/>
          </a:xfrm>
          <a:prstGeom prst="rect">
            <a:avLst/>
          </a:prstGeom>
        </p:spPr>
      </p:pic>
    </p:spTree>
    <p:extLst>
      <p:ext uri="{BB962C8B-B14F-4D97-AF65-F5344CB8AC3E}">
        <p14:creationId xmlns:p14="http://schemas.microsoft.com/office/powerpoint/2010/main" val="275470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AF557-D618-FC93-32BE-E76567A610F1}"/>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E13D3F69-601E-CAA0-5083-56225CEEABD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l="2738" r="2857"/>
          <a:stretch>
            <a:fillRect/>
          </a:stretch>
        </p:blipFill>
        <p:spPr bwMode="auto">
          <a:xfrm>
            <a:off x="0" y="0"/>
            <a:ext cx="12192000" cy="6858000"/>
          </a:xfrm>
          <a:prstGeom prst="rect">
            <a:avLst/>
          </a:prstGeom>
          <a:noFill/>
          <a:ln>
            <a:solidFill>
              <a:srgbClr val="4C2600"/>
            </a:solidFill>
          </a:ln>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D95C85E6-A6C8-62EF-E944-07C0B1D63CE4}"/>
              </a:ext>
            </a:extLst>
          </p:cNvPr>
          <p:cNvSpPr>
            <a:spLocks noGrp="1"/>
          </p:cNvSpPr>
          <p:nvPr>
            <p:ph type="ctrTitle"/>
          </p:nvPr>
        </p:nvSpPr>
        <p:spPr>
          <a:xfrm>
            <a:off x="3323770" y="348694"/>
            <a:ext cx="5544459" cy="547458"/>
          </a:xfrm>
        </p:spPr>
        <p:txBody>
          <a:bodyPr>
            <a:normAutofit/>
          </a:bodyPr>
          <a:lstStyle/>
          <a:p>
            <a:r>
              <a:rPr lang="el-GR" sz="3100" b="1" u="sng" dirty="0">
                <a:solidFill>
                  <a:srgbClr val="542A00"/>
                </a:solidFill>
                <a:effectLst>
                  <a:outerShdw blurRad="38100" dist="38100" dir="2700000" algn="tl">
                    <a:srgbClr val="000000">
                      <a:alpha val="43137"/>
                    </a:srgbClr>
                  </a:outerShdw>
                </a:effectLst>
              </a:rPr>
              <a:t>2. ΜΕΘΟΔΟΛΟΓΙΑ</a:t>
            </a:r>
            <a:endParaRPr lang="el-GR" sz="3100" b="1" dirty="0">
              <a:solidFill>
                <a:srgbClr val="542A00"/>
              </a:solidFill>
              <a:effectLst>
                <a:outerShdw blurRad="38100" dist="38100" dir="2700000" algn="tl">
                  <a:srgbClr val="000000">
                    <a:alpha val="43137"/>
                  </a:srgbClr>
                </a:outerShdw>
              </a:effectLst>
            </a:endParaRPr>
          </a:p>
        </p:txBody>
      </p:sp>
      <p:sp>
        <p:nvSpPr>
          <p:cNvPr id="4" name="Rectangle 1">
            <a:extLst>
              <a:ext uri="{FF2B5EF4-FFF2-40B4-BE49-F238E27FC236}">
                <a16:creationId xmlns:a16="http://schemas.microsoft.com/office/drawing/2014/main" id="{0CF1CC2E-7F0F-FD3C-8590-207689E07591}"/>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5" name="TextBox 4">
            <a:extLst>
              <a:ext uri="{FF2B5EF4-FFF2-40B4-BE49-F238E27FC236}">
                <a16:creationId xmlns:a16="http://schemas.microsoft.com/office/drawing/2014/main" id="{37BD711B-AA9C-9607-571D-DC9EAF45F763}"/>
              </a:ext>
            </a:extLst>
          </p:cNvPr>
          <p:cNvSpPr txBox="1"/>
          <p:nvPr/>
        </p:nvSpPr>
        <p:spPr>
          <a:xfrm>
            <a:off x="1313541" y="1090957"/>
            <a:ext cx="4735285" cy="4401205"/>
          </a:xfrm>
          <a:custGeom>
            <a:avLst/>
            <a:gdLst>
              <a:gd name="csX0" fmla="*/ 0 w 4735285"/>
              <a:gd name="csY0" fmla="*/ 0 h 4401205"/>
              <a:gd name="csX1" fmla="*/ 497205 w 4735285"/>
              <a:gd name="csY1" fmla="*/ 0 h 4401205"/>
              <a:gd name="csX2" fmla="*/ 1041763 w 4735285"/>
              <a:gd name="csY2" fmla="*/ 0 h 4401205"/>
              <a:gd name="csX3" fmla="*/ 1586320 w 4735285"/>
              <a:gd name="csY3" fmla="*/ 0 h 4401205"/>
              <a:gd name="csX4" fmla="*/ 2225584 w 4735285"/>
              <a:gd name="csY4" fmla="*/ 0 h 4401205"/>
              <a:gd name="csX5" fmla="*/ 2817495 w 4735285"/>
              <a:gd name="csY5" fmla="*/ 0 h 4401205"/>
              <a:gd name="csX6" fmla="*/ 3267347 w 4735285"/>
              <a:gd name="csY6" fmla="*/ 0 h 4401205"/>
              <a:gd name="csX7" fmla="*/ 3906610 w 4735285"/>
              <a:gd name="csY7" fmla="*/ 0 h 4401205"/>
              <a:gd name="csX8" fmla="*/ 4735285 w 4735285"/>
              <a:gd name="csY8" fmla="*/ 0 h 4401205"/>
              <a:gd name="csX9" fmla="*/ 4735285 w 4735285"/>
              <a:gd name="csY9" fmla="*/ 550151 h 4401205"/>
              <a:gd name="csX10" fmla="*/ 4735285 w 4735285"/>
              <a:gd name="csY10" fmla="*/ 1100301 h 4401205"/>
              <a:gd name="csX11" fmla="*/ 4735285 w 4735285"/>
              <a:gd name="csY11" fmla="*/ 1694464 h 4401205"/>
              <a:gd name="csX12" fmla="*/ 4735285 w 4735285"/>
              <a:gd name="csY12" fmla="*/ 2112578 h 4401205"/>
              <a:gd name="csX13" fmla="*/ 4735285 w 4735285"/>
              <a:gd name="csY13" fmla="*/ 2530693 h 4401205"/>
              <a:gd name="csX14" fmla="*/ 4735285 w 4735285"/>
              <a:gd name="csY14" fmla="*/ 3124856 h 4401205"/>
              <a:gd name="csX15" fmla="*/ 4735285 w 4735285"/>
              <a:gd name="csY15" fmla="*/ 3763030 h 4401205"/>
              <a:gd name="csX16" fmla="*/ 4735285 w 4735285"/>
              <a:gd name="csY16" fmla="*/ 4401205 h 4401205"/>
              <a:gd name="csX17" fmla="*/ 4096022 w 4735285"/>
              <a:gd name="csY17" fmla="*/ 4401205 h 4401205"/>
              <a:gd name="csX18" fmla="*/ 3409405 w 4735285"/>
              <a:gd name="csY18" fmla="*/ 4401205 h 4401205"/>
              <a:gd name="csX19" fmla="*/ 2722789 w 4735285"/>
              <a:gd name="csY19" fmla="*/ 4401205 h 4401205"/>
              <a:gd name="csX20" fmla="*/ 2083525 w 4735285"/>
              <a:gd name="csY20" fmla="*/ 4401205 h 4401205"/>
              <a:gd name="csX21" fmla="*/ 1491615 w 4735285"/>
              <a:gd name="csY21" fmla="*/ 4401205 h 4401205"/>
              <a:gd name="csX22" fmla="*/ 947057 w 4735285"/>
              <a:gd name="csY22" fmla="*/ 4401205 h 4401205"/>
              <a:gd name="csX23" fmla="*/ 0 w 4735285"/>
              <a:gd name="csY23" fmla="*/ 4401205 h 4401205"/>
              <a:gd name="csX24" fmla="*/ 0 w 4735285"/>
              <a:gd name="csY24" fmla="*/ 3939078 h 4401205"/>
              <a:gd name="csX25" fmla="*/ 0 w 4735285"/>
              <a:gd name="csY25" fmla="*/ 3432940 h 4401205"/>
              <a:gd name="csX26" fmla="*/ 0 w 4735285"/>
              <a:gd name="csY26" fmla="*/ 2970813 h 4401205"/>
              <a:gd name="csX27" fmla="*/ 0 w 4735285"/>
              <a:gd name="csY27" fmla="*/ 2332639 h 4401205"/>
              <a:gd name="csX28" fmla="*/ 0 w 4735285"/>
              <a:gd name="csY28" fmla="*/ 1826500 h 4401205"/>
              <a:gd name="csX29" fmla="*/ 0 w 4735285"/>
              <a:gd name="csY29" fmla="*/ 1320362 h 4401205"/>
              <a:gd name="csX30" fmla="*/ 0 w 4735285"/>
              <a:gd name="csY30" fmla="*/ 682187 h 4401205"/>
              <a:gd name="csX31" fmla="*/ 0 w 4735285"/>
              <a:gd name="csY31" fmla="*/ 0 h 44012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4735285" h="4401205" extrusionOk="0">
                <a:moveTo>
                  <a:pt x="0" y="0"/>
                </a:moveTo>
                <a:cubicBezTo>
                  <a:pt x="184463" y="-29286"/>
                  <a:pt x="389267" y="48035"/>
                  <a:pt x="497205" y="0"/>
                </a:cubicBezTo>
                <a:cubicBezTo>
                  <a:pt x="605144" y="-48035"/>
                  <a:pt x="870425" y="45924"/>
                  <a:pt x="1041763" y="0"/>
                </a:cubicBezTo>
                <a:cubicBezTo>
                  <a:pt x="1213101" y="-45924"/>
                  <a:pt x="1451628" y="53123"/>
                  <a:pt x="1586320" y="0"/>
                </a:cubicBezTo>
                <a:cubicBezTo>
                  <a:pt x="1721012" y="-53123"/>
                  <a:pt x="2093308" y="30358"/>
                  <a:pt x="2225584" y="0"/>
                </a:cubicBezTo>
                <a:cubicBezTo>
                  <a:pt x="2357860" y="-30358"/>
                  <a:pt x="2597832" y="3994"/>
                  <a:pt x="2817495" y="0"/>
                </a:cubicBezTo>
                <a:cubicBezTo>
                  <a:pt x="3037158" y="-3994"/>
                  <a:pt x="3046377" y="19838"/>
                  <a:pt x="3267347" y="0"/>
                </a:cubicBezTo>
                <a:cubicBezTo>
                  <a:pt x="3488317" y="-19838"/>
                  <a:pt x="3715118" y="19755"/>
                  <a:pt x="3906610" y="0"/>
                </a:cubicBezTo>
                <a:cubicBezTo>
                  <a:pt x="4098102" y="-19755"/>
                  <a:pt x="4397086" y="68084"/>
                  <a:pt x="4735285" y="0"/>
                </a:cubicBezTo>
                <a:cubicBezTo>
                  <a:pt x="4748607" y="228273"/>
                  <a:pt x="4722913" y="284585"/>
                  <a:pt x="4735285" y="550151"/>
                </a:cubicBezTo>
                <a:cubicBezTo>
                  <a:pt x="4747657" y="815717"/>
                  <a:pt x="4701349" y="905970"/>
                  <a:pt x="4735285" y="1100301"/>
                </a:cubicBezTo>
                <a:cubicBezTo>
                  <a:pt x="4769221" y="1294632"/>
                  <a:pt x="4706864" y="1547800"/>
                  <a:pt x="4735285" y="1694464"/>
                </a:cubicBezTo>
                <a:cubicBezTo>
                  <a:pt x="4763706" y="1841128"/>
                  <a:pt x="4713983" y="1966173"/>
                  <a:pt x="4735285" y="2112578"/>
                </a:cubicBezTo>
                <a:cubicBezTo>
                  <a:pt x="4756587" y="2258983"/>
                  <a:pt x="4732447" y="2404761"/>
                  <a:pt x="4735285" y="2530693"/>
                </a:cubicBezTo>
                <a:cubicBezTo>
                  <a:pt x="4738123" y="2656625"/>
                  <a:pt x="4706433" y="2989701"/>
                  <a:pt x="4735285" y="3124856"/>
                </a:cubicBezTo>
                <a:cubicBezTo>
                  <a:pt x="4764137" y="3260011"/>
                  <a:pt x="4717567" y="3492066"/>
                  <a:pt x="4735285" y="3763030"/>
                </a:cubicBezTo>
                <a:cubicBezTo>
                  <a:pt x="4753003" y="4033994"/>
                  <a:pt x="4734518" y="4131903"/>
                  <a:pt x="4735285" y="4401205"/>
                </a:cubicBezTo>
                <a:cubicBezTo>
                  <a:pt x="4472367" y="4432234"/>
                  <a:pt x="4335271" y="4344638"/>
                  <a:pt x="4096022" y="4401205"/>
                </a:cubicBezTo>
                <a:cubicBezTo>
                  <a:pt x="3856773" y="4457772"/>
                  <a:pt x="3687377" y="4352499"/>
                  <a:pt x="3409405" y="4401205"/>
                </a:cubicBezTo>
                <a:cubicBezTo>
                  <a:pt x="3131433" y="4449911"/>
                  <a:pt x="2872129" y="4379807"/>
                  <a:pt x="2722789" y="4401205"/>
                </a:cubicBezTo>
                <a:cubicBezTo>
                  <a:pt x="2573449" y="4422603"/>
                  <a:pt x="2246753" y="4397821"/>
                  <a:pt x="2083525" y="4401205"/>
                </a:cubicBezTo>
                <a:cubicBezTo>
                  <a:pt x="1920297" y="4404589"/>
                  <a:pt x="1638187" y="4381466"/>
                  <a:pt x="1491615" y="4401205"/>
                </a:cubicBezTo>
                <a:cubicBezTo>
                  <a:pt x="1345043" y="4420944"/>
                  <a:pt x="1175279" y="4382820"/>
                  <a:pt x="947057" y="4401205"/>
                </a:cubicBezTo>
                <a:cubicBezTo>
                  <a:pt x="718835" y="4419590"/>
                  <a:pt x="346763" y="4394863"/>
                  <a:pt x="0" y="4401205"/>
                </a:cubicBezTo>
                <a:cubicBezTo>
                  <a:pt x="-48295" y="4241053"/>
                  <a:pt x="29181" y="4031669"/>
                  <a:pt x="0" y="3939078"/>
                </a:cubicBezTo>
                <a:cubicBezTo>
                  <a:pt x="-29181" y="3846487"/>
                  <a:pt x="23604" y="3620573"/>
                  <a:pt x="0" y="3432940"/>
                </a:cubicBezTo>
                <a:cubicBezTo>
                  <a:pt x="-23604" y="3245307"/>
                  <a:pt x="48767" y="3151716"/>
                  <a:pt x="0" y="2970813"/>
                </a:cubicBezTo>
                <a:cubicBezTo>
                  <a:pt x="-48767" y="2789910"/>
                  <a:pt x="76026" y="2647902"/>
                  <a:pt x="0" y="2332639"/>
                </a:cubicBezTo>
                <a:cubicBezTo>
                  <a:pt x="-76026" y="2017376"/>
                  <a:pt x="41171" y="2028299"/>
                  <a:pt x="0" y="1826500"/>
                </a:cubicBezTo>
                <a:cubicBezTo>
                  <a:pt x="-41171" y="1624701"/>
                  <a:pt x="1172" y="1495122"/>
                  <a:pt x="0" y="1320362"/>
                </a:cubicBezTo>
                <a:cubicBezTo>
                  <a:pt x="-1172" y="1145602"/>
                  <a:pt x="55648" y="982461"/>
                  <a:pt x="0" y="682187"/>
                </a:cubicBezTo>
                <a:cubicBezTo>
                  <a:pt x="-55648" y="381913"/>
                  <a:pt x="18797" y="182528"/>
                  <a:pt x="0" y="0"/>
                </a:cubicBezTo>
                <a:close/>
              </a:path>
            </a:pathLst>
          </a:custGeom>
          <a:noFill/>
          <a:ln w="38100">
            <a:solidFill>
              <a:srgbClr val="4C2600"/>
            </a:solidFill>
            <a:extLst>
              <a:ext uri="{C807C97D-BFC1-408E-A445-0C87EB9F89A2}">
                <ask:lineSketchStyleProps xmlns:ask="http://schemas.microsoft.com/office/drawing/2018/sketchyshapes" sd="2908326335">
                  <a:prstGeom prst="rect">
                    <a:avLst/>
                  </a:prstGeom>
                  <ask:type>
                    <ask:lineSketchScribble/>
                  </ask:type>
                </ask:lineSketchStyleProps>
              </a:ext>
            </a:extLst>
          </a:ln>
        </p:spPr>
        <p:txBody>
          <a:bodyPr wrap="square">
            <a:spAutoFit/>
          </a:bodyPr>
          <a:lstStyle/>
          <a:p>
            <a:r>
              <a:rPr lang="el-GR" sz="2000" b="1" dirty="0">
                <a:solidFill>
                  <a:srgbClr val="4C2600"/>
                </a:solidFill>
              </a:rPr>
              <a:t>2.4 Διαδικασία συλλογής των ερευνητικών δεδομένων</a:t>
            </a:r>
          </a:p>
          <a:p>
            <a:endParaRPr lang="el-GR" sz="2000" b="1" dirty="0">
              <a:solidFill>
                <a:srgbClr val="4C2600"/>
              </a:solidFill>
            </a:endParaRPr>
          </a:p>
          <a:p>
            <a:pPr marL="342900" indent="-342900">
              <a:buFontTx/>
              <a:buChar char="-"/>
            </a:pPr>
            <a:r>
              <a:rPr lang="el-GR" sz="2000" dirty="0">
                <a:solidFill>
                  <a:srgbClr val="4C2600"/>
                </a:solidFill>
              </a:rPr>
              <a:t>Συλλογή δεδομένων μέσω ατομικών συνεντεύξεων.</a:t>
            </a:r>
          </a:p>
          <a:p>
            <a:pPr marL="342900" indent="-342900">
              <a:buFontTx/>
              <a:buChar char="-"/>
            </a:pPr>
            <a:r>
              <a:rPr lang="el-GR" sz="2000" dirty="0">
                <a:solidFill>
                  <a:srgbClr val="4C2600"/>
                </a:solidFill>
              </a:rPr>
              <a:t>Οι συνεντεύξεις διεξήχθησαν βάσει προκαθορισμένου οδηγού ερωτήσεων.</a:t>
            </a:r>
          </a:p>
          <a:p>
            <a:pPr marL="342900" indent="-342900">
              <a:buFontTx/>
              <a:buChar char="-"/>
            </a:pPr>
            <a:r>
              <a:rPr lang="el-GR" sz="2000" dirty="0">
                <a:solidFill>
                  <a:srgbClr val="4C2600"/>
                </a:solidFill>
              </a:rPr>
              <a:t>Η διαδικασία οργανώθηκε σε συγκεκριμένο χρονικό πλαίσιο.</a:t>
            </a:r>
          </a:p>
          <a:p>
            <a:pPr marL="342900" indent="-342900">
              <a:buFontTx/>
              <a:buChar char="-"/>
            </a:pPr>
            <a:r>
              <a:rPr lang="el-GR" sz="2000" dirty="0">
                <a:solidFill>
                  <a:srgbClr val="4C2600"/>
                </a:solidFill>
              </a:rPr>
              <a:t>Τηρήθηκαν οι βασικές αρχές ερευνητικής δεοντολογίας.</a:t>
            </a:r>
          </a:p>
          <a:p>
            <a:pPr marL="342900" indent="-342900">
              <a:buFontTx/>
              <a:buChar char="-"/>
            </a:pPr>
            <a:r>
              <a:rPr lang="el-GR" sz="2000" dirty="0">
                <a:solidFill>
                  <a:srgbClr val="4C2600"/>
                </a:solidFill>
              </a:rPr>
              <a:t>Διασφαλίστηκε η ανωνυμία και η εθελοντική συμμετοχή των εκπαιδευτικών.</a:t>
            </a:r>
          </a:p>
        </p:txBody>
      </p:sp>
      <p:sp>
        <p:nvSpPr>
          <p:cNvPr id="3" name="TextBox 2">
            <a:extLst>
              <a:ext uri="{FF2B5EF4-FFF2-40B4-BE49-F238E27FC236}">
                <a16:creationId xmlns:a16="http://schemas.microsoft.com/office/drawing/2014/main" id="{FD1F2635-6DD2-56AA-1942-A629F8633109}"/>
              </a:ext>
            </a:extLst>
          </p:cNvPr>
          <p:cNvSpPr txBox="1"/>
          <p:nvPr/>
        </p:nvSpPr>
        <p:spPr>
          <a:xfrm>
            <a:off x="6281057" y="1244846"/>
            <a:ext cx="4735285" cy="4093428"/>
          </a:xfrm>
          <a:custGeom>
            <a:avLst/>
            <a:gdLst>
              <a:gd name="csX0" fmla="*/ 0 w 4735285"/>
              <a:gd name="csY0" fmla="*/ 0 h 4093428"/>
              <a:gd name="csX1" fmla="*/ 497205 w 4735285"/>
              <a:gd name="csY1" fmla="*/ 0 h 4093428"/>
              <a:gd name="csX2" fmla="*/ 1041763 w 4735285"/>
              <a:gd name="csY2" fmla="*/ 0 h 4093428"/>
              <a:gd name="csX3" fmla="*/ 1586320 w 4735285"/>
              <a:gd name="csY3" fmla="*/ 0 h 4093428"/>
              <a:gd name="csX4" fmla="*/ 2225584 w 4735285"/>
              <a:gd name="csY4" fmla="*/ 0 h 4093428"/>
              <a:gd name="csX5" fmla="*/ 2817495 w 4735285"/>
              <a:gd name="csY5" fmla="*/ 0 h 4093428"/>
              <a:gd name="csX6" fmla="*/ 3267347 w 4735285"/>
              <a:gd name="csY6" fmla="*/ 0 h 4093428"/>
              <a:gd name="csX7" fmla="*/ 3906610 w 4735285"/>
              <a:gd name="csY7" fmla="*/ 0 h 4093428"/>
              <a:gd name="csX8" fmla="*/ 4735285 w 4735285"/>
              <a:gd name="csY8" fmla="*/ 0 h 4093428"/>
              <a:gd name="csX9" fmla="*/ 4735285 w 4735285"/>
              <a:gd name="csY9" fmla="*/ 584775 h 4093428"/>
              <a:gd name="csX10" fmla="*/ 4735285 w 4735285"/>
              <a:gd name="csY10" fmla="*/ 1169551 h 4093428"/>
              <a:gd name="csX11" fmla="*/ 4735285 w 4735285"/>
              <a:gd name="csY11" fmla="*/ 1795261 h 4093428"/>
              <a:gd name="csX12" fmla="*/ 4735285 w 4735285"/>
              <a:gd name="csY12" fmla="*/ 2257233 h 4093428"/>
              <a:gd name="csX13" fmla="*/ 4735285 w 4735285"/>
              <a:gd name="csY13" fmla="*/ 2719206 h 4093428"/>
              <a:gd name="csX14" fmla="*/ 4735285 w 4735285"/>
              <a:gd name="csY14" fmla="*/ 3344915 h 4093428"/>
              <a:gd name="csX15" fmla="*/ 4735285 w 4735285"/>
              <a:gd name="csY15" fmla="*/ 4093428 h 4093428"/>
              <a:gd name="csX16" fmla="*/ 4143374 w 4735285"/>
              <a:gd name="csY16" fmla="*/ 4093428 h 4093428"/>
              <a:gd name="csX17" fmla="*/ 3504111 w 4735285"/>
              <a:gd name="csY17" fmla="*/ 4093428 h 4093428"/>
              <a:gd name="csX18" fmla="*/ 2817495 w 4735285"/>
              <a:gd name="csY18" fmla="*/ 4093428 h 4093428"/>
              <a:gd name="csX19" fmla="*/ 2130878 w 4735285"/>
              <a:gd name="csY19" fmla="*/ 4093428 h 4093428"/>
              <a:gd name="csX20" fmla="*/ 1491615 w 4735285"/>
              <a:gd name="csY20" fmla="*/ 4093428 h 4093428"/>
              <a:gd name="csX21" fmla="*/ 899704 w 4735285"/>
              <a:gd name="csY21" fmla="*/ 4093428 h 4093428"/>
              <a:gd name="csX22" fmla="*/ 0 w 4735285"/>
              <a:gd name="csY22" fmla="*/ 4093428 h 4093428"/>
              <a:gd name="csX23" fmla="*/ 0 w 4735285"/>
              <a:gd name="csY23" fmla="*/ 3549587 h 4093428"/>
              <a:gd name="csX24" fmla="*/ 0 w 4735285"/>
              <a:gd name="csY24" fmla="*/ 3005746 h 4093428"/>
              <a:gd name="csX25" fmla="*/ 0 w 4735285"/>
              <a:gd name="csY25" fmla="*/ 2461905 h 4093428"/>
              <a:gd name="csX26" fmla="*/ 0 w 4735285"/>
              <a:gd name="csY26" fmla="*/ 1958998 h 4093428"/>
              <a:gd name="csX27" fmla="*/ 0 w 4735285"/>
              <a:gd name="csY27" fmla="*/ 1292354 h 4093428"/>
              <a:gd name="csX28" fmla="*/ 0 w 4735285"/>
              <a:gd name="csY28" fmla="*/ 748513 h 4093428"/>
              <a:gd name="csX29" fmla="*/ 0 w 4735285"/>
              <a:gd name="csY29" fmla="*/ 0 h 40934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4735285" h="4093428" extrusionOk="0">
                <a:moveTo>
                  <a:pt x="0" y="0"/>
                </a:moveTo>
                <a:cubicBezTo>
                  <a:pt x="184463" y="-29286"/>
                  <a:pt x="389267" y="48035"/>
                  <a:pt x="497205" y="0"/>
                </a:cubicBezTo>
                <a:cubicBezTo>
                  <a:pt x="605144" y="-48035"/>
                  <a:pt x="870425" y="45924"/>
                  <a:pt x="1041763" y="0"/>
                </a:cubicBezTo>
                <a:cubicBezTo>
                  <a:pt x="1213101" y="-45924"/>
                  <a:pt x="1451628" y="53123"/>
                  <a:pt x="1586320" y="0"/>
                </a:cubicBezTo>
                <a:cubicBezTo>
                  <a:pt x="1721012" y="-53123"/>
                  <a:pt x="2093308" y="30358"/>
                  <a:pt x="2225584" y="0"/>
                </a:cubicBezTo>
                <a:cubicBezTo>
                  <a:pt x="2357860" y="-30358"/>
                  <a:pt x="2597832" y="3994"/>
                  <a:pt x="2817495" y="0"/>
                </a:cubicBezTo>
                <a:cubicBezTo>
                  <a:pt x="3037158" y="-3994"/>
                  <a:pt x="3046377" y="19838"/>
                  <a:pt x="3267347" y="0"/>
                </a:cubicBezTo>
                <a:cubicBezTo>
                  <a:pt x="3488317" y="-19838"/>
                  <a:pt x="3715118" y="19755"/>
                  <a:pt x="3906610" y="0"/>
                </a:cubicBezTo>
                <a:cubicBezTo>
                  <a:pt x="4098102" y="-19755"/>
                  <a:pt x="4397086" y="68084"/>
                  <a:pt x="4735285" y="0"/>
                </a:cubicBezTo>
                <a:cubicBezTo>
                  <a:pt x="4771899" y="226498"/>
                  <a:pt x="4715110" y="418258"/>
                  <a:pt x="4735285" y="584775"/>
                </a:cubicBezTo>
                <a:cubicBezTo>
                  <a:pt x="4755460" y="751293"/>
                  <a:pt x="4730677" y="1033641"/>
                  <a:pt x="4735285" y="1169551"/>
                </a:cubicBezTo>
                <a:cubicBezTo>
                  <a:pt x="4739893" y="1305461"/>
                  <a:pt x="4696680" y="1542283"/>
                  <a:pt x="4735285" y="1795261"/>
                </a:cubicBezTo>
                <a:cubicBezTo>
                  <a:pt x="4773890" y="2048239"/>
                  <a:pt x="4718963" y="2131605"/>
                  <a:pt x="4735285" y="2257233"/>
                </a:cubicBezTo>
                <a:cubicBezTo>
                  <a:pt x="4751607" y="2382861"/>
                  <a:pt x="4695558" y="2560472"/>
                  <a:pt x="4735285" y="2719206"/>
                </a:cubicBezTo>
                <a:cubicBezTo>
                  <a:pt x="4775012" y="2877940"/>
                  <a:pt x="4707605" y="3090019"/>
                  <a:pt x="4735285" y="3344915"/>
                </a:cubicBezTo>
                <a:cubicBezTo>
                  <a:pt x="4762965" y="3599811"/>
                  <a:pt x="4717062" y="3759313"/>
                  <a:pt x="4735285" y="4093428"/>
                </a:cubicBezTo>
                <a:cubicBezTo>
                  <a:pt x="4567510" y="4152554"/>
                  <a:pt x="4334255" y="4034635"/>
                  <a:pt x="4143374" y="4093428"/>
                </a:cubicBezTo>
                <a:cubicBezTo>
                  <a:pt x="3952493" y="4152221"/>
                  <a:pt x="3743360" y="4036861"/>
                  <a:pt x="3504111" y="4093428"/>
                </a:cubicBezTo>
                <a:cubicBezTo>
                  <a:pt x="3264862" y="4149995"/>
                  <a:pt x="3091393" y="4042497"/>
                  <a:pt x="2817495" y="4093428"/>
                </a:cubicBezTo>
                <a:cubicBezTo>
                  <a:pt x="2543597" y="4144359"/>
                  <a:pt x="2283767" y="4077394"/>
                  <a:pt x="2130878" y="4093428"/>
                </a:cubicBezTo>
                <a:cubicBezTo>
                  <a:pt x="1977989" y="4109462"/>
                  <a:pt x="1649379" y="4089443"/>
                  <a:pt x="1491615" y="4093428"/>
                </a:cubicBezTo>
                <a:cubicBezTo>
                  <a:pt x="1333851" y="4097413"/>
                  <a:pt x="1050535" y="4078141"/>
                  <a:pt x="899704" y="4093428"/>
                </a:cubicBezTo>
                <a:cubicBezTo>
                  <a:pt x="748873" y="4108715"/>
                  <a:pt x="246872" y="4073014"/>
                  <a:pt x="0" y="4093428"/>
                </a:cubicBezTo>
                <a:cubicBezTo>
                  <a:pt x="-2627" y="3955387"/>
                  <a:pt x="60624" y="3676288"/>
                  <a:pt x="0" y="3549587"/>
                </a:cubicBezTo>
                <a:cubicBezTo>
                  <a:pt x="-60624" y="3422886"/>
                  <a:pt x="28164" y="3249903"/>
                  <a:pt x="0" y="3005746"/>
                </a:cubicBezTo>
                <a:cubicBezTo>
                  <a:pt x="-28164" y="2761589"/>
                  <a:pt x="35139" y="2635123"/>
                  <a:pt x="0" y="2461905"/>
                </a:cubicBezTo>
                <a:cubicBezTo>
                  <a:pt x="-35139" y="2288687"/>
                  <a:pt x="52837" y="2185029"/>
                  <a:pt x="0" y="1958998"/>
                </a:cubicBezTo>
                <a:cubicBezTo>
                  <a:pt x="-52837" y="1732967"/>
                  <a:pt x="49974" y="1505670"/>
                  <a:pt x="0" y="1292354"/>
                </a:cubicBezTo>
                <a:cubicBezTo>
                  <a:pt x="-49974" y="1079038"/>
                  <a:pt x="20119" y="978593"/>
                  <a:pt x="0" y="748513"/>
                </a:cubicBezTo>
                <a:cubicBezTo>
                  <a:pt x="-20119" y="518433"/>
                  <a:pt x="69729" y="276859"/>
                  <a:pt x="0" y="0"/>
                </a:cubicBezTo>
                <a:close/>
              </a:path>
            </a:pathLst>
          </a:custGeom>
          <a:noFill/>
          <a:ln w="38100">
            <a:solidFill>
              <a:srgbClr val="4C2600"/>
            </a:solidFill>
            <a:extLst>
              <a:ext uri="{C807C97D-BFC1-408E-A445-0C87EB9F89A2}">
                <ask:lineSketchStyleProps xmlns:ask="http://schemas.microsoft.com/office/drawing/2018/sketchyshapes" sd="2908326335">
                  <a:prstGeom prst="rect">
                    <a:avLst/>
                  </a:prstGeom>
                  <ask:type>
                    <ask:lineSketchScribble/>
                  </ask:type>
                </ask:lineSketchStyleProps>
              </a:ext>
            </a:extLst>
          </a:ln>
        </p:spPr>
        <p:txBody>
          <a:bodyPr wrap="square">
            <a:spAutoFit/>
          </a:bodyPr>
          <a:lstStyle/>
          <a:p>
            <a:r>
              <a:rPr lang="el-GR" sz="2000" b="1" dirty="0">
                <a:solidFill>
                  <a:srgbClr val="4C2600"/>
                </a:solidFill>
              </a:rPr>
              <a:t>2.5 Τρόπος ανάλυσης δεδομένων</a:t>
            </a:r>
          </a:p>
          <a:p>
            <a:endParaRPr lang="el-GR" sz="2000" b="1" dirty="0">
              <a:solidFill>
                <a:srgbClr val="4C2600"/>
              </a:solidFill>
            </a:endParaRPr>
          </a:p>
          <a:p>
            <a:r>
              <a:rPr lang="el-GR" sz="2000" dirty="0">
                <a:solidFill>
                  <a:srgbClr val="4C2600"/>
                </a:solidFill>
              </a:rPr>
              <a:t>- Η ανάλυση των δεδομένων πραγματοποιήθηκε με τη μέθοδο της θεματικής ανάλυσης.</a:t>
            </a:r>
          </a:p>
          <a:p>
            <a:r>
              <a:rPr lang="el-GR" sz="2000" dirty="0">
                <a:solidFill>
                  <a:srgbClr val="4C2600"/>
                </a:solidFill>
              </a:rPr>
              <a:t>- Τα </a:t>
            </a:r>
            <a:r>
              <a:rPr lang="el-GR" sz="2000" dirty="0" err="1">
                <a:solidFill>
                  <a:srgbClr val="4C2600"/>
                </a:solidFill>
              </a:rPr>
              <a:t>απομαγνητοφωνημένα</a:t>
            </a:r>
            <a:r>
              <a:rPr lang="el-GR" sz="2000" dirty="0">
                <a:solidFill>
                  <a:srgbClr val="4C2600"/>
                </a:solidFill>
              </a:rPr>
              <a:t> δεδομένα μελετήθηκαν συστηματικά.</a:t>
            </a:r>
          </a:p>
          <a:p>
            <a:r>
              <a:rPr lang="el-GR" sz="2000" dirty="0">
                <a:solidFill>
                  <a:srgbClr val="4C2600"/>
                </a:solidFill>
              </a:rPr>
              <a:t>- Εντοπίστηκαν επαναλαμβανόμενα νοήματα και θεματικά μοτίβα.</a:t>
            </a:r>
          </a:p>
          <a:p>
            <a:r>
              <a:rPr lang="el-GR" sz="2000" dirty="0">
                <a:solidFill>
                  <a:srgbClr val="4C2600"/>
                </a:solidFill>
              </a:rPr>
              <a:t>- Δημιουργήθηκαν θεματικές κατηγορίες βάσει των ερευνητικών ερωτημάτων.</a:t>
            </a:r>
          </a:p>
          <a:p>
            <a:r>
              <a:rPr lang="el-GR" sz="2000" dirty="0">
                <a:solidFill>
                  <a:srgbClr val="4C2600"/>
                </a:solidFill>
              </a:rPr>
              <a:t>- Η ανάλυση οργανώθηκε σε διακριτά και διαδοχικά στάδια.</a:t>
            </a:r>
          </a:p>
        </p:txBody>
      </p:sp>
    </p:spTree>
    <p:extLst>
      <p:ext uri="{BB962C8B-B14F-4D97-AF65-F5344CB8AC3E}">
        <p14:creationId xmlns:p14="http://schemas.microsoft.com/office/powerpoint/2010/main" val="260206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77C5-EBBA-05DD-740B-629E55AEFD6A}"/>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0EB16E51-5C28-F7FE-1898-FB53050456E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033CF7AF-7E25-5068-0BAC-C672E08B9091}"/>
              </a:ext>
            </a:extLst>
          </p:cNvPr>
          <p:cNvSpPr>
            <a:spLocks noGrp="1"/>
          </p:cNvSpPr>
          <p:nvPr>
            <p:ph type="ctrTitle"/>
          </p:nvPr>
        </p:nvSpPr>
        <p:spPr>
          <a:xfrm>
            <a:off x="1524000" y="583994"/>
            <a:ext cx="9144000" cy="504578"/>
          </a:xfrm>
        </p:spPr>
        <p:txBody>
          <a:bodyPr>
            <a:normAutofit/>
          </a:bodyPr>
          <a:lstStyle/>
          <a:p>
            <a:r>
              <a:rPr lang="el-GR" sz="2800" b="1" dirty="0">
                <a:solidFill>
                  <a:srgbClr val="542A00"/>
                </a:solidFill>
                <a:effectLst>
                  <a:outerShdw blurRad="38100" dist="38100" dir="2700000" algn="tl">
                    <a:srgbClr val="000000">
                      <a:alpha val="43137"/>
                    </a:srgbClr>
                  </a:outerShdw>
                </a:effectLst>
              </a:rPr>
              <a:t>2.6 Διαδικασία κωδικοποίησης και θεματικής οργάνωσης</a:t>
            </a:r>
          </a:p>
        </p:txBody>
      </p:sp>
      <p:sp>
        <p:nvSpPr>
          <p:cNvPr id="4" name="Rectangle 1">
            <a:extLst>
              <a:ext uri="{FF2B5EF4-FFF2-40B4-BE49-F238E27FC236}">
                <a16:creationId xmlns:a16="http://schemas.microsoft.com/office/drawing/2014/main" id="{F3722135-2238-ABAB-C8C8-3922130FD21F}"/>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7" name="TextBox 6">
            <a:extLst>
              <a:ext uri="{FF2B5EF4-FFF2-40B4-BE49-F238E27FC236}">
                <a16:creationId xmlns:a16="http://schemas.microsoft.com/office/drawing/2014/main" id="{C0D95517-E7C9-501A-4329-EFDD3E082F08}"/>
              </a:ext>
            </a:extLst>
          </p:cNvPr>
          <p:cNvSpPr txBox="1"/>
          <p:nvPr/>
        </p:nvSpPr>
        <p:spPr>
          <a:xfrm>
            <a:off x="1524000" y="1246059"/>
            <a:ext cx="9550400" cy="4770537"/>
          </a:xfrm>
          <a:prstGeom prst="rect">
            <a:avLst/>
          </a:prstGeom>
          <a:noFill/>
        </p:spPr>
        <p:txBody>
          <a:bodyPr wrap="square">
            <a:spAutoFit/>
          </a:bodyPr>
          <a:lstStyle/>
          <a:p>
            <a:r>
              <a:rPr lang="el-GR" sz="1900" dirty="0">
                <a:solidFill>
                  <a:srgbClr val="4C2600"/>
                </a:solidFill>
              </a:rPr>
              <a:t>Η ανάλυση των δεδομένων βασίστηκε στη θεματική ανάλυση των συνεντεύξεων.</a:t>
            </a:r>
          </a:p>
          <a:p>
            <a:endParaRPr lang="el-GR" sz="1900" dirty="0">
              <a:solidFill>
                <a:srgbClr val="4C2600"/>
              </a:solidFill>
            </a:endParaRPr>
          </a:p>
          <a:p>
            <a:r>
              <a:rPr lang="el-GR" sz="1900" dirty="0">
                <a:solidFill>
                  <a:srgbClr val="4C2600"/>
                </a:solidFill>
              </a:rPr>
              <a:t>Αρχικά : εκτενής κωδικοποίηση του υλικού (στόχος η αποτύπωση όλων των σχετικών 						            αναφορών των συμμετεχόντων).</a:t>
            </a:r>
          </a:p>
          <a:p>
            <a:endParaRPr lang="el-GR" sz="1900" dirty="0">
              <a:solidFill>
                <a:srgbClr val="4C2600"/>
              </a:solidFill>
            </a:endParaRPr>
          </a:p>
          <a:p>
            <a:r>
              <a:rPr lang="el-GR" sz="1900" dirty="0">
                <a:solidFill>
                  <a:srgbClr val="4C2600"/>
                </a:solidFill>
              </a:rPr>
              <a:t>Αρχικοί κωδικοί ήταν πολλαπλοί και αφορούσαν εμπειρίες, στάσεις, ανάγκες και δυσκολίες 							που σχετίζονται με την επιμόρφωση.</a:t>
            </a:r>
          </a:p>
          <a:p>
            <a:endParaRPr lang="el-GR" sz="1900" dirty="0">
              <a:solidFill>
                <a:srgbClr val="4C2600"/>
              </a:solidFill>
            </a:endParaRPr>
          </a:p>
          <a:p>
            <a:r>
              <a:rPr lang="el-GR" sz="1900" dirty="0">
                <a:solidFill>
                  <a:srgbClr val="4C2600"/>
                </a:solidFill>
              </a:rPr>
              <a:t>‘Έπειτα :  συγκρίθηκαν και ομαδοποιήθηκαν βάσει εννοιολογικής συνάφειας.</a:t>
            </a:r>
          </a:p>
          <a:p>
            <a:r>
              <a:rPr lang="el-GR" sz="1900" dirty="0">
                <a:solidFill>
                  <a:srgbClr val="4C2600"/>
                </a:solidFill>
              </a:rPr>
              <a:t>Μέσω αυτής της διαδικασίας μειώθηκε ο αριθμός τους, προκειμένου να αποφευχθούν επαναλήψεις.</a:t>
            </a:r>
          </a:p>
          <a:p>
            <a:endParaRPr lang="el-GR" sz="1900" dirty="0">
              <a:solidFill>
                <a:srgbClr val="4C2600"/>
              </a:solidFill>
            </a:endParaRPr>
          </a:p>
          <a:p>
            <a:r>
              <a:rPr lang="el-GR" sz="1900" dirty="0">
                <a:solidFill>
                  <a:srgbClr val="4C2600"/>
                </a:solidFill>
              </a:rPr>
              <a:t>Τελικά διαμορφώθηκαν σε έξι (6) κεντρικές θεματικές κατηγορίες.</a:t>
            </a:r>
          </a:p>
          <a:p>
            <a:endParaRPr lang="el-GR" sz="1900" dirty="0">
              <a:solidFill>
                <a:srgbClr val="4C2600"/>
              </a:solidFill>
            </a:endParaRPr>
          </a:p>
          <a:p>
            <a:r>
              <a:rPr lang="el-GR" sz="1900" dirty="0">
                <a:solidFill>
                  <a:srgbClr val="4C2600"/>
                </a:solidFill>
              </a:rPr>
              <a:t>Οι θεματικές κατηγορίες εντάσσονται στους τρεις βασικούς θεματικούς άξονες της έρευνας και αποτέλεσαν τη βάση της παρουσίασης των ευρημάτων.</a:t>
            </a:r>
          </a:p>
        </p:txBody>
      </p:sp>
    </p:spTree>
    <p:extLst>
      <p:ext uri="{BB962C8B-B14F-4D97-AF65-F5344CB8AC3E}">
        <p14:creationId xmlns:p14="http://schemas.microsoft.com/office/powerpoint/2010/main" val="3571253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23AF-2297-1D25-388E-3A188F07F09B}"/>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8E936DB4-2A59-66CD-1065-B0A23B15350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73288890-924E-6F04-1E83-80DD31FDD5C3}"/>
              </a:ext>
            </a:extLst>
          </p:cNvPr>
          <p:cNvSpPr>
            <a:spLocks noGrp="1"/>
          </p:cNvSpPr>
          <p:nvPr>
            <p:ph type="ctrTitle"/>
          </p:nvPr>
        </p:nvSpPr>
        <p:spPr>
          <a:xfrm>
            <a:off x="1524000" y="583994"/>
            <a:ext cx="9144000" cy="504578"/>
          </a:xfrm>
        </p:spPr>
        <p:txBody>
          <a:bodyPr>
            <a:normAutofit/>
          </a:bodyPr>
          <a:lstStyle/>
          <a:p>
            <a:r>
              <a:rPr lang="el-GR" sz="2800" b="1" dirty="0">
                <a:solidFill>
                  <a:srgbClr val="542A00"/>
                </a:solidFill>
                <a:effectLst>
                  <a:outerShdw blurRad="38100" dist="38100" dir="2700000" algn="tl">
                    <a:srgbClr val="000000">
                      <a:alpha val="43137"/>
                    </a:srgbClr>
                  </a:outerShdw>
                </a:effectLst>
              </a:rPr>
              <a:t>2.6 Διαδικασία κωδικοποίησης και θεματικής οργάνωσης</a:t>
            </a:r>
          </a:p>
        </p:txBody>
      </p:sp>
      <p:sp>
        <p:nvSpPr>
          <p:cNvPr id="4" name="Rectangle 1">
            <a:extLst>
              <a:ext uri="{FF2B5EF4-FFF2-40B4-BE49-F238E27FC236}">
                <a16:creationId xmlns:a16="http://schemas.microsoft.com/office/drawing/2014/main" id="{0A0B18F8-D0F3-AE53-6FBA-1DA9087D5625}"/>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graphicFrame>
        <p:nvGraphicFramePr>
          <p:cNvPr id="8" name="Πίνακας 7">
            <a:extLst>
              <a:ext uri="{FF2B5EF4-FFF2-40B4-BE49-F238E27FC236}">
                <a16:creationId xmlns:a16="http://schemas.microsoft.com/office/drawing/2014/main" id="{10DDA59E-71E5-B418-9A54-02455B70667E}"/>
              </a:ext>
            </a:extLst>
          </p:cNvPr>
          <p:cNvGraphicFramePr>
            <a:graphicFrameLocks noGrp="1"/>
          </p:cNvGraphicFramePr>
          <p:nvPr>
            <p:extLst>
              <p:ext uri="{D42A27DB-BD31-4B8C-83A1-F6EECF244321}">
                <p14:modId xmlns:p14="http://schemas.microsoft.com/office/powerpoint/2010/main" val="781355630"/>
              </p:ext>
            </p:extLst>
          </p:nvPr>
        </p:nvGraphicFramePr>
        <p:xfrm>
          <a:off x="1260226" y="1276145"/>
          <a:ext cx="9671547" cy="4441456"/>
        </p:xfrm>
        <a:graphic>
          <a:graphicData uri="http://schemas.openxmlformats.org/drawingml/2006/table">
            <a:tbl>
              <a:tblPr/>
              <a:tblGrid>
                <a:gridCol w="3945094">
                  <a:extLst>
                    <a:ext uri="{9D8B030D-6E8A-4147-A177-3AD203B41FA5}">
                      <a16:colId xmlns:a16="http://schemas.microsoft.com/office/drawing/2014/main" val="1466085955"/>
                    </a:ext>
                  </a:extLst>
                </a:gridCol>
                <a:gridCol w="5726453">
                  <a:extLst>
                    <a:ext uri="{9D8B030D-6E8A-4147-A177-3AD203B41FA5}">
                      <a16:colId xmlns:a16="http://schemas.microsoft.com/office/drawing/2014/main" val="1516666299"/>
                    </a:ext>
                  </a:extLst>
                </a:gridCol>
              </a:tblGrid>
              <a:tr h="459335">
                <a:tc>
                  <a:txBody>
                    <a:bodyPr/>
                    <a:lstStyle/>
                    <a:p>
                      <a:pPr algn="ctr">
                        <a:buNone/>
                      </a:pPr>
                      <a:r>
                        <a:rPr lang="el-GR" b="1" dirty="0">
                          <a:solidFill>
                            <a:srgbClr val="542A00"/>
                          </a:solidFill>
                        </a:rPr>
                        <a:t>Θεματικός άξονας </a:t>
                      </a:r>
                    </a:p>
                    <a:p>
                      <a:pPr algn="ctr">
                        <a:buNone/>
                      </a:pPr>
                      <a:r>
                        <a:rPr lang="el-GR" b="1" dirty="0">
                          <a:solidFill>
                            <a:srgbClr val="542A00"/>
                          </a:solidFill>
                        </a:rPr>
                        <a:t>(ερευνητικό επίπεδο)</a:t>
                      </a:r>
                      <a:endParaRPr lang="el-GR" dirty="0">
                        <a:solidFill>
                          <a:srgbClr val="542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l-GR" b="1" dirty="0">
                          <a:solidFill>
                            <a:srgbClr val="542A00"/>
                          </a:solidFill>
                        </a:rPr>
                        <a:t>Κεντρικές θεματικές κατηγορίες</a:t>
                      </a:r>
                      <a:endParaRPr lang="el-GR" dirty="0">
                        <a:solidFill>
                          <a:srgbClr val="542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848988"/>
                  </a:ext>
                </a:extLst>
              </a:tr>
              <a:tr h="1423936">
                <a:tc>
                  <a:txBody>
                    <a:bodyPr/>
                    <a:lstStyle/>
                    <a:p>
                      <a:pPr algn="ctr">
                        <a:buNone/>
                      </a:pPr>
                      <a:r>
                        <a:rPr lang="el-GR" b="1" dirty="0">
                          <a:solidFill>
                            <a:srgbClr val="542A00"/>
                          </a:solidFill>
                        </a:rPr>
                        <a:t>Άξονας 1</a:t>
                      </a:r>
                      <a:r>
                        <a:rPr lang="el-GR" dirty="0">
                          <a:solidFill>
                            <a:srgbClr val="542A00"/>
                          </a:solidFill>
                        </a:rPr>
                        <a:t> </a:t>
                      </a:r>
                    </a:p>
                    <a:p>
                      <a:pPr algn="ctr">
                        <a:buNone/>
                      </a:pPr>
                      <a:r>
                        <a:rPr lang="el-GR" dirty="0">
                          <a:solidFill>
                            <a:srgbClr val="542A00"/>
                          </a:solidFill>
                        </a:rPr>
                        <a:t>Η επιμόρφωση ως παράγοντας επαγγελματικής ανάπτυξης και διδακτικής πρακτικής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l-GR" dirty="0">
                          <a:solidFill>
                            <a:srgbClr val="542A00"/>
                          </a:solidFill>
                        </a:rPr>
                        <a:t>1. Στάσεις και αντιλήψεις για την επιμόρφωση </a:t>
                      </a:r>
                    </a:p>
                    <a:p>
                      <a:pPr marL="0" indent="0">
                        <a:buNone/>
                      </a:pPr>
                      <a:r>
                        <a:rPr lang="el-GR" dirty="0">
                          <a:solidFill>
                            <a:srgbClr val="542A00"/>
                          </a:solidFill>
                        </a:rPr>
                        <a:t>2. Ανάπτυξη επαγγελματικών και παιδαγωγικών δεξιοτήτων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209258"/>
                  </a:ext>
                </a:extLst>
              </a:tr>
              <a:tr h="872735">
                <a:tc>
                  <a:txBody>
                    <a:bodyPr/>
                    <a:lstStyle/>
                    <a:p>
                      <a:pPr algn="ctr">
                        <a:buNone/>
                      </a:pPr>
                      <a:r>
                        <a:rPr lang="el-GR" b="1" dirty="0">
                          <a:solidFill>
                            <a:srgbClr val="542A00"/>
                          </a:solidFill>
                        </a:rPr>
                        <a:t>Άξονας 2</a:t>
                      </a:r>
                      <a:r>
                        <a:rPr lang="el-GR" dirty="0">
                          <a:solidFill>
                            <a:srgbClr val="542A00"/>
                          </a:solidFill>
                        </a:rPr>
                        <a:t> </a:t>
                      </a:r>
                    </a:p>
                    <a:p>
                      <a:pPr algn="ctr">
                        <a:buNone/>
                      </a:pPr>
                      <a:r>
                        <a:rPr lang="el-GR" dirty="0">
                          <a:solidFill>
                            <a:srgbClr val="542A00"/>
                          </a:solidFill>
                        </a:rPr>
                        <a:t>Ανταπόκριση της επιμόρφωσης στις αναπτυξιακές και διοικητικές ανάγκες των εκπαιδευτικών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542A00"/>
                          </a:solidFill>
                        </a:rPr>
                        <a:t>3. Εμπειρίες συμμετοχής σε επιμορφωτικές δράσεις </a:t>
                      </a:r>
                    </a:p>
                    <a:p>
                      <a:pPr>
                        <a:buNone/>
                      </a:pPr>
                      <a:r>
                        <a:rPr lang="el-GR" dirty="0">
                          <a:solidFill>
                            <a:srgbClr val="542A00"/>
                          </a:solidFill>
                        </a:rPr>
                        <a:t>4. Επίδραση της επιμόρφωσης στη διδακτική πρακτική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5074188"/>
                  </a:ext>
                </a:extLst>
              </a:tr>
              <a:tr h="1148336">
                <a:tc>
                  <a:txBody>
                    <a:bodyPr/>
                    <a:lstStyle/>
                    <a:p>
                      <a:pPr algn="ctr">
                        <a:buNone/>
                      </a:pPr>
                      <a:r>
                        <a:rPr lang="el-GR" b="1" dirty="0">
                          <a:solidFill>
                            <a:srgbClr val="542A00"/>
                          </a:solidFill>
                        </a:rPr>
                        <a:t>Άξονας 3</a:t>
                      </a:r>
                      <a:r>
                        <a:rPr lang="el-GR" dirty="0">
                          <a:solidFill>
                            <a:srgbClr val="542A00"/>
                          </a:solidFill>
                        </a:rPr>
                        <a:t> </a:t>
                      </a:r>
                    </a:p>
                    <a:p>
                      <a:pPr algn="ctr">
                        <a:buNone/>
                      </a:pPr>
                      <a:r>
                        <a:rPr lang="el-GR" dirty="0">
                          <a:solidFill>
                            <a:srgbClr val="542A00"/>
                          </a:solidFill>
                        </a:rPr>
                        <a:t>Δυσκολίες και </a:t>
                      </a:r>
                      <a:r>
                        <a:rPr lang="el-GR">
                          <a:solidFill>
                            <a:srgbClr val="542A00"/>
                          </a:solidFill>
                        </a:rPr>
                        <a:t>εμπόδια στη </a:t>
                      </a:r>
                      <a:r>
                        <a:rPr lang="el-GR" dirty="0">
                          <a:solidFill>
                            <a:srgbClr val="542A00"/>
                          </a:solidFill>
                        </a:rPr>
                        <a:t>συμμετοχή στην επιμόρφωση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l-GR" dirty="0">
                          <a:solidFill>
                            <a:srgbClr val="542A00"/>
                          </a:solidFill>
                        </a:rPr>
                        <a:t>5. Ανάγκες, προσδοκίες και εμπόδια συμμετοχής στην επιμόρφωση </a:t>
                      </a:r>
                    </a:p>
                    <a:p>
                      <a:pPr>
                        <a:buNone/>
                      </a:pPr>
                      <a:r>
                        <a:rPr lang="el-GR" dirty="0">
                          <a:solidFill>
                            <a:srgbClr val="542A00"/>
                          </a:solidFill>
                        </a:rPr>
                        <a:t>6. Προτάσεις εκπαιδευτικών για τη βελτίωση της επιμόρφωσης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278973"/>
                  </a:ext>
                </a:extLst>
              </a:tr>
            </a:tbl>
          </a:graphicData>
        </a:graphic>
      </p:graphicFrame>
    </p:spTree>
    <p:extLst>
      <p:ext uri="{BB962C8B-B14F-4D97-AF65-F5344CB8AC3E}">
        <p14:creationId xmlns:p14="http://schemas.microsoft.com/office/powerpoint/2010/main" val="340494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347D-779D-01A3-8BAB-2B47273E3E0D}"/>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46B202B3-6858-1C4A-42A4-F3A5BCC47F8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B2B5F5E9-46BA-E03C-863D-305955C30D85}"/>
              </a:ext>
            </a:extLst>
          </p:cNvPr>
          <p:cNvSpPr>
            <a:spLocks noGrp="1"/>
          </p:cNvSpPr>
          <p:nvPr>
            <p:ph type="ctrTitle"/>
          </p:nvPr>
        </p:nvSpPr>
        <p:spPr>
          <a:xfrm>
            <a:off x="996453" y="583994"/>
            <a:ext cx="10062844" cy="504578"/>
          </a:xfrm>
        </p:spPr>
        <p:txBody>
          <a:bodyPr>
            <a:normAutofit fontScale="90000"/>
          </a:bodyPr>
          <a:lstStyle/>
          <a:p>
            <a:r>
              <a:rPr lang="el-GR" sz="2800" b="1" dirty="0">
                <a:solidFill>
                  <a:srgbClr val="542A00"/>
                </a:solidFill>
                <a:effectLst>
                  <a:outerShdw blurRad="38100" dist="38100" dir="2700000" algn="tl">
                    <a:srgbClr val="000000">
                      <a:alpha val="43137"/>
                    </a:srgbClr>
                  </a:outerShdw>
                </a:effectLst>
              </a:rPr>
              <a:t>2.6 Ενδεικτικά αποσπάσματα συνεντεύξεων ανά κεντρική θεματική κατηγορία</a:t>
            </a:r>
          </a:p>
        </p:txBody>
      </p:sp>
      <p:sp>
        <p:nvSpPr>
          <p:cNvPr id="4" name="Rectangle 1">
            <a:extLst>
              <a:ext uri="{FF2B5EF4-FFF2-40B4-BE49-F238E27FC236}">
                <a16:creationId xmlns:a16="http://schemas.microsoft.com/office/drawing/2014/main" id="{5DA1B371-8A14-D2C5-3F54-9A8AD32627B3}"/>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graphicFrame>
        <p:nvGraphicFramePr>
          <p:cNvPr id="5" name="Πίνακας 4">
            <a:extLst>
              <a:ext uri="{FF2B5EF4-FFF2-40B4-BE49-F238E27FC236}">
                <a16:creationId xmlns:a16="http://schemas.microsoft.com/office/drawing/2014/main" id="{60DCFF2B-7FEA-07BE-065F-400680C54349}"/>
              </a:ext>
            </a:extLst>
          </p:cNvPr>
          <p:cNvGraphicFramePr>
            <a:graphicFrameLocks noGrp="1"/>
          </p:cNvGraphicFramePr>
          <p:nvPr>
            <p:extLst>
              <p:ext uri="{D42A27DB-BD31-4B8C-83A1-F6EECF244321}">
                <p14:modId xmlns:p14="http://schemas.microsoft.com/office/powerpoint/2010/main" val="2458147555"/>
              </p:ext>
            </p:extLst>
          </p:nvPr>
        </p:nvGraphicFramePr>
        <p:xfrm>
          <a:off x="1818968" y="1175616"/>
          <a:ext cx="8578645" cy="4855114"/>
        </p:xfrm>
        <a:graphic>
          <a:graphicData uri="http://schemas.openxmlformats.org/drawingml/2006/table">
            <a:tbl>
              <a:tblPr firstRow="1" firstCol="1" bandRow="1"/>
              <a:tblGrid>
                <a:gridCol w="2959509">
                  <a:extLst>
                    <a:ext uri="{9D8B030D-6E8A-4147-A177-3AD203B41FA5}">
                      <a16:colId xmlns:a16="http://schemas.microsoft.com/office/drawing/2014/main" val="383395768"/>
                    </a:ext>
                  </a:extLst>
                </a:gridCol>
                <a:gridCol w="5619136">
                  <a:extLst>
                    <a:ext uri="{9D8B030D-6E8A-4147-A177-3AD203B41FA5}">
                      <a16:colId xmlns:a16="http://schemas.microsoft.com/office/drawing/2014/main" val="3418313281"/>
                    </a:ext>
                  </a:extLst>
                </a:gridCol>
              </a:tblGrid>
              <a:tr h="306526">
                <a:tc>
                  <a:txBody>
                    <a:bodyPr/>
                    <a:lstStyle/>
                    <a:p>
                      <a:pPr>
                        <a:lnSpc>
                          <a:spcPct val="150000"/>
                        </a:lnSpc>
                        <a:spcAft>
                          <a:spcPts val="800"/>
                        </a:spcAft>
                        <a:buNone/>
                      </a:pPr>
                      <a:r>
                        <a:rPr lang="el-GR" sz="1600" b="1" i="0" kern="100" dirty="0">
                          <a:solidFill>
                            <a:srgbClr val="542A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Arial" panose="020B0604020202020204" pitchFamily="34" charset="0"/>
                        </a:rPr>
                        <a:t>Κεντρική θεματική κατηγορία</a:t>
                      </a:r>
                      <a:endParaRPr lang="el-GR" sz="1600" b="1" i="0" kern="100" dirty="0">
                        <a:solidFill>
                          <a:srgbClr val="542A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800"/>
                        </a:spcAft>
                        <a:buNone/>
                      </a:pPr>
                      <a:r>
                        <a:rPr lang="el-GR" sz="1600" b="1" kern="100" dirty="0">
                          <a:solidFill>
                            <a:srgbClr val="542A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Arial" panose="020B0604020202020204" pitchFamily="34" charset="0"/>
                        </a:rPr>
                        <a:t>Ενδεικτικό απόσπασμα</a:t>
                      </a:r>
                      <a:endParaRPr lang="el-GR" sz="1600" kern="100" dirty="0">
                        <a:solidFill>
                          <a:srgbClr val="542A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2163917"/>
                  </a:ext>
                </a:extLst>
              </a:tr>
              <a:tr h="623242">
                <a:tc>
                  <a:txBody>
                    <a:bodyPr/>
                    <a:lstStyle/>
                    <a:p>
                      <a:pPr>
                        <a:lnSpc>
                          <a:spcPct val="150000"/>
                        </a:lnSpc>
                        <a:spcAft>
                          <a:spcPts val="800"/>
                        </a:spcAft>
                        <a:buNone/>
                      </a:pPr>
                      <a:r>
                        <a:rPr lang="el-GR" sz="1600" b="1" i="0"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Στάσεις και αντιλήψεις για την επιμόρφωση</a:t>
                      </a:r>
                      <a:endParaRPr lang="el-GR" sz="1600" b="1" i="0"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800"/>
                        </a:spcAft>
                        <a:buNone/>
                      </a:pPr>
                      <a:r>
                        <a:rPr lang="el-GR" sz="1600" i="1"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«Η επιμόρφωση με βοηθά να μη μένω στάσιμη και να δοκιμάζω νέους τρόπους διδασκαλίας.» (ΣΕ3)</a:t>
                      </a:r>
                      <a:endParaRPr lang="el-GR" sz="1600" i="1"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617704"/>
                  </a:ext>
                </a:extLst>
              </a:tr>
              <a:tr h="623242">
                <a:tc>
                  <a:txBody>
                    <a:bodyPr/>
                    <a:lstStyle/>
                    <a:p>
                      <a:pPr>
                        <a:lnSpc>
                          <a:spcPct val="150000"/>
                        </a:lnSpc>
                        <a:spcAft>
                          <a:spcPts val="800"/>
                        </a:spcAft>
                        <a:buNone/>
                      </a:pPr>
                      <a:r>
                        <a:rPr lang="el-GR" sz="1600" b="1" i="0"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Ανάπτυξη επαγγελματικών και παιδαγωγικών δεξιοτήτων</a:t>
                      </a:r>
                      <a:endParaRPr lang="el-GR" sz="1600" b="1" i="0"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800"/>
                        </a:spcAft>
                        <a:buNone/>
                      </a:pPr>
                      <a:r>
                        <a:rPr lang="el-GR" sz="1600" i="1"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«Μέσα από τα σεμινάρια έμαθα να διαχειρίζομαι πιο ψύχραιμα δύσκολες συμπεριφορές.» (ΣΕ7)</a:t>
                      </a:r>
                      <a:endParaRPr lang="el-GR" sz="1600" i="1"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37628"/>
                  </a:ext>
                </a:extLst>
              </a:tr>
              <a:tr h="939958">
                <a:tc>
                  <a:txBody>
                    <a:bodyPr/>
                    <a:lstStyle/>
                    <a:p>
                      <a:pPr>
                        <a:lnSpc>
                          <a:spcPct val="150000"/>
                        </a:lnSpc>
                        <a:spcAft>
                          <a:spcPts val="800"/>
                        </a:spcAft>
                        <a:buNone/>
                      </a:pPr>
                      <a:r>
                        <a:rPr lang="el-GR" sz="1600" b="1" i="0"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Εμπειρίες συμμετοχής σε επιμορφωτικές δράσεις</a:t>
                      </a:r>
                      <a:endParaRPr lang="el-GR" sz="1600" b="1" i="0"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800"/>
                        </a:spcAft>
                        <a:buNone/>
                      </a:pPr>
                      <a:r>
                        <a:rPr lang="el-GR" sz="1600" i="1"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«Τα προγράμματα του ΙΕΠ είχαν πρακτικά παραδείγματα που μπορούσα να εφαρμόσω.» (ΣΕ2)</a:t>
                      </a:r>
                      <a:endParaRPr lang="el-GR" sz="1600" i="1"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619706"/>
                  </a:ext>
                </a:extLst>
              </a:tr>
              <a:tr h="623242">
                <a:tc>
                  <a:txBody>
                    <a:bodyPr/>
                    <a:lstStyle/>
                    <a:p>
                      <a:pPr>
                        <a:lnSpc>
                          <a:spcPct val="150000"/>
                        </a:lnSpc>
                        <a:spcAft>
                          <a:spcPts val="800"/>
                        </a:spcAft>
                        <a:buNone/>
                      </a:pPr>
                      <a:r>
                        <a:rPr lang="el-GR" sz="1600" b="1" i="0"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Επίδραση στη διδακτική πράξη</a:t>
                      </a:r>
                      <a:endParaRPr lang="el-GR" sz="1600" b="1" i="0"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800"/>
                        </a:spcAft>
                        <a:buNone/>
                      </a:pPr>
                      <a:r>
                        <a:rPr lang="el-GR" sz="1600" i="1"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«Τα παιδιά συμμετέχουν πιο ενεργά όταν εφαρμόζω όσα έμαθα στην επιμόρφωση.» (ΣΕ10)</a:t>
                      </a:r>
                      <a:endParaRPr lang="el-GR" sz="1600" i="1"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156499"/>
                  </a:ext>
                </a:extLst>
              </a:tr>
              <a:tr h="623242">
                <a:tc>
                  <a:txBody>
                    <a:bodyPr/>
                    <a:lstStyle/>
                    <a:p>
                      <a:pPr>
                        <a:lnSpc>
                          <a:spcPct val="150000"/>
                        </a:lnSpc>
                        <a:spcAft>
                          <a:spcPts val="800"/>
                        </a:spcAft>
                        <a:buNone/>
                      </a:pPr>
                      <a:r>
                        <a:rPr lang="el-GR" sz="1600" b="1" i="0"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Ανάγκες και εμπόδια συμμετοχής</a:t>
                      </a:r>
                      <a:endParaRPr lang="el-GR" sz="1600" b="1" i="0"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800"/>
                        </a:spcAft>
                        <a:buNone/>
                      </a:pPr>
                      <a:r>
                        <a:rPr lang="el-GR" sz="1600" i="1"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«Μετά το σχολείο είναι δύσκολο να παρακολουθήσω τρίωρα σεμινάρια.» (ΣΕ5)</a:t>
                      </a:r>
                      <a:endParaRPr lang="el-GR" sz="1600" i="1"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063440"/>
                  </a:ext>
                </a:extLst>
              </a:tr>
              <a:tr h="623242">
                <a:tc>
                  <a:txBody>
                    <a:bodyPr/>
                    <a:lstStyle/>
                    <a:p>
                      <a:pPr>
                        <a:lnSpc>
                          <a:spcPct val="150000"/>
                        </a:lnSpc>
                        <a:spcAft>
                          <a:spcPts val="800"/>
                        </a:spcAft>
                        <a:buNone/>
                      </a:pPr>
                      <a:r>
                        <a:rPr lang="el-GR" sz="1600" b="1" i="0"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Προτάσεις για τη βελτίωση της επιμόρφωσης</a:t>
                      </a:r>
                      <a:endParaRPr lang="el-GR" sz="1600" b="1" i="0"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800"/>
                        </a:spcAft>
                        <a:buNone/>
                      </a:pPr>
                      <a:r>
                        <a:rPr lang="el-GR" sz="1600" i="1" kern="100" dirty="0">
                          <a:solidFill>
                            <a:srgbClr val="542A00"/>
                          </a:solidFill>
                          <a:effectLst/>
                          <a:latin typeface="Times New Roman" panose="02020603050405020304" pitchFamily="18" charset="0"/>
                          <a:ea typeface="Aptos" panose="020B0004020202020204" pitchFamily="34" charset="0"/>
                          <a:cs typeface="Arial" panose="020B0604020202020204" pitchFamily="34" charset="0"/>
                        </a:rPr>
                        <a:t>«Χρειάζονται πιο σύντομα και πρακτικά σεμινάρια.» (ΣΕ12)</a:t>
                      </a:r>
                      <a:endParaRPr lang="el-GR" sz="1600" i="1" kern="100" dirty="0">
                        <a:solidFill>
                          <a:srgbClr val="542A00"/>
                        </a:solidFill>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624185"/>
                  </a:ext>
                </a:extLst>
              </a:tr>
            </a:tbl>
          </a:graphicData>
        </a:graphic>
      </p:graphicFrame>
    </p:spTree>
    <p:extLst>
      <p:ext uri="{BB962C8B-B14F-4D97-AF65-F5344CB8AC3E}">
        <p14:creationId xmlns:p14="http://schemas.microsoft.com/office/powerpoint/2010/main" val="219313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DD282-683D-883B-FCD9-83BB903F4D30}"/>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C5541FD0-7553-C977-8699-6798EBC75C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A7BF9714-11B6-D5FA-69DD-F6756B01F9A0}"/>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6" name="Τίτλος 5">
            <a:extLst>
              <a:ext uri="{FF2B5EF4-FFF2-40B4-BE49-F238E27FC236}">
                <a16:creationId xmlns:a16="http://schemas.microsoft.com/office/drawing/2014/main" id="{3DD1BD81-2C2B-C471-B224-E100AA1D7BC4}"/>
              </a:ext>
            </a:extLst>
          </p:cNvPr>
          <p:cNvSpPr>
            <a:spLocks noGrp="1"/>
          </p:cNvSpPr>
          <p:nvPr>
            <p:ph type="ctrTitle"/>
          </p:nvPr>
        </p:nvSpPr>
        <p:spPr>
          <a:xfrm>
            <a:off x="1349831" y="548057"/>
            <a:ext cx="9144000" cy="474208"/>
          </a:xfrm>
        </p:spPr>
        <p:txBody>
          <a:bodyPr vert="horz" lIns="91440" tIns="45720" rIns="91440" bIns="45720" rtlCol="0" anchor="b">
            <a:normAutofit fontScale="90000"/>
          </a:bodyPr>
          <a:lstStyle/>
          <a:p>
            <a:r>
              <a:rPr lang="el-GR" sz="3100" b="1" u="sng" dirty="0">
                <a:solidFill>
                  <a:srgbClr val="542A00"/>
                </a:solidFill>
                <a:effectLst>
                  <a:outerShdw blurRad="38100" dist="38100" dir="2700000" algn="tl">
                    <a:srgbClr val="000000">
                      <a:alpha val="43137"/>
                    </a:srgbClr>
                  </a:outerShdw>
                </a:effectLst>
              </a:rPr>
              <a:t>3. ΑΠΟΤΕΛΕΣΜΑΤΑ</a:t>
            </a:r>
          </a:p>
        </p:txBody>
      </p:sp>
      <p:sp>
        <p:nvSpPr>
          <p:cNvPr id="8" name="TextBox 7">
            <a:extLst>
              <a:ext uri="{FF2B5EF4-FFF2-40B4-BE49-F238E27FC236}">
                <a16:creationId xmlns:a16="http://schemas.microsoft.com/office/drawing/2014/main" id="{418F5C2F-B9DD-103A-E9CE-7DD50E2C5E3E}"/>
              </a:ext>
            </a:extLst>
          </p:cNvPr>
          <p:cNvSpPr txBox="1"/>
          <p:nvPr/>
        </p:nvSpPr>
        <p:spPr>
          <a:xfrm>
            <a:off x="1306283" y="1224505"/>
            <a:ext cx="9535886" cy="400110"/>
          </a:xfrm>
          <a:prstGeom prst="rect">
            <a:avLst/>
          </a:prstGeom>
          <a:noFill/>
          <a:ln w="38100">
            <a:solidFill>
              <a:srgbClr val="4C2600"/>
            </a:solidFill>
          </a:ln>
        </p:spPr>
        <p:txBody>
          <a:bodyPr wrap="square">
            <a:spAutoFit/>
          </a:bodyPr>
          <a:lstStyle/>
          <a:p>
            <a:pPr algn="ctr"/>
            <a:r>
              <a:rPr lang="el-GR" sz="2000" b="1" dirty="0">
                <a:solidFill>
                  <a:srgbClr val="4C2600"/>
                </a:solidFill>
              </a:rPr>
              <a:t>3.1 Γενική αποτύπωση των ευρημάτων</a:t>
            </a:r>
          </a:p>
        </p:txBody>
      </p:sp>
      <p:sp>
        <p:nvSpPr>
          <p:cNvPr id="10" name="TextBox 9">
            <a:extLst>
              <a:ext uri="{FF2B5EF4-FFF2-40B4-BE49-F238E27FC236}">
                <a16:creationId xmlns:a16="http://schemas.microsoft.com/office/drawing/2014/main" id="{4DB79618-BB6D-DA6F-64F5-D846FC3A8685}"/>
              </a:ext>
            </a:extLst>
          </p:cNvPr>
          <p:cNvSpPr txBox="1"/>
          <p:nvPr/>
        </p:nvSpPr>
        <p:spPr>
          <a:xfrm>
            <a:off x="827314" y="1624615"/>
            <a:ext cx="10421259" cy="1754326"/>
          </a:xfrm>
          <a:prstGeom prst="rect">
            <a:avLst/>
          </a:prstGeom>
          <a:noFill/>
        </p:spPr>
        <p:txBody>
          <a:bodyPr wrap="square">
            <a:spAutoFit/>
          </a:bodyPr>
          <a:lstStyle/>
          <a:p>
            <a:pPr algn="ctr"/>
            <a:r>
              <a:rPr lang="el-GR" dirty="0">
                <a:solidFill>
                  <a:srgbClr val="4C2600"/>
                </a:solidFill>
              </a:rPr>
              <a:t>Τα ευρήματα προέκυψαν από την ανάλυση των συνεντεύξεων των εκπαιδευτικών.</a:t>
            </a:r>
          </a:p>
          <a:p>
            <a:pPr algn="ctr"/>
            <a:r>
              <a:rPr lang="el-GR" dirty="0">
                <a:solidFill>
                  <a:srgbClr val="4C2600"/>
                </a:solidFill>
              </a:rPr>
              <a:t>Η ανάλυση οργανώθηκε βάσει των ερευνητικών ερωτημάτων της μελέτης.</a:t>
            </a:r>
          </a:p>
          <a:p>
            <a:pPr algn="ctr"/>
            <a:r>
              <a:rPr lang="el-GR" dirty="0">
                <a:solidFill>
                  <a:srgbClr val="4C2600"/>
                </a:solidFill>
              </a:rPr>
              <a:t>Αναδείχθηκαν κοινά μοτίβα και επαναλαμβανόμενα νοήματα.</a:t>
            </a:r>
          </a:p>
          <a:p>
            <a:pPr algn="ctr"/>
            <a:r>
              <a:rPr lang="el-GR" dirty="0">
                <a:solidFill>
                  <a:srgbClr val="4C2600"/>
                </a:solidFill>
              </a:rPr>
              <a:t>Τα αποτελέσματα αφορούν την επιμόρφωση και την επαγγελματική ανάπτυξη.</a:t>
            </a:r>
          </a:p>
          <a:p>
            <a:pPr algn="ctr"/>
            <a:r>
              <a:rPr lang="el-GR" dirty="0">
                <a:solidFill>
                  <a:srgbClr val="4C2600"/>
                </a:solidFill>
              </a:rPr>
              <a:t>Διαπιστώνονται διαφοροποιήσεις στις εμπειρίες και στις αντιλήψεις των εκπαιδευτικών.</a:t>
            </a:r>
          </a:p>
          <a:p>
            <a:pPr algn="ctr"/>
            <a:endParaRPr lang="el-GR" dirty="0">
              <a:solidFill>
                <a:srgbClr val="4C2600"/>
              </a:solidFill>
            </a:endParaRPr>
          </a:p>
        </p:txBody>
      </p:sp>
      <p:sp>
        <p:nvSpPr>
          <p:cNvPr id="2" name="TextBox 1">
            <a:extLst>
              <a:ext uri="{FF2B5EF4-FFF2-40B4-BE49-F238E27FC236}">
                <a16:creationId xmlns:a16="http://schemas.microsoft.com/office/drawing/2014/main" id="{B1ACA39D-1D4E-F868-19C8-A451ADEEF9A7}"/>
              </a:ext>
            </a:extLst>
          </p:cNvPr>
          <p:cNvSpPr txBox="1"/>
          <p:nvPr/>
        </p:nvSpPr>
        <p:spPr>
          <a:xfrm>
            <a:off x="1270000" y="3502053"/>
            <a:ext cx="9535886" cy="400110"/>
          </a:xfrm>
          <a:prstGeom prst="rect">
            <a:avLst/>
          </a:prstGeom>
          <a:noFill/>
          <a:ln w="38100">
            <a:solidFill>
              <a:srgbClr val="4C2600"/>
            </a:solidFill>
          </a:ln>
        </p:spPr>
        <p:txBody>
          <a:bodyPr wrap="square">
            <a:spAutoFit/>
          </a:bodyPr>
          <a:lstStyle/>
          <a:p>
            <a:pPr algn="ctr"/>
            <a:r>
              <a:rPr lang="el-GR" sz="2000" b="1" dirty="0">
                <a:solidFill>
                  <a:srgbClr val="4C2600"/>
                </a:solidFill>
              </a:rPr>
              <a:t>3.2 Ευρήματα σχετικά με τη συμβολή της επιμόρφωσης στην επαγγελματική ανάπτυξη</a:t>
            </a:r>
          </a:p>
        </p:txBody>
      </p:sp>
      <p:sp>
        <p:nvSpPr>
          <p:cNvPr id="3" name="TextBox 2">
            <a:extLst>
              <a:ext uri="{FF2B5EF4-FFF2-40B4-BE49-F238E27FC236}">
                <a16:creationId xmlns:a16="http://schemas.microsoft.com/office/drawing/2014/main" id="{E8C7365B-D0EA-D025-C270-5C76DC07675F}"/>
              </a:ext>
            </a:extLst>
          </p:cNvPr>
          <p:cNvSpPr txBox="1"/>
          <p:nvPr/>
        </p:nvSpPr>
        <p:spPr>
          <a:xfrm>
            <a:off x="827313" y="4104403"/>
            <a:ext cx="10421259" cy="1477328"/>
          </a:xfrm>
          <a:prstGeom prst="rect">
            <a:avLst/>
          </a:prstGeom>
          <a:noFill/>
        </p:spPr>
        <p:txBody>
          <a:bodyPr wrap="square">
            <a:spAutoFit/>
          </a:bodyPr>
          <a:lstStyle/>
          <a:p>
            <a:pPr algn="ctr"/>
            <a:r>
              <a:rPr lang="el-GR" dirty="0">
                <a:solidFill>
                  <a:srgbClr val="4C2600"/>
                </a:solidFill>
              </a:rPr>
              <a:t>Οι εκπαιδευτικοί αναγνωρίζουν τη σημασία της επιμόρφωσης για την επαγγελματική τους ανάπτυξη.</a:t>
            </a:r>
          </a:p>
          <a:p>
            <a:pPr algn="ctr"/>
            <a:r>
              <a:rPr lang="el-GR" dirty="0">
                <a:solidFill>
                  <a:srgbClr val="4C2600"/>
                </a:solidFill>
              </a:rPr>
              <a:t>Η επιμόρφωση συνδέεται με τη βελτίωση των παιδαγωγικών και διδακτικών δεξιοτήτων.</a:t>
            </a:r>
          </a:p>
          <a:p>
            <a:pPr algn="ctr"/>
            <a:r>
              <a:rPr lang="el-GR" dirty="0">
                <a:solidFill>
                  <a:srgbClr val="4C2600"/>
                </a:solidFill>
              </a:rPr>
              <a:t>Αναφέρεται ως μέσο ενίσχυσης της επαγγελματικής αυτοπεποίθησης.</a:t>
            </a:r>
          </a:p>
          <a:p>
            <a:pPr algn="ctr"/>
            <a:r>
              <a:rPr lang="el-GR" dirty="0">
                <a:solidFill>
                  <a:srgbClr val="4C2600"/>
                </a:solidFill>
              </a:rPr>
              <a:t>Συμβάλλει στην ανανέωση γνώσεων και διδακτικών πρακτικών.</a:t>
            </a:r>
          </a:p>
          <a:p>
            <a:pPr algn="ctr"/>
            <a:r>
              <a:rPr lang="el-GR" dirty="0">
                <a:solidFill>
                  <a:srgbClr val="4C2600"/>
                </a:solidFill>
              </a:rPr>
              <a:t>Η επαγγελματική ανάπτυξη παρουσιάζεται ως αποτέλεσμα συνεχούς επιμορφωτικής διαδικασίας.</a:t>
            </a:r>
          </a:p>
        </p:txBody>
      </p:sp>
    </p:spTree>
    <p:extLst>
      <p:ext uri="{BB962C8B-B14F-4D97-AF65-F5344CB8AC3E}">
        <p14:creationId xmlns:p14="http://schemas.microsoft.com/office/powerpoint/2010/main" val="322782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6ECB6-5605-A64B-E53B-69EFFEFC966F}"/>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2618EC4A-DD68-2019-216C-7EE8BCA4AA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689EB8A5-CFC0-9452-E54C-DA95ECCDDFEE}"/>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6" name="Τίτλος 5">
            <a:extLst>
              <a:ext uri="{FF2B5EF4-FFF2-40B4-BE49-F238E27FC236}">
                <a16:creationId xmlns:a16="http://schemas.microsoft.com/office/drawing/2014/main" id="{C7572690-D986-46C6-8EF4-A9A6DC55D78E}"/>
              </a:ext>
            </a:extLst>
          </p:cNvPr>
          <p:cNvSpPr>
            <a:spLocks noGrp="1"/>
          </p:cNvSpPr>
          <p:nvPr>
            <p:ph type="ctrTitle"/>
          </p:nvPr>
        </p:nvSpPr>
        <p:spPr>
          <a:xfrm>
            <a:off x="1349831" y="548057"/>
            <a:ext cx="9144000" cy="474208"/>
          </a:xfrm>
        </p:spPr>
        <p:txBody>
          <a:bodyPr vert="horz" lIns="91440" tIns="45720" rIns="91440" bIns="45720" rtlCol="0" anchor="b">
            <a:normAutofit fontScale="90000"/>
          </a:bodyPr>
          <a:lstStyle/>
          <a:p>
            <a:r>
              <a:rPr lang="el-GR" sz="3100" b="1" u="sng" dirty="0">
                <a:solidFill>
                  <a:srgbClr val="542A00"/>
                </a:solidFill>
                <a:effectLst>
                  <a:outerShdw blurRad="38100" dist="38100" dir="2700000" algn="tl">
                    <a:srgbClr val="000000">
                      <a:alpha val="43137"/>
                    </a:srgbClr>
                  </a:outerShdw>
                </a:effectLst>
              </a:rPr>
              <a:t>3. ΑΠΟΤΕΛΕΣΜΑΤΑ</a:t>
            </a:r>
          </a:p>
        </p:txBody>
      </p:sp>
      <p:sp>
        <p:nvSpPr>
          <p:cNvPr id="8" name="TextBox 7">
            <a:extLst>
              <a:ext uri="{FF2B5EF4-FFF2-40B4-BE49-F238E27FC236}">
                <a16:creationId xmlns:a16="http://schemas.microsoft.com/office/drawing/2014/main" id="{02B87C2A-2C24-80C8-76F2-5A7048A934B7}"/>
              </a:ext>
            </a:extLst>
          </p:cNvPr>
          <p:cNvSpPr txBox="1"/>
          <p:nvPr/>
        </p:nvSpPr>
        <p:spPr>
          <a:xfrm>
            <a:off x="1306283" y="1224505"/>
            <a:ext cx="9535886" cy="400110"/>
          </a:xfrm>
          <a:prstGeom prst="rect">
            <a:avLst/>
          </a:prstGeom>
          <a:noFill/>
          <a:ln w="38100">
            <a:solidFill>
              <a:srgbClr val="4C2600"/>
            </a:solidFill>
          </a:ln>
        </p:spPr>
        <p:txBody>
          <a:bodyPr wrap="square">
            <a:spAutoFit/>
          </a:bodyPr>
          <a:lstStyle/>
          <a:p>
            <a:pPr algn="ctr"/>
            <a:r>
              <a:rPr lang="el-GR" sz="2000" b="1">
                <a:solidFill>
                  <a:srgbClr val="4C2600"/>
                </a:solidFill>
              </a:rPr>
              <a:t>3.3 Ανταπόκριση της επιμόρφωσης στις ανάγκες των εκπαιδευτικών</a:t>
            </a:r>
            <a:endParaRPr lang="el-GR" sz="2000" b="1" dirty="0">
              <a:solidFill>
                <a:srgbClr val="4C2600"/>
              </a:solidFill>
            </a:endParaRPr>
          </a:p>
        </p:txBody>
      </p:sp>
      <p:sp>
        <p:nvSpPr>
          <p:cNvPr id="10" name="TextBox 9">
            <a:extLst>
              <a:ext uri="{FF2B5EF4-FFF2-40B4-BE49-F238E27FC236}">
                <a16:creationId xmlns:a16="http://schemas.microsoft.com/office/drawing/2014/main" id="{BAA40257-2FFF-6CD4-7917-8DC731C2B8C6}"/>
              </a:ext>
            </a:extLst>
          </p:cNvPr>
          <p:cNvSpPr txBox="1"/>
          <p:nvPr/>
        </p:nvSpPr>
        <p:spPr>
          <a:xfrm>
            <a:off x="827314" y="1624615"/>
            <a:ext cx="10421259" cy="1477328"/>
          </a:xfrm>
          <a:prstGeom prst="rect">
            <a:avLst/>
          </a:prstGeom>
          <a:noFill/>
        </p:spPr>
        <p:txBody>
          <a:bodyPr wrap="square">
            <a:spAutoFit/>
          </a:bodyPr>
          <a:lstStyle/>
          <a:p>
            <a:pPr algn="ctr"/>
            <a:r>
              <a:rPr lang="el-GR" dirty="0">
                <a:solidFill>
                  <a:srgbClr val="4C2600"/>
                </a:solidFill>
              </a:rPr>
              <a:t>Οι εκπαιδευτικοί εκφράζουν διαφοροποιημένες απόψεις ως προς την επάρκεια της επιμόρφωσης.</a:t>
            </a:r>
          </a:p>
          <a:p>
            <a:pPr algn="ctr"/>
            <a:r>
              <a:rPr lang="el-GR" dirty="0">
                <a:solidFill>
                  <a:srgbClr val="4C2600"/>
                </a:solidFill>
              </a:rPr>
              <a:t>Η επιμόρφωση δεν ανταποκρίνεται πάντοτε στις πραγματικές παιδαγωγικές ανάγκες.</a:t>
            </a:r>
          </a:p>
          <a:p>
            <a:pPr algn="ctr"/>
            <a:r>
              <a:rPr lang="el-GR" dirty="0">
                <a:solidFill>
                  <a:srgbClr val="4C2600"/>
                </a:solidFill>
              </a:rPr>
              <a:t>Αναφέρεται απόσταση μεταξύ θεωρητικού περιεχομένου και σχολικής πράξης.</a:t>
            </a:r>
          </a:p>
          <a:p>
            <a:pPr algn="ctr"/>
            <a:r>
              <a:rPr lang="el-GR" dirty="0">
                <a:solidFill>
                  <a:srgbClr val="4C2600"/>
                </a:solidFill>
              </a:rPr>
              <a:t>Επισημαίνεται η ανάγκη μεγαλύτερης σύνδεσης με την καθημερινή διδακτική εμπειρία.</a:t>
            </a:r>
          </a:p>
          <a:p>
            <a:pPr algn="ctr"/>
            <a:r>
              <a:rPr lang="el-GR" dirty="0">
                <a:solidFill>
                  <a:srgbClr val="4C2600"/>
                </a:solidFill>
              </a:rPr>
              <a:t>Η προσαρμογή των επιμορφώσεων στο σχολικό πλαίσιο κρίνεται σημαντική.</a:t>
            </a:r>
          </a:p>
        </p:txBody>
      </p:sp>
      <p:sp>
        <p:nvSpPr>
          <p:cNvPr id="2" name="TextBox 1">
            <a:extLst>
              <a:ext uri="{FF2B5EF4-FFF2-40B4-BE49-F238E27FC236}">
                <a16:creationId xmlns:a16="http://schemas.microsoft.com/office/drawing/2014/main" id="{3E211E6E-22A3-4AA0-8C76-D9BACA24B6D4}"/>
              </a:ext>
            </a:extLst>
          </p:cNvPr>
          <p:cNvSpPr txBox="1"/>
          <p:nvPr/>
        </p:nvSpPr>
        <p:spPr>
          <a:xfrm>
            <a:off x="1270000" y="3502053"/>
            <a:ext cx="9535886" cy="400110"/>
          </a:xfrm>
          <a:prstGeom prst="rect">
            <a:avLst/>
          </a:prstGeom>
          <a:noFill/>
          <a:ln w="38100">
            <a:solidFill>
              <a:srgbClr val="4C2600"/>
            </a:solidFill>
          </a:ln>
        </p:spPr>
        <p:txBody>
          <a:bodyPr wrap="square">
            <a:spAutoFit/>
          </a:bodyPr>
          <a:lstStyle/>
          <a:p>
            <a:pPr algn="ctr"/>
            <a:r>
              <a:rPr lang="el-GR" sz="2000" b="1" dirty="0">
                <a:solidFill>
                  <a:srgbClr val="4C2600"/>
                </a:solidFill>
              </a:rPr>
              <a:t>3.4 Δυσκολίες και εμπόδια συμμετοχής στην επιμόρφωση</a:t>
            </a:r>
          </a:p>
        </p:txBody>
      </p:sp>
      <p:sp>
        <p:nvSpPr>
          <p:cNvPr id="3" name="TextBox 2">
            <a:extLst>
              <a:ext uri="{FF2B5EF4-FFF2-40B4-BE49-F238E27FC236}">
                <a16:creationId xmlns:a16="http://schemas.microsoft.com/office/drawing/2014/main" id="{54F69854-B9D5-16F6-DE85-11FFF438857C}"/>
              </a:ext>
            </a:extLst>
          </p:cNvPr>
          <p:cNvSpPr txBox="1"/>
          <p:nvPr/>
        </p:nvSpPr>
        <p:spPr>
          <a:xfrm>
            <a:off x="827313" y="4104403"/>
            <a:ext cx="10421259" cy="1477328"/>
          </a:xfrm>
          <a:prstGeom prst="rect">
            <a:avLst/>
          </a:prstGeom>
          <a:noFill/>
        </p:spPr>
        <p:txBody>
          <a:bodyPr wrap="square">
            <a:spAutoFit/>
          </a:bodyPr>
          <a:lstStyle/>
          <a:p>
            <a:pPr algn="ctr"/>
            <a:r>
              <a:rPr lang="el-GR" dirty="0">
                <a:solidFill>
                  <a:srgbClr val="4C2600"/>
                </a:solidFill>
              </a:rPr>
              <a:t>Οι εκπαιδευτικοί αναφέρουν έλλειψη χρόνου ως βασικό εμπόδιο συμμετοχής.</a:t>
            </a:r>
          </a:p>
          <a:p>
            <a:pPr algn="ctr"/>
            <a:r>
              <a:rPr lang="el-GR" dirty="0">
                <a:solidFill>
                  <a:srgbClr val="4C2600"/>
                </a:solidFill>
              </a:rPr>
              <a:t>Οι αυξημένες επαγγελματικές υποχρεώσεις περιορίζουν τη δυνατότητα επιμόρφωσης.</a:t>
            </a:r>
          </a:p>
          <a:p>
            <a:pPr algn="ctr"/>
            <a:r>
              <a:rPr lang="el-GR" dirty="0">
                <a:solidFill>
                  <a:srgbClr val="4C2600"/>
                </a:solidFill>
              </a:rPr>
              <a:t>Επισημαίνονται οργανωτικές και θεσμικές δυσκολίες.</a:t>
            </a:r>
          </a:p>
          <a:p>
            <a:pPr algn="ctr"/>
            <a:r>
              <a:rPr lang="el-GR" dirty="0">
                <a:solidFill>
                  <a:srgbClr val="4C2600"/>
                </a:solidFill>
              </a:rPr>
              <a:t>Η απουσία ουσιαστικής υποστήριξης επηρεάζει αρνητικά τη συμμετοχή.</a:t>
            </a:r>
          </a:p>
          <a:p>
            <a:pPr algn="ctr"/>
            <a:r>
              <a:rPr lang="el-GR" dirty="0">
                <a:solidFill>
                  <a:srgbClr val="4C2600"/>
                </a:solidFill>
              </a:rPr>
              <a:t>Οι δυσκολίες αυτές λειτουργούν αποτρεπτικά για τη συστηματική επιμόρφωση.</a:t>
            </a:r>
          </a:p>
        </p:txBody>
      </p:sp>
    </p:spTree>
    <p:extLst>
      <p:ext uri="{BB962C8B-B14F-4D97-AF65-F5344CB8AC3E}">
        <p14:creationId xmlns:p14="http://schemas.microsoft.com/office/powerpoint/2010/main" val="419312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120C-01AB-42EB-3131-85A263BAF345}"/>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F1B0B551-B1FF-FADC-7A02-A9410D3492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0E863EE2-C5F2-D86C-D963-54C272334328}"/>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6" name="Τίτλος 5">
            <a:extLst>
              <a:ext uri="{FF2B5EF4-FFF2-40B4-BE49-F238E27FC236}">
                <a16:creationId xmlns:a16="http://schemas.microsoft.com/office/drawing/2014/main" id="{2515F573-D504-A0C7-A775-05615FA56FCD}"/>
              </a:ext>
            </a:extLst>
          </p:cNvPr>
          <p:cNvSpPr>
            <a:spLocks noGrp="1"/>
          </p:cNvSpPr>
          <p:nvPr>
            <p:ph type="ctrTitle"/>
          </p:nvPr>
        </p:nvSpPr>
        <p:spPr>
          <a:xfrm>
            <a:off x="1524000" y="701449"/>
            <a:ext cx="9144000" cy="474208"/>
          </a:xfrm>
        </p:spPr>
        <p:txBody>
          <a:bodyPr vert="horz" lIns="91440" tIns="45720" rIns="91440" bIns="45720" rtlCol="0" anchor="b">
            <a:normAutofit fontScale="90000"/>
          </a:bodyPr>
          <a:lstStyle/>
          <a:p>
            <a:r>
              <a:rPr lang="el-GR" sz="3100" b="1" u="sng" dirty="0">
                <a:solidFill>
                  <a:srgbClr val="542A00"/>
                </a:solidFill>
                <a:effectLst>
                  <a:outerShdw blurRad="38100" dist="38100" dir="2700000" algn="tl">
                    <a:srgbClr val="000000">
                      <a:alpha val="43137"/>
                    </a:srgbClr>
                  </a:outerShdw>
                </a:effectLst>
              </a:rPr>
              <a:t>4. ΣΥΖΗΤΗΣΗ </a:t>
            </a:r>
          </a:p>
        </p:txBody>
      </p:sp>
      <p:sp>
        <p:nvSpPr>
          <p:cNvPr id="8" name="TextBox 7">
            <a:extLst>
              <a:ext uri="{FF2B5EF4-FFF2-40B4-BE49-F238E27FC236}">
                <a16:creationId xmlns:a16="http://schemas.microsoft.com/office/drawing/2014/main" id="{8F5E9EEE-0A1B-E776-6E13-B98C678E4E82}"/>
              </a:ext>
            </a:extLst>
          </p:cNvPr>
          <p:cNvSpPr txBox="1"/>
          <p:nvPr/>
        </p:nvSpPr>
        <p:spPr>
          <a:xfrm>
            <a:off x="1278193" y="1391101"/>
            <a:ext cx="1886855" cy="2246769"/>
          </a:xfrm>
          <a:prstGeom prst="rect">
            <a:avLst/>
          </a:prstGeom>
          <a:noFill/>
          <a:ln w="38100">
            <a:solidFill>
              <a:srgbClr val="4C2600"/>
            </a:solidFill>
            <a:prstDash val="sysDash"/>
          </a:ln>
        </p:spPr>
        <p:txBody>
          <a:bodyPr wrap="square">
            <a:spAutoFit/>
          </a:bodyPr>
          <a:lstStyle/>
          <a:p>
            <a:pPr algn="ctr"/>
            <a:r>
              <a:rPr lang="el-GR" sz="2000" b="1" dirty="0">
                <a:solidFill>
                  <a:srgbClr val="4C2600"/>
                </a:solidFill>
              </a:rPr>
              <a:t>4.1 </a:t>
            </a:r>
          </a:p>
          <a:p>
            <a:pPr algn="ctr"/>
            <a:r>
              <a:rPr lang="el-GR" sz="2000" b="1" dirty="0">
                <a:solidFill>
                  <a:srgbClr val="4C2600"/>
                </a:solidFill>
              </a:rPr>
              <a:t>Ερμηνεία </a:t>
            </a:r>
          </a:p>
          <a:p>
            <a:pPr algn="ctr"/>
            <a:r>
              <a:rPr lang="el-GR" sz="2000" b="1" dirty="0">
                <a:solidFill>
                  <a:srgbClr val="4C2600"/>
                </a:solidFill>
              </a:rPr>
              <a:t>των ευρημάτων σε σχέση </a:t>
            </a:r>
          </a:p>
          <a:p>
            <a:pPr algn="ctr"/>
            <a:r>
              <a:rPr lang="el-GR" sz="2000" b="1" dirty="0">
                <a:solidFill>
                  <a:srgbClr val="4C2600"/>
                </a:solidFill>
              </a:rPr>
              <a:t>με το θεωρητικό πλαίσιο</a:t>
            </a:r>
          </a:p>
        </p:txBody>
      </p:sp>
      <p:sp>
        <p:nvSpPr>
          <p:cNvPr id="10" name="TextBox 9">
            <a:extLst>
              <a:ext uri="{FF2B5EF4-FFF2-40B4-BE49-F238E27FC236}">
                <a16:creationId xmlns:a16="http://schemas.microsoft.com/office/drawing/2014/main" id="{E495486E-2077-D73E-C4A2-FA70C71CE9B9}"/>
              </a:ext>
            </a:extLst>
          </p:cNvPr>
          <p:cNvSpPr txBox="1"/>
          <p:nvPr/>
        </p:nvSpPr>
        <p:spPr>
          <a:xfrm>
            <a:off x="3417881" y="1402570"/>
            <a:ext cx="7495926" cy="4401205"/>
          </a:xfrm>
          <a:prstGeom prst="rect">
            <a:avLst/>
          </a:prstGeom>
          <a:noFill/>
          <a:ln w="38100">
            <a:solidFill>
              <a:srgbClr val="4C2600"/>
            </a:solidFill>
            <a:prstDash val="sysDash"/>
          </a:ln>
        </p:spPr>
        <p:txBody>
          <a:bodyPr wrap="square">
            <a:spAutoFit/>
          </a:bodyPr>
          <a:lstStyle/>
          <a:p>
            <a:r>
              <a:rPr lang="el-GR" sz="2000" dirty="0">
                <a:solidFill>
                  <a:srgbClr val="4C2600"/>
                </a:solidFill>
              </a:rPr>
              <a:t>Τα ευρήματα επιβεβαιώνουν τη σημασία της επιμόρφωσης για την επαγγελματική ανάπτυξη των εκπαιδευτικών.</a:t>
            </a:r>
          </a:p>
          <a:p>
            <a:endParaRPr lang="el-GR" sz="2000" dirty="0">
              <a:solidFill>
                <a:srgbClr val="4C2600"/>
              </a:solidFill>
            </a:endParaRPr>
          </a:p>
          <a:p>
            <a:r>
              <a:rPr lang="el-GR" sz="2000" dirty="0">
                <a:solidFill>
                  <a:srgbClr val="4C2600"/>
                </a:solidFill>
              </a:rPr>
              <a:t>Οι αντιλήψεις των εκπαιδευτικών συνάδουν με θεωρητικές προσεγγίσεις που αντιμετωπίζουν την επιμόρφωση ως διαρκή διαδικασία.</a:t>
            </a:r>
          </a:p>
          <a:p>
            <a:endParaRPr lang="el-GR" sz="2000" dirty="0">
              <a:solidFill>
                <a:srgbClr val="4C2600"/>
              </a:solidFill>
            </a:endParaRPr>
          </a:p>
          <a:p>
            <a:r>
              <a:rPr lang="el-GR" sz="2000" dirty="0">
                <a:solidFill>
                  <a:srgbClr val="4C2600"/>
                </a:solidFill>
              </a:rPr>
              <a:t>Αναδεικνύεται η στενή σχέση επιμόρφωσης και διδακτικής πρακτικής.</a:t>
            </a:r>
          </a:p>
          <a:p>
            <a:endParaRPr lang="el-GR" sz="2000" dirty="0">
              <a:solidFill>
                <a:srgbClr val="4C2600"/>
              </a:solidFill>
            </a:endParaRPr>
          </a:p>
          <a:p>
            <a:r>
              <a:rPr lang="el-GR" sz="2000" dirty="0">
                <a:solidFill>
                  <a:srgbClr val="4C2600"/>
                </a:solidFill>
              </a:rPr>
              <a:t>Η επαγγελματική ανάπτυξη δεν προκύπτει αποσπασματικά αλλά μέσα από συνεχή επιμορφωτική εμπλοκή.</a:t>
            </a:r>
          </a:p>
          <a:p>
            <a:endParaRPr lang="el-GR" sz="2000" dirty="0">
              <a:solidFill>
                <a:srgbClr val="4C2600"/>
              </a:solidFill>
            </a:endParaRPr>
          </a:p>
          <a:p>
            <a:r>
              <a:rPr lang="el-GR" sz="2000" dirty="0">
                <a:solidFill>
                  <a:srgbClr val="4C2600"/>
                </a:solidFill>
              </a:rPr>
              <a:t>Τα ευρήματα ενισχύουν τη θεωρητική θέση ότι η επιμόρφωση αποκτά νόημα όταν συνδέεται με το σχολικό πλαίσιο.</a:t>
            </a:r>
          </a:p>
        </p:txBody>
      </p:sp>
    </p:spTree>
    <p:extLst>
      <p:ext uri="{BB962C8B-B14F-4D97-AF65-F5344CB8AC3E}">
        <p14:creationId xmlns:p14="http://schemas.microsoft.com/office/powerpoint/2010/main" val="6605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92A35-D902-9CDB-A343-73C9B4CF8908}"/>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76043450-31D0-BA53-3657-7666005EDD6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8A1E5E1A-51EB-14D9-C28A-4BB642A007B6}"/>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6" name="Τίτλος 5">
            <a:extLst>
              <a:ext uri="{FF2B5EF4-FFF2-40B4-BE49-F238E27FC236}">
                <a16:creationId xmlns:a16="http://schemas.microsoft.com/office/drawing/2014/main" id="{8BC266B6-F7E7-FF92-4425-62C8AAAE303C}"/>
              </a:ext>
            </a:extLst>
          </p:cNvPr>
          <p:cNvSpPr>
            <a:spLocks noGrp="1"/>
          </p:cNvSpPr>
          <p:nvPr>
            <p:ph type="ctrTitle"/>
          </p:nvPr>
        </p:nvSpPr>
        <p:spPr>
          <a:xfrm>
            <a:off x="1524000" y="701449"/>
            <a:ext cx="9144000" cy="474208"/>
          </a:xfrm>
        </p:spPr>
        <p:txBody>
          <a:bodyPr vert="horz" lIns="91440" tIns="45720" rIns="91440" bIns="45720" rtlCol="0" anchor="b">
            <a:normAutofit fontScale="90000"/>
          </a:bodyPr>
          <a:lstStyle/>
          <a:p>
            <a:r>
              <a:rPr lang="el-GR" sz="3100" b="1" u="sng" dirty="0">
                <a:solidFill>
                  <a:srgbClr val="542A00"/>
                </a:solidFill>
                <a:effectLst>
                  <a:outerShdw blurRad="38100" dist="38100" dir="2700000" algn="tl">
                    <a:srgbClr val="000000">
                      <a:alpha val="43137"/>
                    </a:srgbClr>
                  </a:outerShdw>
                </a:effectLst>
              </a:rPr>
              <a:t>4. ΣΥΖΗΤΗΣΗ </a:t>
            </a:r>
          </a:p>
        </p:txBody>
      </p:sp>
      <p:sp>
        <p:nvSpPr>
          <p:cNvPr id="8" name="TextBox 7">
            <a:extLst>
              <a:ext uri="{FF2B5EF4-FFF2-40B4-BE49-F238E27FC236}">
                <a16:creationId xmlns:a16="http://schemas.microsoft.com/office/drawing/2014/main" id="{9DFF89D0-6A28-BEB3-CF59-B186F9EA3CD4}"/>
              </a:ext>
            </a:extLst>
          </p:cNvPr>
          <p:cNvSpPr txBox="1"/>
          <p:nvPr/>
        </p:nvSpPr>
        <p:spPr>
          <a:xfrm>
            <a:off x="1278193" y="1391101"/>
            <a:ext cx="1886855" cy="2554545"/>
          </a:xfrm>
          <a:prstGeom prst="rect">
            <a:avLst/>
          </a:prstGeom>
          <a:noFill/>
          <a:ln w="38100">
            <a:solidFill>
              <a:srgbClr val="4C2600"/>
            </a:solidFill>
            <a:prstDash val="sysDash"/>
          </a:ln>
        </p:spPr>
        <p:txBody>
          <a:bodyPr wrap="square">
            <a:spAutoFit/>
          </a:bodyPr>
          <a:lstStyle/>
          <a:p>
            <a:pPr algn="ctr"/>
            <a:r>
              <a:rPr lang="el-GR" sz="2000" b="1" dirty="0">
                <a:solidFill>
                  <a:srgbClr val="4C2600"/>
                </a:solidFill>
              </a:rPr>
              <a:t>4.2 </a:t>
            </a:r>
          </a:p>
          <a:p>
            <a:pPr algn="ctr"/>
            <a:r>
              <a:rPr lang="el-GR" sz="2000" b="1" dirty="0">
                <a:solidFill>
                  <a:srgbClr val="4C2600"/>
                </a:solidFill>
              </a:rPr>
              <a:t>Περιορισμοί και </a:t>
            </a:r>
          </a:p>
          <a:p>
            <a:pPr algn="ctr"/>
            <a:r>
              <a:rPr lang="el-GR" sz="2000" b="1" dirty="0">
                <a:solidFill>
                  <a:srgbClr val="4C2600"/>
                </a:solidFill>
              </a:rPr>
              <a:t>προκλήσεις στην </a:t>
            </a:r>
          </a:p>
          <a:p>
            <a:pPr algn="ctr"/>
            <a:r>
              <a:rPr lang="el-GR" sz="2000" b="1" dirty="0">
                <a:solidFill>
                  <a:srgbClr val="4C2600"/>
                </a:solidFill>
              </a:rPr>
              <a:t>εφαρμογή </a:t>
            </a:r>
          </a:p>
          <a:p>
            <a:pPr algn="ctr"/>
            <a:r>
              <a:rPr lang="el-GR" sz="2000" b="1" dirty="0">
                <a:solidFill>
                  <a:srgbClr val="4C2600"/>
                </a:solidFill>
              </a:rPr>
              <a:t>της επιμόρφωσης</a:t>
            </a:r>
          </a:p>
        </p:txBody>
      </p:sp>
      <p:sp>
        <p:nvSpPr>
          <p:cNvPr id="10" name="TextBox 9">
            <a:extLst>
              <a:ext uri="{FF2B5EF4-FFF2-40B4-BE49-F238E27FC236}">
                <a16:creationId xmlns:a16="http://schemas.microsoft.com/office/drawing/2014/main" id="{D1D7B414-7069-D488-EA9F-6F095DBE9234}"/>
              </a:ext>
            </a:extLst>
          </p:cNvPr>
          <p:cNvSpPr txBox="1"/>
          <p:nvPr/>
        </p:nvSpPr>
        <p:spPr>
          <a:xfrm>
            <a:off x="3417881" y="1402570"/>
            <a:ext cx="7495926" cy="4401205"/>
          </a:xfrm>
          <a:prstGeom prst="rect">
            <a:avLst/>
          </a:prstGeom>
          <a:noFill/>
          <a:ln w="38100">
            <a:solidFill>
              <a:srgbClr val="4C2600"/>
            </a:solidFill>
            <a:prstDash val="sysDash"/>
          </a:ln>
        </p:spPr>
        <p:txBody>
          <a:bodyPr wrap="square">
            <a:spAutoFit/>
          </a:bodyPr>
          <a:lstStyle/>
          <a:p>
            <a:r>
              <a:rPr lang="el-GR" sz="2000" dirty="0">
                <a:solidFill>
                  <a:srgbClr val="4C2600"/>
                </a:solidFill>
              </a:rPr>
              <a:t>Τα ευρήματα αναδεικνύουν απόσταση μεταξύ θεωρητικών επιμορφωτικών προσεγγίσεων και εκπαιδευτικής πράξης.</a:t>
            </a:r>
          </a:p>
          <a:p>
            <a:endParaRPr lang="el-GR" sz="2000" dirty="0">
              <a:solidFill>
                <a:srgbClr val="4C2600"/>
              </a:solidFill>
            </a:endParaRPr>
          </a:p>
          <a:p>
            <a:r>
              <a:rPr lang="el-GR" sz="2000" dirty="0">
                <a:solidFill>
                  <a:srgbClr val="4C2600"/>
                </a:solidFill>
              </a:rPr>
              <a:t>Η επιμόρφωση δεν ανταποκρίνεται πάντοτε στις πραγματικές ανάγκες των εκπαιδευτικών.</a:t>
            </a:r>
          </a:p>
          <a:p>
            <a:endParaRPr lang="el-GR" sz="2000" dirty="0">
              <a:solidFill>
                <a:srgbClr val="4C2600"/>
              </a:solidFill>
            </a:endParaRPr>
          </a:p>
          <a:p>
            <a:r>
              <a:rPr lang="el-GR" sz="2000" dirty="0">
                <a:solidFill>
                  <a:srgbClr val="4C2600"/>
                </a:solidFill>
              </a:rPr>
              <a:t>Οι εκπαιδευτικοί επισημαίνουν περιορισμένη πρακτική αξιοποίηση επιμορφωτικών γνώσεων.</a:t>
            </a:r>
          </a:p>
          <a:p>
            <a:endParaRPr lang="el-GR" sz="2000" dirty="0">
              <a:solidFill>
                <a:srgbClr val="4C2600"/>
              </a:solidFill>
            </a:endParaRPr>
          </a:p>
          <a:p>
            <a:r>
              <a:rPr lang="el-GR" sz="2000" dirty="0">
                <a:solidFill>
                  <a:srgbClr val="4C2600"/>
                </a:solidFill>
              </a:rPr>
              <a:t>Οι οργανωτικές συνθήκες επηρεάζουν την αποτελεσματικότητα της επιμόρφωσης.</a:t>
            </a:r>
          </a:p>
          <a:p>
            <a:endParaRPr lang="el-GR" sz="2000" dirty="0">
              <a:solidFill>
                <a:srgbClr val="4C2600"/>
              </a:solidFill>
            </a:endParaRPr>
          </a:p>
          <a:p>
            <a:r>
              <a:rPr lang="el-GR" sz="2000" dirty="0">
                <a:solidFill>
                  <a:srgbClr val="4C2600"/>
                </a:solidFill>
              </a:rPr>
              <a:t>Οι δυσκολίες συμμετοχής λειτουργούν ανασταλτικά για τη συστηματική επαγγελματική ανάπτυξη.</a:t>
            </a:r>
          </a:p>
        </p:txBody>
      </p:sp>
    </p:spTree>
    <p:extLst>
      <p:ext uri="{BB962C8B-B14F-4D97-AF65-F5344CB8AC3E}">
        <p14:creationId xmlns:p14="http://schemas.microsoft.com/office/powerpoint/2010/main" val="268030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0A9C-05FD-40B9-1410-D0B8760AE2C2}"/>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D084E2E8-3423-9233-2F63-25C78879A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06636F25-9764-EFF5-13AE-A7FA1C62E983}"/>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6" name="Τίτλος 5">
            <a:extLst>
              <a:ext uri="{FF2B5EF4-FFF2-40B4-BE49-F238E27FC236}">
                <a16:creationId xmlns:a16="http://schemas.microsoft.com/office/drawing/2014/main" id="{0AA76EAB-F115-9170-0BF4-B302A5C05ACE}"/>
              </a:ext>
            </a:extLst>
          </p:cNvPr>
          <p:cNvSpPr>
            <a:spLocks noGrp="1"/>
          </p:cNvSpPr>
          <p:nvPr>
            <p:ph type="ctrTitle"/>
          </p:nvPr>
        </p:nvSpPr>
        <p:spPr>
          <a:xfrm>
            <a:off x="1523999" y="486170"/>
            <a:ext cx="9144000" cy="474208"/>
          </a:xfrm>
        </p:spPr>
        <p:txBody>
          <a:bodyPr vert="horz" lIns="91440" tIns="45720" rIns="91440" bIns="45720" rtlCol="0" anchor="b">
            <a:normAutofit fontScale="90000"/>
          </a:bodyPr>
          <a:lstStyle/>
          <a:p>
            <a:r>
              <a:rPr lang="el-GR" sz="3100" b="1" u="sng" dirty="0">
                <a:solidFill>
                  <a:srgbClr val="542A00"/>
                </a:solidFill>
                <a:effectLst>
                  <a:outerShdw blurRad="38100" dist="38100" dir="2700000" algn="tl">
                    <a:srgbClr val="000000">
                      <a:alpha val="43137"/>
                    </a:srgbClr>
                  </a:outerShdw>
                </a:effectLst>
              </a:rPr>
              <a:t>5. ΣΥΜΠΕΡΑΣΜΑΤΑ</a:t>
            </a:r>
          </a:p>
        </p:txBody>
      </p:sp>
      <p:sp>
        <p:nvSpPr>
          <p:cNvPr id="10" name="TextBox 9">
            <a:extLst>
              <a:ext uri="{FF2B5EF4-FFF2-40B4-BE49-F238E27FC236}">
                <a16:creationId xmlns:a16="http://schemas.microsoft.com/office/drawing/2014/main" id="{2A973132-6363-92AF-D545-F7D7F74C484B}"/>
              </a:ext>
            </a:extLst>
          </p:cNvPr>
          <p:cNvSpPr txBox="1"/>
          <p:nvPr/>
        </p:nvSpPr>
        <p:spPr>
          <a:xfrm>
            <a:off x="1683656" y="1233618"/>
            <a:ext cx="8824685" cy="4401205"/>
          </a:xfrm>
          <a:prstGeom prst="rect">
            <a:avLst/>
          </a:prstGeom>
          <a:noFill/>
          <a:ln w="38100">
            <a:solidFill>
              <a:srgbClr val="4C2600"/>
            </a:solidFill>
          </a:ln>
        </p:spPr>
        <p:txBody>
          <a:bodyPr wrap="square">
            <a:spAutoFit/>
          </a:bodyPr>
          <a:lstStyle/>
          <a:p>
            <a:r>
              <a:rPr lang="el-GR" sz="2000" dirty="0">
                <a:solidFill>
                  <a:srgbClr val="4C2600"/>
                </a:solidFill>
              </a:rPr>
              <a:t>1.Η επιμόρφωση αποτελεί κεντρικό παράγοντα επαγγελματικής ανάπτυξης των εκπαιδευτικών.</a:t>
            </a:r>
          </a:p>
          <a:p>
            <a:endParaRPr lang="el-GR" sz="2000" dirty="0">
              <a:solidFill>
                <a:srgbClr val="4C2600"/>
              </a:solidFill>
            </a:endParaRPr>
          </a:p>
          <a:p>
            <a:r>
              <a:rPr lang="el-GR" sz="2000" dirty="0">
                <a:solidFill>
                  <a:srgbClr val="4C2600"/>
                </a:solidFill>
              </a:rPr>
              <a:t>2.Η αποτελεσματικότητα της επιμόρφωσης εξαρτάται από τη σύνδεσή της με τη σχολική πραγματικότητα.</a:t>
            </a:r>
          </a:p>
          <a:p>
            <a:endParaRPr lang="el-GR" sz="2000" dirty="0">
              <a:solidFill>
                <a:srgbClr val="4C2600"/>
              </a:solidFill>
            </a:endParaRPr>
          </a:p>
          <a:p>
            <a:r>
              <a:rPr lang="el-GR" sz="2000" dirty="0">
                <a:solidFill>
                  <a:srgbClr val="4C2600"/>
                </a:solidFill>
              </a:rPr>
              <a:t>3.Οι εκπαιδευτικοί αναγνωρίζουν τη σημασία της επιμόρφωσης, αλλά εκφράζουν προβληματισμούς για τη μορφή και το περιεχόμενό της.</a:t>
            </a:r>
          </a:p>
          <a:p>
            <a:endParaRPr lang="el-GR" sz="2000" dirty="0">
              <a:solidFill>
                <a:srgbClr val="4C2600"/>
              </a:solidFill>
            </a:endParaRPr>
          </a:p>
          <a:p>
            <a:r>
              <a:rPr lang="el-GR" sz="2000" dirty="0">
                <a:solidFill>
                  <a:srgbClr val="4C2600"/>
                </a:solidFill>
              </a:rPr>
              <a:t>4.Οι οργανωτικές και θεσμικές δυσκολίες επηρεάζουν τη συμμετοχή και τη συνέχειά της.</a:t>
            </a:r>
          </a:p>
          <a:p>
            <a:endParaRPr lang="el-GR" sz="2000" dirty="0">
              <a:solidFill>
                <a:srgbClr val="4C2600"/>
              </a:solidFill>
            </a:endParaRPr>
          </a:p>
          <a:p>
            <a:r>
              <a:rPr lang="el-GR" sz="2000" dirty="0">
                <a:solidFill>
                  <a:srgbClr val="4C2600"/>
                </a:solidFill>
              </a:rPr>
              <a:t>5.Η μελέτη αναδεικνύει την ανάγκη επαναπροσδιορισμού της επιμόρφωσης με βάση τις πραγματικές ανάγκες των εκπαιδευτικών.</a:t>
            </a:r>
          </a:p>
        </p:txBody>
      </p:sp>
    </p:spTree>
    <p:extLst>
      <p:ext uri="{BB962C8B-B14F-4D97-AF65-F5344CB8AC3E}">
        <p14:creationId xmlns:p14="http://schemas.microsoft.com/office/powerpoint/2010/main" val="248277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E3C04-0152-4ACF-4BBA-E285964B7E5E}"/>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C7A9859B-8FEF-0D0D-8003-9BD34E6BF5D3}"/>
              </a:ext>
            </a:extLst>
          </p:cNvPr>
          <p:cNvPicPr>
            <a:picLocks noChangeAspect="1" noChangeArrowheads="1"/>
          </p:cNvPicPr>
          <p:nvPr/>
        </p:nvPicPr>
        <p:blipFill>
          <a:blip r:embed="rId2">
            <a:clrChange>
              <a:clrFrom>
                <a:srgbClr val="F5D9B4"/>
              </a:clrFrom>
              <a:clrTo>
                <a:srgbClr val="F5D9B4">
                  <a:alpha val="0"/>
                </a:srgbClr>
              </a:clrTo>
            </a:clrChange>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B6DD7F6C-6BD0-D228-0821-CFB59A607D52}"/>
              </a:ext>
            </a:extLst>
          </p:cNvPr>
          <p:cNvSpPr>
            <a:spLocks noGrp="1"/>
          </p:cNvSpPr>
          <p:nvPr>
            <p:ph type="title"/>
          </p:nvPr>
        </p:nvSpPr>
        <p:spPr>
          <a:xfrm>
            <a:off x="963562" y="589935"/>
            <a:ext cx="10146890" cy="5594555"/>
          </a:xfrm>
        </p:spPr>
        <p:txBody>
          <a:bodyPr>
            <a:normAutofit fontScale="90000"/>
          </a:bodyPr>
          <a:lstStyle/>
          <a:p>
            <a:r>
              <a:rPr lang="el-GR" sz="1600" b="1" dirty="0">
                <a:solidFill>
                  <a:srgbClr val="342202"/>
                </a:solidFill>
                <a:effectLst>
                  <a:outerShdw blurRad="38100" dist="38100" dir="2700000" algn="tl">
                    <a:srgbClr val="000000">
                      <a:alpha val="43137"/>
                    </a:srgbClr>
                  </a:outerShdw>
                </a:effectLst>
              </a:rPr>
              <a:t>				</a:t>
            </a:r>
            <a:r>
              <a:rPr lang="el-GR" sz="1600" b="1" u="sng" dirty="0">
                <a:solidFill>
                  <a:srgbClr val="342202"/>
                </a:solidFill>
                <a:effectLst>
                  <a:outerShdw blurRad="38100" dist="38100" dir="2700000" algn="tl">
                    <a:srgbClr val="000000">
                      <a:alpha val="43137"/>
                    </a:srgbClr>
                  </a:outerShdw>
                </a:effectLst>
              </a:rPr>
              <a:t>ΕΝΔΕΙΚΤΙΚΗ ΒΙΒΛΙΟΓΡΑΦΙΑ</a:t>
            </a:r>
            <a:br>
              <a:rPr lang="el-GR" sz="1600" b="1" u="sng" dirty="0">
                <a:solidFill>
                  <a:srgbClr val="342202"/>
                </a:solidFill>
                <a:effectLst>
                  <a:outerShdw blurRad="38100" dist="38100" dir="2700000" algn="tl">
                    <a:srgbClr val="000000">
                      <a:alpha val="43137"/>
                    </a:srgbClr>
                  </a:outerShdw>
                </a:effectLst>
              </a:rPr>
            </a:br>
            <a:br>
              <a:rPr lang="el-GR" sz="1600" b="1" dirty="0">
                <a:solidFill>
                  <a:srgbClr val="342202"/>
                </a:solidFill>
                <a:latin typeface="Comic Sans MS" panose="030F0702030302020204" pitchFamily="66" charset="0"/>
              </a:rPr>
            </a:br>
            <a:r>
              <a:rPr lang="en-US" sz="1600" b="1" dirty="0">
                <a:solidFill>
                  <a:srgbClr val="342202"/>
                </a:solidFill>
              </a:rPr>
              <a:t>Avalos, B. (2011). Teacher professional development in teaching and teacher education over ten years. </a:t>
            </a:r>
            <a:r>
              <a:rPr lang="en-US" sz="1600" b="1" i="1" dirty="0">
                <a:solidFill>
                  <a:srgbClr val="342202"/>
                </a:solidFill>
              </a:rPr>
              <a:t>Teaching and Teacher Education, 27</a:t>
            </a:r>
            <a:r>
              <a:rPr lang="en-US" sz="1600" b="1" dirty="0">
                <a:solidFill>
                  <a:srgbClr val="342202"/>
                </a:solidFill>
              </a:rPr>
              <a:t>(1), 10–20. </a:t>
            </a:r>
            <a:r>
              <a:rPr lang="en-US" sz="1600" b="1" dirty="0">
                <a:solidFill>
                  <a:srgbClr val="342202"/>
                </a:solidFill>
                <a:hlinkClick r:id="rId4">
                  <a:extLst>
                    <a:ext uri="{A12FA001-AC4F-418D-AE19-62706E023703}">
                      <ahyp:hlinkClr xmlns:ahyp="http://schemas.microsoft.com/office/drawing/2018/hyperlinkcolor" val="tx"/>
                    </a:ext>
                  </a:extLst>
                </a:hlinkClick>
              </a:rPr>
              <a:t>https://doi.org/10.1016/j.tate.2010.08.007</a:t>
            </a:r>
            <a:br>
              <a:rPr lang="el-GR" sz="1600" b="1" dirty="0">
                <a:solidFill>
                  <a:srgbClr val="342202"/>
                </a:solidFill>
              </a:rPr>
            </a:br>
            <a:br>
              <a:rPr lang="en-US" sz="1600" b="1" dirty="0">
                <a:solidFill>
                  <a:srgbClr val="342202"/>
                </a:solidFill>
              </a:rPr>
            </a:br>
            <a:r>
              <a:rPr lang="en-US" sz="1600" b="1" dirty="0">
                <a:solidFill>
                  <a:srgbClr val="342202"/>
                </a:solidFill>
              </a:rPr>
              <a:t>Day, C. (1999). </a:t>
            </a:r>
            <a:r>
              <a:rPr lang="en-US" sz="1600" b="1" i="1" dirty="0">
                <a:solidFill>
                  <a:srgbClr val="342202"/>
                </a:solidFill>
              </a:rPr>
              <a:t>Developing teachers: The challenges of lifelong learning</a:t>
            </a:r>
            <a:r>
              <a:rPr lang="en-US" sz="1600" b="1" dirty="0">
                <a:solidFill>
                  <a:srgbClr val="342202"/>
                </a:solidFill>
              </a:rPr>
              <a:t>. Falmer Press.</a:t>
            </a:r>
            <a:br>
              <a:rPr lang="en-US" sz="1600" b="1" dirty="0">
                <a:solidFill>
                  <a:srgbClr val="342202"/>
                </a:solidFill>
              </a:rPr>
            </a:br>
            <a:r>
              <a:rPr lang="en-US" sz="1600" b="1" dirty="0">
                <a:solidFill>
                  <a:srgbClr val="342202"/>
                </a:solidFill>
              </a:rPr>
              <a:t>Day, C., &amp; Sachs, J. (Eds.). (2004). </a:t>
            </a:r>
            <a:r>
              <a:rPr lang="en-US" sz="1600" b="1" i="1" dirty="0">
                <a:solidFill>
                  <a:srgbClr val="342202"/>
                </a:solidFill>
              </a:rPr>
              <a:t>International handbook on the continuing professional development of teachers</a:t>
            </a:r>
            <a:r>
              <a:rPr lang="en-US" sz="1600" b="1" dirty="0">
                <a:solidFill>
                  <a:srgbClr val="342202"/>
                </a:solidFill>
              </a:rPr>
              <a:t>. Open University Press.</a:t>
            </a:r>
            <a:br>
              <a:rPr lang="el-GR" sz="1600" b="1" dirty="0">
                <a:solidFill>
                  <a:srgbClr val="342202"/>
                </a:solidFill>
              </a:rPr>
            </a:br>
            <a:br>
              <a:rPr lang="en-US" sz="1600" b="1" dirty="0">
                <a:solidFill>
                  <a:srgbClr val="342202"/>
                </a:solidFill>
              </a:rPr>
            </a:br>
            <a:r>
              <a:rPr lang="en-US" sz="1600" b="1" dirty="0">
                <a:solidFill>
                  <a:srgbClr val="342202"/>
                </a:solidFill>
              </a:rPr>
              <a:t>Fullan, M. (2007). </a:t>
            </a:r>
            <a:r>
              <a:rPr lang="en-US" sz="1600" b="1" i="1" dirty="0">
                <a:solidFill>
                  <a:srgbClr val="342202"/>
                </a:solidFill>
              </a:rPr>
              <a:t>The new meaning of educational change</a:t>
            </a:r>
            <a:r>
              <a:rPr lang="en-US" sz="1600" b="1" dirty="0">
                <a:solidFill>
                  <a:srgbClr val="342202"/>
                </a:solidFill>
              </a:rPr>
              <a:t> (4th ed.). Teachers College Press.</a:t>
            </a:r>
            <a:br>
              <a:rPr lang="el-GR" sz="1600" b="1" dirty="0">
                <a:solidFill>
                  <a:srgbClr val="342202"/>
                </a:solidFill>
              </a:rPr>
            </a:br>
            <a:br>
              <a:rPr lang="en-US" sz="1600" b="1" dirty="0">
                <a:solidFill>
                  <a:srgbClr val="342202"/>
                </a:solidFill>
              </a:rPr>
            </a:br>
            <a:r>
              <a:rPr lang="en-US" sz="1600" b="1" dirty="0" err="1">
                <a:solidFill>
                  <a:srgbClr val="342202"/>
                </a:solidFill>
              </a:rPr>
              <a:t>Guskey</a:t>
            </a:r>
            <a:r>
              <a:rPr lang="en-US" sz="1600" b="1" dirty="0">
                <a:solidFill>
                  <a:srgbClr val="342202"/>
                </a:solidFill>
              </a:rPr>
              <a:t>, T. R. (2002). Professional development and teacher change. </a:t>
            </a:r>
            <a:r>
              <a:rPr lang="en-US" sz="1600" b="1" i="1" dirty="0">
                <a:solidFill>
                  <a:srgbClr val="342202"/>
                </a:solidFill>
              </a:rPr>
              <a:t>Teachers and Teaching: Theory and Practice, 8</a:t>
            </a:r>
            <a:r>
              <a:rPr lang="en-US" sz="1600" b="1" dirty="0">
                <a:solidFill>
                  <a:srgbClr val="342202"/>
                </a:solidFill>
              </a:rPr>
              <a:t>(3), 381–391. </a:t>
            </a:r>
            <a:r>
              <a:rPr lang="en-US" sz="1600" b="1" dirty="0">
                <a:solidFill>
                  <a:srgbClr val="342202"/>
                </a:solidFill>
                <a:hlinkClick r:id="rId5">
                  <a:extLst>
                    <a:ext uri="{A12FA001-AC4F-418D-AE19-62706E023703}">
                      <ahyp:hlinkClr xmlns:ahyp="http://schemas.microsoft.com/office/drawing/2018/hyperlinkcolor" val="tx"/>
                    </a:ext>
                  </a:extLst>
                </a:hlinkClick>
              </a:rPr>
              <a:t>https://doi.org/10.1080/135406002100000512</a:t>
            </a:r>
            <a:br>
              <a:rPr lang="el-GR" sz="1600" b="1" dirty="0">
                <a:solidFill>
                  <a:srgbClr val="342202"/>
                </a:solidFill>
              </a:rPr>
            </a:br>
            <a:br>
              <a:rPr lang="en-US" sz="1600" b="1" dirty="0">
                <a:solidFill>
                  <a:srgbClr val="342202"/>
                </a:solidFill>
              </a:rPr>
            </a:br>
            <a:r>
              <a:rPr lang="en-US" sz="1600" b="1" dirty="0">
                <a:solidFill>
                  <a:srgbClr val="342202"/>
                </a:solidFill>
              </a:rPr>
              <a:t>Hargreaves, A., &amp; Fullan, M. (2012). </a:t>
            </a:r>
            <a:r>
              <a:rPr lang="en-US" sz="1600" b="1" i="1" dirty="0">
                <a:solidFill>
                  <a:srgbClr val="342202"/>
                </a:solidFill>
              </a:rPr>
              <a:t>Professional capital: Transforming teaching in every school</a:t>
            </a:r>
            <a:r>
              <a:rPr lang="en-US" sz="1600" b="1" dirty="0">
                <a:solidFill>
                  <a:srgbClr val="342202"/>
                </a:solidFill>
              </a:rPr>
              <a:t>. Teachers College Press.</a:t>
            </a:r>
            <a:br>
              <a:rPr lang="el-GR" sz="1600" b="1" dirty="0">
                <a:solidFill>
                  <a:srgbClr val="342202"/>
                </a:solidFill>
              </a:rPr>
            </a:br>
            <a:br>
              <a:rPr lang="en-US" sz="1600" b="1" dirty="0">
                <a:solidFill>
                  <a:srgbClr val="342202"/>
                </a:solidFill>
              </a:rPr>
            </a:br>
            <a:r>
              <a:rPr lang="en-US" sz="1600" b="1" dirty="0">
                <a:solidFill>
                  <a:srgbClr val="342202"/>
                </a:solidFill>
              </a:rPr>
              <a:t>OECD. (2009). </a:t>
            </a:r>
            <a:r>
              <a:rPr lang="en-US" sz="1600" b="1" i="1" dirty="0">
                <a:solidFill>
                  <a:srgbClr val="342202"/>
                </a:solidFill>
              </a:rPr>
              <a:t>Creating effective teaching and learning environments: First results from TALIS</a:t>
            </a:r>
            <a:r>
              <a:rPr lang="en-US" sz="1600" b="1" dirty="0">
                <a:solidFill>
                  <a:srgbClr val="342202"/>
                </a:solidFill>
              </a:rPr>
              <a:t>. OECD Publishing. </a:t>
            </a:r>
            <a:r>
              <a:rPr lang="en-US" sz="1600" b="1" dirty="0">
                <a:solidFill>
                  <a:srgbClr val="342202"/>
                </a:solidFill>
                <a:hlinkClick r:id="rId6">
                  <a:extLst>
                    <a:ext uri="{A12FA001-AC4F-418D-AE19-62706E023703}">
                      <ahyp:hlinkClr xmlns:ahyp="http://schemas.microsoft.com/office/drawing/2018/hyperlinkcolor" val="tx"/>
                    </a:ext>
                  </a:extLst>
                </a:hlinkClick>
              </a:rPr>
              <a:t>https://doi.org/10.1787/9789264068780-en</a:t>
            </a:r>
            <a:br>
              <a:rPr lang="el-GR" sz="1600" b="1" dirty="0">
                <a:solidFill>
                  <a:srgbClr val="342202"/>
                </a:solidFill>
              </a:rPr>
            </a:br>
            <a:br>
              <a:rPr lang="en-US" sz="1600" b="1" dirty="0">
                <a:solidFill>
                  <a:srgbClr val="342202"/>
                </a:solidFill>
              </a:rPr>
            </a:br>
            <a:r>
              <a:rPr lang="en-US" sz="1600" b="1" dirty="0">
                <a:solidFill>
                  <a:srgbClr val="342202"/>
                </a:solidFill>
              </a:rPr>
              <a:t>OECD. (2019). </a:t>
            </a:r>
            <a:r>
              <a:rPr lang="en-US" sz="1600" b="1" i="1" dirty="0">
                <a:solidFill>
                  <a:srgbClr val="342202"/>
                </a:solidFill>
              </a:rPr>
              <a:t>TALIS 2018 results (Volume I): Teachers and school leaders as lifelong learners</a:t>
            </a:r>
            <a:r>
              <a:rPr lang="en-US" sz="1600" b="1" dirty="0">
                <a:solidFill>
                  <a:srgbClr val="342202"/>
                </a:solidFill>
              </a:rPr>
              <a:t>. OECD Publishing. </a:t>
            </a:r>
            <a:r>
              <a:rPr lang="en-US" sz="1600" b="1" dirty="0">
                <a:solidFill>
                  <a:srgbClr val="342202"/>
                </a:solidFill>
                <a:hlinkClick r:id="rId7">
                  <a:extLst>
                    <a:ext uri="{A12FA001-AC4F-418D-AE19-62706E023703}">
                      <ahyp:hlinkClr xmlns:ahyp="http://schemas.microsoft.com/office/drawing/2018/hyperlinkcolor" val="tx"/>
                    </a:ext>
                  </a:extLst>
                </a:hlinkClick>
              </a:rPr>
              <a:t>https://doi.org/10.1787/1d0bc92a-en</a:t>
            </a:r>
            <a:br>
              <a:rPr lang="el-GR" sz="1600" b="1" dirty="0">
                <a:solidFill>
                  <a:srgbClr val="342202"/>
                </a:solidFill>
              </a:rPr>
            </a:br>
            <a:br>
              <a:rPr lang="en-US" sz="1600" b="1" dirty="0">
                <a:solidFill>
                  <a:srgbClr val="342202"/>
                </a:solidFill>
              </a:rPr>
            </a:br>
            <a:r>
              <a:rPr lang="en-US" sz="1600" b="1" dirty="0">
                <a:solidFill>
                  <a:srgbClr val="342202"/>
                </a:solidFill>
              </a:rPr>
              <a:t>Opfer, V. D., &amp; Pedder, D. (2011). Conceptualizing teacher professional learning. </a:t>
            </a:r>
            <a:r>
              <a:rPr lang="en-US" sz="1600" b="1" i="1" dirty="0">
                <a:solidFill>
                  <a:srgbClr val="342202"/>
                </a:solidFill>
              </a:rPr>
              <a:t>Review of Educational Research, 81</a:t>
            </a:r>
            <a:r>
              <a:rPr lang="en-US" sz="1600" b="1" dirty="0">
                <a:solidFill>
                  <a:srgbClr val="342202"/>
                </a:solidFill>
              </a:rPr>
              <a:t>(3), 376–407. </a:t>
            </a:r>
            <a:r>
              <a:rPr lang="en-US" sz="1600" b="1" dirty="0">
                <a:solidFill>
                  <a:srgbClr val="342202"/>
                </a:solidFill>
                <a:hlinkClick r:id="rId8">
                  <a:extLst>
                    <a:ext uri="{A12FA001-AC4F-418D-AE19-62706E023703}">
                      <ahyp:hlinkClr xmlns:ahyp="http://schemas.microsoft.com/office/drawing/2018/hyperlinkcolor" val="tx"/>
                    </a:ext>
                  </a:extLst>
                </a:hlinkClick>
              </a:rPr>
              <a:t>https://doi.org/10.3102/0034654311413609</a:t>
            </a:r>
            <a:br>
              <a:rPr lang="el-GR" sz="1600" b="1" dirty="0">
                <a:solidFill>
                  <a:srgbClr val="342202"/>
                </a:solidFill>
              </a:rPr>
            </a:br>
            <a:br>
              <a:rPr lang="en-US" sz="1600" b="1" dirty="0">
                <a:solidFill>
                  <a:srgbClr val="342202"/>
                </a:solidFill>
              </a:rPr>
            </a:br>
            <a:r>
              <a:rPr lang="en-US" sz="1600" b="1" dirty="0">
                <a:solidFill>
                  <a:srgbClr val="342202"/>
                </a:solidFill>
              </a:rPr>
              <a:t>Timperley, H. (2011). </a:t>
            </a:r>
            <a:r>
              <a:rPr lang="en-US" sz="1600" b="1" i="1" dirty="0">
                <a:solidFill>
                  <a:srgbClr val="342202"/>
                </a:solidFill>
              </a:rPr>
              <a:t>Realizing the power of professional learning</a:t>
            </a:r>
            <a:r>
              <a:rPr lang="en-US" sz="1600" b="1" dirty="0">
                <a:solidFill>
                  <a:srgbClr val="342202"/>
                </a:solidFill>
              </a:rPr>
              <a:t>. Open University Press.</a:t>
            </a:r>
            <a:br>
              <a:rPr lang="el-GR" sz="1600" b="1" dirty="0">
                <a:solidFill>
                  <a:srgbClr val="342202"/>
                </a:solidFill>
              </a:rPr>
            </a:br>
            <a:br>
              <a:rPr lang="en-US" sz="1600" b="1" dirty="0">
                <a:solidFill>
                  <a:srgbClr val="342202"/>
                </a:solidFill>
              </a:rPr>
            </a:br>
            <a:r>
              <a:rPr lang="en-US" sz="1600" b="1" dirty="0">
                <a:solidFill>
                  <a:srgbClr val="342202"/>
                </a:solidFill>
              </a:rPr>
              <a:t>Villegas-Reimers, E. (2003). </a:t>
            </a:r>
            <a:r>
              <a:rPr lang="en-US" sz="1600" b="1" i="1" dirty="0">
                <a:solidFill>
                  <a:srgbClr val="342202"/>
                </a:solidFill>
              </a:rPr>
              <a:t>Teacher professional development: An international review of the literature</a:t>
            </a:r>
            <a:r>
              <a:rPr lang="en-US" sz="1600" b="1" dirty="0">
                <a:solidFill>
                  <a:srgbClr val="342202"/>
                </a:solidFill>
              </a:rPr>
              <a:t>. UNESCO: International Institute for Educational Planning.</a:t>
            </a:r>
            <a:br>
              <a:rPr lang="en-US" sz="1600" b="1" dirty="0">
                <a:solidFill>
                  <a:srgbClr val="342202"/>
                </a:solidFill>
              </a:rPr>
            </a:br>
            <a:endParaRPr lang="el-GR" sz="1600" b="1" dirty="0">
              <a:solidFill>
                <a:srgbClr val="342202"/>
              </a:solidFill>
              <a:latin typeface="Comic Sans MS" panose="030F0702030302020204" pitchFamily="66" charset="0"/>
            </a:endParaRPr>
          </a:p>
        </p:txBody>
      </p:sp>
    </p:spTree>
    <p:extLst>
      <p:ext uri="{BB962C8B-B14F-4D97-AF65-F5344CB8AC3E}">
        <p14:creationId xmlns:p14="http://schemas.microsoft.com/office/powerpoint/2010/main" val="333425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5C54-070A-498E-1EA5-9E4D52BB82A3}"/>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DAA75269-382E-2AD0-B35A-DEA73E9A153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CB1BA465-0A76-8AD1-DA78-01DF1F458399}"/>
              </a:ext>
            </a:extLst>
          </p:cNvPr>
          <p:cNvSpPr>
            <a:spLocks noGrp="1"/>
          </p:cNvSpPr>
          <p:nvPr>
            <p:ph type="ctrTitle"/>
          </p:nvPr>
        </p:nvSpPr>
        <p:spPr>
          <a:xfrm>
            <a:off x="1524000" y="300745"/>
            <a:ext cx="9144000" cy="1175658"/>
          </a:xfrm>
        </p:spPr>
        <p:txBody>
          <a:bodyPr>
            <a:normAutofit fontScale="90000"/>
          </a:bodyPr>
          <a:lstStyle/>
          <a:p>
            <a:r>
              <a:rPr lang="el-GR" sz="2800" b="1" u="sng" dirty="0">
                <a:solidFill>
                  <a:srgbClr val="542A00"/>
                </a:solidFill>
                <a:effectLst>
                  <a:outerShdw blurRad="38100" dist="38100" dir="2700000" algn="tl">
                    <a:srgbClr val="000000">
                      <a:alpha val="43137"/>
                    </a:srgbClr>
                  </a:outerShdw>
                </a:effectLst>
              </a:rPr>
              <a:t>ΕΙΣΑΓΩΓΗ</a:t>
            </a:r>
            <a:br>
              <a:rPr lang="el-GR" sz="2800" b="1" u="sng" dirty="0">
                <a:solidFill>
                  <a:srgbClr val="542A00"/>
                </a:solidFill>
                <a:effectLst>
                  <a:outerShdw blurRad="38100" dist="38100" dir="2700000" algn="tl">
                    <a:srgbClr val="000000">
                      <a:alpha val="43137"/>
                    </a:srgbClr>
                  </a:outerShdw>
                </a:effectLst>
              </a:rPr>
            </a:br>
            <a:br>
              <a:rPr lang="el-GR" sz="2800" b="1" dirty="0">
                <a:solidFill>
                  <a:srgbClr val="542A00"/>
                </a:solidFill>
                <a:effectLst>
                  <a:outerShdw blurRad="38100" dist="38100" dir="2700000" algn="tl">
                    <a:srgbClr val="000000">
                      <a:alpha val="43137"/>
                    </a:srgbClr>
                  </a:outerShdw>
                </a:effectLst>
              </a:rPr>
            </a:br>
            <a:r>
              <a:rPr lang="el-GR" sz="2800" b="1" dirty="0">
                <a:solidFill>
                  <a:srgbClr val="542A00"/>
                </a:solidFill>
                <a:effectLst>
                  <a:outerShdw blurRad="38100" dist="38100" dir="2700000" algn="tl">
                    <a:srgbClr val="000000">
                      <a:alpha val="43137"/>
                    </a:srgbClr>
                  </a:outerShdw>
                </a:effectLst>
              </a:rPr>
              <a:t>1.Το ερευνητικό πλαίσιο της μελέτης</a:t>
            </a:r>
            <a:endParaRPr lang="el-GR" sz="2500" b="1" dirty="0">
              <a:solidFill>
                <a:srgbClr val="542A00"/>
              </a:solidFill>
              <a:effectLst>
                <a:outerShdw blurRad="38100" dist="38100" dir="2700000" algn="tl">
                  <a:srgbClr val="000000">
                    <a:alpha val="43137"/>
                  </a:srgbClr>
                </a:outerShdw>
              </a:effectLst>
            </a:endParaRPr>
          </a:p>
        </p:txBody>
      </p:sp>
      <p:sp>
        <p:nvSpPr>
          <p:cNvPr id="4" name="Rectangle 1">
            <a:extLst>
              <a:ext uri="{FF2B5EF4-FFF2-40B4-BE49-F238E27FC236}">
                <a16:creationId xmlns:a16="http://schemas.microsoft.com/office/drawing/2014/main" id="{4D01593F-B251-5D47-89F6-24D3838C431B}"/>
              </a:ext>
            </a:extLst>
          </p:cNvPr>
          <p:cNvSpPr>
            <a:spLocks noGrp="1" noChangeArrowheads="1"/>
          </p:cNvSpPr>
          <p:nvPr>
            <p:ph type="subTitle" idx="1"/>
          </p:nvPr>
        </p:nvSpPr>
        <p:spPr bwMode="auto">
          <a:xfrm>
            <a:off x="1335316" y="1690062"/>
            <a:ext cx="989874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i="0" u="none" strike="noStrike" cap="none" normalizeH="0" baseline="0" dirty="0">
                <a:ln>
                  <a:noFill/>
                </a:ln>
                <a:solidFill>
                  <a:srgbClr val="542A00"/>
                </a:solidFill>
                <a:latin typeface="Arial" panose="020B0604020202020204" pitchFamily="34" charset="0"/>
              </a:rPr>
              <a:t>Η επιμόρφωση των εκπαιδευτικών αποτελεί διαχρονικά βασικό άξονα εκπαιδευτικής πολιτικής και επαγγελματικής ανάπτυξης.</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i="0" u="none" strike="noStrike" cap="none" normalizeH="0" baseline="0" dirty="0">
                <a:ln>
                  <a:noFill/>
                </a:ln>
                <a:solidFill>
                  <a:srgbClr val="542A00"/>
                </a:solidFill>
                <a:latin typeface="Arial" panose="020B0604020202020204" pitchFamily="34" charset="0"/>
              </a:rPr>
              <a:t>Στην πράξη, παρατηρείται συχνά απόσταση ανάμεσα στον σχεδιασμό των επιμορφωτικών δράσεων και στις πραγματικές ανάγκες της σχολικής τάξης.</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i="0" u="none" strike="noStrike" cap="none" normalizeH="0" baseline="0" dirty="0">
                <a:ln>
                  <a:noFill/>
                </a:ln>
                <a:solidFill>
                  <a:srgbClr val="542A00"/>
                </a:solidFill>
                <a:latin typeface="Arial" panose="020B0604020202020204" pitchFamily="34" charset="0"/>
              </a:rPr>
              <a:t>Οι εμπειρίες και οι αντιλήψεις των εκπαιδευτικών δεν αποτυπώνονται πάντα επαρκώς στον σχεδιασμό της επιμόρφωσης.</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000" i="0" u="none" strike="noStrike" cap="none" normalizeH="0" baseline="0" dirty="0">
                <a:ln>
                  <a:noFill/>
                </a:ln>
                <a:solidFill>
                  <a:srgbClr val="542A00"/>
                </a:solidFill>
                <a:latin typeface="Arial" panose="020B0604020202020204" pitchFamily="34" charset="0"/>
              </a:rPr>
              <a:t>Η παρούσα έρευνα επιχειρεί να διερευνήσει αυτή τη διάσταση μέσα από τις απόψεις των ίδιων των εκπαιδευτικών.</a:t>
            </a:r>
          </a:p>
        </p:txBody>
      </p:sp>
    </p:spTree>
    <p:extLst>
      <p:ext uri="{BB962C8B-B14F-4D97-AF65-F5344CB8AC3E}">
        <p14:creationId xmlns:p14="http://schemas.microsoft.com/office/powerpoint/2010/main" val="304173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A6AEB-EBE6-B51E-1A51-808BED3DCFCA}"/>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C9C2D986-9B9D-EFB3-A4F1-D68FDF8C1EFE}"/>
              </a:ext>
            </a:extLst>
          </p:cNvPr>
          <p:cNvPicPr>
            <a:picLocks noChangeAspect="1" noChangeArrowheads="1"/>
          </p:cNvPicPr>
          <p:nvPr/>
        </p:nvPicPr>
        <p:blipFill>
          <a:blip r:embed="rId2">
            <a:clrChange>
              <a:clrFrom>
                <a:srgbClr val="F5D9B4"/>
              </a:clrFrom>
              <a:clrTo>
                <a:srgbClr val="F5D9B4">
                  <a:alpha val="0"/>
                </a:srgbClr>
              </a:clrTo>
            </a:clrChange>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B3F9F784-E9C9-71F2-FECA-2EE0074C90E1}"/>
              </a:ext>
            </a:extLst>
          </p:cNvPr>
          <p:cNvSpPr>
            <a:spLocks noGrp="1"/>
          </p:cNvSpPr>
          <p:nvPr>
            <p:ph type="title"/>
          </p:nvPr>
        </p:nvSpPr>
        <p:spPr>
          <a:xfrm>
            <a:off x="4405416" y="1729448"/>
            <a:ext cx="3645310" cy="1325563"/>
          </a:xfrm>
        </p:spPr>
        <p:txBody>
          <a:bodyPr>
            <a:normAutofit/>
          </a:bodyPr>
          <a:lstStyle/>
          <a:p>
            <a:pPr algn="ctr"/>
            <a:r>
              <a:rPr lang="el-GR" sz="2800" dirty="0">
                <a:solidFill>
                  <a:srgbClr val="542A00"/>
                </a:solidFill>
                <a:latin typeface="Comic Sans MS" panose="030F0702030302020204" pitchFamily="66" charset="0"/>
              </a:rPr>
              <a:t>Ευχαριστώ πολύ </a:t>
            </a:r>
            <a:br>
              <a:rPr lang="en-US" sz="2800" dirty="0">
                <a:solidFill>
                  <a:srgbClr val="542A00"/>
                </a:solidFill>
                <a:latin typeface="Comic Sans MS" panose="030F0702030302020204" pitchFamily="66" charset="0"/>
              </a:rPr>
            </a:br>
            <a:r>
              <a:rPr lang="el-GR" sz="2800" dirty="0">
                <a:solidFill>
                  <a:srgbClr val="542A00"/>
                </a:solidFill>
                <a:latin typeface="Comic Sans MS" panose="030F0702030302020204" pitchFamily="66" charset="0"/>
              </a:rPr>
              <a:t>για την προσοχή σας</a:t>
            </a:r>
            <a:r>
              <a:rPr lang="en-US" sz="2800" dirty="0">
                <a:solidFill>
                  <a:srgbClr val="542A00"/>
                </a:solidFill>
                <a:latin typeface="Comic Sans MS" panose="030F0702030302020204" pitchFamily="66" charset="0"/>
              </a:rPr>
              <a:t>!</a:t>
            </a:r>
            <a:endParaRPr lang="el-GR" sz="2800" dirty="0">
              <a:solidFill>
                <a:srgbClr val="542A00"/>
              </a:solidFill>
              <a:latin typeface="Comic Sans MS" panose="030F0702030302020204" pitchFamily="66" charset="0"/>
            </a:endParaRPr>
          </a:p>
        </p:txBody>
      </p:sp>
      <p:sp>
        <p:nvSpPr>
          <p:cNvPr id="4" name="Rectangle 1">
            <a:extLst>
              <a:ext uri="{FF2B5EF4-FFF2-40B4-BE49-F238E27FC236}">
                <a16:creationId xmlns:a16="http://schemas.microsoft.com/office/drawing/2014/main" id="{263D6E99-8D9A-CF99-EA27-DBC26FE90B39}"/>
              </a:ext>
            </a:extLst>
          </p:cNvPr>
          <p:cNvSpPr>
            <a:spLocks noGrp="1" noChangeArrowheads="1"/>
          </p:cNvSpPr>
          <p:nvPr>
            <p:ph type="subTitle" idx="4294967295"/>
          </p:nvPr>
        </p:nvSpPr>
        <p:spPr bwMode="auto">
          <a:xfrm>
            <a:off x="2292350" y="3249613"/>
            <a:ext cx="98996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pic>
        <p:nvPicPr>
          <p:cNvPr id="3" name="Εικόνα 2">
            <a:extLst>
              <a:ext uri="{FF2B5EF4-FFF2-40B4-BE49-F238E27FC236}">
                <a16:creationId xmlns:a16="http://schemas.microsoft.com/office/drawing/2014/main" id="{D1D32379-976A-F8A8-BD22-CC8CF0689CF6}"/>
              </a:ext>
            </a:extLst>
          </p:cNvPr>
          <p:cNvPicPr>
            <a:picLocks noChangeAspect="1"/>
          </p:cNvPicPr>
          <p:nvPr/>
        </p:nvPicPr>
        <p:blipFill>
          <a:blip r:embed="rId4">
            <a:clrChange>
              <a:clrFrom>
                <a:srgbClr val="FFFFFF"/>
              </a:clrFrom>
              <a:clrTo>
                <a:srgbClr val="FFFFFF">
                  <a:alpha val="0"/>
                </a:srgbClr>
              </a:clrTo>
            </a:clrChange>
          </a:blip>
          <a:srcRect l="72957" t="48044" r="7437" b="9727"/>
          <a:stretch>
            <a:fillRect/>
          </a:stretch>
        </p:blipFill>
        <p:spPr>
          <a:xfrm>
            <a:off x="5170665" y="3325893"/>
            <a:ext cx="1693384" cy="2735466"/>
          </a:xfrm>
          <a:prstGeom prst="rect">
            <a:avLst/>
          </a:prstGeom>
        </p:spPr>
      </p:pic>
      <p:pic>
        <p:nvPicPr>
          <p:cNvPr id="6" name="Εικόνα 5">
            <a:extLst>
              <a:ext uri="{FF2B5EF4-FFF2-40B4-BE49-F238E27FC236}">
                <a16:creationId xmlns:a16="http://schemas.microsoft.com/office/drawing/2014/main" id="{2B9CA637-3856-00AA-7DEF-C98A5FED84A7}"/>
              </a:ext>
            </a:extLst>
          </p:cNvPr>
          <p:cNvPicPr>
            <a:picLocks noChangeAspect="1"/>
          </p:cNvPicPr>
          <p:nvPr/>
        </p:nvPicPr>
        <p:blipFill>
          <a:blip r:embed="rId4">
            <a:clrChange>
              <a:clrFrom>
                <a:srgbClr val="FFFFFF"/>
              </a:clrFrom>
              <a:clrTo>
                <a:srgbClr val="FFFFFF">
                  <a:alpha val="0"/>
                </a:srgbClr>
              </a:clrTo>
            </a:clrChange>
          </a:blip>
          <a:srcRect l="72957" t="48044" r="7437" b="9727"/>
          <a:stretch>
            <a:fillRect/>
          </a:stretch>
        </p:blipFill>
        <p:spPr>
          <a:xfrm>
            <a:off x="6697789" y="4061171"/>
            <a:ext cx="1126899" cy="1820375"/>
          </a:xfrm>
          <a:prstGeom prst="rect">
            <a:avLst/>
          </a:prstGeom>
        </p:spPr>
      </p:pic>
      <p:pic>
        <p:nvPicPr>
          <p:cNvPr id="7" name="Εικόνα 6">
            <a:extLst>
              <a:ext uri="{FF2B5EF4-FFF2-40B4-BE49-F238E27FC236}">
                <a16:creationId xmlns:a16="http://schemas.microsoft.com/office/drawing/2014/main" id="{5ED502E5-4FFF-4A63-7D78-6573CF15C7D1}"/>
              </a:ext>
            </a:extLst>
          </p:cNvPr>
          <p:cNvPicPr>
            <a:picLocks noChangeAspect="1"/>
          </p:cNvPicPr>
          <p:nvPr/>
        </p:nvPicPr>
        <p:blipFill>
          <a:blip r:embed="rId4">
            <a:clrChange>
              <a:clrFrom>
                <a:srgbClr val="FFFFFF"/>
              </a:clrFrom>
              <a:clrTo>
                <a:srgbClr val="FFFFFF">
                  <a:alpha val="0"/>
                </a:srgbClr>
              </a:clrTo>
            </a:clrChange>
          </a:blip>
          <a:srcRect l="72957" t="48044" r="7437" b="9727"/>
          <a:stretch>
            <a:fillRect/>
          </a:stretch>
        </p:blipFill>
        <p:spPr>
          <a:xfrm>
            <a:off x="4405416" y="3638817"/>
            <a:ext cx="1005666" cy="1624537"/>
          </a:xfrm>
          <a:prstGeom prst="rect">
            <a:avLst/>
          </a:prstGeom>
        </p:spPr>
      </p:pic>
    </p:spTree>
    <p:extLst>
      <p:ext uri="{BB962C8B-B14F-4D97-AF65-F5344CB8AC3E}">
        <p14:creationId xmlns:p14="http://schemas.microsoft.com/office/powerpoint/2010/main" val="277323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FF1CB-25F7-9E43-05D7-F217308CA979}"/>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A78699D4-1FBD-FB3A-D6C1-FD23AD548F7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F4C5FD6A-00F4-C902-28B7-EA2175380B8F}"/>
              </a:ext>
            </a:extLst>
          </p:cNvPr>
          <p:cNvSpPr>
            <a:spLocks noGrp="1"/>
          </p:cNvSpPr>
          <p:nvPr>
            <p:ph type="ctrTitle"/>
          </p:nvPr>
        </p:nvSpPr>
        <p:spPr>
          <a:xfrm>
            <a:off x="1524000" y="493486"/>
            <a:ext cx="9144000" cy="1045028"/>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l-GR" sz="2800" b="1" u="sng" dirty="0">
                <a:solidFill>
                  <a:srgbClr val="542A00"/>
                </a:solidFill>
                <a:effectLst>
                  <a:outerShdw blurRad="38100" dist="38100" dir="2700000" algn="tl">
                    <a:srgbClr val="000000">
                      <a:alpha val="43137"/>
                    </a:srgbClr>
                  </a:outerShdw>
                </a:effectLst>
              </a:rPr>
              <a:t>ΕΙΣΑΓΩΓΗ</a:t>
            </a:r>
            <a:br>
              <a:rPr lang="el-GR" sz="2800" b="1" u="sng" dirty="0">
                <a:solidFill>
                  <a:srgbClr val="542A00"/>
                </a:solidFill>
                <a:effectLst>
                  <a:outerShdw blurRad="38100" dist="38100" dir="2700000" algn="tl">
                    <a:srgbClr val="000000">
                      <a:alpha val="43137"/>
                    </a:srgbClr>
                  </a:outerShdw>
                </a:effectLst>
              </a:rPr>
            </a:br>
            <a:br>
              <a:rPr lang="el-GR" sz="2800" b="1" dirty="0">
                <a:solidFill>
                  <a:srgbClr val="542A00"/>
                </a:solidFill>
                <a:effectLst>
                  <a:outerShdw blurRad="38100" dist="38100" dir="2700000" algn="tl">
                    <a:srgbClr val="000000">
                      <a:alpha val="43137"/>
                    </a:srgbClr>
                  </a:outerShdw>
                </a:effectLst>
              </a:rPr>
            </a:br>
            <a:r>
              <a:rPr lang="el-GR" sz="2800" b="1" dirty="0">
                <a:solidFill>
                  <a:srgbClr val="542A00"/>
                </a:solidFill>
                <a:effectLst>
                  <a:outerShdw blurRad="38100" dist="38100" dir="2700000" algn="tl">
                    <a:srgbClr val="000000">
                      <a:alpha val="43137"/>
                    </a:srgbClr>
                  </a:outerShdw>
                </a:effectLst>
              </a:rPr>
              <a:t>2.Σκοπός</a:t>
            </a:r>
            <a:r>
              <a:rPr lang="el-GR" sz="2500" b="1" dirty="0">
                <a:solidFill>
                  <a:srgbClr val="542A00"/>
                </a:solidFill>
                <a:effectLst>
                  <a:outerShdw blurRad="38100" dist="38100" dir="2700000" algn="tl">
                    <a:srgbClr val="000000">
                      <a:alpha val="43137"/>
                    </a:srgbClr>
                  </a:outerShdw>
                </a:effectLst>
              </a:rPr>
              <a:t> </a:t>
            </a:r>
            <a:r>
              <a:rPr lang="el-GR" sz="2800" b="1" dirty="0">
                <a:solidFill>
                  <a:srgbClr val="542A00"/>
                </a:solidFill>
                <a:effectLst>
                  <a:outerShdw blurRad="38100" dist="38100" dir="2700000" algn="tl">
                    <a:srgbClr val="000000">
                      <a:alpha val="43137"/>
                    </a:srgbClr>
                  </a:outerShdw>
                </a:effectLst>
              </a:rPr>
              <a:t>και στόχοι της έρευνας</a:t>
            </a:r>
          </a:p>
        </p:txBody>
      </p:sp>
      <p:sp>
        <p:nvSpPr>
          <p:cNvPr id="4" name="Rectangle 1">
            <a:extLst>
              <a:ext uri="{FF2B5EF4-FFF2-40B4-BE49-F238E27FC236}">
                <a16:creationId xmlns:a16="http://schemas.microsoft.com/office/drawing/2014/main" id="{6657F7BA-3F47-61FB-C80B-80BB07CAABD6}"/>
              </a:ext>
            </a:extLst>
          </p:cNvPr>
          <p:cNvSpPr>
            <a:spLocks noGrp="1" noChangeArrowheads="1"/>
          </p:cNvSpPr>
          <p:nvPr>
            <p:ph type="subTitle" idx="1"/>
          </p:nvPr>
        </p:nvSpPr>
        <p:spPr bwMode="auto">
          <a:xfrm>
            <a:off x="1335316" y="1690063"/>
            <a:ext cx="989874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l-GR" altLang="el-GR" sz="2000" i="0" u="none" strike="noStrike" cap="none" normalizeH="0" baseline="0" dirty="0">
                <a:ln>
                  <a:noFill/>
                </a:ln>
                <a:solidFill>
                  <a:srgbClr val="542A00"/>
                </a:solidFill>
                <a:latin typeface="Arial" panose="020B0604020202020204" pitchFamily="34" charset="0"/>
              </a:rPr>
              <a:t>Σκοπός της έρευνας είναι η διερεύνηση των αντιλήψεων και των εμπειριών εκπαιδευτικών της Πρωτοβάθμιας Εκπαίδευσης σχετικά με την επιμόρφωση.</a:t>
            </a:r>
          </a:p>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000" i="0" u="none" strike="noStrike" cap="none" normalizeH="0" baseline="0" dirty="0">
                <a:ln>
                  <a:noFill/>
                </a:ln>
                <a:solidFill>
                  <a:srgbClr val="542A00"/>
                </a:solidFill>
                <a:latin typeface="Arial" panose="020B0604020202020204" pitchFamily="34" charset="0"/>
              </a:rPr>
              <a:t>Εξετάζεται ο τρόπος με τον οποίο η επιμόρφωση συνδέεται με την επαγγελματική ανάπτυξη και τη διδακτική πρακτική.</a:t>
            </a:r>
          </a:p>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000" i="0" u="none" strike="noStrike" cap="none" normalizeH="0" baseline="0" dirty="0">
                <a:ln>
                  <a:noFill/>
                </a:ln>
                <a:solidFill>
                  <a:srgbClr val="542A00"/>
                </a:solidFill>
                <a:latin typeface="Arial" panose="020B0604020202020204" pitchFamily="34" charset="0"/>
              </a:rPr>
              <a:t>Ιδιαίτερη έμφαση δίνεται στη σχέση επιμορφωτικών δράσεων και καθημερινών παιδαγωγικών αναγκών.</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000" i="0" u="none" strike="noStrike" cap="none" normalizeH="0" baseline="0" dirty="0">
                <a:ln>
                  <a:noFill/>
                </a:ln>
                <a:solidFill>
                  <a:srgbClr val="542A00"/>
                </a:solidFill>
                <a:latin typeface="Arial" panose="020B0604020202020204" pitchFamily="34" charset="0"/>
              </a:rPr>
              <a:t>Η έρευνα επιδιώκει να συμβάλει στην κατανόηση της αποτελεσματικότητας της επιμόρφωσης στο σχολικό πλαίσιο.</a:t>
            </a:r>
          </a:p>
        </p:txBody>
      </p:sp>
    </p:spTree>
    <p:extLst>
      <p:ext uri="{BB962C8B-B14F-4D97-AF65-F5344CB8AC3E}">
        <p14:creationId xmlns:p14="http://schemas.microsoft.com/office/powerpoint/2010/main" val="354860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2BE5-E4D8-89B7-F7F5-5F252271A044}"/>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65E21D75-9C02-71EB-D91C-7CE755831D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A90FBF87-C32A-5C83-0AB1-D85DD1EEFE10}"/>
              </a:ext>
            </a:extLst>
          </p:cNvPr>
          <p:cNvSpPr>
            <a:spLocks noGrp="1"/>
          </p:cNvSpPr>
          <p:nvPr>
            <p:ph type="ctrTitle"/>
          </p:nvPr>
        </p:nvSpPr>
        <p:spPr>
          <a:xfrm>
            <a:off x="1524000" y="479605"/>
            <a:ext cx="9144000" cy="1190172"/>
          </a:xfrm>
        </p:spPr>
        <p:txBody>
          <a:bodyPr>
            <a:normAutofit fontScale="90000"/>
          </a:bodyPr>
          <a:lstStyle/>
          <a:p>
            <a:r>
              <a:rPr lang="el-GR" sz="2800" b="1" u="sng" dirty="0">
                <a:solidFill>
                  <a:srgbClr val="542A00"/>
                </a:solidFill>
                <a:effectLst>
                  <a:outerShdw blurRad="38100" dist="38100" dir="2700000" algn="tl">
                    <a:srgbClr val="000000">
                      <a:alpha val="43137"/>
                    </a:srgbClr>
                  </a:outerShdw>
                </a:effectLst>
              </a:rPr>
              <a:t>ΕΙΣΑΓΩΓΗ</a:t>
            </a:r>
            <a:br>
              <a:rPr lang="el-GR" sz="2800" b="1" dirty="0">
                <a:solidFill>
                  <a:srgbClr val="542A00"/>
                </a:solidFill>
                <a:effectLst>
                  <a:outerShdw blurRad="38100" dist="38100" dir="2700000" algn="tl">
                    <a:srgbClr val="000000">
                      <a:alpha val="43137"/>
                    </a:srgbClr>
                  </a:outerShdw>
                </a:effectLst>
              </a:rPr>
            </a:br>
            <a:br>
              <a:rPr lang="el-GR" sz="2800" b="1" dirty="0">
                <a:solidFill>
                  <a:srgbClr val="542A00"/>
                </a:solidFill>
                <a:effectLst>
                  <a:outerShdw blurRad="38100" dist="38100" dir="2700000" algn="tl">
                    <a:srgbClr val="000000">
                      <a:alpha val="43137"/>
                    </a:srgbClr>
                  </a:outerShdw>
                </a:effectLst>
              </a:rPr>
            </a:br>
            <a:r>
              <a:rPr lang="el-GR" sz="2800" b="1" dirty="0">
                <a:solidFill>
                  <a:srgbClr val="542A00"/>
                </a:solidFill>
                <a:effectLst>
                  <a:outerShdw blurRad="38100" dist="38100" dir="2700000" algn="tl">
                    <a:srgbClr val="000000">
                      <a:alpha val="43137"/>
                    </a:srgbClr>
                  </a:outerShdw>
                </a:effectLst>
              </a:rPr>
              <a:t>3.Ερευνητικά ερωτήματα</a:t>
            </a:r>
          </a:p>
        </p:txBody>
      </p:sp>
      <p:sp>
        <p:nvSpPr>
          <p:cNvPr id="4" name="Rectangle 1">
            <a:extLst>
              <a:ext uri="{FF2B5EF4-FFF2-40B4-BE49-F238E27FC236}">
                <a16:creationId xmlns:a16="http://schemas.microsoft.com/office/drawing/2014/main" id="{2A6086DF-CF13-1BA1-8712-B43B9C3F1387}"/>
              </a:ext>
            </a:extLst>
          </p:cNvPr>
          <p:cNvSpPr>
            <a:spLocks noGrp="1" noChangeArrowheads="1"/>
          </p:cNvSpPr>
          <p:nvPr>
            <p:ph type="subTitle" idx="1"/>
          </p:nvPr>
        </p:nvSpPr>
        <p:spPr bwMode="auto">
          <a:xfrm>
            <a:off x="1349831" y="2018124"/>
            <a:ext cx="989874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l-GR" altLang="el-GR" sz="2000" i="0" u="none" strike="noStrike" cap="none" normalizeH="0" baseline="0" dirty="0">
                <a:ln>
                  <a:noFill/>
                </a:ln>
                <a:solidFill>
                  <a:srgbClr val="542A00"/>
                </a:solidFill>
                <a:latin typeface="Arial" panose="020B0604020202020204" pitchFamily="34" charset="0"/>
              </a:rPr>
              <a:t>1.Πώς συμβάλλει η επιμόρφωση στην επαγγελματική ανάπτυξη και στη διδακτική πρακτική των εκπαιδευτικών;</a:t>
            </a:r>
          </a:p>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000" i="0" u="none" strike="noStrike" cap="none" normalizeH="0" baseline="0" dirty="0">
                <a:ln>
                  <a:noFill/>
                </a:ln>
                <a:solidFill>
                  <a:srgbClr val="542A00"/>
                </a:solidFill>
                <a:latin typeface="Arial" panose="020B0604020202020204" pitchFamily="34" charset="0"/>
              </a:rPr>
              <a:t>2.Με ποιον τρόπο η επιμόρφωση ανταποκρίνεται στις αναπτυξιακές και διοικητικές ανάγκες των εκπαιδευτικών;</a:t>
            </a:r>
          </a:p>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000" i="0" u="none" strike="noStrike" cap="none" normalizeH="0" baseline="0" dirty="0">
                <a:ln>
                  <a:noFill/>
                </a:ln>
                <a:solidFill>
                  <a:srgbClr val="542A00"/>
                </a:solidFill>
                <a:latin typeface="Arial" panose="020B0604020202020204" pitchFamily="34" charset="0"/>
              </a:rPr>
              <a:t>3.Ποιες δυσκολίες και ποια εμπόδια επηρεάζουν τη συμμετοχή των εκπαιδευτικών σε επιμορφωτικά προγράμματα;</a:t>
            </a:r>
          </a:p>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542A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542A00"/>
              </a:solidFill>
              <a:latin typeface="Arial" panose="020B0604020202020204" pitchFamily="34" charset="0"/>
            </a:endParaRPr>
          </a:p>
        </p:txBody>
      </p:sp>
    </p:spTree>
    <p:extLst>
      <p:ext uri="{BB962C8B-B14F-4D97-AF65-F5344CB8AC3E}">
        <p14:creationId xmlns:p14="http://schemas.microsoft.com/office/powerpoint/2010/main" val="47694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92F9B-CDD8-1647-9747-6F5D5C97F873}"/>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D948D4AB-AC62-5FF0-288D-4413026941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4E2186B7-1B43-8ECF-1B1A-3D8D8C05CB0E}"/>
              </a:ext>
            </a:extLst>
          </p:cNvPr>
          <p:cNvSpPr>
            <a:spLocks noGrp="1"/>
          </p:cNvSpPr>
          <p:nvPr>
            <p:ph type="title"/>
          </p:nvPr>
        </p:nvSpPr>
        <p:spPr/>
        <p:txBody>
          <a:bodyPr>
            <a:normAutofit/>
          </a:bodyPr>
          <a:lstStyle/>
          <a:p>
            <a:pPr algn="ctr"/>
            <a:r>
              <a:rPr lang="el-GR" sz="2800" b="1" u="sng" dirty="0">
                <a:solidFill>
                  <a:srgbClr val="542A00"/>
                </a:solidFill>
                <a:effectLst>
                  <a:outerShdw blurRad="38100" dist="38100" dir="2700000" algn="tl">
                    <a:srgbClr val="000000">
                      <a:alpha val="43137"/>
                    </a:srgbClr>
                  </a:outerShdw>
                </a:effectLst>
              </a:rPr>
              <a:t>1.ΘΕΩΡΗΤΙΚΟ ΠΛΑΙΣΙΟ</a:t>
            </a:r>
            <a:br>
              <a:rPr lang="el-GR" sz="2800" b="1" dirty="0">
                <a:solidFill>
                  <a:srgbClr val="542A00"/>
                </a:solidFill>
                <a:effectLst>
                  <a:outerShdw blurRad="38100" dist="38100" dir="2700000" algn="tl">
                    <a:srgbClr val="000000">
                      <a:alpha val="43137"/>
                    </a:srgbClr>
                  </a:outerShdw>
                </a:effectLst>
              </a:rPr>
            </a:br>
            <a:br>
              <a:rPr lang="el-GR" sz="2800" b="1" dirty="0">
                <a:solidFill>
                  <a:srgbClr val="542A00"/>
                </a:solidFill>
                <a:effectLst>
                  <a:outerShdw blurRad="38100" dist="38100" dir="2700000" algn="tl">
                    <a:srgbClr val="000000">
                      <a:alpha val="43137"/>
                    </a:srgbClr>
                  </a:outerShdw>
                </a:effectLst>
              </a:rPr>
            </a:br>
            <a:r>
              <a:rPr lang="el-GR" sz="2800" b="1" dirty="0">
                <a:solidFill>
                  <a:srgbClr val="542A00"/>
                </a:solidFill>
                <a:effectLst>
                  <a:outerShdw blurRad="38100" dist="38100" dir="2700000" algn="tl">
                    <a:srgbClr val="000000">
                      <a:alpha val="43137"/>
                    </a:srgbClr>
                  </a:outerShdw>
                </a:effectLst>
              </a:rPr>
              <a:t>1.1 Επαγγελματική Ανάπτυξη Εκπαιδευτικών</a:t>
            </a:r>
          </a:p>
        </p:txBody>
      </p:sp>
      <p:sp>
        <p:nvSpPr>
          <p:cNvPr id="5" name="Θέση περιεχομένου 4">
            <a:extLst>
              <a:ext uri="{FF2B5EF4-FFF2-40B4-BE49-F238E27FC236}">
                <a16:creationId xmlns:a16="http://schemas.microsoft.com/office/drawing/2014/main" id="{B2674C1B-F7AD-6789-12CB-2EE2B72C45FC}"/>
              </a:ext>
            </a:extLst>
          </p:cNvPr>
          <p:cNvSpPr>
            <a:spLocks noGrp="1"/>
          </p:cNvSpPr>
          <p:nvPr>
            <p:ph sz="half" idx="1"/>
          </p:nvPr>
        </p:nvSpPr>
        <p:spPr/>
        <p:txBody>
          <a:bodyPr>
            <a:noAutofit/>
          </a:bodyPr>
          <a:lstStyle/>
          <a:p>
            <a:pPr marL="0" indent="0" algn="ctr">
              <a:buNone/>
            </a:pPr>
            <a:r>
              <a:rPr lang="el-GR" sz="2000" b="1" dirty="0">
                <a:solidFill>
                  <a:srgbClr val="4C2600"/>
                </a:solidFill>
              </a:rPr>
              <a:t>Α. Η έννοια της επαγγελματικής ανάπτυξης των εκπαιδευτικών</a:t>
            </a:r>
          </a:p>
          <a:p>
            <a:r>
              <a:rPr lang="el-GR" sz="2000" dirty="0">
                <a:solidFill>
                  <a:srgbClr val="4C2600"/>
                </a:solidFill>
              </a:rPr>
              <a:t>Η επαγγελματική ανάπτυξη των εκπαιδευτικών αποτελεί μια συνεχή και διαρκή διαδικασία.</a:t>
            </a:r>
          </a:p>
          <a:p>
            <a:r>
              <a:rPr lang="el-GR" sz="2000" dirty="0">
                <a:solidFill>
                  <a:srgbClr val="4C2600"/>
                </a:solidFill>
              </a:rPr>
              <a:t>Συνδέεται με τη βελτίωση γνώσεων, δεξιοτήτων και στάσεων των εκπαιδευτικών.</a:t>
            </a:r>
          </a:p>
          <a:p>
            <a:r>
              <a:rPr lang="el-GR" sz="2000" dirty="0">
                <a:solidFill>
                  <a:srgbClr val="4C2600"/>
                </a:solidFill>
              </a:rPr>
              <a:t>Αφορά τόσο τη διδακτική πρακτική όσο και τον επαγγελματικό ρόλο στο σχολικό πλαίσιο.</a:t>
            </a:r>
          </a:p>
          <a:p>
            <a:r>
              <a:rPr lang="el-GR" sz="2000" dirty="0">
                <a:solidFill>
                  <a:srgbClr val="4C2600"/>
                </a:solidFill>
              </a:rPr>
              <a:t>Εντάσσεται στη λογική της δια βίου μάθησης και της επαγγελματικής εξέλιξης.</a:t>
            </a:r>
          </a:p>
          <a:p>
            <a:r>
              <a:rPr lang="el-GR" sz="2000" dirty="0">
                <a:solidFill>
                  <a:srgbClr val="4C2600"/>
                </a:solidFill>
              </a:rPr>
              <a:t>Επηρεάζει άμεσα την ποιότητα της εκπαιδευτικής διαδικασίας.</a:t>
            </a:r>
          </a:p>
        </p:txBody>
      </p:sp>
      <p:sp>
        <p:nvSpPr>
          <p:cNvPr id="6" name="Θέση περιεχομένου 5">
            <a:extLst>
              <a:ext uri="{FF2B5EF4-FFF2-40B4-BE49-F238E27FC236}">
                <a16:creationId xmlns:a16="http://schemas.microsoft.com/office/drawing/2014/main" id="{186B9F48-3F34-E207-8B99-D1B0AB4549C4}"/>
              </a:ext>
            </a:extLst>
          </p:cNvPr>
          <p:cNvSpPr>
            <a:spLocks noGrp="1"/>
          </p:cNvSpPr>
          <p:nvPr>
            <p:ph sz="half" idx="2"/>
          </p:nvPr>
        </p:nvSpPr>
        <p:spPr/>
        <p:txBody>
          <a:bodyPr>
            <a:normAutofit/>
          </a:bodyPr>
          <a:lstStyle/>
          <a:p>
            <a:pPr marL="0" indent="0">
              <a:buNone/>
            </a:pPr>
            <a:r>
              <a:rPr lang="el-GR" sz="2000" b="1" dirty="0">
                <a:solidFill>
                  <a:srgbClr val="4C2600"/>
                </a:solidFill>
              </a:rPr>
              <a:t>Β. Παράγοντες και διαστάσεις της επαγγελματικής ανάπτυξης</a:t>
            </a:r>
            <a:endParaRPr lang="el-GR" sz="2000" dirty="0">
              <a:solidFill>
                <a:srgbClr val="4C2600"/>
              </a:solidFill>
            </a:endParaRPr>
          </a:p>
          <a:p>
            <a:r>
              <a:rPr lang="el-GR" sz="2000" dirty="0">
                <a:solidFill>
                  <a:srgbClr val="4C2600"/>
                </a:solidFill>
              </a:rPr>
              <a:t>Η επαγγελματική ανάπτυξη επηρεάζεται από ατομικούς και θεσμικούς παράγοντες.</a:t>
            </a:r>
          </a:p>
          <a:p>
            <a:r>
              <a:rPr lang="el-GR" sz="2000" dirty="0">
                <a:solidFill>
                  <a:srgbClr val="4C2600"/>
                </a:solidFill>
              </a:rPr>
              <a:t>Περιλαμβάνει τη συνεχή επιμόρφωση και τον παιδαγωγικό </a:t>
            </a:r>
            <a:r>
              <a:rPr lang="el-GR" sz="2000" dirty="0" err="1">
                <a:solidFill>
                  <a:srgbClr val="4C2600"/>
                </a:solidFill>
              </a:rPr>
              <a:t>αναστοχασμό</a:t>
            </a:r>
            <a:r>
              <a:rPr lang="el-GR" sz="2000" dirty="0">
                <a:solidFill>
                  <a:srgbClr val="4C2600"/>
                </a:solidFill>
              </a:rPr>
              <a:t>.</a:t>
            </a:r>
          </a:p>
          <a:p>
            <a:r>
              <a:rPr lang="el-GR" sz="2000" dirty="0">
                <a:solidFill>
                  <a:srgbClr val="4C2600"/>
                </a:solidFill>
              </a:rPr>
              <a:t>Συνδέεται με την επαγγελματική εμπειρία και τη σχολική πραγματικότητα.</a:t>
            </a:r>
          </a:p>
          <a:p>
            <a:r>
              <a:rPr lang="el-GR" sz="2000" dirty="0">
                <a:solidFill>
                  <a:srgbClr val="4C2600"/>
                </a:solidFill>
              </a:rPr>
              <a:t>Διαμορφώνεται μέσα από τη συμμετοχή σε οργανωμένες επιμορφωτικές δράσεις.</a:t>
            </a:r>
          </a:p>
          <a:p>
            <a:r>
              <a:rPr lang="el-GR" sz="2000" dirty="0">
                <a:solidFill>
                  <a:srgbClr val="4C2600"/>
                </a:solidFill>
              </a:rPr>
              <a:t>Ενισχύεται μέσω της συνεργασίας και της επαγγελματικής μάθησης.</a:t>
            </a:r>
          </a:p>
        </p:txBody>
      </p:sp>
    </p:spTree>
    <p:extLst>
      <p:ext uri="{BB962C8B-B14F-4D97-AF65-F5344CB8AC3E}">
        <p14:creationId xmlns:p14="http://schemas.microsoft.com/office/powerpoint/2010/main" val="173075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F3C9-D8C4-9357-D644-96C30AC71F87}"/>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D67FC055-EEFE-1C38-396C-92218CD95E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F9D686C9-C76C-EF69-B94C-1F1DB09E668F}"/>
              </a:ext>
            </a:extLst>
          </p:cNvPr>
          <p:cNvSpPr>
            <a:spLocks noGrp="1"/>
          </p:cNvSpPr>
          <p:nvPr>
            <p:ph type="title"/>
          </p:nvPr>
        </p:nvSpPr>
        <p:spPr/>
        <p:txBody>
          <a:bodyPr>
            <a:normAutofit/>
          </a:bodyPr>
          <a:lstStyle/>
          <a:p>
            <a:pPr algn="ctr"/>
            <a:r>
              <a:rPr lang="el-GR" sz="2800" b="1" u="sng" dirty="0">
                <a:solidFill>
                  <a:srgbClr val="542A00"/>
                </a:solidFill>
                <a:effectLst>
                  <a:outerShdw blurRad="38100" dist="38100" dir="2700000" algn="tl">
                    <a:srgbClr val="000000">
                      <a:alpha val="43137"/>
                    </a:srgbClr>
                  </a:outerShdw>
                </a:effectLst>
              </a:rPr>
              <a:t>1.ΘΕΩΡΗΤΙΚΟ ΠΛΑΙΣΙΟ</a:t>
            </a:r>
            <a:br>
              <a:rPr lang="el-GR" sz="2800" b="1" dirty="0">
                <a:solidFill>
                  <a:srgbClr val="542A00"/>
                </a:solidFill>
                <a:effectLst>
                  <a:outerShdw blurRad="38100" dist="38100" dir="2700000" algn="tl">
                    <a:srgbClr val="000000">
                      <a:alpha val="43137"/>
                    </a:srgbClr>
                  </a:outerShdw>
                </a:effectLst>
              </a:rPr>
            </a:br>
            <a:br>
              <a:rPr lang="el-GR" sz="2800" b="1" dirty="0">
                <a:solidFill>
                  <a:srgbClr val="542A00"/>
                </a:solidFill>
                <a:effectLst>
                  <a:outerShdw blurRad="38100" dist="38100" dir="2700000" algn="tl">
                    <a:srgbClr val="000000">
                      <a:alpha val="43137"/>
                    </a:srgbClr>
                  </a:outerShdw>
                </a:effectLst>
              </a:rPr>
            </a:br>
            <a:r>
              <a:rPr lang="el-GR" sz="2800" b="1" dirty="0">
                <a:solidFill>
                  <a:srgbClr val="542A00"/>
                </a:solidFill>
                <a:effectLst>
                  <a:outerShdw blurRad="38100" dist="38100" dir="2700000" algn="tl">
                    <a:srgbClr val="000000">
                      <a:alpha val="43137"/>
                    </a:srgbClr>
                  </a:outerShdw>
                </a:effectLst>
              </a:rPr>
              <a:t>1.2 Επιμόρφωση Εκπαιδευτικών</a:t>
            </a:r>
          </a:p>
        </p:txBody>
      </p:sp>
      <p:sp>
        <p:nvSpPr>
          <p:cNvPr id="5" name="Θέση περιεχομένου 4">
            <a:extLst>
              <a:ext uri="{FF2B5EF4-FFF2-40B4-BE49-F238E27FC236}">
                <a16:creationId xmlns:a16="http://schemas.microsoft.com/office/drawing/2014/main" id="{FD454D1D-4BAB-FBAD-2FAD-CFC874D3E19B}"/>
              </a:ext>
            </a:extLst>
          </p:cNvPr>
          <p:cNvSpPr>
            <a:spLocks noGrp="1"/>
          </p:cNvSpPr>
          <p:nvPr>
            <p:ph sz="half" idx="1"/>
          </p:nvPr>
        </p:nvSpPr>
        <p:spPr/>
        <p:txBody>
          <a:bodyPr>
            <a:noAutofit/>
          </a:bodyPr>
          <a:lstStyle/>
          <a:p>
            <a:pPr marL="0" indent="0" algn="ctr">
              <a:buNone/>
            </a:pPr>
            <a:r>
              <a:rPr lang="el-GR" sz="2000" b="1" dirty="0">
                <a:solidFill>
                  <a:srgbClr val="4C2600"/>
                </a:solidFill>
              </a:rPr>
              <a:t>Α.Η έννοια και ο ρόλος της επιμόρφωσης των εκπαιδευτικών</a:t>
            </a:r>
          </a:p>
          <a:p>
            <a:r>
              <a:rPr lang="el-GR" sz="2000" dirty="0">
                <a:solidFill>
                  <a:srgbClr val="4C2600"/>
                </a:solidFill>
              </a:rPr>
              <a:t>Η επιμόρφωση των εκπαιδευτικών αποτελεί βασικό μηχανισμό επαγγελματικής ανάπτυξης.</a:t>
            </a:r>
          </a:p>
          <a:p>
            <a:r>
              <a:rPr lang="el-GR" sz="2000" dirty="0">
                <a:solidFill>
                  <a:srgbClr val="4C2600"/>
                </a:solidFill>
              </a:rPr>
              <a:t>Συνδέεται με τη συνεχή ανανέωση γνώσεων και παιδαγωγικών πρακτικών.</a:t>
            </a:r>
          </a:p>
          <a:p>
            <a:r>
              <a:rPr lang="el-GR" sz="2000" dirty="0">
                <a:solidFill>
                  <a:srgbClr val="4C2600"/>
                </a:solidFill>
              </a:rPr>
              <a:t>Αποσκοπεί στη βελτίωση της διδακτικής αποτελεσματικότητας.</a:t>
            </a:r>
          </a:p>
          <a:p>
            <a:r>
              <a:rPr lang="el-GR" sz="2000" dirty="0">
                <a:solidFill>
                  <a:srgbClr val="4C2600"/>
                </a:solidFill>
              </a:rPr>
              <a:t>Συμβάλλει στην αντιμετώπιση σύνθετων παιδαγωγικών και οργανωτικών προκλήσεων.</a:t>
            </a:r>
          </a:p>
          <a:p>
            <a:r>
              <a:rPr lang="el-GR" sz="2000" dirty="0">
                <a:solidFill>
                  <a:srgbClr val="4C2600"/>
                </a:solidFill>
              </a:rPr>
              <a:t>Εντάσσεται στο πλαίσιο της δια βίου επαγγελματικής μάθησης.</a:t>
            </a:r>
          </a:p>
        </p:txBody>
      </p:sp>
      <p:sp>
        <p:nvSpPr>
          <p:cNvPr id="6" name="Θέση περιεχομένου 5">
            <a:extLst>
              <a:ext uri="{FF2B5EF4-FFF2-40B4-BE49-F238E27FC236}">
                <a16:creationId xmlns:a16="http://schemas.microsoft.com/office/drawing/2014/main" id="{93546234-4933-DEA2-AF61-23BBEF447823}"/>
              </a:ext>
            </a:extLst>
          </p:cNvPr>
          <p:cNvSpPr>
            <a:spLocks noGrp="1"/>
          </p:cNvSpPr>
          <p:nvPr>
            <p:ph sz="half" idx="2"/>
          </p:nvPr>
        </p:nvSpPr>
        <p:spPr/>
        <p:txBody>
          <a:bodyPr>
            <a:normAutofit/>
          </a:bodyPr>
          <a:lstStyle/>
          <a:p>
            <a:pPr marL="0" indent="0" algn="ctr">
              <a:buNone/>
            </a:pPr>
            <a:r>
              <a:rPr lang="el-GR" sz="2000" b="1" dirty="0" err="1">
                <a:solidFill>
                  <a:srgbClr val="4C2600"/>
                </a:solidFill>
              </a:rPr>
              <a:t>Β.Μορφές</a:t>
            </a:r>
            <a:r>
              <a:rPr lang="el-GR" sz="2000" b="1" dirty="0">
                <a:solidFill>
                  <a:srgbClr val="4C2600"/>
                </a:solidFill>
              </a:rPr>
              <a:t> και χαρακτηριστικά επιμόρφωσης</a:t>
            </a:r>
            <a:endParaRPr lang="el-GR" sz="2000" dirty="0">
              <a:solidFill>
                <a:srgbClr val="4C2600"/>
              </a:solidFill>
            </a:endParaRPr>
          </a:p>
          <a:p>
            <a:r>
              <a:rPr lang="el-GR" sz="2000" dirty="0">
                <a:solidFill>
                  <a:srgbClr val="4C2600"/>
                </a:solidFill>
              </a:rPr>
              <a:t>Η επιμόρφωση υλοποιείται μέσω διαφορετικών μορφών και δομών.</a:t>
            </a:r>
          </a:p>
          <a:p>
            <a:r>
              <a:rPr lang="el-GR" sz="2000" dirty="0">
                <a:solidFill>
                  <a:srgbClr val="4C2600"/>
                </a:solidFill>
              </a:rPr>
              <a:t>Περιλαμβάνει </a:t>
            </a:r>
            <a:r>
              <a:rPr lang="el-GR" sz="2000" dirty="0" err="1">
                <a:solidFill>
                  <a:srgbClr val="4C2600"/>
                </a:solidFill>
              </a:rPr>
              <a:t>ενδοσχολικές</a:t>
            </a:r>
            <a:r>
              <a:rPr lang="el-GR" sz="2000" dirty="0">
                <a:solidFill>
                  <a:srgbClr val="4C2600"/>
                </a:solidFill>
              </a:rPr>
              <a:t> και εξωσχολικές επιμορφωτικές δράσεις.</a:t>
            </a:r>
          </a:p>
          <a:p>
            <a:r>
              <a:rPr lang="el-GR" sz="2000" dirty="0">
                <a:solidFill>
                  <a:srgbClr val="4C2600"/>
                </a:solidFill>
              </a:rPr>
              <a:t>Μπορεί να έχει θεωρητικό, πρακτικό ή μικτό χαρακτήρα.</a:t>
            </a:r>
          </a:p>
          <a:p>
            <a:r>
              <a:rPr lang="el-GR" sz="2000" dirty="0">
                <a:solidFill>
                  <a:srgbClr val="4C2600"/>
                </a:solidFill>
              </a:rPr>
              <a:t>Συνδέεται με οργανωμένα προγράμματα και θεσμικές πρωτοβουλίες.</a:t>
            </a:r>
          </a:p>
          <a:p>
            <a:r>
              <a:rPr lang="el-GR" sz="2000" dirty="0">
                <a:solidFill>
                  <a:srgbClr val="4C2600"/>
                </a:solidFill>
              </a:rPr>
              <a:t>Διαφέρει ως προς τη διάρκεια, τη συχνότητα και τον βαθμό υποστήριξης.</a:t>
            </a:r>
          </a:p>
        </p:txBody>
      </p:sp>
    </p:spTree>
    <p:extLst>
      <p:ext uri="{BB962C8B-B14F-4D97-AF65-F5344CB8AC3E}">
        <p14:creationId xmlns:p14="http://schemas.microsoft.com/office/powerpoint/2010/main" val="388437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82EF2-4891-C062-ADA9-37AE8D6FF155}"/>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EDBBBF11-647B-5A2E-782C-009847FE409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solidFill>
              <a:srgbClr val="4C2600"/>
            </a:solidFill>
          </a:ln>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C5A3145E-1D73-8F3B-EC34-5264BB5A417D}"/>
              </a:ext>
            </a:extLst>
          </p:cNvPr>
          <p:cNvSpPr>
            <a:spLocks noGrp="1"/>
          </p:cNvSpPr>
          <p:nvPr>
            <p:ph type="ctrTitle"/>
          </p:nvPr>
        </p:nvSpPr>
        <p:spPr>
          <a:xfrm>
            <a:off x="1727202" y="508000"/>
            <a:ext cx="9144000" cy="1116615"/>
          </a:xfrm>
        </p:spPr>
        <p:txBody>
          <a:bodyPr>
            <a:normAutofit fontScale="90000"/>
          </a:bodyPr>
          <a:lstStyle/>
          <a:p>
            <a:r>
              <a:rPr lang="el-GR" sz="3100" b="1" u="sng" dirty="0">
                <a:solidFill>
                  <a:srgbClr val="542A00"/>
                </a:solidFill>
                <a:effectLst>
                  <a:outerShdw blurRad="38100" dist="38100" dir="2700000" algn="tl">
                    <a:srgbClr val="000000">
                      <a:alpha val="43137"/>
                    </a:srgbClr>
                  </a:outerShdw>
                </a:effectLst>
              </a:rPr>
              <a:t>1.ΘΕΩΡΗΤΙΚΟ ΠΛΑΙΣΙΟ</a:t>
            </a:r>
            <a:br>
              <a:rPr lang="el-GR" sz="2800" b="1" dirty="0">
                <a:solidFill>
                  <a:srgbClr val="542A00"/>
                </a:solidFill>
                <a:effectLst>
                  <a:outerShdw blurRad="38100" dist="38100" dir="2700000" algn="tl">
                    <a:srgbClr val="000000">
                      <a:alpha val="43137"/>
                    </a:srgbClr>
                  </a:outerShdw>
                </a:effectLst>
              </a:rPr>
            </a:br>
            <a:br>
              <a:rPr lang="el-GR" sz="2800" b="1" dirty="0">
                <a:solidFill>
                  <a:srgbClr val="542A00"/>
                </a:solidFill>
                <a:effectLst>
                  <a:outerShdw blurRad="38100" dist="38100" dir="2700000" algn="tl">
                    <a:srgbClr val="000000">
                      <a:alpha val="43137"/>
                    </a:srgbClr>
                  </a:outerShdw>
                </a:effectLst>
              </a:rPr>
            </a:br>
            <a:r>
              <a:rPr lang="el-GR" sz="2800" b="1" dirty="0">
                <a:solidFill>
                  <a:srgbClr val="542A00"/>
                </a:solidFill>
                <a:effectLst>
                  <a:outerShdw blurRad="38100" dist="38100" dir="2700000" algn="tl">
                    <a:srgbClr val="000000">
                      <a:alpha val="43137"/>
                    </a:srgbClr>
                  </a:outerShdw>
                </a:effectLst>
              </a:rPr>
              <a:t>1.</a:t>
            </a:r>
            <a:r>
              <a:rPr lang="el-GR" sz="3100" b="1" dirty="0">
                <a:solidFill>
                  <a:srgbClr val="542A00"/>
                </a:solidFill>
                <a:effectLst>
                  <a:outerShdw blurRad="38100" dist="38100" dir="2700000" algn="tl">
                    <a:srgbClr val="000000">
                      <a:alpha val="43137"/>
                    </a:srgbClr>
                  </a:outerShdw>
                </a:effectLst>
              </a:rPr>
              <a:t>2 Επιμόρφωση Εκπαιδευτικών</a:t>
            </a:r>
          </a:p>
        </p:txBody>
      </p:sp>
      <p:sp>
        <p:nvSpPr>
          <p:cNvPr id="4" name="Rectangle 1">
            <a:extLst>
              <a:ext uri="{FF2B5EF4-FFF2-40B4-BE49-F238E27FC236}">
                <a16:creationId xmlns:a16="http://schemas.microsoft.com/office/drawing/2014/main" id="{43B5AE40-3CAB-87B6-3A22-AA6FE40527A0}"/>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5" name="TextBox 4">
            <a:extLst>
              <a:ext uri="{FF2B5EF4-FFF2-40B4-BE49-F238E27FC236}">
                <a16:creationId xmlns:a16="http://schemas.microsoft.com/office/drawing/2014/main" id="{443C6C40-4588-8BE0-E27B-5E01B1833A43}"/>
              </a:ext>
            </a:extLst>
          </p:cNvPr>
          <p:cNvSpPr txBox="1"/>
          <p:nvPr/>
        </p:nvSpPr>
        <p:spPr>
          <a:xfrm>
            <a:off x="943427" y="3249230"/>
            <a:ext cx="2844799" cy="1015663"/>
          </a:xfrm>
          <a:custGeom>
            <a:avLst/>
            <a:gdLst>
              <a:gd name="csX0" fmla="*/ 0 w 2844799"/>
              <a:gd name="csY0" fmla="*/ 0 h 1015663"/>
              <a:gd name="csX1" fmla="*/ 512064 w 2844799"/>
              <a:gd name="csY1" fmla="*/ 0 h 1015663"/>
              <a:gd name="csX2" fmla="*/ 1052576 w 2844799"/>
              <a:gd name="csY2" fmla="*/ 0 h 1015663"/>
              <a:gd name="csX3" fmla="*/ 1593087 w 2844799"/>
              <a:gd name="csY3" fmla="*/ 0 h 1015663"/>
              <a:gd name="csX4" fmla="*/ 2190495 w 2844799"/>
              <a:gd name="csY4" fmla="*/ 0 h 1015663"/>
              <a:gd name="csX5" fmla="*/ 2844799 w 2844799"/>
              <a:gd name="csY5" fmla="*/ 0 h 1015663"/>
              <a:gd name="csX6" fmla="*/ 2844799 w 2844799"/>
              <a:gd name="csY6" fmla="*/ 477362 h 1015663"/>
              <a:gd name="csX7" fmla="*/ 2844799 w 2844799"/>
              <a:gd name="csY7" fmla="*/ 1015663 h 1015663"/>
              <a:gd name="csX8" fmla="*/ 2218943 w 2844799"/>
              <a:gd name="csY8" fmla="*/ 1015663 h 1015663"/>
              <a:gd name="csX9" fmla="*/ 1649983 w 2844799"/>
              <a:gd name="csY9" fmla="*/ 1015663 h 1015663"/>
              <a:gd name="csX10" fmla="*/ 1166368 w 2844799"/>
              <a:gd name="csY10" fmla="*/ 1015663 h 1015663"/>
              <a:gd name="csX11" fmla="*/ 654304 w 2844799"/>
              <a:gd name="csY11" fmla="*/ 1015663 h 1015663"/>
              <a:gd name="csX12" fmla="*/ 0 w 2844799"/>
              <a:gd name="csY12" fmla="*/ 1015663 h 1015663"/>
              <a:gd name="csX13" fmla="*/ 0 w 2844799"/>
              <a:gd name="csY13" fmla="*/ 528145 h 1015663"/>
              <a:gd name="csX14" fmla="*/ 0 w 2844799"/>
              <a:gd name="csY14"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844799" h="1015663" extrusionOk="0">
                <a:moveTo>
                  <a:pt x="0" y="0"/>
                </a:moveTo>
                <a:cubicBezTo>
                  <a:pt x="164698" y="-7615"/>
                  <a:pt x="298374" y="47075"/>
                  <a:pt x="512064" y="0"/>
                </a:cubicBezTo>
                <a:cubicBezTo>
                  <a:pt x="725754" y="-47075"/>
                  <a:pt x="802527" y="13851"/>
                  <a:pt x="1052576" y="0"/>
                </a:cubicBezTo>
                <a:cubicBezTo>
                  <a:pt x="1302625" y="-13851"/>
                  <a:pt x="1400051" y="61581"/>
                  <a:pt x="1593087" y="0"/>
                </a:cubicBezTo>
                <a:cubicBezTo>
                  <a:pt x="1786123" y="-61581"/>
                  <a:pt x="1956332" y="37339"/>
                  <a:pt x="2190495" y="0"/>
                </a:cubicBezTo>
                <a:cubicBezTo>
                  <a:pt x="2424658" y="-37339"/>
                  <a:pt x="2681200" y="8509"/>
                  <a:pt x="2844799" y="0"/>
                </a:cubicBezTo>
                <a:cubicBezTo>
                  <a:pt x="2852113" y="211172"/>
                  <a:pt x="2791689" y="291535"/>
                  <a:pt x="2844799" y="477362"/>
                </a:cubicBezTo>
                <a:cubicBezTo>
                  <a:pt x="2897909" y="663189"/>
                  <a:pt x="2786420" y="885323"/>
                  <a:pt x="2844799" y="1015663"/>
                </a:cubicBezTo>
                <a:cubicBezTo>
                  <a:pt x="2564964" y="1029865"/>
                  <a:pt x="2509017" y="954107"/>
                  <a:pt x="2218943" y="1015663"/>
                </a:cubicBezTo>
                <a:cubicBezTo>
                  <a:pt x="1928869" y="1077219"/>
                  <a:pt x="1876026" y="972702"/>
                  <a:pt x="1649983" y="1015663"/>
                </a:cubicBezTo>
                <a:cubicBezTo>
                  <a:pt x="1423940" y="1058624"/>
                  <a:pt x="1301344" y="985479"/>
                  <a:pt x="1166368" y="1015663"/>
                </a:cubicBezTo>
                <a:cubicBezTo>
                  <a:pt x="1031392" y="1045847"/>
                  <a:pt x="842900" y="989867"/>
                  <a:pt x="654304" y="1015663"/>
                </a:cubicBezTo>
                <a:cubicBezTo>
                  <a:pt x="465708" y="1041459"/>
                  <a:pt x="253668" y="956610"/>
                  <a:pt x="0" y="1015663"/>
                </a:cubicBezTo>
                <a:cubicBezTo>
                  <a:pt x="-44384" y="903571"/>
                  <a:pt x="3061" y="686863"/>
                  <a:pt x="0" y="528145"/>
                </a:cubicBezTo>
                <a:cubicBezTo>
                  <a:pt x="-3061" y="369427"/>
                  <a:pt x="33400" y="198607"/>
                  <a:pt x="0" y="0"/>
                </a:cubicBezTo>
                <a:close/>
              </a:path>
            </a:pathLst>
          </a:custGeom>
          <a:noFill/>
          <a:ln w="38100">
            <a:solidFill>
              <a:srgbClr val="4C2600"/>
            </a:solidFill>
            <a:extLst>
              <a:ext uri="{C807C97D-BFC1-408E-A445-0C87EB9F89A2}">
                <ask:lineSketchStyleProps xmlns:ask="http://schemas.microsoft.com/office/drawing/2018/sketchyshapes" sd="2908326335">
                  <a:prstGeom prst="rect">
                    <a:avLst/>
                  </a:prstGeom>
                  <ask:type>
                    <ask:lineSketchScribble/>
                  </ask:type>
                </ask:lineSketchStyleProps>
              </a:ext>
            </a:extLst>
          </a:ln>
        </p:spPr>
        <p:txBody>
          <a:bodyPr wrap="square">
            <a:spAutoFit/>
          </a:bodyPr>
          <a:lstStyle/>
          <a:p>
            <a:r>
              <a:rPr lang="el-GR" sz="2000" b="1" dirty="0">
                <a:solidFill>
                  <a:srgbClr val="542A00"/>
                </a:solidFill>
              </a:rPr>
              <a:t>Γ. Αποτελεσματικότητα και ποιότητα επιμόρφωσης</a:t>
            </a:r>
          </a:p>
        </p:txBody>
      </p:sp>
      <p:sp>
        <p:nvSpPr>
          <p:cNvPr id="8" name="TextBox 7">
            <a:extLst>
              <a:ext uri="{FF2B5EF4-FFF2-40B4-BE49-F238E27FC236}">
                <a16:creationId xmlns:a16="http://schemas.microsoft.com/office/drawing/2014/main" id="{5A97FC01-AC7D-530F-D2CE-DAEA6C33AF40}"/>
              </a:ext>
            </a:extLst>
          </p:cNvPr>
          <p:cNvSpPr txBox="1"/>
          <p:nvPr/>
        </p:nvSpPr>
        <p:spPr>
          <a:xfrm>
            <a:off x="3976914" y="1971957"/>
            <a:ext cx="7082971" cy="3970318"/>
          </a:xfrm>
          <a:prstGeom prst="rect">
            <a:avLst/>
          </a:prstGeom>
          <a:noFill/>
          <a:ln w="57150">
            <a:solidFill>
              <a:srgbClr val="542A00"/>
            </a:solidFill>
          </a:ln>
        </p:spPr>
        <p:txBody>
          <a:bodyPr wrap="square">
            <a:spAutoFit/>
          </a:bodyPr>
          <a:lstStyle/>
          <a:p>
            <a:r>
              <a:rPr lang="el-GR" dirty="0">
                <a:solidFill>
                  <a:srgbClr val="4C2600"/>
                </a:solidFill>
              </a:rPr>
              <a:t>Η αποτελεσματικότητα της επιμόρφωσης συνδέεται με τις πραγματικές ανάγκες των εκπαιδευτικών.</a:t>
            </a:r>
          </a:p>
          <a:p>
            <a:endParaRPr lang="el-GR" dirty="0">
              <a:solidFill>
                <a:srgbClr val="4C2600"/>
              </a:solidFill>
            </a:endParaRPr>
          </a:p>
          <a:p>
            <a:r>
              <a:rPr lang="el-GR" dirty="0">
                <a:solidFill>
                  <a:srgbClr val="4C2600"/>
                </a:solidFill>
              </a:rPr>
              <a:t>Η ποιότητα της επιμόρφωσης επηρεάζεται από τον σχεδιασμό και την υλοποίησή της.</a:t>
            </a:r>
          </a:p>
          <a:p>
            <a:endParaRPr lang="el-GR" dirty="0">
              <a:solidFill>
                <a:srgbClr val="4C2600"/>
              </a:solidFill>
            </a:endParaRPr>
          </a:p>
          <a:p>
            <a:r>
              <a:rPr lang="el-GR" dirty="0">
                <a:solidFill>
                  <a:srgbClr val="4C2600"/>
                </a:solidFill>
              </a:rPr>
              <a:t>Η ενεργή συμμετοχή των εκπαιδευτικών αποτελεί κρίσιμο παράγοντα επιτυχίας.</a:t>
            </a:r>
          </a:p>
          <a:p>
            <a:endParaRPr lang="el-GR" dirty="0">
              <a:solidFill>
                <a:srgbClr val="4C2600"/>
              </a:solidFill>
            </a:endParaRPr>
          </a:p>
          <a:p>
            <a:r>
              <a:rPr lang="el-GR" dirty="0">
                <a:solidFill>
                  <a:srgbClr val="4C2600"/>
                </a:solidFill>
              </a:rPr>
              <a:t>Η επιμόρφωση είναι πιο αποτελεσματική όταν συνδέεται με την καθημερινή διδακτική πρακτική.</a:t>
            </a:r>
          </a:p>
          <a:p>
            <a:endParaRPr lang="el-GR" dirty="0">
              <a:solidFill>
                <a:srgbClr val="4C2600"/>
              </a:solidFill>
            </a:endParaRPr>
          </a:p>
          <a:p>
            <a:r>
              <a:rPr lang="el-GR" dirty="0">
                <a:solidFill>
                  <a:srgbClr val="4C2600"/>
                </a:solidFill>
              </a:rPr>
              <a:t>Η ανατροφοδότηση και η υποστήριξη ενισχύουν τη βιωσιμότητα των επιμορφωτικών δράσεων.</a:t>
            </a:r>
          </a:p>
        </p:txBody>
      </p:sp>
    </p:spTree>
    <p:extLst>
      <p:ext uri="{BB962C8B-B14F-4D97-AF65-F5344CB8AC3E}">
        <p14:creationId xmlns:p14="http://schemas.microsoft.com/office/powerpoint/2010/main" val="195146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2CC2B-4017-8AE5-3006-CEB5368410CC}"/>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1CC6DB79-7527-CB0A-F64B-9FD2F41CEDD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solidFill>
              <a:srgbClr val="4C2600"/>
            </a:solidFill>
          </a:ln>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0EFA6FF4-BC3E-417B-E4C1-8520C484E480}"/>
              </a:ext>
            </a:extLst>
          </p:cNvPr>
          <p:cNvSpPr>
            <a:spLocks noGrp="1"/>
          </p:cNvSpPr>
          <p:nvPr>
            <p:ph type="ctrTitle"/>
          </p:nvPr>
        </p:nvSpPr>
        <p:spPr>
          <a:xfrm>
            <a:off x="1727202" y="508000"/>
            <a:ext cx="9144000" cy="1116615"/>
          </a:xfrm>
        </p:spPr>
        <p:txBody>
          <a:bodyPr>
            <a:normAutofit fontScale="90000"/>
          </a:bodyPr>
          <a:lstStyle/>
          <a:p>
            <a:r>
              <a:rPr lang="el-GR" sz="3100" b="1" u="sng" dirty="0">
                <a:solidFill>
                  <a:srgbClr val="542A00"/>
                </a:solidFill>
                <a:effectLst>
                  <a:outerShdw blurRad="38100" dist="38100" dir="2700000" algn="tl">
                    <a:srgbClr val="000000">
                      <a:alpha val="43137"/>
                    </a:srgbClr>
                  </a:outerShdw>
                </a:effectLst>
              </a:rPr>
              <a:t>1. ΘΕΩΡΗΤΙΚΟ ΠΛΑΙΣΙΟ</a:t>
            </a:r>
            <a:br>
              <a:rPr lang="el-GR" sz="2800" b="1" dirty="0">
                <a:solidFill>
                  <a:srgbClr val="542A00"/>
                </a:solidFill>
                <a:effectLst>
                  <a:outerShdw blurRad="38100" dist="38100" dir="2700000" algn="tl">
                    <a:srgbClr val="000000">
                      <a:alpha val="43137"/>
                    </a:srgbClr>
                  </a:outerShdw>
                </a:effectLst>
              </a:rPr>
            </a:br>
            <a:br>
              <a:rPr lang="el-GR" sz="2800" b="1" dirty="0">
                <a:solidFill>
                  <a:srgbClr val="542A00"/>
                </a:solidFill>
                <a:effectLst>
                  <a:outerShdw blurRad="38100" dist="38100" dir="2700000" algn="tl">
                    <a:srgbClr val="000000">
                      <a:alpha val="43137"/>
                    </a:srgbClr>
                  </a:outerShdw>
                </a:effectLst>
              </a:rPr>
            </a:br>
            <a:r>
              <a:rPr lang="el-GR" sz="3100" b="1" dirty="0">
                <a:solidFill>
                  <a:srgbClr val="542A00"/>
                </a:solidFill>
                <a:effectLst>
                  <a:outerShdw blurRad="38100" dist="38100" dir="2700000" algn="tl">
                    <a:srgbClr val="000000">
                      <a:alpha val="43137"/>
                    </a:srgbClr>
                  </a:outerShdw>
                </a:effectLst>
              </a:rPr>
              <a:t>1.2 Επιμόρφωση Εκπαιδευτικών</a:t>
            </a:r>
          </a:p>
        </p:txBody>
      </p:sp>
      <p:sp>
        <p:nvSpPr>
          <p:cNvPr id="4" name="Rectangle 1">
            <a:extLst>
              <a:ext uri="{FF2B5EF4-FFF2-40B4-BE49-F238E27FC236}">
                <a16:creationId xmlns:a16="http://schemas.microsoft.com/office/drawing/2014/main" id="{47F74C6A-6348-3E24-8C6D-9DEFE5EE4D31}"/>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5" name="TextBox 4">
            <a:extLst>
              <a:ext uri="{FF2B5EF4-FFF2-40B4-BE49-F238E27FC236}">
                <a16:creationId xmlns:a16="http://schemas.microsoft.com/office/drawing/2014/main" id="{5DB479DA-AEA2-AAE9-C6B1-098D9B093E34}"/>
              </a:ext>
            </a:extLst>
          </p:cNvPr>
          <p:cNvSpPr txBox="1"/>
          <p:nvPr/>
        </p:nvSpPr>
        <p:spPr>
          <a:xfrm>
            <a:off x="1262747" y="3249230"/>
            <a:ext cx="2336802" cy="1015663"/>
          </a:xfrm>
          <a:custGeom>
            <a:avLst/>
            <a:gdLst>
              <a:gd name="csX0" fmla="*/ 0 w 2336802"/>
              <a:gd name="csY0" fmla="*/ 0 h 1015663"/>
              <a:gd name="csX1" fmla="*/ 537464 w 2336802"/>
              <a:gd name="csY1" fmla="*/ 0 h 1015663"/>
              <a:gd name="csX2" fmla="*/ 1098297 w 2336802"/>
              <a:gd name="csY2" fmla="*/ 0 h 1015663"/>
              <a:gd name="csX3" fmla="*/ 1659129 w 2336802"/>
              <a:gd name="csY3" fmla="*/ 0 h 1015663"/>
              <a:gd name="csX4" fmla="*/ 2336802 w 2336802"/>
              <a:gd name="csY4" fmla="*/ 0 h 1015663"/>
              <a:gd name="csX5" fmla="*/ 2336802 w 2336802"/>
              <a:gd name="csY5" fmla="*/ 507832 h 1015663"/>
              <a:gd name="csX6" fmla="*/ 2336802 w 2336802"/>
              <a:gd name="csY6" fmla="*/ 1015663 h 1015663"/>
              <a:gd name="csX7" fmla="*/ 1775970 w 2336802"/>
              <a:gd name="csY7" fmla="*/ 1015663 h 1015663"/>
              <a:gd name="csX8" fmla="*/ 1238505 w 2336802"/>
              <a:gd name="csY8" fmla="*/ 1015663 h 1015663"/>
              <a:gd name="csX9" fmla="*/ 654305 w 2336802"/>
              <a:gd name="csY9" fmla="*/ 1015663 h 1015663"/>
              <a:gd name="csX10" fmla="*/ 0 w 2336802"/>
              <a:gd name="csY10" fmla="*/ 1015663 h 1015663"/>
              <a:gd name="csX11" fmla="*/ 0 w 2336802"/>
              <a:gd name="csY11" fmla="*/ 528145 h 1015663"/>
              <a:gd name="csX12" fmla="*/ 0 w 2336802"/>
              <a:gd name="csY12"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336802" h="1015663" extrusionOk="0">
                <a:moveTo>
                  <a:pt x="0" y="0"/>
                </a:moveTo>
                <a:cubicBezTo>
                  <a:pt x="233553" y="-42362"/>
                  <a:pt x="348031" y="4525"/>
                  <a:pt x="537464" y="0"/>
                </a:cubicBezTo>
                <a:cubicBezTo>
                  <a:pt x="726897" y="-4525"/>
                  <a:pt x="909044" y="46757"/>
                  <a:pt x="1098297" y="0"/>
                </a:cubicBezTo>
                <a:cubicBezTo>
                  <a:pt x="1287550" y="-46757"/>
                  <a:pt x="1424224" y="39512"/>
                  <a:pt x="1659129" y="0"/>
                </a:cubicBezTo>
                <a:cubicBezTo>
                  <a:pt x="1894034" y="-39512"/>
                  <a:pt x="2036092" y="42081"/>
                  <a:pt x="2336802" y="0"/>
                </a:cubicBezTo>
                <a:cubicBezTo>
                  <a:pt x="2355905" y="142104"/>
                  <a:pt x="2324941" y="355990"/>
                  <a:pt x="2336802" y="507832"/>
                </a:cubicBezTo>
                <a:cubicBezTo>
                  <a:pt x="2348663" y="659674"/>
                  <a:pt x="2295542" y="786920"/>
                  <a:pt x="2336802" y="1015663"/>
                </a:cubicBezTo>
                <a:cubicBezTo>
                  <a:pt x="2165475" y="1017098"/>
                  <a:pt x="1914977" y="994970"/>
                  <a:pt x="1775970" y="1015663"/>
                </a:cubicBezTo>
                <a:cubicBezTo>
                  <a:pt x="1636963" y="1036356"/>
                  <a:pt x="1390160" y="980494"/>
                  <a:pt x="1238505" y="1015663"/>
                </a:cubicBezTo>
                <a:cubicBezTo>
                  <a:pt x="1086850" y="1050832"/>
                  <a:pt x="899544" y="977579"/>
                  <a:pt x="654305" y="1015663"/>
                </a:cubicBezTo>
                <a:cubicBezTo>
                  <a:pt x="409066" y="1053747"/>
                  <a:pt x="132173" y="971455"/>
                  <a:pt x="0" y="1015663"/>
                </a:cubicBezTo>
                <a:cubicBezTo>
                  <a:pt x="-11121" y="843702"/>
                  <a:pt x="42455" y="762832"/>
                  <a:pt x="0" y="528145"/>
                </a:cubicBezTo>
                <a:cubicBezTo>
                  <a:pt x="-42455" y="293458"/>
                  <a:pt x="27108" y="227502"/>
                  <a:pt x="0" y="0"/>
                </a:cubicBezTo>
                <a:close/>
              </a:path>
            </a:pathLst>
          </a:custGeom>
          <a:noFill/>
          <a:ln w="38100">
            <a:solidFill>
              <a:srgbClr val="4C2600"/>
            </a:solidFill>
            <a:extLst>
              <a:ext uri="{C807C97D-BFC1-408E-A445-0C87EB9F89A2}">
                <ask:lineSketchStyleProps xmlns:ask="http://schemas.microsoft.com/office/drawing/2018/sketchyshapes" sd="2908326335">
                  <a:prstGeom prst="rect">
                    <a:avLst/>
                  </a:prstGeom>
                  <ask:type>
                    <ask:lineSketchScribble/>
                  </ask:type>
                </ask:lineSketchStyleProps>
              </a:ext>
            </a:extLst>
          </a:ln>
        </p:spPr>
        <p:txBody>
          <a:bodyPr wrap="square">
            <a:spAutoFit/>
          </a:bodyPr>
          <a:lstStyle/>
          <a:p>
            <a:r>
              <a:rPr lang="el-GR" sz="2000" b="1" dirty="0">
                <a:solidFill>
                  <a:srgbClr val="542A00"/>
                </a:solidFill>
              </a:rPr>
              <a:t>Δ. Σύνδεση επιμόρφωσης και διδακτικής πράξης</a:t>
            </a:r>
          </a:p>
        </p:txBody>
      </p:sp>
      <p:sp>
        <p:nvSpPr>
          <p:cNvPr id="8" name="TextBox 7">
            <a:extLst>
              <a:ext uri="{FF2B5EF4-FFF2-40B4-BE49-F238E27FC236}">
                <a16:creationId xmlns:a16="http://schemas.microsoft.com/office/drawing/2014/main" id="{39BD9493-996F-F79E-B50C-8EE8040F0DEB}"/>
              </a:ext>
            </a:extLst>
          </p:cNvPr>
          <p:cNvSpPr txBox="1"/>
          <p:nvPr/>
        </p:nvSpPr>
        <p:spPr>
          <a:xfrm>
            <a:off x="3882575" y="1756513"/>
            <a:ext cx="7082971" cy="4401205"/>
          </a:xfrm>
          <a:prstGeom prst="rect">
            <a:avLst/>
          </a:prstGeom>
          <a:noFill/>
          <a:ln w="57150">
            <a:solidFill>
              <a:srgbClr val="542A00"/>
            </a:solidFill>
          </a:ln>
        </p:spPr>
        <p:txBody>
          <a:bodyPr wrap="square">
            <a:spAutoFit/>
          </a:bodyPr>
          <a:lstStyle/>
          <a:p>
            <a:r>
              <a:rPr lang="el-GR" sz="2000" dirty="0">
                <a:solidFill>
                  <a:srgbClr val="4C2600"/>
                </a:solidFill>
              </a:rPr>
              <a:t>Η επιμόρφωση συνδέεται άμεσα με τη βελτίωση της διδακτικής πρακτικής.</a:t>
            </a:r>
          </a:p>
          <a:p>
            <a:endParaRPr lang="el-GR" sz="2000" dirty="0">
              <a:solidFill>
                <a:srgbClr val="4C2600"/>
              </a:solidFill>
            </a:endParaRPr>
          </a:p>
          <a:p>
            <a:r>
              <a:rPr lang="el-GR" sz="2000" dirty="0">
                <a:solidFill>
                  <a:srgbClr val="4C2600"/>
                </a:solidFill>
              </a:rPr>
              <a:t>Συμβάλλει στην ανανέωση παιδαγωγικών προσεγγίσεων και μεθόδων διδασκαλίας.</a:t>
            </a:r>
          </a:p>
          <a:p>
            <a:endParaRPr lang="el-GR" sz="2000" dirty="0">
              <a:solidFill>
                <a:srgbClr val="4C2600"/>
              </a:solidFill>
            </a:endParaRPr>
          </a:p>
          <a:p>
            <a:r>
              <a:rPr lang="el-GR" sz="2000" dirty="0">
                <a:solidFill>
                  <a:srgbClr val="4C2600"/>
                </a:solidFill>
              </a:rPr>
              <a:t>Υποστηρίζει την αντιμετώπιση διαφοροποιημένων μαθησιακών αναγκών.</a:t>
            </a:r>
          </a:p>
          <a:p>
            <a:endParaRPr lang="el-GR" sz="2000" dirty="0">
              <a:solidFill>
                <a:srgbClr val="4C2600"/>
              </a:solidFill>
            </a:endParaRPr>
          </a:p>
          <a:p>
            <a:r>
              <a:rPr lang="el-GR" sz="2000" dirty="0">
                <a:solidFill>
                  <a:srgbClr val="4C2600"/>
                </a:solidFill>
              </a:rPr>
              <a:t>Ενισχύει τη διαχείριση της σχολικής τάξης και του μαθησιακού κλίματος.</a:t>
            </a:r>
          </a:p>
          <a:p>
            <a:endParaRPr lang="el-GR" sz="2000" dirty="0">
              <a:solidFill>
                <a:srgbClr val="4C2600"/>
              </a:solidFill>
            </a:endParaRPr>
          </a:p>
          <a:p>
            <a:r>
              <a:rPr lang="el-GR" sz="2000" dirty="0">
                <a:solidFill>
                  <a:srgbClr val="4C2600"/>
                </a:solidFill>
              </a:rPr>
              <a:t>Η εφαρμογή επιμορφωτικών γνώσεων εξαρτάται από το σχολικό πλαίσιο.</a:t>
            </a:r>
          </a:p>
        </p:txBody>
      </p:sp>
    </p:spTree>
    <p:extLst>
      <p:ext uri="{BB962C8B-B14F-4D97-AF65-F5344CB8AC3E}">
        <p14:creationId xmlns:p14="http://schemas.microsoft.com/office/powerpoint/2010/main" val="258679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C02-C9DD-4E32-E17D-40D6BAFD2F2A}"/>
            </a:ext>
          </a:extLst>
        </p:cNvPr>
        <p:cNvGrpSpPr/>
        <p:nvPr/>
      </p:nvGrpSpPr>
      <p:grpSpPr>
        <a:xfrm>
          <a:off x="0" y="0"/>
          <a:ext cx="0" cy="0"/>
          <a:chOff x="0" y="0"/>
          <a:chExt cx="0" cy="0"/>
        </a:xfrm>
      </p:grpSpPr>
      <p:pic>
        <p:nvPicPr>
          <p:cNvPr id="1026" name="Picture 2" descr="🔥 Wallpapers Old Paper on WallpaperSafari">
            <a:extLst>
              <a:ext uri="{FF2B5EF4-FFF2-40B4-BE49-F238E27FC236}">
                <a16:creationId xmlns:a16="http://schemas.microsoft.com/office/drawing/2014/main" id="{2C3A6EF3-0026-1291-03F5-A14DBDAA1C1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l="2738" r="2857"/>
          <a:stretch>
            <a:fillRect/>
          </a:stretch>
        </p:blipFill>
        <p:spPr bwMode="auto">
          <a:xfrm>
            <a:off x="0" y="0"/>
            <a:ext cx="12192000" cy="6858000"/>
          </a:xfrm>
          <a:prstGeom prst="rect">
            <a:avLst/>
          </a:prstGeom>
          <a:noFill/>
          <a:ln>
            <a:solidFill>
              <a:srgbClr val="4C2600"/>
            </a:solidFill>
          </a:ln>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AD6855AD-C434-16CD-DF58-F6ECC4B598EE}"/>
              </a:ext>
            </a:extLst>
          </p:cNvPr>
          <p:cNvSpPr>
            <a:spLocks noGrp="1"/>
          </p:cNvSpPr>
          <p:nvPr>
            <p:ph type="ctrTitle"/>
          </p:nvPr>
        </p:nvSpPr>
        <p:spPr>
          <a:xfrm>
            <a:off x="3526972" y="657856"/>
            <a:ext cx="5544459" cy="547458"/>
          </a:xfrm>
        </p:spPr>
        <p:txBody>
          <a:bodyPr>
            <a:normAutofit/>
          </a:bodyPr>
          <a:lstStyle/>
          <a:p>
            <a:r>
              <a:rPr lang="el-GR" sz="3100" b="1" u="sng" dirty="0">
                <a:solidFill>
                  <a:srgbClr val="542A00"/>
                </a:solidFill>
                <a:effectLst>
                  <a:outerShdw blurRad="38100" dist="38100" dir="2700000" algn="tl">
                    <a:srgbClr val="000000">
                      <a:alpha val="43137"/>
                    </a:srgbClr>
                  </a:outerShdw>
                </a:effectLst>
              </a:rPr>
              <a:t>2. ΜΕΘΟΔΟΛΟΓΙΑ</a:t>
            </a:r>
            <a:endParaRPr lang="el-GR" sz="3100" b="1" dirty="0">
              <a:solidFill>
                <a:srgbClr val="542A00"/>
              </a:solidFill>
              <a:effectLst>
                <a:outerShdw blurRad="38100" dist="38100" dir="2700000" algn="tl">
                  <a:srgbClr val="000000">
                    <a:alpha val="43137"/>
                  </a:srgbClr>
                </a:outerShdw>
              </a:effectLst>
            </a:endParaRPr>
          </a:p>
        </p:txBody>
      </p:sp>
      <p:sp>
        <p:nvSpPr>
          <p:cNvPr id="4" name="Rectangle 1">
            <a:extLst>
              <a:ext uri="{FF2B5EF4-FFF2-40B4-BE49-F238E27FC236}">
                <a16:creationId xmlns:a16="http://schemas.microsoft.com/office/drawing/2014/main" id="{0CDE1ECF-9AD2-38BB-5E3E-581827FF470D}"/>
              </a:ext>
            </a:extLst>
          </p:cNvPr>
          <p:cNvSpPr>
            <a:spLocks noGrp="1" noChangeArrowheads="1"/>
          </p:cNvSpPr>
          <p:nvPr>
            <p:ph type="subTitle" idx="1"/>
          </p:nvPr>
        </p:nvSpPr>
        <p:spPr bwMode="auto">
          <a:xfrm>
            <a:off x="1349831" y="3249230"/>
            <a:ext cx="98987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l-GR" altLang="el-GR" sz="2000" dirty="0">
              <a:solidFill>
                <a:srgbClr val="342202"/>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2000" i="0" u="none" strike="noStrike" cap="none" normalizeH="0" baseline="0" dirty="0">
              <a:ln>
                <a:noFill/>
              </a:ln>
              <a:solidFill>
                <a:srgbClr val="342202"/>
              </a:solidFill>
              <a:latin typeface="Arial" panose="020B0604020202020204" pitchFamily="34" charset="0"/>
            </a:endParaRPr>
          </a:p>
        </p:txBody>
      </p:sp>
      <p:sp>
        <p:nvSpPr>
          <p:cNvPr id="5" name="TextBox 4">
            <a:extLst>
              <a:ext uri="{FF2B5EF4-FFF2-40B4-BE49-F238E27FC236}">
                <a16:creationId xmlns:a16="http://schemas.microsoft.com/office/drawing/2014/main" id="{60A7A1FF-C829-93B5-22A3-067FF6A33D74}"/>
              </a:ext>
            </a:extLst>
          </p:cNvPr>
          <p:cNvSpPr txBox="1"/>
          <p:nvPr/>
        </p:nvSpPr>
        <p:spPr>
          <a:xfrm>
            <a:off x="729334" y="1806617"/>
            <a:ext cx="3200403" cy="3477875"/>
          </a:xfrm>
          <a:custGeom>
            <a:avLst/>
            <a:gdLst>
              <a:gd name="csX0" fmla="*/ 0 w 3200403"/>
              <a:gd name="csY0" fmla="*/ 0 h 3477875"/>
              <a:gd name="csX1" fmla="*/ 469392 w 3200403"/>
              <a:gd name="csY1" fmla="*/ 0 h 3477875"/>
              <a:gd name="csX2" fmla="*/ 970789 w 3200403"/>
              <a:gd name="csY2" fmla="*/ 0 h 3477875"/>
              <a:gd name="csX3" fmla="*/ 1472185 w 3200403"/>
              <a:gd name="csY3" fmla="*/ 0 h 3477875"/>
              <a:gd name="csX4" fmla="*/ 2037590 w 3200403"/>
              <a:gd name="csY4" fmla="*/ 0 h 3477875"/>
              <a:gd name="csX5" fmla="*/ 2570990 w 3200403"/>
              <a:gd name="csY5" fmla="*/ 0 h 3477875"/>
              <a:gd name="csX6" fmla="*/ 3200403 w 3200403"/>
              <a:gd name="csY6" fmla="*/ 0 h 3477875"/>
              <a:gd name="csX7" fmla="*/ 3200403 w 3200403"/>
              <a:gd name="csY7" fmla="*/ 614425 h 3477875"/>
              <a:gd name="csX8" fmla="*/ 3200403 w 3200403"/>
              <a:gd name="csY8" fmla="*/ 1263628 h 3477875"/>
              <a:gd name="csX9" fmla="*/ 3200403 w 3200403"/>
              <a:gd name="csY9" fmla="*/ 1878052 h 3477875"/>
              <a:gd name="csX10" fmla="*/ 3200403 w 3200403"/>
              <a:gd name="csY10" fmla="*/ 2457698 h 3477875"/>
              <a:gd name="csX11" fmla="*/ 3200403 w 3200403"/>
              <a:gd name="csY11" fmla="*/ 3477875 h 3477875"/>
              <a:gd name="csX12" fmla="*/ 2763015 w 3200403"/>
              <a:gd name="csY12" fmla="*/ 3477875 h 3477875"/>
              <a:gd name="csX13" fmla="*/ 2293622 w 3200403"/>
              <a:gd name="csY13" fmla="*/ 3477875 h 3477875"/>
              <a:gd name="csX14" fmla="*/ 1760222 w 3200403"/>
              <a:gd name="csY14" fmla="*/ 3477875 h 3477875"/>
              <a:gd name="csX15" fmla="*/ 1226821 w 3200403"/>
              <a:gd name="csY15" fmla="*/ 3477875 h 3477875"/>
              <a:gd name="csX16" fmla="*/ 629413 w 3200403"/>
              <a:gd name="csY16" fmla="*/ 3477875 h 3477875"/>
              <a:gd name="csX17" fmla="*/ 0 w 3200403"/>
              <a:gd name="csY17" fmla="*/ 3477875 h 3477875"/>
              <a:gd name="csX18" fmla="*/ 0 w 3200403"/>
              <a:gd name="csY18" fmla="*/ 2828672 h 3477875"/>
              <a:gd name="csX19" fmla="*/ 0 w 3200403"/>
              <a:gd name="csY19" fmla="*/ 2283805 h 3477875"/>
              <a:gd name="csX20" fmla="*/ 0 w 3200403"/>
              <a:gd name="csY20" fmla="*/ 1808495 h 3477875"/>
              <a:gd name="csX21" fmla="*/ 0 w 3200403"/>
              <a:gd name="csY21" fmla="*/ 1298407 h 3477875"/>
              <a:gd name="csX22" fmla="*/ 0 w 3200403"/>
              <a:gd name="csY22" fmla="*/ 649203 h 3477875"/>
              <a:gd name="csX23" fmla="*/ 0 w 3200403"/>
              <a:gd name="csY23"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3200403" h="3477875" extrusionOk="0">
                <a:moveTo>
                  <a:pt x="0" y="0"/>
                </a:moveTo>
                <a:cubicBezTo>
                  <a:pt x="219448" y="-12736"/>
                  <a:pt x="301322" y="21472"/>
                  <a:pt x="469392" y="0"/>
                </a:cubicBezTo>
                <a:cubicBezTo>
                  <a:pt x="637462" y="-21472"/>
                  <a:pt x="784819" y="34473"/>
                  <a:pt x="970789" y="0"/>
                </a:cubicBezTo>
                <a:cubicBezTo>
                  <a:pt x="1156759" y="-34473"/>
                  <a:pt x="1311974" y="17567"/>
                  <a:pt x="1472185" y="0"/>
                </a:cubicBezTo>
                <a:cubicBezTo>
                  <a:pt x="1632396" y="-17567"/>
                  <a:pt x="1912587" y="41860"/>
                  <a:pt x="2037590" y="0"/>
                </a:cubicBezTo>
                <a:cubicBezTo>
                  <a:pt x="2162594" y="-41860"/>
                  <a:pt x="2419621" y="59715"/>
                  <a:pt x="2570990" y="0"/>
                </a:cubicBezTo>
                <a:cubicBezTo>
                  <a:pt x="2722359" y="-59715"/>
                  <a:pt x="2983603" y="39309"/>
                  <a:pt x="3200403" y="0"/>
                </a:cubicBezTo>
                <a:cubicBezTo>
                  <a:pt x="3265150" y="279246"/>
                  <a:pt x="3166537" y="379821"/>
                  <a:pt x="3200403" y="614425"/>
                </a:cubicBezTo>
                <a:cubicBezTo>
                  <a:pt x="3234269" y="849030"/>
                  <a:pt x="3180978" y="1098695"/>
                  <a:pt x="3200403" y="1263628"/>
                </a:cubicBezTo>
                <a:cubicBezTo>
                  <a:pt x="3219828" y="1428561"/>
                  <a:pt x="3149966" y="1628455"/>
                  <a:pt x="3200403" y="1878052"/>
                </a:cubicBezTo>
                <a:cubicBezTo>
                  <a:pt x="3250840" y="2127649"/>
                  <a:pt x="3178479" y="2256989"/>
                  <a:pt x="3200403" y="2457698"/>
                </a:cubicBezTo>
                <a:cubicBezTo>
                  <a:pt x="3222327" y="2658407"/>
                  <a:pt x="3125378" y="3039637"/>
                  <a:pt x="3200403" y="3477875"/>
                </a:cubicBezTo>
                <a:cubicBezTo>
                  <a:pt x="2986745" y="3494736"/>
                  <a:pt x="2944346" y="3469175"/>
                  <a:pt x="2763015" y="3477875"/>
                </a:cubicBezTo>
                <a:cubicBezTo>
                  <a:pt x="2581684" y="3486575"/>
                  <a:pt x="2491618" y="3467515"/>
                  <a:pt x="2293622" y="3477875"/>
                </a:cubicBezTo>
                <a:cubicBezTo>
                  <a:pt x="2095626" y="3488235"/>
                  <a:pt x="1927031" y="3460764"/>
                  <a:pt x="1760222" y="3477875"/>
                </a:cubicBezTo>
                <a:cubicBezTo>
                  <a:pt x="1593413" y="3494986"/>
                  <a:pt x="1456498" y="3441834"/>
                  <a:pt x="1226821" y="3477875"/>
                </a:cubicBezTo>
                <a:cubicBezTo>
                  <a:pt x="997144" y="3513916"/>
                  <a:pt x="845255" y="3475750"/>
                  <a:pt x="629413" y="3477875"/>
                </a:cubicBezTo>
                <a:cubicBezTo>
                  <a:pt x="413571" y="3480000"/>
                  <a:pt x="171153" y="3467506"/>
                  <a:pt x="0" y="3477875"/>
                </a:cubicBezTo>
                <a:cubicBezTo>
                  <a:pt x="-70292" y="3184316"/>
                  <a:pt x="57247" y="3010619"/>
                  <a:pt x="0" y="2828672"/>
                </a:cubicBezTo>
                <a:cubicBezTo>
                  <a:pt x="-57247" y="2646725"/>
                  <a:pt x="46361" y="2409879"/>
                  <a:pt x="0" y="2283805"/>
                </a:cubicBezTo>
                <a:cubicBezTo>
                  <a:pt x="-46361" y="2157731"/>
                  <a:pt x="2684" y="1999995"/>
                  <a:pt x="0" y="1808495"/>
                </a:cubicBezTo>
                <a:cubicBezTo>
                  <a:pt x="-2684" y="1616995"/>
                  <a:pt x="9823" y="1464387"/>
                  <a:pt x="0" y="1298407"/>
                </a:cubicBezTo>
                <a:cubicBezTo>
                  <a:pt x="-9823" y="1132427"/>
                  <a:pt x="63770" y="806542"/>
                  <a:pt x="0" y="649203"/>
                </a:cubicBezTo>
                <a:cubicBezTo>
                  <a:pt x="-63770" y="491864"/>
                  <a:pt x="6239" y="208222"/>
                  <a:pt x="0" y="0"/>
                </a:cubicBezTo>
                <a:close/>
              </a:path>
            </a:pathLst>
          </a:custGeom>
          <a:noFill/>
          <a:ln w="38100">
            <a:solidFill>
              <a:srgbClr val="4C2600"/>
            </a:solidFill>
            <a:extLst>
              <a:ext uri="{C807C97D-BFC1-408E-A445-0C87EB9F89A2}">
                <ask:lineSketchStyleProps xmlns:ask="http://schemas.microsoft.com/office/drawing/2018/sketchyshapes" sd="2908326335">
                  <a:prstGeom prst="rect">
                    <a:avLst/>
                  </a:prstGeom>
                  <ask:type>
                    <ask:lineSketchScribble/>
                  </ask:type>
                </ask:lineSketchStyleProps>
              </a:ext>
            </a:extLst>
          </a:ln>
        </p:spPr>
        <p:txBody>
          <a:bodyPr wrap="square">
            <a:spAutoFit/>
          </a:bodyPr>
          <a:lstStyle/>
          <a:p>
            <a:r>
              <a:rPr lang="el-GR" sz="2000" b="1" dirty="0">
                <a:solidFill>
                  <a:srgbClr val="4C2600"/>
                </a:solidFill>
              </a:rPr>
              <a:t>2.1 Ερευνητικός σχεδιασμός</a:t>
            </a:r>
          </a:p>
          <a:p>
            <a:endParaRPr lang="el-GR" sz="2000" b="1" dirty="0">
              <a:solidFill>
                <a:srgbClr val="4C2600"/>
              </a:solidFill>
            </a:endParaRPr>
          </a:p>
          <a:p>
            <a:r>
              <a:rPr lang="el-GR" sz="2000" dirty="0">
                <a:solidFill>
                  <a:srgbClr val="4C2600"/>
                </a:solidFill>
              </a:rPr>
              <a:t>-.Ποιοτική ερευνητική προσέγγιση.</a:t>
            </a:r>
          </a:p>
          <a:p>
            <a:r>
              <a:rPr lang="el-GR" sz="2000" dirty="0">
                <a:solidFill>
                  <a:srgbClr val="4C2600"/>
                </a:solidFill>
              </a:rPr>
              <a:t>- Διερευνητικός σχεδιασμός - - Η έρευνα εστιάζει στο σχολικό πλαίσιο της Α/</a:t>
            </a:r>
            <a:r>
              <a:rPr lang="el-GR" sz="2000" dirty="0" err="1">
                <a:solidFill>
                  <a:srgbClr val="4C2600"/>
                </a:solidFill>
              </a:rPr>
              <a:t>βάθμιας</a:t>
            </a:r>
            <a:r>
              <a:rPr lang="el-GR" sz="2000" dirty="0">
                <a:solidFill>
                  <a:srgbClr val="4C2600"/>
                </a:solidFill>
              </a:rPr>
              <a:t> Εκπαίδευσης.</a:t>
            </a:r>
          </a:p>
          <a:p>
            <a:r>
              <a:rPr lang="el-GR" sz="2000" dirty="0">
                <a:solidFill>
                  <a:srgbClr val="4C2600"/>
                </a:solidFill>
              </a:rPr>
              <a:t>- Η μεθοδολογική επιλογή ευθυγραμμίζεται με τα ερευνητικά ερωτήματα.</a:t>
            </a:r>
          </a:p>
        </p:txBody>
      </p:sp>
      <p:sp>
        <p:nvSpPr>
          <p:cNvPr id="3" name="TextBox 2">
            <a:extLst>
              <a:ext uri="{FF2B5EF4-FFF2-40B4-BE49-F238E27FC236}">
                <a16:creationId xmlns:a16="http://schemas.microsoft.com/office/drawing/2014/main" id="{4F4E9463-084B-272E-38DA-F8D6C2847440}"/>
              </a:ext>
            </a:extLst>
          </p:cNvPr>
          <p:cNvSpPr txBox="1"/>
          <p:nvPr/>
        </p:nvSpPr>
        <p:spPr>
          <a:xfrm>
            <a:off x="4122052" y="1536173"/>
            <a:ext cx="3396344" cy="4093428"/>
          </a:xfrm>
          <a:custGeom>
            <a:avLst/>
            <a:gdLst>
              <a:gd name="csX0" fmla="*/ 0 w 3396344"/>
              <a:gd name="csY0" fmla="*/ 0 h 4093428"/>
              <a:gd name="csX1" fmla="*/ 498130 w 3396344"/>
              <a:gd name="csY1" fmla="*/ 0 h 4093428"/>
              <a:gd name="csX2" fmla="*/ 1030224 w 3396344"/>
              <a:gd name="csY2" fmla="*/ 0 h 4093428"/>
              <a:gd name="csX3" fmla="*/ 1562318 w 3396344"/>
              <a:gd name="csY3" fmla="*/ 0 h 4093428"/>
              <a:gd name="csX4" fmla="*/ 2162339 w 3396344"/>
              <a:gd name="csY4" fmla="*/ 0 h 4093428"/>
              <a:gd name="csX5" fmla="*/ 2728396 w 3396344"/>
              <a:gd name="csY5" fmla="*/ 0 h 4093428"/>
              <a:gd name="csX6" fmla="*/ 3396344 w 3396344"/>
              <a:gd name="csY6" fmla="*/ 0 h 4093428"/>
              <a:gd name="csX7" fmla="*/ 3396344 w 3396344"/>
              <a:gd name="csY7" fmla="*/ 625710 h 4093428"/>
              <a:gd name="csX8" fmla="*/ 3396344 w 3396344"/>
              <a:gd name="csY8" fmla="*/ 1292354 h 4093428"/>
              <a:gd name="csX9" fmla="*/ 3396344 w 3396344"/>
              <a:gd name="csY9" fmla="*/ 1918063 h 4093428"/>
              <a:gd name="csX10" fmla="*/ 3396344 w 3396344"/>
              <a:gd name="csY10" fmla="*/ 2502839 h 4093428"/>
              <a:gd name="csX11" fmla="*/ 3396344 w 3396344"/>
              <a:gd name="csY11" fmla="*/ 3128549 h 4093428"/>
              <a:gd name="csX12" fmla="*/ 3396344 w 3396344"/>
              <a:gd name="csY12" fmla="*/ 3590521 h 4093428"/>
              <a:gd name="csX13" fmla="*/ 3396344 w 3396344"/>
              <a:gd name="csY13" fmla="*/ 4093428 h 4093428"/>
              <a:gd name="csX14" fmla="*/ 2796323 w 3396344"/>
              <a:gd name="csY14" fmla="*/ 4093428 h 4093428"/>
              <a:gd name="csX15" fmla="*/ 2230266 w 3396344"/>
              <a:gd name="csY15" fmla="*/ 4093428 h 4093428"/>
              <a:gd name="csX16" fmla="*/ 1596282 w 3396344"/>
              <a:gd name="csY16" fmla="*/ 4093428 h 4093428"/>
              <a:gd name="csX17" fmla="*/ 996261 w 3396344"/>
              <a:gd name="csY17" fmla="*/ 4093428 h 4093428"/>
              <a:gd name="csX18" fmla="*/ 0 w 3396344"/>
              <a:gd name="csY18" fmla="*/ 4093428 h 4093428"/>
              <a:gd name="csX19" fmla="*/ 0 w 3396344"/>
              <a:gd name="csY19" fmla="*/ 3426784 h 4093428"/>
              <a:gd name="csX20" fmla="*/ 0 w 3396344"/>
              <a:gd name="csY20" fmla="*/ 2964811 h 4093428"/>
              <a:gd name="csX21" fmla="*/ 0 w 3396344"/>
              <a:gd name="csY21" fmla="*/ 2461905 h 4093428"/>
              <a:gd name="csX22" fmla="*/ 0 w 3396344"/>
              <a:gd name="csY22" fmla="*/ 1795261 h 4093428"/>
              <a:gd name="csX23" fmla="*/ 0 w 3396344"/>
              <a:gd name="csY23" fmla="*/ 1251419 h 4093428"/>
              <a:gd name="csX24" fmla="*/ 0 w 3396344"/>
              <a:gd name="csY24" fmla="*/ 707578 h 4093428"/>
              <a:gd name="csX25" fmla="*/ 0 w 3396344"/>
              <a:gd name="csY25" fmla="*/ 0 h 40934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3396344" h="4093428" extrusionOk="0">
                <a:moveTo>
                  <a:pt x="0" y="0"/>
                </a:moveTo>
                <a:cubicBezTo>
                  <a:pt x="148805" y="-53694"/>
                  <a:pt x="277649" y="45323"/>
                  <a:pt x="498130" y="0"/>
                </a:cubicBezTo>
                <a:cubicBezTo>
                  <a:pt x="718611" y="-45323"/>
                  <a:pt x="840706" y="23632"/>
                  <a:pt x="1030224" y="0"/>
                </a:cubicBezTo>
                <a:cubicBezTo>
                  <a:pt x="1219742" y="-23632"/>
                  <a:pt x="1377088" y="54984"/>
                  <a:pt x="1562318" y="0"/>
                </a:cubicBezTo>
                <a:cubicBezTo>
                  <a:pt x="1747548" y="-54984"/>
                  <a:pt x="1876547" y="64372"/>
                  <a:pt x="2162339" y="0"/>
                </a:cubicBezTo>
                <a:cubicBezTo>
                  <a:pt x="2448131" y="-64372"/>
                  <a:pt x="2476470" y="55109"/>
                  <a:pt x="2728396" y="0"/>
                </a:cubicBezTo>
                <a:cubicBezTo>
                  <a:pt x="2980322" y="-55109"/>
                  <a:pt x="3237637" y="42436"/>
                  <a:pt x="3396344" y="0"/>
                </a:cubicBezTo>
                <a:cubicBezTo>
                  <a:pt x="3441301" y="178255"/>
                  <a:pt x="3392257" y="403038"/>
                  <a:pt x="3396344" y="625710"/>
                </a:cubicBezTo>
                <a:cubicBezTo>
                  <a:pt x="3400431" y="848382"/>
                  <a:pt x="3395323" y="969339"/>
                  <a:pt x="3396344" y="1292354"/>
                </a:cubicBezTo>
                <a:cubicBezTo>
                  <a:pt x="3397365" y="1615369"/>
                  <a:pt x="3331243" y="1763994"/>
                  <a:pt x="3396344" y="1918063"/>
                </a:cubicBezTo>
                <a:cubicBezTo>
                  <a:pt x="3461445" y="2072132"/>
                  <a:pt x="3391736" y="2366929"/>
                  <a:pt x="3396344" y="2502839"/>
                </a:cubicBezTo>
                <a:cubicBezTo>
                  <a:pt x="3400952" y="2638749"/>
                  <a:pt x="3357739" y="2875571"/>
                  <a:pt x="3396344" y="3128549"/>
                </a:cubicBezTo>
                <a:cubicBezTo>
                  <a:pt x="3434949" y="3381527"/>
                  <a:pt x="3380022" y="3464893"/>
                  <a:pt x="3396344" y="3590521"/>
                </a:cubicBezTo>
                <a:cubicBezTo>
                  <a:pt x="3412666" y="3716149"/>
                  <a:pt x="3341114" y="3886670"/>
                  <a:pt x="3396344" y="4093428"/>
                </a:cubicBezTo>
                <a:cubicBezTo>
                  <a:pt x="3181793" y="4137069"/>
                  <a:pt x="3035424" y="4025692"/>
                  <a:pt x="2796323" y="4093428"/>
                </a:cubicBezTo>
                <a:cubicBezTo>
                  <a:pt x="2557222" y="4161164"/>
                  <a:pt x="2444665" y="4063645"/>
                  <a:pt x="2230266" y="4093428"/>
                </a:cubicBezTo>
                <a:cubicBezTo>
                  <a:pt x="2015867" y="4123211"/>
                  <a:pt x="1745385" y="4024003"/>
                  <a:pt x="1596282" y="4093428"/>
                </a:cubicBezTo>
                <a:cubicBezTo>
                  <a:pt x="1447179" y="4162853"/>
                  <a:pt x="1256832" y="4023882"/>
                  <a:pt x="996261" y="4093428"/>
                </a:cubicBezTo>
                <a:cubicBezTo>
                  <a:pt x="735690" y="4162974"/>
                  <a:pt x="466018" y="4085987"/>
                  <a:pt x="0" y="4093428"/>
                </a:cubicBezTo>
                <a:cubicBezTo>
                  <a:pt x="-59530" y="3895428"/>
                  <a:pt x="64378" y="3755321"/>
                  <a:pt x="0" y="3426784"/>
                </a:cubicBezTo>
                <a:cubicBezTo>
                  <a:pt x="-64378" y="3098247"/>
                  <a:pt x="3226" y="3176303"/>
                  <a:pt x="0" y="2964811"/>
                </a:cubicBezTo>
                <a:cubicBezTo>
                  <a:pt x="-3226" y="2753319"/>
                  <a:pt x="8285" y="2625196"/>
                  <a:pt x="0" y="2461905"/>
                </a:cubicBezTo>
                <a:cubicBezTo>
                  <a:pt x="-8285" y="2298614"/>
                  <a:pt x="43574" y="2084911"/>
                  <a:pt x="0" y="1795261"/>
                </a:cubicBezTo>
                <a:cubicBezTo>
                  <a:pt x="-43574" y="1505611"/>
                  <a:pt x="60579" y="1379939"/>
                  <a:pt x="0" y="1251419"/>
                </a:cubicBezTo>
                <a:cubicBezTo>
                  <a:pt x="-60579" y="1122899"/>
                  <a:pt x="28164" y="951735"/>
                  <a:pt x="0" y="707578"/>
                </a:cubicBezTo>
                <a:cubicBezTo>
                  <a:pt x="-28164" y="463421"/>
                  <a:pt x="72334" y="294776"/>
                  <a:pt x="0" y="0"/>
                </a:cubicBezTo>
                <a:close/>
              </a:path>
            </a:pathLst>
          </a:custGeom>
          <a:noFill/>
          <a:ln w="38100">
            <a:solidFill>
              <a:srgbClr val="4C2600"/>
            </a:solidFill>
            <a:extLst>
              <a:ext uri="{C807C97D-BFC1-408E-A445-0C87EB9F89A2}">
                <ask:lineSketchStyleProps xmlns:ask="http://schemas.microsoft.com/office/drawing/2018/sketchyshapes" sd="2908326335">
                  <a:prstGeom prst="rect">
                    <a:avLst/>
                  </a:prstGeom>
                  <ask:type>
                    <ask:lineSketchScribble/>
                  </ask:type>
                </ask:lineSketchStyleProps>
              </a:ext>
            </a:extLst>
          </a:ln>
        </p:spPr>
        <p:txBody>
          <a:bodyPr wrap="square">
            <a:spAutoFit/>
          </a:bodyPr>
          <a:lstStyle/>
          <a:p>
            <a:r>
              <a:rPr lang="el-GR" sz="2000" b="1" dirty="0">
                <a:solidFill>
                  <a:srgbClr val="4C2600"/>
                </a:solidFill>
              </a:rPr>
              <a:t>2.2 Δείγμα της έρευνας</a:t>
            </a:r>
          </a:p>
          <a:p>
            <a:endParaRPr lang="el-GR" sz="2000" b="1" dirty="0">
              <a:solidFill>
                <a:srgbClr val="4C2600"/>
              </a:solidFill>
            </a:endParaRPr>
          </a:p>
          <a:p>
            <a:r>
              <a:rPr lang="el-GR" sz="2000" dirty="0">
                <a:solidFill>
                  <a:srgbClr val="4C2600"/>
                </a:solidFill>
              </a:rPr>
              <a:t> -Εκπαιδευτικοί της Α/</a:t>
            </a:r>
            <a:r>
              <a:rPr lang="el-GR" sz="2000" dirty="0" err="1">
                <a:solidFill>
                  <a:srgbClr val="4C2600"/>
                </a:solidFill>
              </a:rPr>
              <a:t>βάθμιας</a:t>
            </a:r>
            <a:r>
              <a:rPr lang="el-GR" sz="2000" dirty="0">
                <a:solidFill>
                  <a:srgbClr val="4C2600"/>
                </a:solidFill>
              </a:rPr>
              <a:t> Εκπαίδευσης.</a:t>
            </a:r>
          </a:p>
          <a:p>
            <a:r>
              <a:rPr lang="el-GR" sz="2000" dirty="0">
                <a:solidFill>
                  <a:srgbClr val="4C2600"/>
                </a:solidFill>
              </a:rPr>
              <a:t>- … με διαφορετικά έτη προϋπηρεσίας</a:t>
            </a:r>
          </a:p>
          <a:p>
            <a:r>
              <a:rPr lang="el-GR" sz="2000" dirty="0">
                <a:solidFill>
                  <a:srgbClr val="4C2600"/>
                </a:solidFill>
              </a:rPr>
              <a:t>- … από σχολικές μονάδες αστικού περιβάλλοντος</a:t>
            </a:r>
          </a:p>
          <a:p>
            <a:r>
              <a:rPr lang="el-GR" sz="2000" dirty="0">
                <a:solidFill>
                  <a:srgbClr val="4C2600"/>
                </a:solidFill>
              </a:rPr>
              <a:t>- Επιλογή δείγματος με σκόπιμη δειγματοληψία.</a:t>
            </a:r>
          </a:p>
          <a:p>
            <a:r>
              <a:rPr lang="el-GR" sz="2000" dirty="0">
                <a:solidFill>
                  <a:srgbClr val="4C2600"/>
                </a:solidFill>
              </a:rPr>
              <a:t>- Το προφίλ των συμμετεχόντων εξυπηρετεί τους στόχους της έρευνας.</a:t>
            </a:r>
          </a:p>
        </p:txBody>
      </p:sp>
      <p:sp>
        <p:nvSpPr>
          <p:cNvPr id="6" name="TextBox 5">
            <a:extLst>
              <a:ext uri="{FF2B5EF4-FFF2-40B4-BE49-F238E27FC236}">
                <a16:creationId xmlns:a16="http://schemas.microsoft.com/office/drawing/2014/main" id="{0B63C2B8-49E1-AA9D-8885-5E311B4C4695}"/>
              </a:ext>
            </a:extLst>
          </p:cNvPr>
          <p:cNvSpPr txBox="1"/>
          <p:nvPr/>
        </p:nvSpPr>
        <p:spPr>
          <a:xfrm>
            <a:off x="7710711" y="2305615"/>
            <a:ext cx="3708403" cy="2246769"/>
          </a:xfrm>
          <a:custGeom>
            <a:avLst/>
            <a:gdLst>
              <a:gd name="csX0" fmla="*/ 0 w 3708403"/>
              <a:gd name="csY0" fmla="*/ 0 h 2246769"/>
              <a:gd name="csX1" fmla="*/ 455604 w 3708403"/>
              <a:gd name="csY1" fmla="*/ 0 h 2246769"/>
              <a:gd name="csX2" fmla="*/ 948292 w 3708403"/>
              <a:gd name="csY2" fmla="*/ 0 h 2246769"/>
              <a:gd name="csX3" fmla="*/ 1440979 w 3708403"/>
              <a:gd name="csY3" fmla="*/ 0 h 2246769"/>
              <a:gd name="csX4" fmla="*/ 2007835 w 3708403"/>
              <a:gd name="csY4" fmla="*/ 0 h 2246769"/>
              <a:gd name="csX5" fmla="*/ 2537607 w 3708403"/>
              <a:gd name="csY5" fmla="*/ 0 h 2246769"/>
              <a:gd name="csX6" fmla="*/ 2956127 w 3708403"/>
              <a:gd name="csY6" fmla="*/ 0 h 2246769"/>
              <a:gd name="csX7" fmla="*/ 3708403 w 3708403"/>
              <a:gd name="csY7" fmla="*/ 0 h 2246769"/>
              <a:gd name="csX8" fmla="*/ 3708403 w 3708403"/>
              <a:gd name="csY8" fmla="*/ 516757 h 2246769"/>
              <a:gd name="csX9" fmla="*/ 3708403 w 3708403"/>
              <a:gd name="csY9" fmla="*/ 1100917 h 2246769"/>
              <a:gd name="csX10" fmla="*/ 3708403 w 3708403"/>
              <a:gd name="csY10" fmla="*/ 1662609 h 2246769"/>
              <a:gd name="csX11" fmla="*/ 3708403 w 3708403"/>
              <a:gd name="csY11" fmla="*/ 2246769 h 2246769"/>
              <a:gd name="csX12" fmla="*/ 3289883 w 3708403"/>
              <a:gd name="csY12" fmla="*/ 2246769 h 2246769"/>
              <a:gd name="csX13" fmla="*/ 2834279 w 3708403"/>
              <a:gd name="csY13" fmla="*/ 2246769 h 2246769"/>
              <a:gd name="csX14" fmla="*/ 2304508 w 3708403"/>
              <a:gd name="csY14" fmla="*/ 2246769 h 2246769"/>
              <a:gd name="csX15" fmla="*/ 1774736 w 3708403"/>
              <a:gd name="csY15" fmla="*/ 2246769 h 2246769"/>
              <a:gd name="csX16" fmla="*/ 1170796 w 3708403"/>
              <a:gd name="csY16" fmla="*/ 2246769 h 2246769"/>
              <a:gd name="csX17" fmla="*/ 603940 w 3708403"/>
              <a:gd name="csY17" fmla="*/ 2246769 h 2246769"/>
              <a:gd name="csX18" fmla="*/ 0 w 3708403"/>
              <a:gd name="csY18" fmla="*/ 2246769 h 2246769"/>
              <a:gd name="csX19" fmla="*/ 0 w 3708403"/>
              <a:gd name="csY19" fmla="*/ 1640141 h 2246769"/>
              <a:gd name="csX20" fmla="*/ 0 w 3708403"/>
              <a:gd name="csY20" fmla="*/ 1145852 h 2246769"/>
              <a:gd name="csX21" fmla="*/ 0 w 3708403"/>
              <a:gd name="csY21" fmla="*/ 629095 h 2246769"/>
              <a:gd name="csX22" fmla="*/ 0 w 3708403"/>
              <a:gd name="csY22" fmla="*/ 0 h 22467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708403" h="2246769" extrusionOk="0">
                <a:moveTo>
                  <a:pt x="0" y="0"/>
                </a:moveTo>
                <a:cubicBezTo>
                  <a:pt x="226997" y="-46135"/>
                  <a:pt x="302866" y="46460"/>
                  <a:pt x="455604" y="0"/>
                </a:cubicBezTo>
                <a:cubicBezTo>
                  <a:pt x="608342" y="-46460"/>
                  <a:pt x="830714" y="54292"/>
                  <a:pt x="948292" y="0"/>
                </a:cubicBezTo>
                <a:cubicBezTo>
                  <a:pt x="1065870" y="-54292"/>
                  <a:pt x="1282222" y="31108"/>
                  <a:pt x="1440979" y="0"/>
                </a:cubicBezTo>
                <a:cubicBezTo>
                  <a:pt x="1599736" y="-31108"/>
                  <a:pt x="1768650" y="54858"/>
                  <a:pt x="2007835" y="0"/>
                </a:cubicBezTo>
                <a:cubicBezTo>
                  <a:pt x="2247020" y="-54858"/>
                  <a:pt x="2314960" y="17882"/>
                  <a:pt x="2537607" y="0"/>
                </a:cubicBezTo>
                <a:cubicBezTo>
                  <a:pt x="2760254" y="-17882"/>
                  <a:pt x="2823917" y="47299"/>
                  <a:pt x="2956127" y="0"/>
                </a:cubicBezTo>
                <a:cubicBezTo>
                  <a:pt x="3088337" y="-47299"/>
                  <a:pt x="3477364" y="49998"/>
                  <a:pt x="3708403" y="0"/>
                </a:cubicBezTo>
                <a:cubicBezTo>
                  <a:pt x="3735751" y="145957"/>
                  <a:pt x="3694183" y="371061"/>
                  <a:pt x="3708403" y="516757"/>
                </a:cubicBezTo>
                <a:cubicBezTo>
                  <a:pt x="3722623" y="662453"/>
                  <a:pt x="3694283" y="828352"/>
                  <a:pt x="3708403" y="1100917"/>
                </a:cubicBezTo>
                <a:cubicBezTo>
                  <a:pt x="3722523" y="1373482"/>
                  <a:pt x="3649160" y="1532310"/>
                  <a:pt x="3708403" y="1662609"/>
                </a:cubicBezTo>
                <a:cubicBezTo>
                  <a:pt x="3767646" y="1792908"/>
                  <a:pt x="3684785" y="2056231"/>
                  <a:pt x="3708403" y="2246769"/>
                </a:cubicBezTo>
                <a:cubicBezTo>
                  <a:pt x="3518902" y="2253633"/>
                  <a:pt x="3475369" y="2220757"/>
                  <a:pt x="3289883" y="2246769"/>
                </a:cubicBezTo>
                <a:cubicBezTo>
                  <a:pt x="3104397" y="2272781"/>
                  <a:pt x="2949205" y="2213617"/>
                  <a:pt x="2834279" y="2246769"/>
                </a:cubicBezTo>
                <a:cubicBezTo>
                  <a:pt x="2719353" y="2279921"/>
                  <a:pt x="2504478" y="2214690"/>
                  <a:pt x="2304508" y="2246769"/>
                </a:cubicBezTo>
                <a:cubicBezTo>
                  <a:pt x="2104538" y="2278848"/>
                  <a:pt x="1987776" y="2196149"/>
                  <a:pt x="1774736" y="2246769"/>
                </a:cubicBezTo>
                <a:cubicBezTo>
                  <a:pt x="1561696" y="2297389"/>
                  <a:pt x="1392646" y="2181982"/>
                  <a:pt x="1170796" y="2246769"/>
                </a:cubicBezTo>
                <a:cubicBezTo>
                  <a:pt x="948946" y="2311556"/>
                  <a:pt x="750724" y="2180836"/>
                  <a:pt x="603940" y="2246769"/>
                </a:cubicBezTo>
                <a:cubicBezTo>
                  <a:pt x="457156" y="2312702"/>
                  <a:pt x="279339" y="2194239"/>
                  <a:pt x="0" y="2246769"/>
                </a:cubicBezTo>
                <a:cubicBezTo>
                  <a:pt x="-36414" y="2005521"/>
                  <a:pt x="17049" y="1806167"/>
                  <a:pt x="0" y="1640141"/>
                </a:cubicBezTo>
                <a:cubicBezTo>
                  <a:pt x="-17049" y="1474115"/>
                  <a:pt x="56672" y="1283485"/>
                  <a:pt x="0" y="1145852"/>
                </a:cubicBezTo>
                <a:cubicBezTo>
                  <a:pt x="-56672" y="1008219"/>
                  <a:pt x="7392" y="802836"/>
                  <a:pt x="0" y="629095"/>
                </a:cubicBezTo>
                <a:cubicBezTo>
                  <a:pt x="-7392" y="455354"/>
                  <a:pt x="44673" y="272252"/>
                  <a:pt x="0" y="0"/>
                </a:cubicBezTo>
                <a:close/>
              </a:path>
            </a:pathLst>
          </a:custGeom>
          <a:noFill/>
          <a:ln w="38100">
            <a:solidFill>
              <a:srgbClr val="4C2600"/>
            </a:solidFill>
            <a:extLst>
              <a:ext uri="{C807C97D-BFC1-408E-A445-0C87EB9F89A2}">
                <ask:lineSketchStyleProps xmlns:ask="http://schemas.microsoft.com/office/drawing/2018/sketchyshapes" sd="2908326335">
                  <a:prstGeom prst="rect">
                    <a:avLst/>
                  </a:prstGeom>
                  <ask:type>
                    <ask:lineSketchScribble/>
                  </ask:type>
                </ask:lineSketchStyleProps>
              </a:ext>
            </a:extLst>
          </a:ln>
        </p:spPr>
        <p:txBody>
          <a:bodyPr wrap="square">
            <a:spAutoFit/>
          </a:bodyPr>
          <a:lstStyle/>
          <a:p>
            <a:r>
              <a:rPr lang="el-GR" sz="2000" b="1" dirty="0">
                <a:solidFill>
                  <a:srgbClr val="4C2600"/>
                </a:solidFill>
              </a:rPr>
              <a:t>2.3 Ερευνητικό εργαλείο</a:t>
            </a:r>
          </a:p>
          <a:p>
            <a:endParaRPr lang="el-GR" sz="2000" b="1" dirty="0">
              <a:solidFill>
                <a:srgbClr val="4C2600"/>
              </a:solidFill>
            </a:endParaRPr>
          </a:p>
          <a:p>
            <a:r>
              <a:rPr lang="el-GR" sz="2000" dirty="0">
                <a:solidFill>
                  <a:srgbClr val="4C2600"/>
                </a:solidFill>
              </a:rPr>
              <a:t>- Ερευνητικό εργαλείο: η </a:t>
            </a:r>
            <a:r>
              <a:rPr lang="el-GR" sz="2000" dirty="0" err="1">
                <a:solidFill>
                  <a:srgbClr val="4C2600"/>
                </a:solidFill>
              </a:rPr>
              <a:t>ημιδομημένη</a:t>
            </a:r>
            <a:r>
              <a:rPr lang="el-GR" sz="2000" dirty="0">
                <a:solidFill>
                  <a:srgbClr val="4C2600"/>
                </a:solidFill>
              </a:rPr>
              <a:t> συνέντευξη</a:t>
            </a:r>
          </a:p>
          <a:p>
            <a:r>
              <a:rPr lang="el-GR" sz="2000" dirty="0">
                <a:solidFill>
                  <a:srgbClr val="4C2600"/>
                </a:solidFill>
              </a:rPr>
              <a:t>(ευελιξία στην ποιοτική έρευνα)</a:t>
            </a:r>
          </a:p>
          <a:p>
            <a:r>
              <a:rPr lang="el-GR" sz="2000" dirty="0">
                <a:solidFill>
                  <a:srgbClr val="4C2600"/>
                </a:solidFill>
              </a:rPr>
              <a:t>- Οργάνωση ερωτήσεων βάσει ερευνητικών ερωτημάτων.</a:t>
            </a:r>
          </a:p>
        </p:txBody>
      </p:sp>
    </p:spTree>
    <p:extLst>
      <p:ext uri="{BB962C8B-B14F-4D97-AF65-F5344CB8AC3E}">
        <p14:creationId xmlns:p14="http://schemas.microsoft.com/office/powerpoint/2010/main" val="334033128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1995</Words>
  <Application>Microsoft Office PowerPoint</Application>
  <PresentationFormat>Ευρεία οθόνη</PresentationFormat>
  <Paragraphs>215</Paragraphs>
  <Slides>20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Aptos</vt:lpstr>
      <vt:lpstr>Arial</vt:lpstr>
      <vt:lpstr>Calibri</vt:lpstr>
      <vt:lpstr>Calibri Light</vt:lpstr>
      <vt:lpstr>Comic Sans MS</vt:lpstr>
      <vt:lpstr>Times New Roman</vt:lpstr>
      <vt:lpstr>Θέμα του Office</vt:lpstr>
      <vt:lpstr>             ΜΟΝΤΕΛΑ ΕΠΙΜΟΡΦΩΣΗΣ ΕΚΠΑΙΔΕΥΤΙΚΩΝ   «Επαγγελματική ανάπτυξη  και  επιμόρφωση εκπαιδευτικών  στην  Πρωτοβάθμια Εκπαίδευση»   ΧΑΤΖΗΜΙΧΑΗΛ ΕΥΤΥΧΙΑ  Α.Μ.: 1046 </vt:lpstr>
      <vt:lpstr>ΕΙΣΑΓΩΓΗ  1.Το ερευνητικό πλαίσιο της μελέτης</vt:lpstr>
      <vt:lpstr>ΕΙΣΑΓΩΓΗ  2.Σκοπός και στόχοι της έρευνας</vt:lpstr>
      <vt:lpstr>ΕΙΣΑΓΩΓΗ  3.Ερευνητικά ερωτήματα</vt:lpstr>
      <vt:lpstr>1.ΘΕΩΡΗΤΙΚΟ ΠΛΑΙΣΙΟ  1.1 Επαγγελματική Ανάπτυξη Εκπαιδευτικών</vt:lpstr>
      <vt:lpstr>1.ΘΕΩΡΗΤΙΚΟ ΠΛΑΙΣΙΟ  1.2 Επιμόρφωση Εκπαιδευτικών</vt:lpstr>
      <vt:lpstr>1.ΘΕΩΡΗΤΙΚΟ ΠΛΑΙΣΙΟ  1.2 Επιμόρφωση Εκπαιδευτικών</vt:lpstr>
      <vt:lpstr>1. ΘΕΩΡΗΤΙΚΟ ΠΛΑΙΣΙΟ  1.2 Επιμόρφωση Εκπαιδευτικών</vt:lpstr>
      <vt:lpstr>2. ΜΕΘΟΔΟΛΟΓΙΑ</vt:lpstr>
      <vt:lpstr>2. ΜΕΘΟΔΟΛΟΓΙΑ</vt:lpstr>
      <vt:lpstr>2.6 Διαδικασία κωδικοποίησης και θεματικής οργάνωσης</vt:lpstr>
      <vt:lpstr>2.6 Διαδικασία κωδικοποίησης και θεματικής οργάνωσης</vt:lpstr>
      <vt:lpstr>2.6 Ενδεικτικά αποσπάσματα συνεντεύξεων ανά κεντρική θεματική κατηγορία</vt:lpstr>
      <vt:lpstr>3. ΑΠΟΤΕΛΕΣΜΑΤΑ</vt:lpstr>
      <vt:lpstr>3. ΑΠΟΤΕΛΕΣΜΑΤΑ</vt:lpstr>
      <vt:lpstr>4. ΣΥΖΗΤΗΣΗ </vt:lpstr>
      <vt:lpstr>4. ΣΥΖΗΤΗΣΗ </vt:lpstr>
      <vt:lpstr>5. ΣΥΜΠΕΡΑΣΜΑΤΑ</vt:lpstr>
      <vt:lpstr>    ΕΝΔΕΙΚΤΙΚΗ ΒΙΒΛΙΟΓΡΑΦΙΑ  Avalos, B. (2011). Teacher professional development in teaching and teacher education over ten years. Teaching and Teacher Education, 27(1), 10–20. https://doi.org/10.1016/j.tate.2010.08.007  Day, C. (1999). Developing teachers: The challenges of lifelong learning. Falmer Press. Day, C., &amp; Sachs, J. (Eds.). (2004). International handbook on the continuing professional development of teachers. Open University Press.  Fullan, M. (2007). The new meaning of educational change (4th ed.). Teachers College Press.  Guskey, T. R. (2002). Professional development and teacher change. Teachers and Teaching: Theory and Practice, 8(3), 381–391. https://doi.org/10.1080/135406002100000512  Hargreaves, A., &amp; Fullan, M. (2012). Professional capital: Transforming teaching in every school. Teachers College Press.  OECD. (2009). Creating effective teaching and learning environments: First results from TALIS. OECD Publishing. https://doi.org/10.1787/9789264068780-en  OECD. (2019). TALIS 2018 results (Volume I): Teachers and school leaders as lifelong learners. OECD Publishing. https://doi.org/10.1787/1d0bc92a-en  Opfer, V. D., &amp; Pedder, D. (2011). Conceptualizing teacher professional learning. Review of Educational Research, 81(3), 376–407. https://doi.org/10.3102/0034654311413609  Timperley, H. (2011). Realizing the power of professional learning. Open University Press.  Villegas-Reimers, E. (2003). Teacher professional development: An international review of the literature. UNESCO: International Institute for Educational Planning. </vt:lpstr>
      <vt:lpstr>Ευχαριστώ πολύ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ΧΑΤΖΗΜΙΧΑΗΛ ΕΥΤΥΧΙΑ</dc:creator>
  <cp:lastModifiedBy>ΧΑΤΖΗΜΙΧΑΗΛ ΕΥΤΥΧΙΑ</cp:lastModifiedBy>
  <cp:revision>10</cp:revision>
  <dcterms:created xsi:type="dcterms:W3CDTF">2026-01-16T20:35:09Z</dcterms:created>
  <dcterms:modified xsi:type="dcterms:W3CDTF">2026-01-17T00:56:58Z</dcterms:modified>
</cp:coreProperties>
</file>