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9"/>
  </p:notesMasterIdLst>
  <p:sldIdLst>
    <p:sldId id="334" r:id="rId2"/>
    <p:sldId id="309" r:id="rId3"/>
    <p:sldId id="315" r:id="rId4"/>
    <p:sldId id="290" r:id="rId5"/>
    <p:sldId id="335" r:id="rId6"/>
    <p:sldId id="336" r:id="rId7"/>
    <p:sldId id="316" r:id="rId8"/>
    <p:sldId id="338" r:id="rId9"/>
    <p:sldId id="339" r:id="rId10"/>
    <p:sldId id="340" r:id="rId11"/>
    <p:sldId id="341" r:id="rId12"/>
    <p:sldId id="342" r:id="rId13"/>
    <p:sldId id="319" r:id="rId14"/>
    <p:sldId id="343" r:id="rId15"/>
    <p:sldId id="337" r:id="rId16"/>
    <p:sldId id="344" r:id="rId17"/>
    <p:sldId id="346" r:id="rId18"/>
    <p:sldId id="328" r:id="rId19"/>
    <p:sldId id="275" r:id="rId20"/>
    <p:sldId id="347" r:id="rId21"/>
    <p:sldId id="348" r:id="rId22"/>
    <p:sldId id="349" r:id="rId23"/>
    <p:sldId id="350" r:id="rId24"/>
    <p:sldId id="345" r:id="rId25"/>
    <p:sldId id="351" r:id="rId26"/>
    <p:sldId id="352" r:id="rId27"/>
    <p:sldId id="353" r:id="rId28"/>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0000FF"/>
    <a:srgbClr val="0033CC"/>
    <a:srgbClr val="FF0000"/>
    <a:srgbClr val="FEC198"/>
    <a:srgbClr val="F85D3E"/>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varScale="1">
        <p:scale>
          <a:sx n="109" d="100"/>
          <a:sy n="109" d="100"/>
        </p:scale>
        <p:origin x="1674" y="108"/>
      </p:cViewPr>
      <p:guideLst>
        <p:guide orient="horz" pos="2160"/>
        <p:guide pos="2880"/>
      </p:guideLst>
    </p:cSldViewPr>
  </p:slideViewPr>
  <p:outlineViewPr>
    <p:cViewPr>
      <p:scale>
        <a:sx n="33" d="100"/>
        <a:sy n="33" d="100"/>
      </p:scale>
      <p:origin x="0" y="862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08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12337F0B-D7E4-45AC-934A-D78FD42A2362}" type="datetimeFigureOut">
              <a:rPr lang="en-US"/>
              <a:pPr>
                <a:defRPr/>
              </a:pPr>
              <a:t>10/13/2017</a:t>
            </a:fld>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09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Κάντε κλικ για να επεξεργαστείτε τα στυλ κειμένου του υποδείγματος</a:t>
            </a:r>
          </a:p>
          <a:p>
            <a:pPr lvl="1"/>
            <a:r>
              <a:rPr lang="en-US" noProof="0" smtClean="0"/>
              <a:t>Δεύτερου επιπέδου</a:t>
            </a:r>
          </a:p>
          <a:p>
            <a:pPr lvl="2"/>
            <a:r>
              <a:rPr lang="en-US" noProof="0" smtClean="0"/>
              <a:t>Τρίτου επιπέδου</a:t>
            </a:r>
          </a:p>
          <a:p>
            <a:pPr lvl="3"/>
            <a:r>
              <a:rPr lang="en-US" noProof="0" smtClean="0"/>
              <a:t>Τέταρτου επιπέδου</a:t>
            </a:r>
          </a:p>
          <a:p>
            <a:pPr lvl="4"/>
            <a:r>
              <a:rPr lang="en-US" noProof="0" smtClean="0"/>
              <a:t>Πέμπτου επιπέδου</a:t>
            </a:r>
          </a:p>
        </p:txBody>
      </p:sp>
      <p:sp>
        <p:nvSpPr>
          <p:cNvPr id="809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09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C9A4D2-10CB-489E-A22D-2CEE3981426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11 - Ορθογώνιο"/>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3 - Ορθογώνιο"/>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8 - Ορθογώνιο"/>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0 - Ευθεία γραμμή σύνδεσης"/>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9 - Ευθεία γραμμή σύνδεσης"/>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5 - Ευθεία γραμμή σύνδεσης"/>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21 - Ευθεία γραμμή σύνδεσης"/>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 Έλλειψη"/>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3 - Έλλειψη"/>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25 - Έλλειψη"/>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24 - Έλλειψη"/>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7 - Τίτλος"/>
          <p:cNvSpPr>
            <a:spLocks noGrp="1"/>
          </p:cNvSpPr>
          <p:nvPr>
            <p:ph type="ctrTitle"/>
          </p:nvPr>
        </p:nvSpPr>
        <p:spPr>
          <a:xfrm>
            <a:off x="2286000" y="3124200"/>
            <a:ext cx="6172200" cy="1894362"/>
          </a:xfrm>
        </p:spPr>
        <p:txBody>
          <a:bodyPr/>
          <a:lstStyle>
            <a:lvl1pPr>
              <a:defRPr b="1"/>
            </a:lvl1pPr>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22" name="27 - Θέση ημερομηνίας"/>
          <p:cNvSpPr>
            <a:spLocks noGrp="1"/>
          </p:cNvSpPr>
          <p:nvPr>
            <p:ph type="dt" sz="half" idx="10"/>
          </p:nvPr>
        </p:nvSpPr>
        <p:spPr bwMode="auto">
          <a:xfrm rot="5400000">
            <a:off x="7764463" y="1174750"/>
            <a:ext cx="2286000" cy="381000"/>
          </a:xfrm>
        </p:spPr>
        <p:txBody>
          <a:bodyPr/>
          <a:lstStyle>
            <a:lvl1pPr>
              <a:defRPr/>
            </a:lvl1pPr>
          </a:lstStyle>
          <a:p>
            <a:pPr>
              <a:defRPr/>
            </a:pPr>
            <a:fld id="{DE9CAEAD-481B-4514-9ECE-300F155D5005}" type="datetime1">
              <a:rPr lang="el-GR"/>
              <a:pPr>
                <a:defRPr/>
              </a:pPr>
              <a:t>13/10/2017</a:t>
            </a:fld>
            <a:endParaRPr lang="el-GR"/>
          </a:p>
        </p:txBody>
      </p:sp>
      <p:sp>
        <p:nvSpPr>
          <p:cNvPr id="23" name="16 - Θέση υποσέλιδου"/>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28 - Θέση αριθμού διαφάνειας"/>
          <p:cNvSpPr>
            <a:spLocks noGrp="1"/>
          </p:cNvSpPr>
          <p:nvPr>
            <p:ph type="sldNum" sz="quarter" idx="12"/>
          </p:nvPr>
        </p:nvSpPr>
        <p:spPr bwMode="auto">
          <a:xfrm>
            <a:off x="1325563" y="4929188"/>
            <a:ext cx="609600" cy="517525"/>
          </a:xfrm>
        </p:spPr>
        <p:txBody>
          <a:bodyPr/>
          <a:lstStyle>
            <a:lvl1pPr>
              <a:defRPr/>
            </a:lvl1pPr>
          </a:lstStyle>
          <a:p>
            <a:pPr>
              <a:defRPr/>
            </a:pPr>
            <a:fld id="{2D646F8A-F6F8-484F-93F7-6B4CE2E4DEC3}" type="slidenum">
              <a:rPr lang="el-GR"/>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1E4D6090-55D3-4DA9-8A0F-FDDD2E2EA09F}" type="datetime1">
              <a:rPr lang="el-GR"/>
              <a:pPr>
                <a:defRPr/>
              </a:pPr>
              <a:t>13/10/2017</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n-US"/>
          </a:p>
        </p:txBody>
      </p:sp>
      <p:sp>
        <p:nvSpPr>
          <p:cNvPr id="6" name="22 - Θέση αριθμού διαφάνειας"/>
          <p:cNvSpPr>
            <a:spLocks noGrp="1"/>
          </p:cNvSpPr>
          <p:nvPr>
            <p:ph type="sldNum" sz="quarter" idx="12"/>
          </p:nvPr>
        </p:nvSpPr>
        <p:spPr/>
        <p:txBody>
          <a:bodyPr/>
          <a:lstStyle>
            <a:lvl1pPr>
              <a:defRPr/>
            </a:lvl1pPr>
          </a:lstStyle>
          <a:p>
            <a:pPr>
              <a:defRPr/>
            </a:pPr>
            <a:fld id="{FC104305-0634-4CC0-BCF8-E92375FA5865}"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D89F08F3-472E-41CC-8FEB-6AE3E1582593}" type="datetime1">
              <a:rPr lang="el-GR"/>
              <a:pPr>
                <a:defRPr/>
              </a:pPr>
              <a:t>13/10/2017</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n-US"/>
          </a:p>
        </p:txBody>
      </p:sp>
      <p:sp>
        <p:nvSpPr>
          <p:cNvPr id="6" name="22 - Θέση αριθμού διαφάνειας"/>
          <p:cNvSpPr>
            <a:spLocks noGrp="1"/>
          </p:cNvSpPr>
          <p:nvPr>
            <p:ph type="sldNum" sz="quarter" idx="12"/>
          </p:nvPr>
        </p:nvSpPr>
        <p:spPr/>
        <p:txBody>
          <a:bodyPr/>
          <a:lstStyle>
            <a:lvl1pPr>
              <a:defRPr/>
            </a:lvl1pPr>
          </a:lstStyle>
          <a:p>
            <a:pPr>
              <a:defRPr/>
            </a:pPr>
            <a:fld id="{290DDF97-CFB7-4EC6-AA95-23854A6CBEFA}"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8" name="7 - Θέση περιεχομένου"/>
          <p:cNvSpPr>
            <a:spLocks noGrp="1"/>
          </p:cNvSpPr>
          <p:nvPr>
            <p:ph sz="quarter" idx="1"/>
          </p:nvPr>
        </p:nvSpPr>
        <p:spPr>
          <a:xfrm>
            <a:off x="457200" y="1600200"/>
            <a:ext cx="7467600" cy="487375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6 - Θέση ημερομηνίας"/>
          <p:cNvSpPr>
            <a:spLocks noGrp="1"/>
          </p:cNvSpPr>
          <p:nvPr>
            <p:ph type="dt" sz="half" idx="10"/>
          </p:nvPr>
        </p:nvSpPr>
        <p:spPr/>
        <p:txBody>
          <a:bodyPr rtlCol="0"/>
          <a:lstStyle>
            <a:lvl1pPr>
              <a:defRPr/>
            </a:lvl1pPr>
          </a:lstStyle>
          <a:p>
            <a:pPr>
              <a:defRPr/>
            </a:pPr>
            <a:fld id="{56449420-574C-4A30-A704-9C17DBFA51A2}" type="datetime1">
              <a:rPr lang="el-GR"/>
              <a:pPr>
                <a:defRPr/>
              </a:pPr>
              <a:t>13/10/2017</a:t>
            </a:fld>
            <a:endParaRPr lang="el-GR"/>
          </a:p>
        </p:txBody>
      </p:sp>
      <p:sp>
        <p:nvSpPr>
          <p:cNvPr id="5" name="8 - Θέση αριθμού διαφάνειας"/>
          <p:cNvSpPr>
            <a:spLocks noGrp="1"/>
          </p:cNvSpPr>
          <p:nvPr>
            <p:ph type="sldNum" sz="quarter" idx="11"/>
          </p:nvPr>
        </p:nvSpPr>
        <p:spPr/>
        <p:txBody>
          <a:bodyPr rtlCol="0"/>
          <a:lstStyle>
            <a:lvl1pPr>
              <a:defRPr/>
            </a:lvl1pPr>
          </a:lstStyle>
          <a:p>
            <a:pPr>
              <a:defRPr/>
            </a:pPr>
            <a:fld id="{EBF4EB1C-319D-4FD6-AABC-4421327F2F64}" type="slidenum">
              <a:rPr lang="el-GR"/>
              <a:pPr>
                <a:defRPr/>
              </a:pPr>
              <a:t>‹#›</a:t>
            </a:fld>
            <a:endParaRPr lang="el-GR"/>
          </a:p>
        </p:txBody>
      </p:sp>
      <p:sp>
        <p:nvSpPr>
          <p:cNvPr id="6" name="9 - Θέση υποσέλιδου"/>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4"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9 - Ορθογώνιο"/>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0 - Ορθογώνιο"/>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1 - Ορθογώνιο"/>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12 - Ευθεία γραμμή σύνδεσης"/>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14 - Ευθεία γραμμή σύνδεσης"/>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15 - Ευθεία γραμμή σύνδεσης"/>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19 - Έλλειψη"/>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20 - Έλλειψη"/>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1 - Έλλειψη"/>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 Έλλειψη"/>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5 - Ευθεία γραμμή σύνδεσης"/>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20" name="3 - Θέση ημερομηνίας"/>
          <p:cNvSpPr>
            <a:spLocks noGrp="1"/>
          </p:cNvSpPr>
          <p:nvPr>
            <p:ph type="dt" sz="half" idx="10"/>
          </p:nvPr>
        </p:nvSpPr>
        <p:spPr bwMode="auto">
          <a:xfrm rot="5400000">
            <a:off x="7762875" y="1169988"/>
            <a:ext cx="2286000" cy="381000"/>
          </a:xfrm>
        </p:spPr>
        <p:txBody>
          <a:bodyPr/>
          <a:lstStyle>
            <a:lvl1pPr>
              <a:defRPr/>
            </a:lvl1pPr>
          </a:lstStyle>
          <a:p>
            <a:pPr>
              <a:defRPr/>
            </a:pPr>
            <a:fld id="{72700B95-83DA-4B3D-AB7E-3E94F34329EA}" type="datetime1">
              <a:rPr lang="el-GR"/>
              <a:pPr>
                <a:defRPr/>
              </a:pPr>
              <a:t>13/10/2017</a:t>
            </a:fld>
            <a:endParaRPr lang="el-GR"/>
          </a:p>
        </p:txBody>
      </p:sp>
      <p:sp>
        <p:nvSpPr>
          <p:cNvPr id="21" name="4 - Θέση υποσέλιδου"/>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5 - Θέση αριθμού διαφάνειας"/>
          <p:cNvSpPr>
            <a:spLocks noGrp="1"/>
          </p:cNvSpPr>
          <p:nvPr>
            <p:ph type="sldNum" sz="quarter" idx="12"/>
          </p:nvPr>
        </p:nvSpPr>
        <p:spPr bwMode="auto">
          <a:xfrm>
            <a:off x="1339850" y="4929188"/>
            <a:ext cx="609600" cy="517525"/>
          </a:xfrm>
        </p:spPr>
        <p:txBody>
          <a:bodyPr/>
          <a:lstStyle>
            <a:lvl1pPr>
              <a:defRPr/>
            </a:lvl1pPr>
          </a:lstStyle>
          <a:p>
            <a:pPr>
              <a:defRPr/>
            </a:pPr>
            <a:fld id="{88C6BC44-222F-4122-AF91-A6D548F082D7}"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9" name="8 - Θέση περιεχομένου"/>
          <p:cNvSpPr>
            <a:spLocks noGrp="1"/>
          </p:cNvSpPr>
          <p:nvPr>
            <p:ph sz="quarter" idx="1"/>
          </p:nvPr>
        </p:nvSpPr>
        <p:spPr>
          <a:xfrm>
            <a:off x="457200" y="1600200"/>
            <a:ext cx="36576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10 - Θέση περιεχομένου"/>
          <p:cNvSpPr>
            <a:spLocks noGrp="1"/>
          </p:cNvSpPr>
          <p:nvPr>
            <p:ph sz="quarter" idx="2"/>
          </p:nvPr>
        </p:nvSpPr>
        <p:spPr>
          <a:xfrm>
            <a:off x="4270248" y="1600200"/>
            <a:ext cx="36576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fld id="{703E8771-DA25-4D2B-BDBD-39AD10587618}" type="datetime1">
              <a:rPr lang="el-GR"/>
              <a:pPr>
                <a:defRPr/>
              </a:pPr>
              <a:t>13/10/2017</a:t>
            </a:fld>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n-US"/>
          </a:p>
        </p:txBody>
      </p:sp>
      <p:sp>
        <p:nvSpPr>
          <p:cNvPr id="7" name="22 - Θέση αριθμού διαφάνειας"/>
          <p:cNvSpPr>
            <a:spLocks noGrp="1"/>
          </p:cNvSpPr>
          <p:nvPr>
            <p:ph type="sldNum" sz="quarter" idx="12"/>
          </p:nvPr>
        </p:nvSpPr>
        <p:spPr/>
        <p:txBody>
          <a:bodyPr/>
          <a:lstStyle>
            <a:lvl1pPr>
              <a:defRPr/>
            </a:lvl1pPr>
          </a:lstStyle>
          <a:p>
            <a:pPr>
              <a:defRPr/>
            </a:pPr>
            <a:fld id="{A425B262-5D03-4C23-8657-909F7BA84F68}"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lstStyle>
            <a:lvl1pPr>
              <a:defRPr/>
            </a:lvl1pPr>
          </a:lstStyle>
          <a:p>
            <a:r>
              <a:rPr lang="el-GR" smtClean="0"/>
              <a:t>Kλικ για επεξεργασία του τίτλου</a:t>
            </a:r>
            <a:endParaRPr lang="en-US"/>
          </a:p>
        </p:txBody>
      </p:sp>
      <p:sp>
        <p:nvSpPr>
          <p:cNvPr id="11" name="10 - Θέση περιεχομένου"/>
          <p:cNvSpPr>
            <a:spLocks noGrp="1"/>
          </p:cNvSpPr>
          <p:nvPr>
            <p:ph sz="quarter" idx="2"/>
          </p:nvPr>
        </p:nvSpPr>
        <p:spPr>
          <a:xfrm>
            <a:off x="457200" y="2362200"/>
            <a:ext cx="3657600" cy="3886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3" name="12 - Θέση περιεχομένου"/>
          <p:cNvSpPr>
            <a:spLocks noGrp="1"/>
          </p:cNvSpPr>
          <p:nvPr>
            <p:ph sz="quarter" idx="4"/>
          </p:nvPr>
        </p:nvSpPr>
        <p:spPr>
          <a:xfrm>
            <a:off x="4371975" y="2362200"/>
            <a:ext cx="3657600" cy="3886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l-GR" smtClean="0"/>
              <a:t>Kλικ για επεξεργασία των στυλ του υποδείγματος</a:t>
            </a:r>
          </a:p>
        </p:txBody>
      </p:sp>
      <p:sp>
        <p:nvSpPr>
          <p:cNvPr id="7" name="13 - Θέση ημερομηνίας"/>
          <p:cNvSpPr>
            <a:spLocks noGrp="1"/>
          </p:cNvSpPr>
          <p:nvPr>
            <p:ph type="dt" sz="half" idx="10"/>
          </p:nvPr>
        </p:nvSpPr>
        <p:spPr/>
        <p:txBody>
          <a:bodyPr/>
          <a:lstStyle>
            <a:lvl1pPr>
              <a:defRPr/>
            </a:lvl1pPr>
          </a:lstStyle>
          <a:p>
            <a:pPr>
              <a:defRPr/>
            </a:pPr>
            <a:fld id="{F0F679AF-1122-43A5-BB31-260729D09EC2}" type="datetime1">
              <a:rPr lang="el-GR"/>
              <a:pPr>
                <a:defRPr/>
              </a:pPr>
              <a:t>13/10/2017</a:t>
            </a:fld>
            <a:endParaRPr lang="el-GR"/>
          </a:p>
        </p:txBody>
      </p:sp>
      <p:sp>
        <p:nvSpPr>
          <p:cNvPr id="8" name="2 - Θέση υποσέλιδου"/>
          <p:cNvSpPr>
            <a:spLocks noGrp="1"/>
          </p:cNvSpPr>
          <p:nvPr>
            <p:ph type="ftr" sz="quarter" idx="11"/>
          </p:nvPr>
        </p:nvSpPr>
        <p:spPr/>
        <p:txBody>
          <a:bodyPr/>
          <a:lstStyle>
            <a:lvl1pPr>
              <a:defRPr/>
            </a:lvl1pPr>
          </a:lstStyle>
          <a:p>
            <a:pPr>
              <a:defRPr/>
            </a:pPr>
            <a:endParaRPr lang="en-US"/>
          </a:p>
        </p:txBody>
      </p:sp>
      <p:sp>
        <p:nvSpPr>
          <p:cNvPr id="9" name="22 - Θέση αριθμού διαφάνειας"/>
          <p:cNvSpPr>
            <a:spLocks noGrp="1"/>
          </p:cNvSpPr>
          <p:nvPr>
            <p:ph type="sldNum" sz="quarter" idx="12"/>
          </p:nvPr>
        </p:nvSpPr>
        <p:spPr/>
        <p:txBody>
          <a:bodyPr/>
          <a:lstStyle>
            <a:lvl1pPr>
              <a:defRPr/>
            </a:lvl1pPr>
          </a:lstStyle>
          <a:p>
            <a:pPr>
              <a:defRPr/>
            </a:pPr>
            <a:fld id="{CBCBE9B7-B9C7-448C-AA80-D6370668F973}"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5 - Θέση ημερομηνίας"/>
          <p:cNvSpPr>
            <a:spLocks noGrp="1"/>
          </p:cNvSpPr>
          <p:nvPr>
            <p:ph type="dt" sz="half" idx="10"/>
          </p:nvPr>
        </p:nvSpPr>
        <p:spPr/>
        <p:txBody>
          <a:bodyPr rtlCol="0"/>
          <a:lstStyle>
            <a:lvl1pPr>
              <a:defRPr/>
            </a:lvl1pPr>
          </a:lstStyle>
          <a:p>
            <a:pPr>
              <a:defRPr/>
            </a:pPr>
            <a:fld id="{44781641-C780-4995-BBE7-F32A02A18DD6}" type="datetime1">
              <a:rPr lang="el-GR"/>
              <a:pPr>
                <a:defRPr/>
              </a:pPr>
              <a:t>13/10/2017</a:t>
            </a:fld>
            <a:endParaRPr lang="el-GR"/>
          </a:p>
        </p:txBody>
      </p:sp>
      <p:sp>
        <p:nvSpPr>
          <p:cNvPr id="4" name="6 - Θέση αριθμού διαφάνειας"/>
          <p:cNvSpPr>
            <a:spLocks noGrp="1"/>
          </p:cNvSpPr>
          <p:nvPr>
            <p:ph type="sldNum" sz="quarter" idx="11"/>
          </p:nvPr>
        </p:nvSpPr>
        <p:spPr/>
        <p:txBody>
          <a:bodyPr rtlCol="0"/>
          <a:lstStyle>
            <a:lvl1pPr>
              <a:defRPr/>
            </a:lvl1pPr>
          </a:lstStyle>
          <a:p>
            <a:pPr>
              <a:defRPr/>
            </a:pPr>
            <a:fld id="{39B64C4A-9903-42CD-8BF7-26AAB37E9DC1}" type="slidenum">
              <a:rPr lang="el-GR"/>
              <a:pPr>
                <a:defRPr/>
              </a:pPr>
              <a:t>‹#›</a:t>
            </a:fld>
            <a:endParaRPr lang="el-GR"/>
          </a:p>
        </p:txBody>
      </p:sp>
      <p:sp>
        <p:nvSpPr>
          <p:cNvPr id="5" name="7 - Θέση υποσέλιδου"/>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3 - Θέση ημερομηνίας"/>
          <p:cNvSpPr>
            <a:spLocks noGrp="1"/>
          </p:cNvSpPr>
          <p:nvPr>
            <p:ph type="dt" sz="half" idx="10"/>
          </p:nvPr>
        </p:nvSpPr>
        <p:spPr/>
        <p:txBody>
          <a:bodyPr/>
          <a:lstStyle>
            <a:lvl1pPr>
              <a:defRPr/>
            </a:lvl1pPr>
          </a:lstStyle>
          <a:p>
            <a:pPr>
              <a:defRPr/>
            </a:pPr>
            <a:fld id="{CDF928B5-57B7-4BF4-A606-7CC0408B286F}" type="datetime1">
              <a:rPr lang="el-GR"/>
              <a:pPr>
                <a:defRPr/>
              </a:pPr>
              <a:t>13/10/2017</a:t>
            </a:fld>
            <a:endParaRPr lang="el-GR"/>
          </a:p>
        </p:txBody>
      </p:sp>
      <p:sp>
        <p:nvSpPr>
          <p:cNvPr id="3" name="2 - Θέση υποσέλιδου"/>
          <p:cNvSpPr>
            <a:spLocks noGrp="1"/>
          </p:cNvSpPr>
          <p:nvPr>
            <p:ph type="ftr" sz="quarter" idx="11"/>
          </p:nvPr>
        </p:nvSpPr>
        <p:spPr/>
        <p:txBody>
          <a:bodyPr/>
          <a:lstStyle>
            <a:lvl1pPr>
              <a:defRPr/>
            </a:lvl1pPr>
          </a:lstStyle>
          <a:p>
            <a:pPr>
              <a:defRPr/>
            </a:pPr>
            <a:endParaRPr lang="en-US"/>
          </a:p>
        </p:txBody>
      </p:sp>
      <p:sp>
        <p:nvSpPr>
          <p:cNvPr id="4" name="22 - Θέση αριθμού διαφάνειας"/>
          <p:cNvSpPr>
            <a:spLocks noGrp="1"/>
          </p:cNvSpPr>
          <p:nvPr>
            <p:ph type="sldNum" sz="quarter" idx="12"/>
          </p:nvPr>
        </p:nvSpPr>
        <p:spPr/>
        <p:txBody>
          <a:bodyPr/>
          <a:lstStyle>
            <a:lvl1pPr>
              <a:defRPr/>
            </a:lvl1pPr>
          </a:lstStyle>
          <a:p>
            <a:pPr>
              <a:defRPr/>
            </a:pPr>
            <a:fld id="{F2BAD457-BA86-46F4-B73E-CBA01CA0DD57}"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5"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8 - Ευθεία γραμμή σύνδεσης"/>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13 - Έλλειψη"/>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1 - Τίτλος"/>
          <p:cNvSpPr>
            <a:spLocks noGrp="1"/>
          </p:cNvSpPr>
          <p:nvPr>
            <p:ph type="title"/>
          </p:nvPr>
        </p:nvSpPr>
        <p:spPr>
          <a:xfrm rot="5400000">
            <a:off x="3371850" y="3200400"/>
            <a:ext cx="6309360" cy="457200"/>
          </a:xfrm>
        </p:spPr>
        <p:txBody>
          <a:bodyPr/>
          <a:lstStyle>
            <a:lvl1pPr algn="l">
              <a:buNone/>
              <a:defRPr sz="2000" b="1" cap="small" baseline="0"/>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18" name="17 - Θέση περιεχομένου"/>
          <p:cNvSpPr>
            <a:spLocks noGrp="1"/>
          </p:cNvSpPr>
          <p:nvPr>
            <p:ph sz="quarter" idx="1"/>
          </p:nvPr>
        </p:nvSpPr>
        <p:spPr>
          <a:xfrm>
            <a:off x="304800" y="274320"/>
            <a:ext cx="5638800" cy="632764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2" name="20 - Θέση ημερομηνίας"/>
          <p:cNvSpPr>
            <a:spLocks noGrp="1"/>
          </p:cNvSpPr>
          <p:nvPr>
            <p:ph type="dt" sz="half" idx="10"/>
          </p:nvPr>
        </p:nvSpPr>
        <p:spPr/>
        <p:txBody>
          <a:bodyPr rtlCol="0"/>
          <a:lstStyle>
            <a:lvl1pPr>
              <a:defRPr/>
            </a:lvl1pPr>
          </a:lstStyle>
          <a:p>
            <a:pPr>
              <a:defRPr/>
            </a:pPr>
            <a:fld id="{55386395-314B-447D-9E3E-0C008741FC1C}" type="datetime1">
              <a:rPr lang="el-GR"/>
              <a:pPr>
                <a:defRPr/>
              </a:pPr>
              <a:t>13/10/2017</a:t>
            </a:fld>
            <a:endParaRPr lang="el-GR"/>
          </a:p>
        </p:txBody>
      </p:sp>
      <p:sp>
        <p:nvSpPr>
          <p:cNvPr id="13" name="21 - Θέση αριθμού διαφάνειας"/>
          <p:cNvSpPr>
            <a:spLocks noGrp="1"/>
          </p:cNvSpPr>
          <p:nvPr>
            <p:ph type="sldNum" sz="quarter" idx="11"/>
          </p:nvPr>
        </p:nvSpPr>
        <p:spPr/>
        <p:txBody>
          <a:bodyPr rtlCol="0"/>
          <a:lstStyle>
            <a:lvl1pPr>
              <a:defRPr/>
            </a:lvl1pPr>
          </a:lstStyle>
          <a:p>
            <a:pPr>
              <a:defRPr/>
            </a:pPr>
            <a:fld id="{F4576AF6-723F-4AEC-A773-ADF762309A95}" type="slidenum">
              <a:rPr lang="el-GR"/>
              <a:pPr>
                <a:defRPr/>
              </a:pPr>
              <a:t>‹#›</a:t>
            </a:fld>
            <a:endParaRPr lang="el-GR"/>
          </a:p>
        </p:txBody>
      </p:sp>
      <p:sp>
        <p:nvSpPr>
          <p:cNvPr id="14" name="22 - Θέση υποσέλιδου"/>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12 - Έλλειψη"/>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19 - Ευθεία γραμμή σύνδεσης"/>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1 - Τίτλος"/>
          <p:cNvSpPr>
            <a:spLocks noGrp="1"/>
          </p:cNvSpPr>
          <p:nvPr>
            <p:ph type="title"/>
          </p:nvPr>
        </p:nvSpPr>
        <p:spPr>
          <a:xfrm rot="5400000">
            <a:off x="3350133" y="3200400"/>
            <a:ext cx="6309360" cy="457200"/>
          </a:xfrm>
        </p:spPr>
        <p:txBody>
          <a:bodyPr/>
          <a:lstStyle>
            <a:lvl1pPr algn="l">
              <a:buNone/>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12" name="16 - Θέση ημερομηνίας"/>
          <p:cNvSpPr>
            <a:spLocks noGrp="1"/>
          </p:cNvSpPr>
          <p:nvPr>
            <p:ph type="dt" sz="half" idx="10"/>
          </p:nvPr>
        </p:nvSpPr>
        <p:spPr/>
        <p:txBody>
          <a:bodyPr rtlCol="0"/>
          <a:lstStyle>
            <a:lvl1pPr>
              <a:defRPr/>
            </a:lvl1pPr>
          </a:lstStyle>
          <a:p>
            <a:pPr>
              <a:defRPr/>
            </a:pPr>
            <a:fld id="{F7926D49-FCC6-47A7-8562-DF7845784407}" type="datetime1">
              <a:rPr lang="el-GR"/>
              <a:pPr>
                <a:defRPr/>
              </a:pPr>
              <a:t>13/10/2017</a:t>
            </a:fld>
            <a:endParaRPr lang="el-GR"/>
          </a:p>
        </p:txBody>
      </p:sp>
      <p:sp>
        <p:nvSpPr>
          <p:cNvPr id="13" name="17 - Θέση αριθμού διαφάνειας"/>
          <p:cNvSpPr>
            <a:spLocks noGrp="1"/>
          </p:cNvSpPr>
          <p:nvPr>
            <p:ph type="sldNum" sz="quarter" idx="11"/>
          </p:nvPr>
        </p:nvSpPr>
        <p:spPr/>
        <p:txBody>
          <a:bodyPr rtlCol="0"/>
          <a:lstStyle>
            <a:lvl1pPr>
              <a:defRPr/>
            </a:lvl1pPr>
          </a:lstStyle>
          <a:p>
            <a:pPr>
              <a:defRPr/>
            </a:pPr>
            <a:fld id="{A02B0F0E-A032-4CF1-BF7D-D83CAB1FBBB2}" type="slidenum">
              <a:rPr lang="el-GR"/>
              <a:pPr>
                <a:defRPr/>
              </a:pPr>
              <a:t>‹#›</a:t>
            </a:fld>
            <a:endParaRPr lang="el-GR"/>
          </a:p>
        </p:txBody>
      </p:sp>
      <p:sp>
        <p:nvSpPr>
          <p:cNvPr id="14" name="20 - Θέση υποσέλιδου"/>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lang="el-GR" smtClean="0"/>
              <a:t>Kλικ για επεξεργασία του τίτλου</a:t>
            </a:r>
            <a:endParaRPr lang="en-US"/>
          </a:p>
        </p:txBody>
      </p:sp>
      <p:sp>
        <p:nvSpPr>
          <p:cNvPr id="1028" name="12 - Θέση κειμένου"/>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4" name="13 - Θέση ημερομηνίας"/>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fld id="{7B53C2A2-CC88-4C1D-9074-3CD697A62429}" type="datetime1">
              <a:rPr lang="el-GR"/>
              <a:pPr>
                <a:defRPr/>
              </a:pPr>
              <a:t>13/10/2017</a:t>
            </a:fld>
            <a:endParaRPr lang="el-GR"/>
          </a:p>
        </p:txBody>
      </p:sp>
      <p:sp>
        <p:nvSpPr>
          <p:cNvPr id="3" name="2 - Θέση υποσέλιδου"/>
          <p:cNvSpPr>
            <a:spLocks noGrp="1"/>
          </p:cNvSpPr>
          <p:nvPr>
            <p:ph type="ftr" sz="quarter" idx="3"/>
          </p:nvPr>
        </p:nvSpPr>
        <p:spPr>
          <a:xfrm rot="5400000">
            <a:off x="6989763" y="3736975"/>
            <a:ext cx="3200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chemeClr val="tx2"/>
                </a:solidFill>
                <a:latin typeface="Century Schoolbook" pitchFamily="18" charset="0"/>
              </a:defRPr>
            </a:lvl1pPr>
          </a:lstStyle>
          <a:p>
            <a:pPr>
              <a:defRPr/>
            </a:pPr>
            <a:endParaRPr lang="en-US"/>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1 - Έλλειψη"/>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22 - Θέση αριθμού διαφάνειας"/>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5B9D2A0C-C8F3-4E75-93F6-D8767E5D83E6}"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5" r:id="rId4"/>
    <p:sldLayoutId id="2147483694" r:id="rId5"/>
    <p:sldLayoutId id="2147483699" r:id="rId6"/>
    <p:sldLayoutId id="2147483693" r:id="rId7"/>
    <p:sldLayoutId id="2147483700" r:id="rId8"/>
    <p:sldLayoutId id="2147483701" r:id="rId9"/>
    <p:sldLayoutId id="2147483692" r:id="rId10"/>
    <p:sldLayoutId id="2147483691" r:id="rId11"/>
  </p:sldLayoutIdLst>
  <p:hf hdr="0" ftr="0" dt="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en.wikipedia.org/wiki/Social_ecological_model" TargetMode="Externa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2124075" y="1557338"/>
            <a:ext cx="6553200" cy="1079500"/>
          </a:xfrm>
        </p:spPr>
        <p:txBody>
          <a:bodyPr wrap="square" lIns="91440" tIns="45720" rIns="91440" bIns="45720" numCol="1" anchorCtr="1" compatLnSpc="1">
            <a:prstTxWarp prst="textNoShape">
              <a:avLst/>
            </a:prstTxWarp>
          </a:bodyPr>
          <a:lstStyle/>
          <a:p>
            <a:pPr eaLnBrk="1" hangingPunct="1"/>
            <a:r>
              <a:rPr lang="el-GR" b="1" i="1" cap="none" smtClean="0">
                <a:effectLst>
                  <a:outerShdw blurRad="38100" dist="38100" dir="2700000" algn="tl">
                    <a:srgbClr val="C0C0C0"/>
                  </a:outerShdw>
                </a:effectLst>
              </a:rPr>
              <a:t>Θεωρίες για την κοινωνικοποίηση του ατόμου</a:t>
            </a:r>
            <a:r>
              <a:rPr lang="en-US" cap="none" smtClean="0"/>
              <a:t> </a:t>
            </a:r>
            <a:endParaRPr lang="el-GR" cap="none" smtClean="0"/>
          </a:p>
        </p:txBody>
      </p:sp>
      <p:sp>
        <p:nvSpPr>
          <p:cNvPr id="3075" name="Rectangle 3"/>
          <p:cNvSpPr>
            <a:spLocks noGrp="1" noChangeArrowheads="1"/>
          </p:cNvSpPr>
          <p:nvPr>
            <p:ph type="subTitle" idx="4294967295"/>
          </p:nvPr>
        </p:nvSpPr>
        <p:spPr>
          <a:xfrm>
            <a:off x="1908175" y="4365625"/>
            <a:ext cx="6913563" cy="1727200"/>
          </a:xfrm>
        </p:spPr>
        <p:txBody>
          <a:bodyPr/>
          <a:lstStyle/>
          <a:p>
            <a:pPr marL="0" indent="0" algn="ctr" eaLnBrk="1" hangingPunct="1">
              <a:lnSpc>
                <a:spcPct val="80000"/>
              </a:lnSpc>
              <a:buFont typeface="Wingdings" pitchFamily="2" charset="2"/>
              <a:buNone/>
            </a:pPr>
            <a:r>
              <a:rPr lang="el-GR" i="1" dirty="0" smtClean="0">
                <a:solidFill>
                  <a:srgbClr val="000000"/>
                </a:solidFill>
                <a:effectLst>
                  <a:outerShdw blurRad="38100" dist="38100" dir="2700000" algn="tl">
                    <a:srgbClr val="C0C0C0"/>
                  </a:outerShdw>
                </a:effectLst>
              </a:rPr>
              <a:t>Ελευθεράκης Θεόδωρος</a:t>
            </a:r>
          </a:p>
          <a:p>
            <a:pPr marL="0" indent="0" algn="ctr" eaLnBrk="1" hangingPunct="1">
              <a:lnSpc>
                <a:spcPct val="80000"/>
              </a:lnSpc>
              <a:buFont typeface="Wingdings" pitchFamily="2" charset="2"/>
              <a:buNone/>
            </a:pPr>
            <a:r>
              <a:rPr lang="el-GR" dirty="0" err="1" smtClean="0">
                <a:solidFill>
                  <a:srgbClr val="000000"/>
                </a:solidFill>
                <a:effectLst>
                  <a:outerShdw blurRad="38100" dist="38100" dir="2700000" algn="tl">
                    <a:srgbClr val="C0C0C0"/>
                  </a:outerShdw>
                </a:effectLst>
              </a:rPr>
              <a:t>Επ</a:t>
            </a:r>
            <a:r>
              <a:rPr lang="el-GR" dirty="0" smtClean="0">
                <a:solidFill>
                  <a:srgbClr val="000000"/>
                </a:solidFill>
                <a:effectLst>
                  <a:outerShdw blurRad="38100" dist="38100" dir="2700000" algn="tl">
                    <a:srgbClr val="C0C0C0"/>
                  </a:outerShdw>
                </a:effectLst>
              </a:rPr>
              <a:t>. </a:t>
            </a:r>
            <a:r>
              <a:rPr lang="el-GR" dirty="0" smtClean="0">
                <a:solidFill>
                  <a:srgbClr val="000000"/>
                </a:solidFill>
                <a:effectLst>
                  <a:outerShdw blurRad="38100" dist="38100" dir="2700000" algn="tl">
                    <a:srgbClr val="C0C0C0"/>
                  </a:outerShdw>
                </a:effectLst>
              </a:rPr>
              <a:t>Καθηγητής</a:t>
            </a:r>
            <a:endParaRPr lang="el-GR" dirty="0" smtClean="0">
              <a:solidFill>
                <a:srgbClr val="000000"/>
              </a:solidFill>
              <a:effectLst>
                <a:outerShdw blurRad="38100" dist="38100" dir="2700000" algn="tl">
                  <a:srgbClr val="C0C0C0"/>
                </a:outerShdw>
              </a:effectLst>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l-GR" b="1" i="1" cap="none" smtClean="0"/>
              <a:t>Η ψυχοκοινωνική προσέγγιση-θεωρία: </a:t>
            </a:r>
            <a:r>
              <a:rPr lang="en-US" cap="none" smtClean="0"/>
              <a:t>E</a:t>
            </a:r>
            <a:r>
              <a:rPr lang="el-GR" cap="none" smtClean="0"/>
              <a:t>. </a:t>
            </a:r>
            <a:r>
              <a:rPr lang="en-US" cap="none" smtClean="0"/>
              <a:t>Erickson</a:t>
            </a:r>
            <a:r>
              <a:rPr lang="el-GR" cap="none" smtClean="0"/>
              <a:t> (1902-1994)</a:t>
            </a:r>
            <a:r>
              <a:rPr lang="en-US" cap="none" smtClean="0"/>
              <a:t> </a:t>
            </a:r>
          </a:p>
        </p:txBody>
      </p:sp>
      <p:sp>
        <p:nvSpPr>
          <p:cNvPr id="167939" name="Rectangle 3"/>
          <p:cNvSpPr>
            <a:spLocks noGrp="1"/>
          </p:cNvSpPr>
          <p:nvPr>
            <p:ph type="body" idx="4294967295"/>
          </p:nvPr>
        </p:nvSpPr>
        <p:spPr/>
        <p:txBody>
          <a:bodyPr/>
          <a:lstStyle/>
          <a:p>
            <a:r>
              <a:rPr lang="el-GR" smtClean="0"/>
              <a:t> η κοινωνικοποίηση του ατόμου δε σταματάει στην παιδική ηλικία αλλά διαρκεί σε όλη του τη ζωή, μέσα από τις διάφορες δευτερογενείς ομάδες στις οποίες συμμετέχει</a:t>
            </a:r>
          </a:p>
          <a:p>
            <a:r>
              <a:rPr lang="el-GR" smtClean="0"/>
              <a:t>χαρακτηρίζει τη ζωή σαν μια </a:t>
            </a:r>
            <a:r>
              <a:rPr lang="el-GR" b="1" smtClean="0"/>
              <a:t>«αλυσίδα κρίσεων»</a:t>
            </a:r>
            <a:r>
              <a:rPr lang="el-GR" smtClean="0"/>
              <a:t> και επινοεί τον όρο «κρίση ταυτότητας» με τη διασάφηση πως «</a:t>
            </a:r>
            <a:r>
              <a:rPr lang="el-GR" i="1" smtClean="0"/>
              <a:t>έπειτα από κάθε μια τέτοια κρίση o άνθρωπος ωριμάζει περισσότερο, αποκτώντας πληρέστερη συνείδηση του εαυτού του</a:t>
            </a:r>
            <a:r>
              <a:rPr lang="el-GR" smtClean="0"/>
              <a:t>», προσπαθώντας να συμβιβάσει τις αλλαγές.</a:t>
            </a:r>
            <a:r>
              <a:rPr lang="en-US"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l-GR" sz="2600" b="1" i="1" cap="none" smtClean="0"/>
              <a:t>Η θεωρία της ψυχοσωματικής ανάπτυξης</a:t>
            </a:r>
            <a:r>
              <a:rPr lang="el-GR" sz="2600" i="1" cap="none" smtClean="0"/>
              <a:t> </a:t>
            </a:r>
            <a:r>
              <a:rPr lang="el-GR" sz="2600" cap="none" smtClean="0"/>
              <a:t>του παιδιού: </a:t>
            </a:r>
            <a:r>
              <a:rPr lang="en-US" sz="2600" cap="none" smtClean="0"/>
              <a:t>J</a:t>
            </a:r>
            <a:r>
              <a:rPr lang="el-GR" sz="2600" cap="none" smtClean="0"/>
              <a:t>. </a:t>
            </a:r>
            <a:r>
              <a:rPr lang="en-US" sz="2600" cap="none" smtClean="0"/>
              <a:t>Piaget</a:t>
            </a:r>
            <a:r>
              <a:rPr lang="el-GR" sz="2600" cap="none" smtClean="0"/>
              <a:t> (1896-1880)</a:t>
            </a:r>
            <a:r>
              <a:rPr lang="en-US" sz="2600" cap="none" smtClean="0"/>
              <a:t> </a:t>
            </a:r>
          </a:p>
        </p:txBody>
      </p:sp>
      <p:sp>
        <p:nvSpPr>
          <p:cNvPr id="168963" name="Rectangle 3"/>
          <p:cNvSpPr>
            <a:spLocks noGrp="1"/>
          </p:cNvSpPr>
          <p:nvPr>
            <p:ph type="body" idx="4294967295"/>
          </p:nvPr>
        </p:nvSpPr>
        <p:spPr/>
        <p:txBody>
          <a:bodyPr/>
          <a:lstStyle/>
          <a:p>
            <a:pPr>
              <a:lnSpc>
                <a:spcPct val="80000"/>
              </a:lnSpc>
            </a:pPr>
            <a:r>
              <a:rPr lang="el-GR" sz="2000" smtClean="0"/>
              <a:t> για την ανάπτυξη της προσωπικότητας του ατόμου, βασικά στοιχεία του οποίου είναι η </a:t>
            </a:r>
            <a:r>
              <a:rPr lang="el-GR" sz="2000" b="1" smtClean="0"/>
              <a:t>ευφυΐα</a:t>
            </a:r>
            <a:r>
              <a:rPr lang="el-GR" sz="2000" smtClean="0"/>
              <a:t> και η </a:t>
            </a:r>
            <a:r>
              <a:rPr lang="el-GR" sz="2000" b="1" smtClean="0"/>
              <a:t>κοινωνικοποίησή</a:t>
            </a:r>
            <a:r>
              <a:rPr lang="el-GR" sz="2000" smtClean="0"/>
              <a:t> του, απαιτείται </a:t>
            </a:r>
            <a:r>
              <a:rPr lang="el-GR" sz="2000" u="sng" smtClean="0"/>
              <a:t>συστηματική δόμηση των ικανοτήτων του</a:t>
            </a:r>
            <a:r>
              <a:rPr lang="el-GR" sz="2000" smtClean="0"/>
              <a:t>, η οποία τον καθοδηγεί σε όλα τα </a:t>
            </a:r>
            <a:r>
              <a:rPr lang="el-GR" sz="2000" b="1" u="sng" smtClean="0"/>
              <a:t>στάδια</a:t>
            </a:r>
            <a:r>
              <a:rPr lang="el-GR" sz="2000" smtClean="0"/>
              <a:t> της προσαρμογής του.</a:t>
            </a:r>
          </a:p>
          <a:p>
            <a:pPr>
              <a:lnSpc>
                <a:spcPct val="80000"/>
              </a:lnSpc>
            </a:pPr>
            <a:r>
              <a:rPr lang="el-GR" sz="2000" smtClean="0"/>
              <a:t>βασικό στοιχείο είναι η ερμηνεία της </a:t>
            </a:r>
            <a:r>
              <a:rPr lang="el-GR" sz="2000" b="1" smtClean="0"/>
              <a:t>ανάπτυξης της ευφυΐας</a:t>
            </a:r>
            <a:r>
              <a:rPr lang="el-GR" sz="2000" smtClean="0"/>
              <a:t> του ανθρώπου, γιατί η ευφυία περιλαμβάνει και </a:t>
            </a:r>
            <a:r>
              <a:rPr lang="el-GR" sz="2000" b="1" smtClean="0"/>
              <a:t>βιολογική ανάπτυξη</a:t>
            </a:r>
            <a:r>
              <a:rPr lang="el-GR" sz="2000" smtClean="0"/>
              <a:t> και </a:t>
            </a:r>
            <a:r>
              <a:rPr lang="el-GR" sz="2000" b="1" smtClean="0"/>
              <a:t>βιολογική προσαρμογή</a:t>
            </a:r>
            <a:r>
              <a:rPr lang="el-GR" sz="2000" smtClean="0"/>
              <a:t> στο φυσικό και κοινωνικό περιβάλλον, καθώς και πολλές πνευματικές ενέργειες που προσανατολίζουν το άτομο στην προσαρμογή του στον περιβάλλοντα κόσμο.</a:t>
            </a:r>
          </a:p>
          <a:p>
            <a:pPr>
              <a:lnSpc>
                <a:spcPct val="80000"/>
              </a:lnSpc>
            </a:pPr>
            <a:r>
              <a:rPr lang="el-GR" sz="2000" smtClean="0"/>
              <a:t>για να επιτύχει το άτομο την προσαρμογή του πρέπει να αναπτύξει την </a:t>
            </a:r>
            <a:r>
              <a:rPr lang="el-GR" sz="2000" b="1" smtClean="0"/>
              <a:t>ικανότητα να αντιμετωπίζει συνεχώς νέες καταστάσεις και να επιλύει συνεχώς νέα προβλήματα</a:t>
            </a:r>
            <a:r>
              <a:rPr lang="el-GR" sz="2000" smtClean="0"/>
              <a:t>.</a:t>
            </a:r>
            <a:endParaRPr lang="el-GR" sz="2000" b="1" i="1" smtClean="0"/>
          </a:p>
          <a:p>
            <a:pPr>
              <a:lnSpc>
                <a:spcPct val="80000"/>
              </a:lnSpc>
            </a:pPr>
            <a:r>
              <a:rPr lang="el-GR" sz="2000" b="1" i="1" smtClean="0"/>
              <a:t>Κοινωνικοποίηση </a:t>
            </a:r>
            <a:r>
              <a:rPr lang="el-GR" sz="2000" smtClean="0"/>
              <a:t>είναι μια </a:t>
            </a:r>
            <a:r>
              <a:rPr lang="el-GR" sz="2000" b="1" smtClean="0"/>
              <a:t>διαδικασία προσαρμογής</a:t>
            </a:r>
            <a:r>
              <a:rPr lang="el-GR" sz="2000" smtClean="0"/>
              <a:t> που εκτείνεται σε όλη τη διάρκεια της ζωής του ανθρώπου.</a:t>
            </a:r>
            <a:r>
              <a:rPr lang="en-US" sz="2000" smtClean="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l-GR" sz="2600" b="1" i="1" cap="none" smtClean="0"/>
              <a:t>Η θεωρία της οικολογικής ψυχολογίας</a:t>
            </a:r>
            <a:r>
              <a:rPr lang="el-GR" sz="2600" i="1" cap="none" smtClean="0"/>
              <a:t>: </a:t>
            </a:r>
            <a:r>
              <a:rPr lang="en-US" sz="2600" cap="none" smtClean="0"/>
              <a:t>Urie</a:t>
            </a:r>
            <a:r>
              <a:rPr lang="el-GR" sz="2600" cap="none" smtClean="0"/>
              <a:t> </a:t>
            </a:r>
            <a:r>
              <a:rPr lang="en-US" sz="2600" cap="none" smtClean="0"/>
              <a:t>Bronfenbrenner</a:t>
            </a:r>
            <a:r>
              <a:rPr lang="el-GR" sz="2600" cap="none" smtClean="0"/>
              <a:t> (1917–2005)</a:t>
            </a:r>
            <a:r>
              <a:rPr lang="en-US" sz="2600" cap="none" smtClean="0"/>
              <a:t> </a:t>
            </a:r>
          </a:p>
        </p:txBody>
      </p:sp>
      <p:sp>
        <p:nvSpPr>
          <p:cNvPr id="169987" name="Rectangle 3"/>
          <p:cNvSpPr>
            <a:spLocks noGrp="1"/>
          </p:cNvSpPr>
          <p:nvPr>
            <p:ph type="body" idx="4294967295"/>
          </p:nvPr>
        </p:nvSpPr>
        <p:spPr/>
        <p:txBody>
          <a:bodyPr/>
          <a:lstStyle/>
          <a:p>
            <a:r>
              <a:rPr lang="el-GR" sz="2000" smtClean="0"/>
              <a:t>ερμηνεύει την κοινωνικοποίηση με βάση τις </a:t>
            </a:r>
            <a:r>
              <a:rPr lang="el-GR" sz="2000" b="1" smtClean="0"/>
              <a:t>σχέσεις </a:t>
            </a:r>
            <a:r>
              <a:rPr lang="el-GR" sz="2000" b="1" u="sng" smtClean="0"/>
              <a:t>ανθρώπου</a:t>
            </a:r>
            <a:r>
              <a:rPr lang="el-GR" sz="2000" b="1" smtClean="0"/>
              <a:t> και </a:t>
            </a:r>
            <a:r>
              <a:rPr lang="el-GR" sz="2000" b="1" u="sng" smtClean="0"/>
              <a:t>περιβάλλοντος</a:t>
            </a:r>
            <a:endParaRPr lang="el-GR" sz="2000" smtClean="0"/>
          </a:p>
          <a:p>
            <a:r>
              <a:rPr lang="el-GR" sz="2000" smtClean="0"/>
              <a:t>το άτομο αποτελεί μια </a:t>
            </a:r>
            <a:r>
              <a:rPr lang="el-GR" sz="2000" b="1" smtClean="0"/>
              <a:t>δυναμική μονάδα</a:t>
            </a:r>
            <a:r>
              <a:rPr lang="el-GR" sz="2000" smtClean="0"/>
              <a:t> που μπορεί να μορφοποιήσει το </a:t>
            </a:r>
            <a:r>
              <a:rPr lang="el-GR" sz="2000" b="1" smtClean="0"/>
              <a:t>περιβάλλον</a:t>
            </a:r>
            <a:r>
              <a:rPr lang="el-GR" sz="2000" smtClean="0"/>
              <a:t> στο οποίο ζει και το οποίο με τη σειρά του επηρεάζει το άτομο.</a:t>
            </a:r>
          </a:p>
          <a:p>
            <a:r>
              <a:rPr lang="el-GR" sz="2000" smtClean="0"/>
              <a:t>το βασικό σημείο αναφοράς βρίσκεται σε ένα </a:t>
            </a:r>
            <a:r>
              <a:rPr lang="el-GR" sz="2000" b="1" smtClean="0"/>
              <a:t>οικολογικό μοντέλο</a:t>
            </a:r>
            <a:r>
              <a:rPr lang="el-GR" sz="2000" smtClean="0"/>
              <a:t>, όπου το </a:t>
            </a:r>
            <a:r>
              <a:rPr lang="el-GR" sz="2000" b="1" smtClean="0"/>
              <a:t>άτομο</a:t>
            </a:r>
            <a:r>
              <a:rPr lang="el-GR" sz="2000" smtClean="0"/>
              <a:t> </a:t>
            </a:r>
            <a:r>
              <a:rPr lang="el-GR" sz="2000" u="sng" smtClean="0"/>
              <a:t>σταδιακά μεταβαίνει</a:t>
            </a:r>
            <a:r>
              <a:rPr lang="el-GR" sz="2000" smtClean="0"/>
              <a:t> </a:t>
            </a:r>
            <a:r>
              <a:rPr lang="el-GR" sz="2000" b="1" smtClean="0"/>
              <a:t>από ένα χώρο ζωής σε έναν άλλο</a:t>
            </a:r>
            <a:r>
              <a:rPr lang="el-GR" sz="2000" smtClean="0"/>
              <a:t>, όπου αναπτύσσει κοινωνική δραστηριότητα, με αποτέλεσμα την ανάπτυξη και διεύρυνση των ψυχοσωματικών ικανοτήτων και ιδιοτήτων του, ανάλογα πάντοτε με τις πολιτισμικές και κοινωνικές συνθήκες που το υποδέχονται και που αποτελούν το κεντρικό σημείο αναφοράς στην εκπαίδευση και κοινωνικοποίησή του.</a:t>
            </a:r>
            <a:endParaRPr lang="en-US" sz="20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8 - Θέση αριθμού διαφάνειας"/>
          <p:cNvSpPr txBox="1">
            <a:spLocks noGrp="1"/>
          </p:cNvSpPr>
          <p:nvPr/>
        </p:nvSpPr>
        <p:spPr>
          <a:xfrm>
            <a:off x="8129588" y="5734050"/>
            <a:ext cx="609600" cy="520700"/>
          </a:xfrm>
          <a:prstGeom prst="rect">
            <a:avLst/>
          </a:prstGeom>
          <a:noFill/>
        </p:spPr>
        <p:txBody>
          <a:bodyPr anchor="ctr"/>
          <a:lstStyle/>
          <a:p>
            <a:pPr algn="ctr" fontAlgn="auto">
              <a:spcBef>
                <a:spcPts val="0"/>
              </a:spcBef>
              <a:spcAft>
                <a:spcPts val="0"/>
              </a:spcAft>
              <a:defRPr/>
            </a:pPr>
            <a:fld id="{E4BCC08A-11B6-4DC3-9122-6D2685A9EFEC}" type="slidenum">
              <a:rPr lang="el-GR" sz="1400" b="1">
                <a:solidFill>
                  <a:srgbClr val="FFFFFF"/>
                </a:solidFill>
                <a:latin typeface="+mn-lt"/>
                <a:cs typeface="+mn-cs"/>
              </a:rPr>
              <a:pPr algn="ctr" fontAlgn="auto">
                <a:spcBef>
                  <a:spcPts val="0"/>
                </a:spcBef>
                <a:spcAft>
                  <a:spcPts val="0"/>
                </a:spcAft>
                <a:defRPr/>
              </a:pPr>
              <a:t>13</a:t>
            </a:fld>
            <a:endParaRPr lang="el-GR" sz="1400" b="1">
              <a:solidFill>
                <a:srgbClr val="FFFFFF"/>
              </a:solidFill>
              <a:latin typeface="+mn-lt"/>
              <a:cs typeface="+mn-cs"/>
            </a:endParaRPr>
          </a:p>
        </p:txBody>
      </p:sp>
      <p:sp>
        <p:nvSpPr>
          <p:cNvPr id="27650" name="Rectangle 2"/>
          <p:cNvSpPr>
            <a:spLocks noGrp="1"/>
          </p:cNvSpPr>
          <p:nvPr>
            <p:ph type="title" idx="4294967295"/>
          </p:nvPr>
        </p:nvSpPr>
        <p:spPr bwMode="auto">
          <a:xfrm>
            <a:off x="539750" y="0"/>
            <a:ext cx="8435975" cy="882650"/>
          </a:xfrm>
          <a:noFill/>
        </p:spPr>
        <p:txBody>
          <a:bodyPr wrap="square" lIns="91440" tIns="45720" rIns="91440" bIns="45720" numCol="1" anchorCtr="0" compatLnSpc="1">
            <a:prstTxWarp prst="textNoShape">
              <a:avLst/>
            </a:prstTxWarp>
            <a:normAutofit fontScale="90000"/>
          </a:bodyPr>
          <a:lstStyle/>
          <a:p>
            <a:r>
              <a:rPr lang="en-US" sz="2600" i="1" cap="none" smtClean="0">
                <a:hlinkClick r:id="rId2" tooltip="Κοινωνική οικολογικό μοντέλο"/>
              </a:rPr>
              <a:t>Κοινωνικ</a:t>
            </a:r>
            <a:r>
              <a:rPr lang="el-GR" sz="2600" i="1" cap="none" smtClean="0">
                <a:hlinkClick r:id="rId2" tooltip="Κοινωνική οικολογικό μοντέλο"/>
              </a:rPr>
              <a:t>ό</a:t>
            </a:r>
            <a:r>
              <a:rPr lang="en-US" sz="2600" i="1" cap="none" smtClean="0">
                <a:hlinkClick r:id="rId2" tooltip="Κοινωνική οικολογικό μοντέλο"/>
              </a:rPr>
              <a:t> οικολογικό μοντέλo § οικολογικό πλαίσιo Uri Bronfenbrenner γιa </a:t>
            </a:r>
            <a:r>
              <a:rPr lang="el-GR" sz="2600" i="1" cap="none" smtClean="0">
                <a:hlinkClick r:id="rId2" tooltip="Κοινωνική οικολογικό μοντέλο"/>
              </a:rPr>
              <a:t>την</a:t>
            </a:r>
            <a:r>
              <a:rPr lang="en-US" sz="2600" i="1" cap="none" smtClean="0">
                <a:hlinkClick r:id="rId2" tooltip="Κοινωνική οικολογικό μοντέλο"/>
              </a:rPr>
              <a:t> ανθρώπιν</a:t>
            </a:r>
            <a:r>
              <a:rPr lang="el-GR" sz="2600" i="1" cap="none" smtClean="0">
                <a:hlinkClick r:id="rId2" tooltip="Κοινωνική οικολογικό μοντέλο"/>
              </a:rPr>
              <a:t>η</a:t>
            </a:r>
            <a:r>
              <a:rPr lang="en-US" sz="2600" i="1" cap="none" smtClean="0">
                <a:hlinkClick r:id="rId2" tooltip="Κοινωνική οικολογικό μοντέλο"/>
              </a:rPr>
              <a:t> ανάπτυξη</a:t>
            </a:r>
            <a:r>
              <a:rPr lang="en-US" sz="2600" cap="none" smtClean="0"/>
              <a:t> </a:t>
            </a:r>
          </a:p>
        </p:txBody>
      </p:sp>
      <p:pic>
        <p:nvPicPr>
          <p:cNvPr id="27651" name="Picture 7" descr="urie-inpost"/>
          <p:cNvPicPr>
            <a:picLocks noChangeAspect="1" noChangeArrowheads="1"/>
          </p:cNvPicPr>
          <p:nvPr/>
        </p:nvPicPr>
        <p:blipFill>
          <a:blip r:embed="rId3"/>
          <a:srcRect/>
          <a:stretch>
            <a:fillRect/>
          </a:stretch>
        </p:blipFill>
        <p:spPr bwMode="auto">
          <a:xfrm>
            <a:off x="5651500" y="908050"/>
            <a:ext cx="3001963" cy="2120900"/>
          </a:xfrm>
          <a:prstGeom prst="rect">
            <a:avLst/>
          </a:prstGeom>
          <a:noFill/>
          <a:ln w="9525">
            <a:noFill/>
            <a:miter lim="800000"/>
            <a:headEnd/>
            <a:tailEnd/>
          </a:ln>
        </p:spPr>
      </p:pic>
      <p:pic>
        <p:nvPicPr>
          <p:cNvPr id="27653" name="Picture 6"/>
          <p:cNvPicPr>
            <a:picLocks noChangeAspect="1" noChangeArrowheads="1"/>
          </p:cNvPicPr>
          <p:nvPr/>
        </p:nvPicPr>
        <p:blipFill>
          <a:blip r:embed="rId4"/>
          <a:srcRect/>
          <a:stretch>
            <a:fillRect/>
          </a:stretch>
        </p:blipFill>
        <p:spPr bwMode="auto">
          <a:xfrm>
            <a:off x="0" y="1098550"/>
            <a:ext cx="5759450" cy="5759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2" name="Rectangle 4"/>
          <p:cNvSpPr>
            <a:spLocks noGrp="1" noChangeArrowheads="1"/>
          </p:cNvSpPr>
          <p:nvPr>
            <p:ph type="body" idx="4294967295"/>
          </p:nvPr>
        </p:nvSpPr>
        <p:spPr>
          <a:xfrm>
            <a:off x="3059113" y="0"/>
            <a:ext cx="5689600" cy="6913563"/>
          </a:xfrm>
          <a:noFill/>
        </p:spPr>
        <p:txBody>
          <a:bodyPr/>
          <a:lstStyle/>
          <a:p>
            <a:pPr eaLnBrk="1" hangingPunct="1">
              <a:spcBef>
                <a:spcPct val="0"/>
              </a:spcBef>
              <a:buClrTx/>
              <a:buSzTx/>
              <a:buFontTx/>
              <a:buNone/>
            </a:pPr>
            <a:r>
              <a:rPr lang="el-GR" sz="2000" smtClean="0"/>
              <a:t>Στο </a:t>
            </a:r>
            <a:r>
              <a:rPr lang="el-GR" sz="2000" i="1" smtClean="0"/>
              <a:t>σχήμα</a:t>
            </a:r>
            <a:r>
              <a:rPr lang="el-GR" sz="2000" smtClean="0"/>
              <a:t> διαφαίνεται ότι  η </a:t>
            </a:r>
            <a:r>
              <a:rPr lang="el-GR" sz="2000" b="1" i="1" smtClean="0"/>
              <a:t>οικολογική προσέγγιση</a:t>
            </a:r>
            <a:r>
              <a:rPr lang="el-GR" sz="2000" smtClean="0"/>
              <a:t>, βλέπει τα παιδιά μέσα στα διάφορα </a:t>
            </a:r>
            <a:r>
              <a:rPr lang="el-GR" sz="2000" b="1" i="1" u="sng" smtClean="0">
                <a:solidFill>
                  <a:schemeClr val="accent2"/>
                </a:solidFill>
              </a:rPr>
              <a:t>πλαίσια</a:t>
            </a:r>
            <a:r>
              <a:rPr lang="el-GR" sz="2000" b="1" i="1" u="sng" smtClean="0"/>
              <a:t> </a:t>
            </a:r>
            <a:r>
              <a:rPr lang="el-GR" sz="2000" i="1" u="sng" smtClean="0"/>
              <a:t>που κατοικούν</a:t>
            </a:r>
            <a:r>
              <a:rPr lang="el-GR" sz="2000" smtClean="0"/>
              <a:t>, σε καθημερινή βάση, στο άμεσο περιβάλλον στο οποίο ζουν (</a:t>
            </a:r>
            <a:r>
              <a:rPr lang="el-GR" sz="2000" i="1" u="sng" smtClean="0">
                <a:solidFill>
                  <a:srgbClr val="FF0000"/>
                </a:solidFill>
              </a:rPr>
              <a:t>μικροσυστήματα</a:t>
            </a:r>
            <a:r>
              <a:rPr lang="el-GR" sz="2000" smtClean="0"/>
              <a:t>).</a:t>
            </a:r>
          </a:p>
          <a:p>
            <a:pPr eaLnBrk="1" hangingPunct="1">
              <a:spcBef>
                <a:spcPct val="0"/>
              </a:spcBef>
              <a:buClrTx/>
              <a:buSzTx/>
              <a:buFontTx/>
              <a:buNone/>
            </a:pPr>
            <a:r>
              <a:rPr lang="el-GR" sz="2000" i="1" u="sng" smtClean="0"/>
              <a:t>Τα πλαίσια αυτά συνδέονται -συσχετίζονται- μεταξύ τους</a:t>
            </a:r>
            <a:r>
              <a:rPr lang="el-GR" sz="2000" smtClean="0"/>
              <a:t> με διάφορους τρόπους, έτσι συνδέεται/υπάρχει αλληλεπίδραση </a:t>
            </a:r>
            <a:r>
              <a:rPr lang="en-US" sz="2000" smtClean="0"/>
              <a:t>μεταξύ της οικογένειας και των δασκάλων, Σχέση μεταξύ </a:t>
            </a:r>
            <a:r>
              <a:rPr lang="el-GR" sz="2000" smtClean="0"/>
              <a:t>των </a:t>
            </a:r>
            <a:r>
              <a:rPr lang="en-US" sz="2000" smtClean="0"/>
              <a:t>συνομηλίκων του παιδιού και της οικογένειας </a:t>
            </a:r>
            <a:r>
              <a:rPr lang="el-GR" sz="2000" smtClean="0"/>
              <a:t>κ.λπ.  (</a:t>
            </a:r>
            <a:r>
              <a:rPr lang="el-GR" sz="2000" i="1" u="sng" smtClean="0">
                <a:solidFill>
                  <a:srgbClr val="FF0000"/>
                </a:solidFill>
              </a:rPr>
              <a:t>μεσοσυστήματα</a:t>
            </a:r>
            <a:r>
              <a:rPr lang="el-GR" sz="2000" smtClean="0"/>
              <a:t>)</a:t>
            </a:r>
          </a:p>
          <a:p>
            <a:pPr eaLnBrk="1" hangingPunct="1">
              <a:spcBef>
                <a:spcPct val="0"/>
              </a:spcBef>
              <a:buClrTx/>
              <a:buSzTx/>
              <a:buFontTx/>
              <a:buNone/>
            </a:pPr>
            <a:r>
              <a:rPr lang="el-GR" sz="2000" smtClean="0"/>
              <a:t>που, με τη σειρά τους, </a:t>
            </a:r>
            <a:r>
              <a:rPr lang="el-GR" sz="2000" i="1" u="sng" smtClean="0"/>
              <a:t>συνδέονται με πλαίσια και θεσμούς</a:t>
            </a:r>
            <a:r>
              <a:rPr lang="el-GR" sz="2000" smtClean="0"/>
              <a:t> (τοπική αυτοδιοίκηση, κοινότητα κ.λπ.), στα οποία το παιδί δεν είναι παρόν, αλλά τα οποία επηρεάζουν σημαντικά την ανάπτυξή του (</a:t>
            </a:r>
            <a:r>
              <a:rPr lang="el-GR" sz="2000" i="1" u="sng" smtClean="0">
                <a:solidFill>
                  <a:srgbClr val="FF0000"/>
                </a:solidFill>
              </a:rPr>
              <a:t>εξωσυστήματα</a:t>
            </a:r>
            <a:r>
              <a:rPr lang="el-GR" sz="2000" smtClean="0"/>
              <a:t>).</a:t>
            </a:r>
          </a:p>
          <a:p>
            <a:pPr eaLnBrk="1" hangingPunct="1">
              <a:spcBef>
                <a:spcPct val="0"/>
              </a:spcBef>
              <a:buClrTx/>
              <a:buSzTx/>
              <a:buFontTx/>
              <a:buNone/>
            </a:pPr>
            <a:r>
              <a:rPr lang="el-GR" sz="2000" smtClean="0"/>
              <a:t>Όλα αυτά τα συστήματα είναι </a:t>
            </a:r>
            <a:r>
              <a:rPr lang="el-GR" sz="2000" b="1" smtClean="0"/>
              <a:t>οργανωμένα</a:t>
            </a:r>
            <a:r>
              <a:rPr lang="el-GR" sz="2000" smtClean="0"/>
              <a:t> βάσει των </a:t>
            </a:r>
            <a:r>
              <a:rPr lang="el-GR" sz="2000" b="1" smtClean="0"/>
              <a:t>κυρίαρχων πεποιθήσεων, στάσεων και ιδεολογιών του πολιτισμού</a:t>
            </a:r>
            <a:r>
              <a:rPr lang="el-GR" sz="2000" smtClean="0"/>
              <a:t> (το </a:t>
            </a:r>
            <a:r>
              <a:rPr lang="el-GR" sz="2000" i="1" u="sng" smtClean="0">
                <a:solidFill>
                  <a:srgbClr val="FF0000"/>
                </a:solidFill>
              </a:rPr>
              <a:t>μακροσύστημα</a:t>
            </a:r>
            <a:r>
              <a:rPr lang="el-GR" sz="2000" smtClean="0"/>
              <a:t>, οι κύκλοι από έξω προς τα μέσα).</a:t>
            </a:r>
            <a:endParaRPr lang="en-US" sz="2000" smtClean="0"/>
          </a:p>
        </p:txBody>
      </p:sp>
      <p:pic>
        <p:nvPicPr>
          <p:cNvPr id="171013" name="Picture 9" descr="ecological-model-3"/>
          <p:cNvPicPr>
            <a:picLocks noChangeAspect="1" noChangeArrowheads="1"/>
          </p:cNvPicPr>
          <p:nvPr/>
        </p:nvPicPr>
        <p:blipFill>
          <a:blip r:embed="rId2"/>
          <a:srcRect/>
          <a:stretch>
            <a:fillRect/>
          </a:stretch>
        </p:blipFill>
        <p:spPr bwMode="auto">
          <a:xfrm>
            <a:off x="0" y="1628775"/>
            <a:ext cx="3132138" cy="3127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p:cNvSpPr>
          <p:nvPr>
            <p:ph type="title" idx="4294967295"/>
          </p:nvPr>
        </p:nvSpPr>
        <p:spPr bwMode="auto">
          <a:xfrm>
            <a:off x="611188" y="2565400"/>
            <a:ext cx="7467600" cy="855663"/>
          </a:xfrm>
          <a:noFill/>
        </p:spPr>
        <p:txBody>
          <a:bodyPr wrap="square" lIns="91440" tIns="45720" rIns="91440" bIns="45720" numCol="1" anchorCtr="0" compatLnSpc="1">
            <a:prstTxWarp prst="textNoShape">
              <a:avLst/>
            </a:prstTxWarp>
            <a:normAutofit fontScale="90000"/>
          </a:bodyPr>
          <a:lstStyle/>
          <a:p>
            <a:pPr algn="ctr"/>
            <a:r>
              <a:rPr lang="el-GR" sz="3200" b="1" i="1" cap="none" smtClean="0"/>
              <a:t>Β. Οι κοινωνιολογικές θεωρίες για την κοινωνικοποίηση</a:t>
            </a:r>
            <a:r>
              <a:rPr lang="en-US" sz="2600" cap="none" smtClean="0"/>
              <a:t> </a:t>
            </a:r>
            <a:endParaRPr lang="el-GR" sz="2600" cap="none" smtClean="0"/>
          </a:p>
        </p:txBody>
      </p:sp>
      <p:sp>
        <p:nvSpPr>
          <p:cNvPr id="164867" name="Rectangle 3"/>
          <p:cNvSpPr>
            <a:spLocks/>
          </p:cNvSpPr>
          <p:nvPr/>
        </p:nvSpPr>
        <p:spPr bwMode="auto">
          <a:xfrm>
            <a:off x="827088" y="3933825"/>
            <a:ext cx="7467600" cy="561975"/>
          </a:xfrm>
          <a:prstGeom prst="rect">
            <a:avLst/>
          </a:prstGeom>
          <a:noFill/>
          <a:ln w="9525">
            <a:noFill/>
            <a:miter lim="800000"/>
            <a:headEnd/>
            <a:tailEnd/>
          </a:ln>
        </p:spPr>
        <p:txBody>
          <a:bodyPr anchor="b"/>
          <a:lstStyle/>
          <a:p>
            <a:pPr eaLnBrk="0" hangingPunct="0"/>
            <a:r>
              <a:rPr lang="el-GR" sz="3000" b="1" i="1">
                <a:solidFill>
                  <a:schemeClr val="tx2"/>
                </a:solidFill>
                <a:latin typeface="Century Schoolbook" pitchFamily="18" charset="0"/>
              </a:rPr>
              <a:t>Βα. Δομικές/μακρο-κοινωνιολογικές</a:t>
            </a:r>
            <a:r>
              <a:rPr lang="el-GR" sz="3000">
                <a:solidFill>
                  <a:schemeClr val="tx2"/>
                </a:solidFill>
                <a:latin typeface="Century Schoolbook" pitchFamily="18" charset="0"/>
              </a:rPr>
              <a:t> </a:t>
            </a:r>
            <a:endParaRPr lang="en-US" sz="3000">
              <a:solidFill>
                <a:schemeClr val="tx2"/>
              </a:solidFill>
              <a:latin typeface="Century Schoolbook"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p:cNvSpPr>
          <p:nvPr>
            <p:ph type="body" idx="4294967295"/>
          </p:nvPr>
        </p:nvSpPr>
        <p:spPr>
          <a:xfrm>
            <a:off x="0" y="1341438"/>
            <a:ext cx="8675688" cy="5516562"/>
          </a:xfrm>
        </p:spPr>
        <p:txBody>
          <a:bodyPr/>
          <a:lstStyle/>
          <a:p>
            <a:pPr>
              <a:lnSpc>
                <a:spcPct val="80000"/>
              </a:lnSpc>
            </a:pPr>
            <a:r>
              <a:rPr lang="el-GR" sz="2000" smtClean="0"/>
              <a:t>Ο </a:t>
            </a:r>
            <a:r>
              <a:rPr lang="el-GR" sz="2000" b="1" i="1" smtClean="0"/>
              <a:t>Ντυρκάιμ</a:t>
            </a:r>
            <a:r>
              <a:rPr lang="el-GR" sz="2000" smtClean="0"/>
              <a:t> διατύπωσε το ερώτημα σχετικά με την ισορροπία που καταφέρνει να διατηρεί ένα κοινωνικό σύστημα (οι κοινωνίες διατηρούν την ενότητά τους και επιβιώνουν -κοινωνική αλληλεγγύη, συνοχή-), μολονότι οι παράγοντες που το συνθέτουν, διακατέχονται από αντικρουόμενα συμφέροντα και αντιπαλότητες.</a:t>
            </a:r>
          </a:p>
          <a:p>
            <a:pPr>
              <a:lnSpc>
                <a:spcPct val="80000"/>
              </a:lnSpc>
            </a:pPr>
            <a:r>
              <a:rPr lang="el-GR" sz="2000" smtClean="0"/>
              <a:t>Με αυτό το νοηματικό περιεχόμενο, ο Ντυρκάιμ απέδωσε ερμηνευτικά την </a:t>
            </a:r>
            <a:r>
              <a:rPr lang="el-GR" sz="2000" b="1" smtClean="0"/>
              <a:t>εύρυθμη λειτουργία της κοινωνίας</a:t>
            </a:r>
            <a:r>
              <a:rPr lang="el-GR" sz="2000" smtClean="0"/>
              <a:t> στην ουσιαστική </a:t>
            </a:r>
            <a:r>
              <a:rPr lang="el-GR" sz="2000" b="1" smtClean="0"/>
              <a:t>λειτουργία του ανθρωπίνου σώματος</a:t>
            </a:r>
            <a:r>
              <a:rPr lang="el-GR" sz="2000" smtClean="0"/>
              <a:t>.</a:t>
            </a:r>
          </a:p>
          <a:p>
            <a:pPr>
              <a:lnSpc>
                <a:spcPct val="80000"/>
              </a:lnSpc>
            </a:pPr>
            <a:r>
              <a:rPr lang="el-GR" sz="2000" smtClean="0"/>
              <a:t>Με εύστοχες παρατηρήσεις και παρομοιώσεις υποστήριξε ότι το </a:t>
            </a:r>
            <a:r>
              <a:rPr lang="el-GR" sz="2000" b="1" smtClean="0"/>
              <a:t>κάθε ένα βιολογικό όργανο</a:t>
            </a:r>
            <a:r>
              <a:rPr lang="el-GR" sz="2000" smtClean="0"/>
              <a:t> του ανθρωπίνου σώματος </a:t>
            </a:r>
            <a:r>
              <a:rPr lang="el-GR" sz="2000" b="1" smtClean="0"/>
              <a:t>επιτελεί τη δική του λειτουργία</a:t>
            </a:r>
            <a:r>
              <a:rPr lang="el-GR" sz="2000" smtClean="0"/>
              <a:t>. Το χέρι δεν μπορεί να περπατήσει ή να ακούσει. Το πόδι δεν μπορεί να γράψει ή να δει κάτι σε ένα οπτικό πεδίο κ.λπ. Το κάθε ένα όργανο επιτελεί τη δική του λειτουργία, και </a:t>
            </a:r>
            <a:r>
              <a:rPr lang="el-GR" sz="2000" b="1" smtClean="0"/>
              <a:t>όλα μαζί συγκροτούν το ανθρώπινο σώμα.</a:t>
            </a:r>
            <a:endParaRPr lang="el-GR" sz="2000" smtClean="0"/>
          </a:p>
          <a:p>
            <a:pPr>
              <a:lnSpc>
                <a:spcPct val="80000"/>
              </a:lnSpc>
            </a:pPr>
            <a:r>
              <a:rPr lang="el-GR" sz="2000" smtClean="0"/>
              <a:t>Ο </a:t>
            </a:r>
            <a:r>
              <a:rPr lang="el-GR" sz="2000" u="sng" smtClean="0"/>
              <a:t>κάθε ένας </a:t>
            </a:r>
            <a:r>
              <a:rPr lang="el-GR" sz="2000" b="1" u="sng" smtClean="0"/>
              <a:t>θεσμός</a:t>
            </a:r>
            <a:r>
              <a:rPr lang="el-GR" sz="2000" u="sng" smtClean="0"/>
              <a:t> στο </a:t>
            </a:r>
            <a:r>
              <a:rPr lang="el-GR" sz="2000" b="1" i="1" u="sng" smtClean="0"/>
              <a:t>κοινωνικό σύστημα</a:t>
            </a:r>
            <a:r>
              <a:rPr lang="el-GR" sz="2000" smtClean="0"/>
              <a:t>, στο οποίο γεννιόμαστε και μεγαλώνουμε, </a:t>
            </a:r>
            <a:r>
              <a:rPr lang="el-GR" sz="2000" u="sng" smtClean="0"/>
              <a:t>επιτελεί τη δική του </a:t>
            </a:r>
            <a:r>
              <a:rPr lang="el-GR" sz="2000" b="1" u="sng" smtClean="0"/>
              <a:t>λειτουργία</a:t>
            </a:r>
            <a:r>
              <a:rPr lang="el-GR" sz="2000" smtClean="0"/>
              <a:t> από την οποία απορρέουν αντιστοίχως </a:t>
            </a:r>
            <a:r>
              <a:rPr lang="el-GR" sz="2000" u="sng" smtClean="0"/>
              <a:t>τα αναμενόμενα </a:t>
            </a:r>
            <a:r>
              <a:rPr lang="el-GR" sz="2000" b="1" u="sng" smtClean="0"/>
              <a:t>αποτελέσματα</a:t>
            </a:r>
            <a:r>
              <a:rPr lang="el-GR" sz="2000" u="sng" smtClean="0"/>
              <a:t>.</a:t>
            </a:r>
            <a:r>
              <a:rPr lang="el-GR" sz="2000" smtClean="0"/>
              <a:t> </a:t>
            </a:r>
          </a:p>
          <a:p>
            <a:pPr>
              <a:lnSpc>
                <a:spcPct val="80000"/>
              </a:lnSpc>
            </a:pPr>
            <a:r>
              <a:rPr lang="el-GR" sz="2000" smtClean="0"/>
              <a:t>Η θεωρία αυτή ερμηνεύει την </a:t>
            </a:r>
            <a:r>
              <a:rPr lang="el-GR" sz="2000" b="1" smtClean="0"/>
              <a:t>κοινωνική ανέλιξη</a:t>
            </a:r>
            <a:r>
              <a:rPr lang="el-GR" sz="2000" smtClean="0"/>
              <a:t> του ατόμου με βάση τις </a:t>
            </a:r>
            <a:r>
              <a:rPr lang="el-GR" sz="2000" b="1" smtClean="0"/>
              <a:t>σχέσεις ατόμου και περιβάλλοντος</a:t>
            </a:r>
            <a:r>
              <a:rPr lang="el-GR" sz="2000" smtClean="0"/>
              <a:t>.</a:t>
            </a:r>
            <a:r>
              <a:rPr lang="en-US" sz="1800" smtClean="0"/>
              <a:t> </a:t>
            </a:r>
          </a:p>
        </p:txBody>
      </p:sp>
      <p:sp>
        <p:nvSpPr>
          <p:cNvPr id="172036" name="Rectangle 4"/>
          <p:cNvSpPr>
            <a:spLocks noGrp="1"/>
          </p:cNvSpPr>
          <p:nvPr>
            <p:ph type="title" idx="4294967295"/>
          </p:nvPr>
        </p:nvSpPr>
        <p:spPr bwMode="auto">
          <a:xfrm>
            <a:off x="0" y="0"/>
            <a:ext cx="9144000" cy="1143000"/>
          </a:xfrm>
          <a:noFill/>
        </p:spPr>
        <p:txBody>
          <a:bodyPr wrap="square" lIns="91440" tIns="45720" rIns="91440" bIns="45720" numCol="1" anchorCtr="0" compatLnSpc="1">
            <a:prstTxWarp prst="textNoShape">
              <a:avLst/>
            </a:prstTxWarp>
          </a:bodyPr>
          <a:lstStyle/>
          <a:p>
            <a:r>
              <a:rPr lang="el-GR" sz="2200" b="1" i="1" cap="none" smtClean="0"/>
              <a:t>(1) Οι θεωρίες του λειτουργισμού -φονξιοναλισμού-,  της ισορροπίας</a:t>
            </a:r>
            <a:r>
              <a:rPr lang="en-US" sz="2200" cap="none" smtClean="0"/>
              <a:t> </a:t>
            </a:r>
            <a:br>
              <a:rPr lang="en-US" sz="2200" cap="none" smtClean="0"/>
            </a:br>
            <a:r>
              <a:rPr lang="el-GR" sz="2200" b="1" i="1" cap="none" smtClean="0"/>
              <a:t>1</a:t>
            </a:r>
            <a:r>
              <a:rPr lang="el-GR" sz="2200" b="1" i="1" cap="none" baseline="30000" smtClean="0"/>
              <a:t>α</a:t>
            </a:r>
            <a:r>
              <a:rPr lang="el-GR" sz="2200" b="1" i="1" cap="none" smtClean="0"/>
              <a:t>:Η συστημική θεωρία</a:t>
            </a:r>
            <a:r>
              <a:rPr lang="el-GR" sz="2200" i="1" cap="none" smtClean="0"/>
              <a:t> κοινωνικοποίησης:</a:t>
            </a:r>
            <a:r>
              <a:rPr lang="el-GR" sz="2200" cap="none" smtClean="0"/>
              <a:t> </a:t>
            </a:r>
            <a:r>
              <a:rPr lang="en-US" sz="2200" cap="none" smtClean="0"/>
              <a:t>E. Durkheim (1858-1917)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p:cNvSpPr>
          <p:nvPr>
            <p:ph type="title" idx="4294967295"/>
          </p:nvPr>
        </p:nvSpPr>
        <p:spPr bwMode="auto">
          <a:xfrm>
            <a:off x="0" y="260350"/>
            <a:ext cx="9144000" cy="1157288"/>
          </a:xfrm>
          <a:noFill/>
        </p:spPr>
        <p:txBody>
          <a:bodyPr wrap="square" lIns="91440" tIns="45720" rIns="91440" bIns="45720" numCol="1" anchorCtr="0" compatLnSpc="1">
            <a:prstTxWarp prst="textNoShape">
              <a:avLst/>
            </a:prstTxWarp>
            <a:normAutofit fontScale="90000"/>
          </a:bodyPr>
          <a:lstStyle/>
          <a:p>
            <a:r>
              <a:rPr lang="el-GR" sz="2200" b="1" i="1" cap="none" smtClean="0"/>
              <a:t>(1) Οι θεωρίες του λειτουργισμού -φονξιοναλισμού-,  της ισορροπίας</a:t>
            </a:r>
            <a:r>
              <a:rPr lang="en-US" sz="2200" cap="none" smtClean="0"/>
              <a:t> </a:t>
            </a:r>
            <a:br>
              <a:rPr lang="en-US" sz="2200" cap="none" smtClean="0"/>
            </a:br>
            <a:r>
              <a:rPr lang="el-GR" sz="2200" b="1" i="1" cap="none" smtClean="0"/>
              <a:t>1</a:t>
            </a:r>
            <a:r>
              <a:rPr lang="el-GR" sz="2200" b="1" i="1" cap="none" baseline="30000" smtClean="0"/>
              <a:t>α</a:t>
            </a:r>
            <a:r>
              <a:rPr lang="el-GR" sz="2200" b="1" i="1" cap="none" smtClean="0"/>
              <a:t>:Η συστημική θεωρία</a:t>
            </a:r>
            <a:r>
              <a:rPr lang="el-GR" sz="2200" i="1" cap="none" smtClean="0"/>
              <a:t> κοινωνικοποίησης:</a:t>
            </a:r>
            <a:r>
              <a:rPr lang="el-GR" sz="2200" cap="none" smtClean="0"/>
              <a:t> Τ. </a:t>
            </a:r>
            <a:r>
              <a:rPr lang="en-US" sz="2200" cap="none" smtClean="0"/>
              <a:t>Parsons</a:t>
            </a:r>
            <a:r>
              <a:rPr lang="el-GR" sz="2200" cap="none" smtClean="0"/>
              <a:t> (1902-1979)</a:t>
            </a:r>
            <a:r>
              <a:rPr lang="en-US" sz="2600" cap="none" smtClean="0"/>
              <a:t> </a:t>
            </a:r>
          </a:p>
        </p:txBody>
      </p:sp>
      <p:sp>
        <p:nvSpPr>
          <p:cNvPr id="174083" name="Rectangle 3"/>
          <p:cNvSpPr>
            <a:spLocks noGrp="1"/>
          </p:cNvSpPr>
          <p:nvPr>
            <p:ph type="body" idx="4294967295"/>
          </p:nvPr>
        </p:nvSpPr>
        <p:spPr>
          <a:xfrm>
            <a:off x="457200" y="1600200"/>
            <a:ext cx="7467600" cy="5257800"/>
          </a:xfrm>
        </p:spPr>
        <p:txBody>
          <a:bodyPr/>
          <a:lstStyle/>
          <a:p>
            <a:r>
              <a:rPr lang="el-GR" smtClean="0"/>
              <a:t>Ο </a:t>
            </a:r>
            <a:r>
              <a:rPr lang="el-GR" b="1" i="1" smtClean="0"/>
              <a:t>Πάρσονς</a:t>
            </a:r>
            <a:r>
              <a:rPr lang="el-GR" smtClean="0"/>
              <a:t> τάχθηκε υπέρ της αντίληψης σχετικά με την </a:t>
            </a:r>
            <a:r>
              <a:rPr lang="el-GR" b="1" i="1" smtClean="0"/>
              <a:t>αναγκαιότητα της ισορροπίας </a:t>
            </a:r>
            <a:r>
              <a:rPr lang="el-GR" smtClean="0"/>
              <a:t>στο </a:t>
            </a:r>
            <a:r>
              <a:rPr lang="el-GR" b="1" smtClean="0"/>
              <a:t>κοινωνικοοικονομικό</a:t>
            </a:r>
            <a:r>
              <a:rPr lang="el-GR" smtClean="0"/>
              <a:t> και </a:t>
            </a:r>
            <a:r>
              <a:rPr lang="el-GR" b="1" smtClean="0"/>
              <a:t>κοινωνικο-πολιτισμικό</a:t>
            </a:r>
            <a:r>
              <a:rPr lang="el-GR" smtClean="0"/>
              <a:t> σύστημα </a:t>
            </a:r>
          </a:p>
          <a:p>
            <a:r>
              <a:rPr lang="el-GR" smtClean="0"/>
              <a:t> και έτσι υποστηρίζει ότι η </a:t>
            </a:r>
            <a:r>
              <a:rPr lang="el-GR" b="1" smtClean="0"/>
              <a:t>κοινωνικοποίηση</a:t>
            </a:r>
            <a:r>
              <a:rPr lang="el-GR" smtClean="0"/>
              <a:t> του ατόμου αρχίζει με την </a:t>
            </a:r>
            <a:r>
              <a:rPr lang="el-GR" b="1" i="1" smtClean="0"/>
              <a:t>εσωτερίκευση</a:t>
            </a:r>
            <a:r>
              <a:rPr lang="el-GR" smtClean="0"/>
              <a:t> (</a:t>
            </a:r>
            <a:r>
              <a:rPr lang="el-GR" b="1" i="1" smtClean="0"/>
              <a:t>της κουλτούρας της κοινωνίας στην οποία βρίσκεται το άτομ</a:t>
            </a:r>
            <a:r>
              <a:rPr lang="el-GR" smtClean="0"/>
              <a:t>ο) ως συμβόλων της μητέρας και του πατέρα και ολοκληρώνεται με την εσωτερίκευση των κανόνων και των αξιών του κοινωνικού συστήματος και βοηθά στην ισορροπία του συστήματος (Κοινωνικοποίηση στις πέντε κύριες φάσεις).</a:t>
            </a:r>
            <a:endParaRPr lang="el-GR" b="1"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bwMode="auto">
          <a:xfrm>
            <a:off x="0" y="0"/>
            <a:ext cx="9144000" cy="774700"/>
          </a:xfrm>
          <a:noFill/>
        </p:spPr>
        <p:txBody>
          <a:bodyPr wrap="square" lIns="91440" tIns="45720" rIns="91440" bIns="45720" numCol="1" anchor="ctr" anchorCtr="1" compatLnSpc="1">
            <a:prstTxWarp prst="textNoShape">
              <a:avLst/>
            </a:prstTxWarp>
          </a:bodyPr>
          <a:lstStyle/>
          <a:p>
            <a:r>
              <a:rPr lang="el-GR" sz="2600" b="1" i="1" cap="none" smtClean="0">
                <a:solidFill>
                  <a:srgbClr val="000000"/>
                </a:solidFill>
              </a:rPr>
              <a:t>Τι είναι κοινωνικοποίηση κατά Πάρσονς</a:t>
            </a:r>
          </a:p>
        </p:txBody>
      </p:sp>
      <p:sp>
        <p:nvSpPr>
          <p:cNvPr id="58371" name="Rectangle 3"/>
          <p:cNvSpPr>
            <a:spLocks noGrp="1" noChangeArrowheads="1"/>
          </p:cNvSpPr>
          <p:nvPr>
            <p:ph type="body" idx="4294967295"/>
          </p:nvPr>
        </p:nvSpPr>
        <p:spPr>
          <a:xfrm>
            <a:off x="0" y="765175"/>
            <a:ext cx="9144000" cy="6092825"/>
          </a:xfrm>
        </p:spPr>
        <p:txBody>
          <a:bodyPr/>
          <a:lstStyle/>
          <a:p>
            <a:pPr lvl="1">
              <a:defRPr/>
            </a:pPr>
            <a:r>
              <a:rPr lang="el-GR" sz="2400" smtClean="0">
                <a:solidFill>
                  <a:srgbClr val="000000"/>
                </a:solidFill>
                <a:effectLst>
                  <a:outerShdw blurRad="38100" dist="38100" dir="2700000" algn="tl">
                    <a:srgbClr val="C0C0C0"/>
                  </a:outerShdw>
                </a:effectLst>
              </a:rPr>
              <a:t>Τ. </a:t>
            </a:r>
            <a:r>
              <a:rPr lang="en-US" sz="2400" smtClean="0">
                <a:solidFill>
                  <a:srgbClr val="000000"/>
                </a:solidFill>
                <a:effectLst>
                  <a:outerShdw blurRad="38100" dist="38100" dir="2700000" algn="tl">
                    <a:srgbClr val="C0C0C0"/>
                  </a:outerShdw>
                </a:effectLst>
              </a:rPr>
              <a:t>Parsons</a:t>
            </a:r>
            <a:r>
              <a:rPr lang="el-GR" sz="2400" smtClean="0">
                <a:solidFill>
                  <a:srgbClr val="000000"/>
                </a:solidFill>
                <a:effectLst>
                  <a:outerShdw blurRad="38100" dist="38100" dir="2700000" algn="tl">
                    <a:srgbClr val="C0C0C0"/>
                  </a:outerShdw>
                </a:effectLst>
              </a:rPr>
              <a:t>:</a:t>
            </a:r>
            <a:r>
              <a:rPr lang="el-GR" sz="2400" smtClean="0">
                <a:effectLst>
                  <a:outerShdw blurRad="38100" dist="38100" dir="2700000" algn="tl">
                    <a:srgbClr val="C0C0C0"/>
                  </a:outerShdw>
                </a:effectLst>
              </a:rPr>
              <a:t> «</a:t>
            </a:r>
            <a:r>
              <a:rPr lang="el-GR" sz="2400" i="1" smtClean="0">
                <a:solidFill>
                  <a:srgbClr val="000000"/>
                </a:solidFill>
                <a:effectLst>
                  <a:outerShdw blurRad="38100" dist="38100" dir="2700000" algn="tl">
                    <a:srgbClr val="C0C0C0"/>
                  </a:outerShdw>
                </a:effectLst>
              </a:rPr>
              <a:t>εσωτερίκευση της κουλτούρας</a:t>
            </a:r>
            <a:r>
              <a:rPr lang="el-GR" sz="2400" i="1" smtClean="0">
                <a:effectLst>
                  <a:outerShdw blurRad="38100" dist="38100" dir="2700000" algn="tl">
                    <a:srgbClr val="C0C0C0"/>
                  </a:outerShdw>
                </a:effectLst>
              </a:rPr>
              <a:t> της συγκεκριμένης κοινωνίας</a:t>
            </a:r>
            <a:r>
              <a:rPr lang="el-GR" sz="2400" smtClean="0">
                <a:effectLst>
                  <a:outerShdw blurRad="38100" dist="38100" dir="2700000" algn="tl">
                    <a:srgbClr val="C0C0C0"/>
                  </a:outerShdw>
                </a:effectLst>
              </a:rPr>
              <a:t>» στην οποία γεννήθηκε και μεγάλωσε το άτομο.</a:t>
            </a:r>
          </a:p>
          <a:p>
            <a:pPr lvl="1">
              <a:defRPr/>
            </a:pPr>
            <a:r>
              <a:rPr lang="el-GR" sz="2400" smtClean="0">
                <a:effectLst>
                  <a:outerShdw blurRad="38100" dist="38100" dir="2700000" algn="tl">
                    <a:srgbClr val="C0C0C0"/>
                  </a:outerShdw>
                </a:effectLst>
              </a:rPr>
              <a:t>Η διαδικασία εσωτερίκευσης πραγματοποιείται σε </a:t>
            </a:r>
            <a:r>
              <a:rPr lang="el-GR" sz="2400" smtClean="0">
                <a:solidFill>
                  <a:srgbClr val="000000"/>
                </a:solidFill>
                <a:effectLst>
                  <a:outerShdw blurRad="38100" dist="38100" dir="2700000" algn="tl">
                    <a:srgbClr val="C0C0C0"/>
                  </a:outerShdw>
                </a:effectLst>
              </a:rPr>
              <a:t>5 διαδοχικές φάσεις</a:t>
            </a:r>
            <a:r>
              <a:rPr lang="el-GR" sz="2400" smtClean="0">
                <a:effectLst>
                  <a:outerShdw blurRad="38100" dist="38100" dir="2700000" algn="tl">
                    <a:srgbClr val="C0C0C0"/>
                  </a:outerShdw>
                </a:effectLst>
              </a:rPr>
              <a:t>:</a:t>
            </a:r>
          </a:p>
          <a:p>
            <a:pPr lvl="2">
              <a:defRPr/>
            </a:pPr>
            <a:r>
              <a:rPr lang="el-GR" sz="2400" smtClean="0">
                <a:effectLst>
                  <a:outerShdw blurRad="38100" dist="38100" dir="2700000" algn="tl">
                    <a:srgbClr val="C0C0C0"/>
                  </a:outerShdw>
                </a:effectLst>
              </a:rPr>
              <a:t>α΄ φάση: στη σχέση με τη </a:t>
            </a:r>
            <a:r>
              <a:rPr lang="el-GR" sz="2400" smtClean="0">
                <a:solidFill>
                  <a:schemeClr val="accent2"/>
                </a:solidFill>
                <a:effectLst>
                  <a:outerShdw blurRad="38100" dist="38100" dir="2700000" algn="tl">
                    <a:srgbClr val="C0C0C0"/>
                  </a:outerShdw>
                </a:effectLst>
              </a:rPr>
              <a:t>μητέρα</a:t>
            </a:r>
          </a:p>
          <a:p>
            <a:pPr lvl="2">
              <a:defRPr/>
            </a:pPr>
            <a:r>
              <a:rPr lang="el-GR" sz="2400" smtClean="0">
                <a:effectLst>
                  <a:outerShdw blurRad="38100" dist="38100" dir="2700000" algn="tl">
                    <a:srgbClr val="C0C0C0"/>
                  </a:outerShdw>
                </a:effectLst>
              </a:rPr>
              <a:t>β΄ φάση: στη σχέση με την </a:t>
            </a:r>
            <a:r>
              <a:rPr lang="el-GR" sz="2400" smtClean="0">
                <a:solidFill>
                  <a:schemeClr val="accent2"/>
                </a:solidFill>
                <a:effectLst>
                  <a:outerShdw blurRad="38100" dist="38100" dir="2700000" algn="tl">
                    <a:srgbClr val="C0C0C0"/>
                  </a:outerShdw>
                </a:effectLst>
              </a:rPr>
              <a:t>οικογένεια</a:t>
            </a:r>
            <a:r>
              <a:rPr lang="el-GR" sz="2400" smtClean="0">
                <a:effectLst>
                  <a:outerShdw blurRad="38100" dist="38100" dir="2700000" algn="tl">
                    <a:srgbClr val="C0C0C0"/>
                  </a:outerShdw>
                </a:effectLst>
              </a:rPr>
              <a:t> (αδέλφια, πατέρας, συγγενείς)</a:t>
            </a:r>
          </a:p>
          <a:p>
            <a:pPr lvl="2">
              <a:defRPr/>
            </a:pPr>
            <a:r>
              <a:rPr lang="el-GR" sz="2400" smtClean="0">
                <a:effectLst>
                  <a:outerShdw blurRad="38100" dist="38100" dir="2700000" algn="tl">
                    <a:srgbClr val="C0C0C0"/>
                  </a:outerShdw>
                </a:effectLst>
              </a:rPr>
              <a:t>γ΄ φάση: στη σχέση με το σχολικό περιβάλλον (</a:t>
            </a:r>
            <a:r>
              <a:rPr lang="el-GR" sz="2400" smtClean="0">
                <a:solidFill>
                  <a:schemeClr val="accent2"/>
                </a:solidFill>
                <a:effectLst>
                  <a:outerShdw blurRad="38100" dist="38100" dir="2700000" algn="tl">
                    <a:srgbClr val="C0C0C0"/>
                  </a:outerShdw>
                </a:effectLst>
              </a:rPr>
              <a:t>σχολική κοινωνικοποίηση</a:t>
            </a:r>
            <a:r>
              <a:rPr lang="el-GR" sz="2400" smtClean="0">
                <a:effectLst>
                  <a:outerShdw blurRad="38100" dist="38100" dir="2700000" algn="tl">
                    <a:srgbClr val="C0C0C0"/>
                  </a:outerShdw>
                </a:effectLst>
              </a:rPr>
              <a:t>)</a:t>
            </a:r>
          </a:p>
          <a:p>
            <a:pPr lvl="2">
              <a:defRPr/>
            </a:pPr>
            <a:r>
              <a:rPr lang="el-GR" sz="2400" smtClean="0">
                <a:effectLst>
                  <a:outerShdw blurRad="38100" dist="38100" dir="2700000" algn="tl">
                    <a:srgbClr val="C0C0C0"/>
                  </a:outerShdw>
                </a:effectLst>
              </a:rPr>
              <a:t>δ΄ φάση: στη σχέση με την </a:t>
            </a:r>
            <a:r>
              <a:rPr lang="el-GR" sz="2400" smtClean="0">
                <a:solidFill>
                  <a:schemeClr val="accent2"/>
                </a:solidFill>
                <a:effectLst>
                  <a:outerShdw blurRad="38100" dist="38100" dir="2700000" algn="tl">
                    <a:srgbClr val="C0C0C0"/>
                  </a:outerShdw>
                </a:effectLst>
              </a:rPr>
              <a:t>ομάδα συνομηλίκων</a:t>
            </a:r>
            <a:r>
              <a:rPr lang="el-GR" sz="2400" smtClean="0">
                <a:effectLst>
                  <a:outerShdw blurRad="38100" dist="38100" dir="2700000" algn="tl">
                    <a:srgbClr val="C0C0C0"/>
                  </a:outerShdw>
                </a:effectLst>
              </a:rPr>
              <a:t> (μαθαίνει να λειτουργεί στην ομάδα-φιλικές σχέσεις)</a:t>
            </a:r>
          </a:p>
          <a:p>
            <a:pPr lvl="2">
              <a:defRPr/>
            </a:pPr>
            <a:r>
              <a:rPr lang="el-GR" sz="2400" smtClean="0">
                <a:effectLst>
                  <a:outerShdw blurRad="38100" dist="38100" dir="2700000" algn="tl">
                    <a:srgbClr val="C0C0C0"/>
                  </a:outerShdw>
                </a:effectLst>
              </a:rPr>
              <a:t>ε΄ φάση: στη σχέση με το επάγγελμα (</a:t>
            </a:r>
            <a:r>
              <a:rPr lang="el-GR" sz="2400" smtClean="0">
                <a:solidFill>
                  <a:schemeClr val="accent2"/>
                </a:solidFill>
                <a:effectLst>
                  <a:outerShdw blurRad="38100" dist="38100" dir="2700000" algn="tl">
                    <a:srgbClr val="C0C0C0"/>
                  </a:outerShdw>
                </a:effectLst>
              </a:rPr>
              <a:t>επαγγελματική κοινωνικοποίηση</a:t>
            </a:r>
            <a:r>
              <a:rPr lang="el-GR" sz="2400" smtClean="0">
                <a:effectLst>
                  <a:outerShdw blurRad="38100" dist="38100" dir="2700000" algn="tl">
                    <a:srgbClr val="C0C0C0"/>
                  </a:outerShdw>
                </a:effectLst>
              </a:rPr>
              <a:t>)</a:t>
            </a:r>
            <a:endParaRPr lang="en-US" sz="2400" smtClean="0">
              <a:effectLst>
                <a:outerShdw blurRad="38100" dist="38100" dir="2700000" algn="tl">
                  <a:srgbClr val="C0C0C0"/>
                </a:outerShdw>
              </a:effectLst>
            </a:endParaRPr>
          </a:p>
          <a:p>
            <a:pPr lvl="1">
              <a:defRPr/>
            </a:pPr>
            <a:endParaRPr lang="el-GR" sz="2400" smtClean="0">
              <a:effectLst>
                <a:outerShdw blurRad="38100" dist="38100" dir="2700000" algn="tl">
                  <a:srgbClr val="C0C0C0"/>
                </a:outerShdw>
              </a:effectLst>
            </a:endParaRPr>
          </a:p>
        </p:txBody>
      </p:sp>
    </p:spTree>
  </p:cSld>
  <p:clrMapOvr>
    <a:masterClrMapping/>
  </p:clrMapOvr>
  <p:transition>
    <p:pull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 name="8 - Θέση αριθμού διαφάνειας"/>
          <p:cNvSpPr>
            <a:spLocks noGrp="1"/>
          </p:cNvSpPr>
          <p:nvPr>
            <p:ph type="sldNum" sz="quarter" idx="11"/>
          </p:nvPr>
        </p:nvSpPr>
        <p:spPr/>
        <p:txBody>
          <a:bodyPr/>
          <a:lstStyle/>
          <a:p>
            <a:pPr>
              <a:defRPr/>
            </a:pPr>
            <a:fld id="{0836850D-3DAD-4408-9F94-3E6138C0BE80}" type="slidenum">
              <a:rPr lang="el-GR"/>
              <a:pPr>
                <a:defRPr/>
              </a:pPr>
              <a:t>19</a:t>
            </a:fld>
            <a:endParaRPr lang="el-GR"/>
          </a:p>
        </p:txBody>
      </p:sp>
      <p:grpSp>
        <p:nvGrpSpPr>
          <p:cNvPr id="25602" name="Group 2"/>
          <p:cNvGrpSpPr>
            <a:grpSpLocks noChangeAspect="1"/>
          </p:cNvGrpSpPr>
          <p:nvPr/>
        </p:nvGrpSpPr>
        <p:grpSpPr bwMode="auto">
          <a:xfrm>
            <a:off x="1403350" y="3429000"/>
            <a:ext cx="7561263" cy="1008063"/>
            <a:chOff x="2657" y="2847"/>
            <a:chExt cx="8925" cy="1134"/>
          </a:xfrm>
        </p:grpSpPr>
        <p:sp>
          <p:nvSpPr>
            <p:cNvPr id="25618" name="AutoShape 3"/>
            <p:cNvSpPr>
              <a:spLocks noChangeAspect="1" noChangeArrowheads="1" noTextEdit="1"/>
            </p:cNvSpPr>
            <p:nvPr/>
          </p:nvSpPr>
          <p:spPr bwMode="auto">
            <a:xfrm>
              <a:off x="2657" y="2847"/>
              <a:ext cx="8925" cy="1134"/>
            </a:xfrm>
            <a:prstGeom prst="rect">
              <a:avLst/>
            </a:prstGeom>
            <a:solidFill>
              <a:srgbClr val="FFFFFF"/>
            </a:solidFill>
            <a:ln w="9525">
              <a:solidFill>
                <a:srgbClr val="000000"/>
              </a:solidFill>
              <a:prstDash val="sysDot"/>
              <a:miter lim="800000"/>
              <a:headEnd/>
              <a:tailEnd/>
            </a:ln>
          </p:spPr>
          <p:txBody>
            <a:bodyPr/>
            <a:lstStyle/>
            <a:p>
              <a:endParaRPr lang="en-US"/>
            </a:p>
          </p:txBody>
        </p:sp>
        <p:sp>
          <p:nvSpPr>
            <p:cNvPr id="25619" name="AutoShape 4"/>
            <p:cNvSpPr>
              <a:spLocks noChangeArrowheads="1"/>
            </p:cNvSpPr>
            <p:nvPr/>
          </p:nvSpPr>
          <p:spPr bwMode="auto">
            <a:xfrm>
              <a:off x="3127" y="3327"/>
              <a:ext cx="8455" cy="160"/>
            </a:xfrm>
            <a:prstGeom prst="rightArrow">
              <a:avLst>
                <a:gd name="adj1" fmla="val 50000"/>
                <a:gd name="adj2" fmla="val 1321094"/>
              </a:avLst>
            </a:prstGeom>
            <a:solidFill>
              <a:srgbClr val="000000"/>
            </a:solidFill>
            <a:ln w="9525">
              <a:solidFill>
                <a:srgbClr val="000000"/>
              </a:solidFill>
              <a:prstDash val="sysDot"/>
              <a:miter lim="800000"/>
              <a:headEnd/>
              <a:tailEnd/>
            </a:ln>
          </p:spPr>
          <p:txBody>
            <a:bodyPr/>
            <a:lstStyle/>
            <a:p>
              <a:endParaRPr lang="en-US" sz="2000"/>
            </a:p>
          </p:txBody>
        </p:sp>
        <p:sp>
          <p:nvSpPr>
            <p:cNvPr id="25620" name="Oval 5"/>
            <p:cNvSpPr>
              <a:spLocks noChangeArrowheads="1"/>
            </p:cNvSpPr>
            <p:nvPr/>
          </p:nvSpPr>
          <p:spPr bwMode="auto">
            <a:xfrm>
              <a:off x="3753" y="3167"/>
              <a:ext cx="469" cy="480"/>
            </a:xfrm>
            <a:prstGeom prst="ellipse">
              <a:avLst/>
            </a:prstGeom>
            <a:solidFill>
              <a:srgbClr val="FF0000"/>
            </a:solidFill>
            <a:ln w="9525">
              <a:solidFill>
                <a:srgbClr val="000000"/>
              </a:solidFill>
              <a:prstDash val="sysDot"/>
              <a:round/>
              <a:headEnd/>
              <a:tailEnd/>
            </a:ln>
          </p:spPr>
          <p:txBody>
            <a:bodyPr/>
            <a:lstStyle/>
            <a:p>
              <a:endParaRPr lang="en-US" sz="2000"/>
            </a:p>
          </p:txBody>
        </p:sp>
        <p:sp>
          <p:nvSpPr>
            <p:cNvPr id="25621" name="Oval 6"/>
            <p:cNvSpPr>
              <a:spLocks noChangeArrowheads="1"/>
            </p:cNvSpPr>
            <p:nvPr/>
          </p:nvSpPr>
          <p:spPr bwMode="auto">
            <a:xfrm>
              <a:off x="4223" y="2847"/>
              <a:ext cx="1096" cy="1120"/>
            </a:xfrm>
            <a:prstGeom prst="ellipse">
              <a:avLst/>
            </a:prstGeom>
            <a:solidFill>
              <a:srgbClr val="00FF00"/>
            </a:solidFill>
            <a:ln w="9525">
              <a:solidFill>
                <a:srgbClr val="0000FF"/>
              </a:solidFill>
              <a:prstDash val="sysDot"/>
              <a:round/>
              <a:headEnd/>
              <a:tailEnd/>
            </a:ln>
          </p:spPr>
          <p:txBody>
            <a:bodyPr/>
            <a:lstStyle/>
            <a:p>
              <a:endParaRPr lang="en-US" sz="2000"/>
            </a:p>
          </p:txBody>
        </p:sp>
        <p:sp>
          <p:nvSpPr>
            <p:cNvPr id="25622" name="Line 7"/>
            <p:cNvSpPr>
              <a:spLocks noChangeShapeType="1"/>
            </p:cNvSpPr>
            <p:nvPr/>
          </p:nvSpPr>
          <p:spPr bwMode="auto">
            <a:xfrm flipV="1">
              <a:off x="3753" y="3327"/>
              <a:ext cx="1" cy="654"/>
            </a:xfrm>
            <a:prstGeom prst="line">
              <a:avLst/>
            </a:prstGeom>
            <a:noFill/>
            <a:ln w="9525">
              <a:solidFill>
                <a:srgbClr val="000000"/>
              </a:solidFill>
              <a:prstDash val="sysDot"/>
              <a:round/>
              <a:headEnd/>
              <a:tailEnd type="triangle" w="med" len="med"/>
            </a:ln>
          </p:spPr>
          <p:txBody>
            <a:bodyPr/>
            <a:lstStyle/>
            <a:p>
              <a:endParaRPr lang="en-US"/>
            </a:p>
          </p:txBody>
        </p:sp>
        <p:sp>
          <p:nvSpPr>
            <p:cNvPr id="25623" name="Line 8"/>
            <p:cNvSpPr>
              <a:spLocks noChangeShapeType="1"/>
            </p:cNvSpPr>
            <p:nvPr/>
          </p:nvSpPr>
          <p:spPr bwMode="auto">
            <a:xfrm flipV="1">
              <a:off x="3127" y="3327"/>
              <a:ext cx="1" cy="654"/>
            </a:xfrm>
            <a:prstGeom prst="line">
              <a:avLst/>
            </a:prstGeom>
            <a:noFill/>
            <a:ln w="9525">
              <a:solidFill>
                <a:srgbClr val="000000"/>
              </a:solidFill>
              <a:prstDash val="sysDot"/>
              <a:round/>
              <a:headEnd/>
              <a:tailEnd type="triangle" w="med" len="med"/>
            </a:ln>
          </p:spPr>
          <p:txBody>
            <a:bodyPr/>
            <a:lstStyle/>
            <a:p>
              <a:endParaRPr lang="en-US"/>
            </a:p>
          </p:txBody>
        </p:sp>
        <p:sp>
          <p:nvSpPr>
            <p:cNvPr id="25624" name="Oval 9"/>
            <p:cNvSpPr>
              <a:spLocks noChangeArrowheads="1"/>
            </p:cNvSpPr>
            <p:nvPr/>
          </p:nvSpPr>
          <p:spPr bwMode="auto">
            <a:xfrm>
              <a:off x="6571" y="2847"/>
              <a:ext cx="943" cy="960"/>
            </a:xfrm>
            <a:prstGeom prst="ellipse">
              <a:avLst/>
            </a:prstGeom>
            <a:solidFill>
              <a:srgbClr val="FFFF00">
                <a:alpha val="89803"/>
              </a:srgbClr>
            </a:solidFill>
            <a:ln w="9525">
              <a:solidFill>
                <a:srgbClr val="000000"/>
              </a:solidFill>
              <a:prstDash val="sysDot"/>
              <a:round/>
              <a:headEnd/>
              <a:tailEnd/>
            </a:ln>
          </p:spPr>
          <p:txBody>
            <a:bodyPr/>
            <a:lstStyle/>
            <a:p>
              <a:endParaRPr lang="en-US" sz="2000"/>
            </a:p>
          </p:txBody>
        </p:sp>
      </p:grpSp>
      <p:sp>
        <p:nvSpPr>
          <p:cNvPr id="25603" name="Line 10"/>
          <p:cNvSpPr>
            <a:spLocks noChangeShapeType="1"/>
          </p:cNvSpPr>
          <p:nvPr/>
        </p:nvSpPr>
        <p:spPr bwMode="auto">
          <a:xfrm flipV="1">
            <a:off x="2555875" y="4076700"/>
            <a:ext cx="0" cy="685800"/>
          </a:xfrm>
          <a:prstGeom prst="line">
            <a:avLst/>
          </a:prstGeom>
          <a:noFill/>
          <a:ln w="9525">
            <a:solidFill>
              <a:srgbClr val="000000"/>
            </a:solidFill>
            <a:round/>
            <a:headEnd/>
            <a:tailEnd type="triangle" w="med" len="med"/>
          </a:ln>
        </p:spPr>
        <p:txBody>
          <a:bodyPr/>
          <a:lstStyle/>
          <a:p>
            <a:endParaRPr lang="en-US"/>
          </a:p>
        </p:txBody>
      </p:sp>
      <p:sp>
        <p:nvSpPr>
          <p:cNvPr id="25604" name="Line 11"/>
          <p:cNvSpPr>
            <a:spLocks noChangeShapeType="1"/>
          </p:cNvSpPr>
          <p:nvPr/>
        </p:nvSpPr>
        <p:spPr bwMode="auto">
          <a:xfrm flipV="1">
            <a:off x="3203575" y="4221163"/>
            <a:ext cx="0" cy="1028700"/>
          </a:xfrm>
          <a:prstGeom prst="line">
            <a:avLst/>
          </a:prstGeom>
          <a:noFill/>
          <a:ln w="9525">
            <a:solidFill>
              <a:srgbClr val="000000"/>
            </a:solidFill>
            <a:round/>
            <a:headEnd/>
            <a:tailEnd type="triangle" w="med" len="med"/>
          </a:ln>
        </p:spPr>
        <p:txBody>
          <a:bodyPr/>
          <a:lstStyle/>
          <a:p>
            <a:endParaRPr lang="en-US"/>
          </a:p>
        </p:txBody>
      </p:sp>
      <p:sp>
        <p:nvSpPr>
          <p:cNvPr id="25605" name="Oval 12"/>
          <p:cNvSpPr>
            <a:spLocks noChangeArrowheads="1"/>
          </p:cNvSpPr>
          <p:nvPr/>
        </p:nvSpPr>
        <p:spPr bwMode="auto">
          <a:xfrm>
            <a:off x="3635375" y="3429000"/>
            <a:ext cx="1081088" cy="1006475"/>
          </a:xfrm>
          <a:prstGeom prst="ellipse">
            <a:avLst/>
          </a:prstGeom>
          <a:solidFill>
            <a:srgbClr val="0000FF"/>
          </a:solidFill>
          <a:ln w="9525">
            <a:solidFill>
              <a:srgbClr val="000000"/>
            </a:solidFill>
            <a:round/>
            <a:headEnd/>
            <a:tailEnd/>
          </a:ln>
        </p:spPr>
        <p:txBody>
          <a:bodyPr/>
          <a:lstStyle/>
          <a:p>
            <a:r>
              <a:rPr lang="el-GR" sz="1200" b="1" i="1" u="sng"/>
              <a:t> Σχολείο</a:t>
            </a:r>
          </a:p>
        </p:txBody>
      </p:sp>
      <p:sp>
        <p:nvSpPr>
          <p:cNvPr id="25606" name="Line 13"/>
          <p:cNvSpPr>
            <a:spLocks noChangeShapeType="1"/>
          </p:cNvSpPr>
          <p:nvPr/>
        </p:nvSpPr>
        <p:spPr bwMode="auto">
          <a:xfrm flipV="1">
            <a:off x="4211638" y="4149725"/>
            <a:ext cx="0" cy="828675"/>
          </a:xfrm>
          <a:prstGeom prst="line">
            <a:avLst/>
          </a:prstGeom>
          <a:noFill/>
          <a:ln w="9525">
            <a:solidFill>
              <a:srgbClr val="000000"/>
            </a:solidFill>
            <a:round/>
            <a:headEnd/>
            <a:tailEnd type="triangle" w="med" len="med"/>
          </a:ln>
        </p:spPr>
        <p:txBody>
          <a:bodyPr/>
          <a:lstStyle/>
          <a:p>
            <a:endParaRPr lang="en-US"/>
          </a:p>
        </p:txBody>
      </p:sp>
      <p:sp>
        <p:nvSpPr>
          <p:cNvPr id="25607" name="Oval 14"/>
          <p:cNvSpPr>
            <a:spLocks noChangeArrowheads="1"/>
          </p:cNvSpPr>
          <p:nvPr/>
        </p:nvSpPr>
        <p:spPr bwMode="auto">
          <a:xfrm>
            <a:off x="5508625" y="3357563"/>
            <a:ext cx="1223963" cy="1152525"/>
          </a:xfrm>
          <a:prstGeom prst="ellipse">
            <a:avLst/>
          </a:prstGeom>
          <a:solidFill>
            <a:srgbClr val="993300"/>
          </a:solidFill>
          <a:ln w="9525">
            <a:solidFill>
              <a:srgbClr val="000000"/>
            </a:solidFill>
            <a:round/>
            <a:headEnd/>
            <a:tailEnd/>
          </a:ln>
        </p:spPr>
        <p:txBody>
          <a:bodyPr/>
          <a:lstStyle/>
          <a:p>
            <a:endParaRPr lang="en-US" sz="2000"/>
          </a:p>
        </p:txBody>
      </p:sp>
      <p:sp>
        <p:nvSpPr>
          <p:cNvPr id="25608" name="Line 15"/>
          <p:cNvSpPr>
            <a:spLocks noChangeShapeType="1"/>
          </p:cNvSpPr>
          <p:nvPr/>
        </p:nvSpPr>
        <p:spPr bwMode="auto">
          <a:xfrm flipV="1">
            <a:off x="5148263" y="4221163"/>
            <a:ext cx="0" cy="571500"/>
          </a:xfrm>
          <a:prstGeom prst="line">
            <a:avLst/>
          </a:prstGeom>
          <a:noFill/>
          <a:ln w="9525">
            <a:solidFill>
              <a:srgbClr val="000000"/>
            </a:solidFill>
            <a:round/>
            <a:headEnd/>
            <a:tailEnd type="triangle" w="med" len="med"/>
          </a:ln>
        </p:spPr>
        <p:txBody>
          <a:bodyPr/>
          <a:lstStyle/>
          <a:p>
            <a:endParaRPr lang="en-US"/>
          </a:p>
        </p:txBody>
      </p:sp>
      <p:sp>
        <p:nvSpPr>
          <p:cNvPr id="25609" name="Line 16"/>
          <p:cNvSpPr>
            <a:spLocks noChangeShapeType="1"/>
          </p:cNvSpPr>
          <p:nvPr/>
        </p:nvSpPr>
        <p:spPr bwMode="auto">
          <a:xfrm flipV="1">
            <a:off x="6156325" y="4076700"/>
            <a:ext cx="0" cy="1225550"/>
          </a:xfrm>
          <a:prstGeom prst="line">
            <a:avLst/>
          </a:prstGeom>
          <a:noFill/>
          <a:ln w="9525">
            <a:solidFill>
              <a:srgbClr val="000000"/>
            </a:solidFill>
            <a:round/>
            <a:headEnd/>
            <a:tailEnd type="triangle" w="med" len="med"/>
          </a:ln>
        </p:spPr>
        <p:txBody>
          <a:bodyPr/>
          <a:lstStyle/>
          <a:p>
            <a:endParaRPr lang="en-US"/>
          </a:p>
        </p:txBody>
      </p:sp>
      <p:sp>
        <p:nvSpPr>
          <p:cNvPr id="25610" name="Rectangle 17"/>
          <p:cNvSpPr>
            <a:spLocks noChangeArrowheads="1"/>
          </p:cNvSpPr>
          <p:nvPr/>
        </p:nvSpPr>
        <p:spPr bwMode="auto">
          <a:xfrm>
            <a:off x="0" y="1989138"/>
            <a:ext cx="9144000" cy="0"/>
          </a:xfrm>
          <a:prstGeom prst="rect">
            <a:avLst/>
          </a:prstGeom>
          <a:noFill/>
          <a:ln w="9525">
            <a:noFill/>
            <a:miter lim="800000"/>
            <a:headEnd/>
            <a:tailEnd/>
          </a:ln>
        </p:spPr>
        <p:txBody>
          <a:bodyPr wrap="none" anchor="ctr">
            <a:spAutoFit/>
          </a:bodyPr>
          <a:lstStyle/>
          <a:p>
            <a:endParaRPr lang="en-US" sz="2000"/>
          </a:p>
        </p:txBody>
      </p:sp>
      <p:sp>
        <p:nvSpPr>
          <p:cNvPr id="25611" name="Rectangle 18"/>
          <p:cNvSpPr>
            <a:spLocks noChangeArrowheads="1"/>
          </p:cNvSpPr>
          <p:nvPr/>
        </p:nvSpPr>
        <p:spPr bwMode="auto">
          <a:xfrm>
            <a:off x="179388" y="4763"/>
            <a:ext cx="8964612" cy="2878137"/>
          </a:xfrm>
          <a:prstGeom prst="rect">
            <a:avLst/>
          </a:prstGeom>
          <a:noFill/>
          <a:ln w="9525">
            <a:solidFill>
              <a:srgbClr val="FF0000"/>
            </a:solidFill>
            <a:miter lim="800000"/>
            <a:headEnd/>
            <a:tailEnd/>
          </a:ln>
        </p:spPr>
        <p:txBody>
          <a:bodyPr anchor="ctr">
            <a:spAutoFit/>
          </a:bodyPr>
          <a:lstStyle/>
          <a:p>
            <a:pPr algn="ctr"/>
            <a:r>
              <a:rPr lang="el-GR" sz="2000" b="1" u="sng">
                <a:solidFill>
                  <a:srgbClr val="000000"/>
                </a:solidFill>
                <a:cs typeface="Times New Roman" pitchFamily="18" charset="0"/>
              </a:rPr>
              <a:t>ΚΟΙΝΩΝΙΚΟΠΟΙΗΣΗ</a:t>
            </a:r>
            <a:endParaRPr lang="el-GR" sz="2000">
              <a:solidFill>
                <a:srgbClr val="000000"/>
              </a:solidFill>
              <a:cs typeface="Times New Roman" pitchFamily="18" charset="0"/>
            </a:endParaRPr>
          </a:p>
          <a:p>
            <a:pPr eaLnBrk="0" hangingPunct="0">
              <a:buFontTx/>
              <a:buChar char="•"/>
            </a:pPr>
            <a:r>
              <a:rPr lang="el-GR" b="1">
                <a:solidFill>
                  <a:srgbClr val="000000"/>
                </a:solidFill>
                <a:cs typeface="Times New Roman" pitchFamily="18" charset="0"/>
              </a:rPr>
              <a:t>Εφ’ όρου ζωής διαδικασία</a:t>
            </a:r>
            <a:r>
              <a:rPr lang="el-GR">
                <a:solidFill>
                  <a:srgbClr val="000000"/>
                </a:solidFill>
                <a:cs typeface="Times New Roman" pitchFamily="18" charset="0"/>
              </a:rPr>
              <a:t> για τη διαμόρφωση της </a:t>
            </a:r>
            <a:r>
              <a:rPr lang="el-GR" b="1">
                <a:solidFill>
                  <a:srgbClr val="000000"/>
                </a:solidFill>
                <a:cs typeface="Times New Roman" pitchFamily="18" charset="0"/>
              </a:rPr>
              <a:t>προσωπικότητας</a:t>
            </a:r>
          </a:p>
          <a:p>
            <a:pPr eaLnBrk="0" hangingPunct="0">
              <a:buFontTx/>
              <a:buChar char="•"/>
            </a:pPr>
            <a:r>
              <a:rPr lang="el-GR">
                <a:solidFill>
                  <a:srgbClr val="000000"/>
                </a:solidFill>
                <a:cs typeface="Times New Roman" pitchFamily="18" charset="0"/>
              </a:rPr>
              <a:t>Αλληλεπίδραση της συλλογικής με την ατομική συνείδηση</a:t>
            </a:r>
          </a:p>
          <a:p>
            <a:pPr eaLnBrk="0" hangingPunct="0">
              <a:buFontTx/>
              <a:buChar char="•"/>
            </a:pPr>
            <a:r>
              <a:rPr lang="el-GR">
                <a:solidFill>
                  <a:srgbClr val="000000"/>
                </a:solidFill>
                <a:cs typeface="Times New Roman" pitchFamily="18" charset="0"/>
              </a:rPr>
              <a:t>Αλληλεπίδραση των ενηλίκων με τους ανήλικους</a:t>
            </a:r>
          </a:p>
          <a:p>
            <a:pPr eaLnBrk="0" hangingPunct="0">
              <a:buFontTx/>
              <a:buChar char="•"/>
            </a:pPr>
            <a:r>
              <a:rPr lang="el-GR">
                <a:solidFill>
                  <a:srgbClr val="000000"/>
                </a:solidFill>
                <a:cs typeface="Times New Roman" pitchFamily="18" charset="0"/>
              </a:rPr>
              <a:t>Το </a:t>
            </a:r>
            <a:r>
              <a:rPr lang="el-GR" b="1">
                <a:solidFill>
                  <a:srgbClr val="000000"/>
                </a:solidFill>
                <a:cs typeface="Times New Roman" pitchFamily="18" charset="0"/>
              </a:rPr>
              <a:t>βιολογικό ον</a:t>
            </a:r>
            <a:r>
              <a:rPr lang="el-GR">
                <a:solidFill>
                  <a:srgbClr val="000000"/>
                </a:solidFill>
                <a:cs typeface="Times New Roman" pitchFamily="18" charset="0"/>
              </a:rPr>
              <a:t> γίνεται </a:t>
            </a:r>
            <a:r>
              <a:rPr lang="el-GR" b="1">
                <a:solidFill>
                  <a:srgbClr val="000000"/>
                </a:solidFill>
                <a:cs typeface="Times New Roman" pitchFamily="18" charset="0"/>
              </a:rPr>
              <a:t>κοινωνικο-πολιτισμικό ον</a:t>
            </a:r>
            <a:r>
              <a:rPr lang="el-GR">
                <a:solidFill>
                  <a:srgbClr val="000000"/>
                </a:solidFill>
                <a:cs typeface="Times New Roman" pitchFamily="18" charset="0"/>
              </a:rPr>
              <a:t> </a:t>
            </a:r>
            <a:r>
              <a:rPr lang="el-GR" b="1">
                <a:solidFill>
                  <a:srgbClr val="000000"/>
                </a:solidFill>
                <a:cs typeface="Times New Roman" pitchFamily="18" charset="0"/>
              </a:rPr>
              <a:t>(</a:t>
            </a:r>
            <a:r>
              <a:rPr lang="en-US" b="1">
                <a:solidFill>
                  <a:srgbClr val="FF0000"/>
                </a:solidFill>
                <a:cs typeface="Times New Roman" pitchFamily="18" charset="0"/>
              </a:rPr>
              <a:t>Durkheim</a:t>
            </a:r>
            <a:r>
              <a:rPr lang="el-GR" b="1">
                <a:solidFill>
                  <a:srgbClr val="000000"/>
                </a:solidFill>
                <a:cs typeface="Times New Roman" pitchFamily="18" charset="0"/>
              </a:rPr>
              <a:t>)</a:t>
            </a:r>
            <a:r>
              <a:rPr lang="el-GR">
                <a:solidFill>
                  <a:srgbClr val="000000"/>
                </a:solidFill>
                <a:cs typeface="Times New Roman" pitchFamily="18" charset="0"/>
              </a:rPr>
              <a:t>.</a:t>
            </a:r>
          </a:p>
          <a:p>
            <a:pPr eaLnBrk="0" hangingPunct="0">
              <a:buFontTx/>
              <a:buChar char="•"/>
            </a:pPr>
            <a:r>
              <a:rPr lang="el-GR" b="1">
                <a:solidFill>
                  <a:srgbClr val="000000"/>
                </a:solidFill>
                <a:cs typeface="Times New Roman" pitchFamily="18" charset="0"/>
              </a:rPr>
              <a:t>Εσωτερίκευση της κουλτούρας</a:t>
            </a:r>
            <a:r>
              <a:rPr lang="el-GR">
                <a:solidFill>
                  <a:srgbClr val="000000"/>
                </a:solidFill>
                <a:cs typeface="Times New Roman" pitchFamily="18" charset="0"/>
              </a:rPr>
              <a:t> της κοινωνίας: </a:t>
            </a:r>
            <a:r>
              <a:rPr lang="el-GR" b="1">
                <a:solidFill>
                  <a:srgbClr val="000000"/>
                </a:solidFill>
                <a:cs typeface="Times New Roman" pitchFamily="18" charset="0"/>
              </a:rPr>
              <a:t>σύστημα αξιών και κανόνων, ρόλων, συμβόλων (</a:t>
            </a:r>
            <a:r>
              <a:rPr lang="en-US" b="1">
                <a:solidFill>
                  <a:srgbClr val="FF0000"/>
                </a:solidFill>
                <a:cs typeface="Times New Roman" pitchFamily="18" charset="0"/>
              </a:rPr>
              <a:t>Parsons</a:t>
            </a:r>
            <a:r>
              <a:rPr lang="el-GR" b="1">
                <a:solidFill>
                  <a:srgbClr val="000000"/>
                </a:solidFill>
                <a:cs typeface="Times New Roman" pitchFamily="18" charset="0"/>
              </a:rPr>
              <a:t>)</a:t>
            </a:r>
            <a:r>
              <a:rPr lang="en-US" b="1">
                <a:solidFill>
                  <a:srgbClr val="000000"/>
                </a:solidFill>
                <a:cs typeface="Times New Roman" pitchFamily="18" charset="0"/>
              </a:rPr>
              <a:t>.</a:t>
            </a:r>
            <a:endParaRPr lang="el-GR" b="1">
              <a:solidFill>
                <a:srgbClr val="000000"/>
              </a:solidFill>
              <a:cs typeface="Times New Roman" pitchFamily="18" charset="0"/>
            </a:endParaRPr>
          </a:p>
          <a:p>
            <a:pPr eaLnBrk="0" hangingPunct="0">
              <a:buFontTx/>
              <a:buChar char="•"/>
            </a:pPr>
            <a:r>
              <a:rPr lang="el-GR">
                <a:solidFill>
                  <a:srgbClr val="000000"/>
                </a:solidFill>
                <a:cs typeface="Times New Roman" pitchFamily="18" charset="0"/>
              </a:rPr>
              <a:t>Το άτομο φτιάχνει μια </a:t>
            </a:r>
            <a:r>
              <a:rPr lang="el-GR" b="1" u="sng">
                <a:solidFill>
                  <a:srgbClr val="000000"/>
                </a:solidFill>
                <a:cs typeface="Times New Roman" pitchFamily="18" charset="0"/>
              </a:rPr>
              <a:t>προσωπικότητα</a:t>
            </a:r>
            <a:r>
              <a:rPr lang="el-GR">
                <a:solidFill>
                  <a:srgbClr val="000000"/>
                </a:solidFill>
                <a:cs typeface="Times New Roman" pitchFamily="18" charset="0"/>
              </a:rPr>
              <a:t> με αποδεκτή </a:t>
            </a:r>
            <a:r>
              <a:rPr lang="el-GR" u="sng">
                <a:solidFill>
                  <a:srgbClr val="000000"/>
                </a:solidFill>
                <a:cs typeface="Times New Roman" pitchFamily="18" charset="0"/>
              </a:rPr>
              <a:t>συμπεριφορά</a:t>
            </a:r>
            <a:r>
              <a:rPr lang="en-US">
                <a:solidFill>
                  <a:srgbClr val="000000"/>
                </a:solidFill>
                <a:cs typeface="Times New Roman" pitchFamily="18" charset="0"/>
              </a:rPr>
              <a:t> </a:t>
            </a:r>
            <a:r>
              <a:rPr lang="el-GR">
                <a:solidFill>
                  <a:srgbClr val="000000"/>
                </a:solidFill>
                <a:cs typeface="Times New Roman" pitchFamily="18" charset="0"/>
              </a:rPr>
              <a:t>και </a:t>
            </a:r>
            <a:r>
              <a:rPr lang="el-GR" u="sng">
                <a:solidFill>
                  <a:srgbClr val="000000"/>
                </a:solidFill>
                <a:cs typeface="Times New Roman" pitchFamily="18" charset="0"/>
              </a:rPr>
              <a:t>δράση</a:t>
            </a:r>
            <a:r>
              <a:rPr lang="el-GR">
                <a:solidFill>
                  <a:srgbClr val="000000"/>
                </a:solidFill>
                <a:cs typeface="Times New Roman" pitchFamily="18" charset="0"/>
              </a:rPr>
              <a:t> (παίζει αποδεκτούς </a:t>
            </a:r>
            <a:r>
              <a:rPr lang="el-GR" u="sng">
                <a:solidFill>
                  <a:srgbClr val="000000"/>
                </a:solidFill>
                <a:cs typeface="Times New Roman" pitchFamily="18" charset="0"/>
              </a:rPr>
              <a:t>κοινωνικούς ρόλους</a:t>
            </a:r>
            <a:r>
              <a:rPr lang="el-GR">
                <a:solidFill>
                  <a:srgbClr val="000000"/>
                </a:solidFill>
                <a:cs typeface="Times New Roman" pitchFamily="18" charset="0"/>
              </a:rPr>
              <a:t>) και έτσι</a:t>
            </a:r>
            <a:r>
              <a:rPr lang="el-GR" b="1">
                <a:solidFill>
                  <a:srgbClr val="000000"/>
                </a:solidFill>
                <a:cs typeface="Times New Roman" pitchFamily="18" charset="0"/>
              </a:rPr>
              <a:t> μαθαίνει </a:t>
            </a:r>
            <a:r>
              <a:rPr lang="el-GR">
                <a:solidFill>
                  <a:srgbClr val="000000"/>
                </a:solidFill>
                <a:cs typeface="Times New Roman" pitchFamily="18" charset="0"/>
              </a:rPr>
              <a:t>να</a:t>
            </a:r>
            <a:r>
              <a:rPr lang="el-GR" b="1">
                <a:solidFill>
                  <a:srgbClr val="000000"/>
                </a:solidFill>
                <a:cs typeface="Times New Roman" pitchFamily="18" charset="0"/>
              </a:rPr>
              <a:t> προσαρμόζεται </a:t>
            </a:r>
            <a:r>
              <a:rPr lang="el-GR">
                <a:solidFill>
                  <a:srgbClr val="000000"/>
                </a:solidFill>
                <a:cs typeface="Times New Roman" pitchFamily="18" charset="0"/>
              </a:rPr>
              <a:t>στο </a:t>
            </a:r>
            <a:r>
              <a:rPr lang="el-GR" b="1">
                <a:solidFill>
                  <a:srgbClr val="000000"/>
                </a:solidFill>
                <a:cs typeface="Times New Roman" pitchFamily="18" charset="0"/>
              </a:rPr>
              <a:t>κοινωνικό περιβάλλον </a:t>
            </a:r>
            <a:r>
              <a:rPr lang="el-GR">
                <a:solidFill>
                  <a:srgbClr val="000000"/>
                </a:solidFill>
                <a:cs typeface="Times New Roman" pitchFamily="18" charset="0"/>
              </a:rPr>
              <a:t>και</a:t>
            </a:r>
            <a:r>
              <a:rPr lang="el-GR" b="1">
                <a:solidFill>
                  <a:srgbClr val="000000"/>
                </a:solidFill>
                <a:cs typeface="Times New Roman" pitchFamily="18" charset="0"/>
              </a:rPr>
              <a:t> να οδηγείται προς την πρόοδο / επιτυχία και την ευτυχία</a:t>
            </a:r>
          </a:p>
        </p:txBody>
      </p:sp>
      <p:sp>
        <p:nvSpPr>
          <p:cNvPr id="25612" name="Rectangle 19"/>
          <p:cNvSpPr>
            <a:spLocks noChangeArrowheads="1"/>
          </p:cNvSpPr>
          <p:nvPr/>
        </p:nvSpPr>
        <p:spPr bwMode="auto">
          <a:xfrm>
            <a:off x="1116013" y="4365625"/>
            <a:ext cx="7489825" cy="1158875"/>
          </a:xfrm>
          <a:prstGeom prst="rect">
            <a:avLst/>
          </a:prstGeom>
          <a:noFill/>
          <a:ln w="9525">
            <a:noFill/>
            <a:miter lim="800000"/>
            <a:headEnd/>
            <a:tailEnd/>
          </a:ln>
        </p:spPr>
        <p:txBody>
          <a:bodyPr anchor="ctr">
            <a:spAutoFit/>
          </a:bodyPr>
          <a:lstStyle/>
          <a:p>
            <a:pPr>
              <a:tabLst>
                <a:tab pos="360363" algn="l"/>
              </a:tabLst>
            </a:pPr>
            <a:r>
              <a:rPr lang="el-GR" sz="1400" b="1" u="sng">
                <a:cs typeface="Times New Roman" pitchFamily="18" charset="0"/>
              </a:rPr>
              <a:t>Σύλληψη</a:t>
            </a:r>
            <a:r>
              <a:rPr lang="el-GR" sz="1400" b="1">
                <a:cs typeface="Times New Roman" pitchFamily="18" charset="0"/>
              </a:rPr>
              <a:t>  </a:t>
            </a:r>
            <a:r>
              <a:rPr lang="el-GR" sz="1400" b="1" u="sng">
                <a:cs typeface="Times New Roman" pitchFamily="18" charset="0"/>
              </a:rPr>
              <a:t>Γέννηση</a:t>
            </a:r>
            <a:endParaRPr lang="el-GR" sz="1400">
              <a:cs typeface="Times New Roman" pitchFamily="18" charset="0"/>
            </a:endParaRPr>
          </a:p>
          <a:p>
            <a:pPr eaLnBrk="0" hangingPunct="0">
              <a:tabLst>
                <a:tab pos="360363" algn="l"/>
              </a:tabLst>
            </a:pPr>
            <a:r>
              <a:rPr lang="el-GR" sz="1400" b="1">
                <a:cs typeface="Times New Roman" pitchFamily="18" charset="0"/>
              </a:rPr>
              <a:t>                 </a:t>
            </a:r>
            <a:r>
              <a:rPr lang="el-GR" b="1">
                <a:cs typeface="Times New Roman" pitchFamily="18" charset="0"/>
              </a:rPr>
              <a:t>Α. </a:t>
            </a:r>
            <a:r>
              <a:rPr lang="el-GR" b="1" u="sng">
                <a:cs typeface="Times New Roman" pitchFamily="18" charset="0"/>
              </a:rPr>
              <a:t>Μητέρα</a:t>
            </a:r>
            <a:r>
              <a:rPr lang="el-GR" b="1">
                <a:cs typeface="Times New Roman" pitchFamily="18" charset="0"/>
              </a:rPr>
              <a:t>                  Δ. </a:t>
            </a:r>
            <a:r>
              <a:rPr lang="el-GR" b="1" u="sng">
                <a:cs typeface="Times New Roman" pitchFamily="18" charset="0"/>
              </a:rPr>
              <a:t>Ομάδα συνομηλίκων</a:t>
            </a:r>
            <a:endParaRPr lang="el-GR" b="1">
              <a:cs typeface="Times New Roman" pitchFamily="18" charset="0"/>
            </a:endParaRPr>
          </a:p>
          <a:p>
            <a:pPr eaLnBrk="0" hangingPunct="0">
              <a:tabLst>
                <a:tab pos="360363" algn="l"/>
              </a:tabLst>
            </a:pPr>
            <a:r>
              <a:rPr lang="el-GR" b="1">
                <a:cs typeface="Times New Roman" pitchFamily="18" charset="0"/>
              </a:rPr>
              <a:t>                                          </a:t>
            </a:r>
            <a:r>
              <a:rPr lang="el-GR" sz="2000" b="1" i="1">
                <a:cs typeface="Times New Roman" pitchFamily="18" charset="0"/>
              </a:rPr>
              <a:t>Γ. </a:t>
            </a:r>
            <a:r>
              <a:rPr lang="el-GR" sz="2000" b="1" i="1" u="sng">
                <a:cs typeface="Times New Roman" pitchFamily="18" charset="0"/>
              </a:rPr>
              <a:t>Σχολείο</a:t>
            </a:r>
            <a:endParaRPr lang="el-GR" sz="2000" b="1" i="1">
              <a:cs typeface="Times New Roman" pitchFamily="18" charset="0"/>
            </a:endParaRPr>
          </a:p>
          <a:p>
            <a:pPr eaLnBrk="0" hangingPunct="0">
              <a:tabLst>
                <a:tab pos="360363" algn="l"/>
              </a:tabLst>
            </a:pPr>
            <a:r>
              <a:rPr lang="el-GR" b="1">
                <a:cs typeface="Times New Roman" pitchFamily="18" charset="0"/>
              </a:rPr>
              <a:t>                       Β. </a:t>
            </a:r>
            <a:r>
              <a:rPr lang="el-GR" b="1" u="sng">
                <a:cs typeface="Times New Roman" pitchFamily="18" charset="0"/>
              </a:rPr>
              <a:t>Ευρύτερη οικογένεια </a:t>
            </a:r>
            <a:r>
              <a:rPr lang="el-GR" b="1">
                <a:cs typeface="Times New Roman" pitchFamily="18" charset="0"/>
              </a:rPr>
              <a:t>    Ε. </a:t>
            </a:r>
            <a:r>
              <a:rPr lang="el-GR" b="1" u="sng">
                <a:cs typeface="Times New Roman" pitchFamily="18" charset="0"/>
              </a:rPr>
              <a:t>Επαγγελματικός χώρος</a:t>
            </a:r>
          </a:p>
        </p:txBody>
      </p:sp>
      <p:sp>
        <p:nvSpPr>
          <p:cNvPr id="25613" name="Line 20"/>
          <p:cNvSpPr>
            <a:spLocks noChangeShapeType="1"/>
          </p:cNvSpPr>
          <p:nvPr/>
        </p:nvSpPr>
        <p:spPr bwMode="auto">
          <a:xfrm flipV="1">
            <a:off x="3635375" y="4005263"/>
            <a:ext cx="0" cy="1728787"/>
          </a:xfrm>
          <a:prstGeom prst="line">
            <a:avLst/>
          </a:prstGeom>
          <a:noFill/>
          <a:ln w="9525">
            <a:solidFill>
              <a:srgbClr val="000000"/>
            </a:solidFill>
            <a:round/>
            <a:headEnd/>
            <a:tailEnd type="triangle" w="med" len="med"/>
          </a:ln>
        </p:spPr>
        <p:txBody>
          <a:bodyPr/>
          <a:lstStyle/>
          <a:p>
            <a:endParaRPr lang="en-US"/>
          </a:p>
        </p:txBody>
      </p:sp>
      <p:sp>
        <p:nvSpPr>
          <p:cNvPr id="25614" name="Text Box 21"/>
          <p:cNvSpPr txBox="1">
            <a:spLocks noChangeArrowheads="1"/>
          </p:cNvSpPr>
          <p:nvPr/>
        </p:nvSpPr>
        <p:spPr bwMode="auto">
          <a:xfrm>
            <a:off x="1979613" y="5661025"/>
            <a:ext cx="3097212" cy="650875"/>
          </a:xfrm>
          <a:prstGeom prst="rect">
            <a:avLst/>
          </a:prstGeom>
          <a:noFill/>
          <a:ln w="9525">
            <a:solidFill>
              <a:srgbClr val="FF0000"/>
            </a:solidFill>
            <a:miter lim="800000"/>
            <a:headEnd/>
            <a:tailEnd/>
          </a:ln>
        </p:spPr>
        <p:txBody>
          <a:bodyPr>
            <a:spAutoFit/>
          </a:bodyPr>
          <a:lstStyle/>
          <a:p>
            <a:r>
              <a:rPr lang="el-GR"/>
              <a:t>Είσοδος του παιδιού</a:t>
            </a:r>
          </a:p>
          <a:p>
            <a:r>
              <a:rPr lang="el-GR"/>
              <a:t>στο σχολείο (Νηπιαγωγείο)</a:t>
            </a:r>
          </a:p>
        </p:txBody>
      </p:sp>
      <p:sp>
        <p:nvSpPr>
          <p:cNvPr id="25615" name="Line 22"/>
          <p:cNvSpPr>
            <a:spLocks noChangeShapeType="1"/>
          </p:cNvSpPr>
          <p:nvPr/>
        </p:nvSpPr>
        <p:spPr bwMode="auto">
          <a:xfrm>
            <a:off x="1835150" y="3213100"/>
            <a:ext cx="0" cy="792163"/>
          </a:xfrm>
          <a:prstGeom prst="line">
            <a:avLst/>
          </a:prstGeom>
          <a:noFill/>
          <a:ln w="9525">
            <a:solidFill>
              <a:srgbClr val="000000"/>
            </a:solidFill>
            <a:prstDash val="sysDot"/>
            <a:round/>
            <a:headEnd/>
            <a:tailEnd type="triangle" w="med" len="med"/>
          </a:ln>
        </p:spPr>
        <p:txBody>
          <a:bodyPr/>
          <a:lstStyle/>
          <a:p>
            <a:endParaRPr lang="en-US"/>
          </a:p>
        </p:txBody>
      </p:sp>
      <p:sp>
        <p:nvSpPr>
          <p:cNvPr id="25616" name="Text Box 23"/>
          <p:cNvSpPr txBox="1">
            <a:spLocks noChangeArrowheads="1"/>
          </p:cNvSpPr>
          <p:nvPr/>
        </p:nvSpPr>
        <p:spPr bwMode="auto">
          <a:xfrm>
            <a:off x="539750" y="2852738"/>
            <a:ext cx="2520950" cy="376237"/>
          </a:xfrm>
          <a:prstGeom prst="rect">
            <a:avLst/>
          </a:prstGeom>
          <a:noFill/>
          <a:ln w="9525">
            <a:solidFill>
              <a:schemeClr val="accent2"/>
            </a:solidFill>
            <a:miter lim="800000"/>
            <a:headEnd/>
            <a:tailEnd/>
          </a:ln>
        </p:spPr>
        <p:txBody>
          <a:bodyPr>
            <a:spAutoFit/>
          </a:bodyPr>
          <a:lstStyle/>
          <a:p>
            <a:r>
              <a:rPr lang="el-GR" u="sng">
                <a:solidFill>
                  <a:srgbClr val="000000"/>
                </a:solidFill>
              </a:rPr>
              <a:t>ΚΛΗΡΟΝΟΜΙΚΟΤΗΤΑ</a:t>
            </a:r>
          </a:p>
        </p:txBody>
      </p:sp>
      <p:sp>
        <p:nvSpPr>
          <p:cNvPr id="25617" name="Oval 25"/>
          <p:cNvSpPr>
            <a:spLocks noChangeArrowheads="1"/>
          </p:cNvSpPr>
          <p:nvPr/>
        </p:nvSpPr>
        <p:spPr bwMode="auto">
          <a:xfrm>
            <a:off x="2339975" y="3357563"/>
            <a:ext cx="1295400" cy="1150937"/>
          </a:xfrm>
          <a:prstGeom prst="ellipse">
            <a:avLst/>
          </a:prstGeom>
          <a:noFill/>
          <a:ln w="28575">
            <a:solidFill>
              <a:srgbClr val="FF0000"/>
            </a:solidFill>
            <a:round/>
            <a:headEnd/>
            <a:tailEnd/>
          </a:ln>
        </p:spPr>
        <p:txBody>
          <a:bodyPr wrap="none" anchor="ctr"/>
          <a:lstStyle/>
          <a:p>
            <a:endParaRPr lang="en-US" sz="2000"/>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 Θέση αριθμού διαφάνειας"/>
          <p:cNvSpPr>
            <a:spLocks noGrp="1"/>
          </p:cNvSpPr>
          <p:nvPr>
            <p:ph type="sldNum" sz="quarter" idx="11"/>
          </p:nvPr>
        </p:nvSpPr>
        <p:spPr/>
        <p:txBody>
          <a:bodyPr/>
          <a:lstStyle/>
          <a:p>
            <a:pPr>
              <a:defRPr/>
            </a:pPr>
            <a:fld id="{08E5F34A-B24D-44A8-BBA5-B914D3035FB4}" type="slidenum">
              <a:rPr lang="el-GR"/>
              <a:pPr>
                <a:defRPr/>
              </a:pPr>
              <a:t>2</a:t>
            </a:fld>
            <a:endParaRPr lang="el-GR"/>
          </a:p>
        </p:txBody>
      </p:sp>
      <p:sp>
        <p:nvSpPr>
          <p:cNvPr id="15362" name="Rectangle 2"/>
          <p:cNvSpPr>
            <a:spLocks noGrp="1"/>
          </p:cNvSpPr>
          <p:nvPr>
            <p:ph type="title" idx="4294967295"/>
          </p:nvPr>
        </p:nvSpPr>
        <p:spPr bwMode="auto">
          <a:xfrm>
            <a:off x="457200" y="274638"/>
            <a:ext cx="7467600" cy="633412"/>
          </a:xfrm>
          <a:noFill/>
        </p:spPr>
        <p:txBody>
          <a:bodyPr wrap="square" lIns="91440" tIns="45720" rIns="91440" bIns="45720" numCol="1" anchorCtr="0" compatLnSpc="1">
            <a:prstTxWarp prst="textNoShape">
              <a:avLst/>
            </a:prstTxWarp>
          </a:bodyPr>
          <a:lstStyle/>
          <a:p>
            <a:pPr algn="ctr" eaLnBrk="1" hangingPunct="1"/>
            <a:r>
              <a:rPr lang="el-GR" sz="3400" b="1" cap="none" smtClean="0"/>
              <a:t>Περιεχόμενα</a:t>
            </a:r>
            <a:endParaRPr lang="en-US" sz="3400" b="1" cap="none" smtClean="0"/>
          </a:p>
        </p:txBody>
      </p:sp>
      <p:sp>
        <p:nvSpPr>
          <p:cNvPr id="15363" name="Rectangle 3"/>
          <p:cNvSpPr>
            <a:spLocks noGrp="1"/>
          </p:cNvSpPr>
          <p:nvPr>
            <p:ph type="body" idx="4294967295"/>
          </p:nvPr>
        </p:nvSpPr>
        <p:spPr>
          <a:xfrm>
            <a:off x="900113" y="1052513"/>
            <a:ext cx="6985000" cy="5616575"/>
          </a:xfrm>
        </p:spPr>
        <p:txBody>
          <a:bodyPr/>
          <a:lstStyle/>
          <a:p>
            <a:pPr marL="381000" indent="-381000" eaLnBrk="1" hangingPunct="1">
              <a:lnSpc>
                <a:spcPct val="80000"/>
              </a:lnSpc>
            </a:pPr>
            <a:r>
              <a:rPr lang="el-GR" sz="2000" b="1" smtClean="0"/>
              <a:t>Εισαγωγικά</a:t>
            </a:r>
          </a:p>
          <a:p>
            <a:pPr marL="381000" indent="-381000" eaLnBrk="1" hangingPunct="1">
              <a:lnSpc>
                <a:spcPct val="80000"/>
              </a:lnSpc>
            </a:pPr>
            <a:r>
              <a:rPr lang="el-GR" sz="2000" b="1" i="1" smtClean="0"/>
              <a:t>Α. Οι ψυχολογικές θεωρίες για την κοινωνικοποίηση</a:t>
            </a:r>
            <a:r>
              <a:rPr lang="en-US" sz="2000" smtClean="0"/>
              <a:t> </a:t>
            </a:r>
          </a:p>
          <a:p>
            <a:pPr marL="728663" lvl="1" indent="-361950" eaLnBrk="1" hangingPunct="1">
              <a:lnSpc>
                <a:spcPct val="80000"/>
              </a:lnSpc>
            </a:pPr>
            <a:r>
              <a:rPr lang="el-GR" sz="1900" i="1" smtClean="0"/>
              <a:t>Η θεωρία της συμπεριφοράς</a:t>
            </a:r>
            <a:endParaRPr lang="el-GR" sz="1900" smtClean="0"/>
          </a:p>
          <a:p>
            <a:pPr marL="728663" lvl="1" indent="-361950" eaLnBrk="1" hangingPunct="1">
              <a:lnSpc>
                <a:spcPct val="80000"/>
              </a:lnSpc>
            </a:pPr>
            <a:r>
              <a:rPr lang="el-GR" sz="1900" i="1" smtClean="0"/>
              <a:t>Η θεωρία της ψυχανάλυσης:  </a:t>
            </a:r>
            <a:r>
              <a:rPr lang="en-US" sz="1900" smtClean="0"/>
              <a:t>S</a:t>
            </a:r>
            <a:r>
              <a:rPr lang="el-GR" sz="1900" smtClean="0"/>
              <a:t>. </a:t>
            </a:r>
            <a:r>
              <a:rPr lang="en-US" sz="1900" smtClean="0"/>
              <a:t>Freud</a:t>
            </a:r>
            <a:r>
              <a:rPr lang="el-GR" sz="1900" smtClean="0"/>
              <a:t> (1856-1939)</a:t>
            </a:r>
            <a:r>
              <a:rPr lang="en-US" sz="1900" smtClean="0"/>
              <a:t> </a:t>
            </a:r>
            <a:endParaRPr lang="el-GR" sz="1900" smtClean="0"/>
          </a:p>
          <a:p>
            <a:pPr marL="728663" lvl="1" indent="-361950" eaLnBrk="1" hangingPunct="1">
              <a:lnSpc>
                <a:spcPct val="80000"/>
              </a:lnSpc>
            </a:pPr>
            <a:r>
              <a:rPr lang="el-GR" sz="1900" i="1" smtClean="0"/>
              <a:t>Η ψυχοκοινωνική προσέγγιση-θεωρία: </a:t>
            </a:r>
            <a:r>
              <a:rPr lang="en-US" sz="1900" smtClean="0"/>
              <a:t>E</a:t>
            </a:r>
            <a:r>
              <a:rPr lang="el-GR" sz="1900" smtClean="0"/>
              <a:t>. </a:t>
            </a:r>
            <a:r>
              <a:rPr lang="en-US" sz="1900" smtClean="0"/>
              <a:t>Erickson</a:t>
            </a:r>
            <a:r>
              <a:rPr lang="el-GR" sz="1900" smtClean="0"/>
              <a:t> (1902-1994)</a:t>
            </a:r>
          </a:p>
          <a:p>
            <a:pPr marL="728663" lvl="1" indent="-361950" eaLnBrk="1" hangingPunct="1">
              <a:lnSpc>
                <a:spcPct val="80000"/>
              </a:lnSpc>
            </a:pPr>
            <a:r>
              <a:rPr lang="el-GR" sz="1900" i="1" smtClean="0"/>
              <a:t>Η θεωρία της ψυχοσωματικής ανάπτυξης </a:t>
            </a:r>
            <a:r>
              <a:rPr lang="el-GR" sz="1900" smtClean="0"/>
              <a:t>του παιδιού: </a:t>
            </a:r>
            <a:r>
              <a:rPr lang="en-US" sz="1900" smtClean="0"/>
              <a:t>J</a:t>
            </a:r>
            <a:r>
              <a:rPr lang="el-GR" sz="1900" smtClean="0"/>
              <a:t>. </a:t>
            </a:r>
            <a:r>
              <a:rPr lang="en-US" sz="1900" smtClean="0"/>
              <a:t>Piaget</a:t>
            </a:r>
            <a:r>
              <a:rPr lang="el-GR" sz="1900" smtClean="0"/>
              <a:t> (1896-1880)</a:t>
            </a:r>
            <a:r>
              <a:rPr lang="en-US" sz="1900" smtClean="0"/>
              <a:t> </a:t>
            </a:r>
            <a:endParaRPr lang="el-GR" sz="1900" smtClean="0"/>
          </a:p>
          <a:p>
            <a:pPr marL="728663" lvl="1" indent="-361950" eaLnBrk="1" hangingPunct="1">
              <a:lnSpc>
                <a:spcPct val="80000"/>
              </a:lnSpc>
            </a:pPr>
            <a:r>
              <a:rPr lang="el-GR" sz="1900" i="1" smtClean="0"/>
              <a:t>Η θεωρία της οικολογικής ψυχολογίας: </a:t>
            </a:r>
            <a:r>
              <a:rPr lang="en-US" sz="1900" smtClean="0"/>
              <a:t>Urie</a:t>
            </a:r>
            <a:r>
              <a:rPr lang="el-GR" sz="1900" smtClean="0"/>
              <a:t> </a:t>
            </a:r>
            <a:r>
              <a:rPr lang="en-US" sz="1900" smtClean="0"/>
              <a:t>Bronfenbrenner</a:t>
            </a:r>
            <a:r>
              <a:rPr lang="el-GR" sz="1900" smtClean="0"/>
              <a:t> (1917–2005)</a:t>
            </a:r>
          </a:p>
          <a:p>
            <a:pPr marL="381000" indent="-381000" eaLnBrk="1" hangingPunct="1">
              <a:lnSpc>
                <a:spcPct val="80000"/>
              </a:lnSpc>
            </a:pPr>
            <a:r>
              <a:rPr lang="el-GR" sz="2000" b="1" i="1" smtClean="0"/>
              <a:t>Β. Οι κοινωνιολογικές θεωρίες για την κοινωνικοποίηση</a:t>
            </a:r>
          </a:p>
          <a:p>
            <a:pPr marL="728663" lvl="1" indent="-361950" eaLnBrk="1" hangingPunct="1">
              <a:lnSpc>
                <a:spcPct val="80000"/>
              </a:lnSpc>
            </a:pPr>
            <a:r>
              <a:rPr lang="el-GR" sz="1900" b="1" i="1" smtClean="0"/>
              <a:t>Βα. Δομικές/μακρο-κοινωνιολογικές</a:t>
            </a:r>
            <a:r>
              <a:rPr lang="en-US" sz="1900" smtClean="0"/>
              <a:t> </a:t>
            </a:r>
            <a:endParaRPr lang="el-GR" sz="1900" smtClean="0"/>
          </a:p>
          <a:p>
            <a:pPr marL="1219200" lvl="2" indent="-304800" eaLnBrk="1" hangingPunct="1">
              <a:lnSpc>
                <a:spcPct val="80000"/>
              </a:lnSpc>
            </a:pPr>
            <a:r>
              <a:rPr lang="el-GR" sz="1600" i="1" smtClean="0"/>
              <a:t>Οι θεωρίες του λειτουργισμού -φονξιοναλισμού-,  της ισορροπίας</a:t>
            </a:r>
            <a:endParaRPr lang="el-GR" sz="1600" smtClean="0"/>
          </a:p>
          <a:p>
            <a:pPr marL="1219200" lvl="2" indent="-304800" eaLnBrk="1" hangingPunct="1">
              <a:lnSpc>
                <a:spcPct val="80000"/>
              </a:lnSpc>
            </a:pPr>
            <a:r>
              <a:rPr lang="el-GR" sz="1600" i="1" smtClean="0"/>
              <a:t>Οι θεωρίες του μαρξισμού, της σύγκρουσης, της αναπαραγωγής</a:t>
            </a:r>
            <a:r>
              <a:rPr lang="en-US" sz="1600" smtClean="0"/>
              <a:t> </a:t>
            </a:r>
            <a:endParaRPr lang="el-GR" sz="1600" smtClean="0"/>
          </a:p>
          <a:p>
            <a:pPr marL="728663" lvl="1" indent="-361950" eaLnBrk="1" hangingPunct="1">
              <a:lnSpc>
                <a:spcPct val="80000"/>
              </a:lnSpc>
            </a:pPr>
            <a:r>
              <a:rPr lang="el-GR" sz="1900" b="1" i="1" smtClean="0"/>
              <a:t>Ββ. Μεταδομιστικές/μικρο-κοινωνιολογικές</a:t>
            </a:r>
          </a:p>
          <a:p>
            <a:pPr marL="1219200" lvl="2" indent="-304800" eaLnBrk="1" hangingPunct="1">
              <a:lnSpc>
                <a:spcPct val="80000"/>
              </a:lnSpc>
            </a:pPr>
            <a:r>
              <a:rPr lang="el-GR" sz="1600" i="1" smtClean="0"/>
              <a:t>Η θεωρία της κοινωνικής/συμβολικής αλληλεπίδρασης. Η ερμηνευτική προσέγγιση: </a:t>
            </a:r>
            <a:r>
              <a:rPr lang="en-US" sz="1600" smtClean="0"/>
              <a:t>G</a:t>
            </a:r>
            <a:r>
              <a:rPr lang="el-GR" sz="1600" smtClean="0"/>
              <a:t>.</a:t>
            </a:r>
            <a:r>
              <a:rPr lang="en-US" sz="1600" smtClean="0"/>
              <a:t>H</a:t>
            </a:r>
            <a:r>
              <a:rPr lang="el-GR" sz="1600" smtClean="0"/>
              <a:t>. </a:t>
            </a:r>
            <a:r>
              <a:rPr lang="en-US" sz="1600" smtClean="0"/>
              <a:t>Mead</a:t>
            </a:r>
            <a:r>
              <a:rPr lang="el-GR" sz="1600" smtClean="0"/>
              <a:t> (1863-1930)</a:t>
            </a:r>
            <a:r>
              <a:rPr lang="en-US" sz="160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p:cNvSpPr>
          <p:nvPr>
            <p:ph type="title" idx="4294967295"/>
          </p:nvPr>
        </p:nvSpPr>
        <p:spPr bwMode="auto">
          <a:noFill/>
        </p:spPr>
        <p:txBody>
          <a:bodyPr wrap="square" lIns="91440" tIns="45720" rIns="91440" bIns="45720" numCol="1" anchorCtr="0" compatLnSpc="1">
            <a:prstTxWarp prst="textNoShape">
              <a:avLst/>
            </a:prstTxWarp>
            <a:normAutofit fontScale="90000"/>
          </a:bodyPr>
          <a:lstStyle/>
          <a:p>
            <a:r>
              <a:rPr lang="el-GR" sz="2600" b="1" i="1" cap="none" smtClean="0"/>
              <a:t>(2) Οι θεωρίες του μαρξισμού, της σύγκρουσης, της αναπαραγωγής. Η κοινωνικο-δομική θεωρία</a:t>
            </a:r>
            <a:r>
              <a:rPr lang="el-GR" sz="2600" i="1" cap="none" smtClean="0"/>
              <a:t> κοινωνικοποίησης</a:t>
            </a:r>
            <a:r>
              <a:rPr lang="en-US" sz="2600" cap="none" smtClean="0"/>
              <a:t> </a:t>
            </a:r>
          </a:p>
        </p:txBody>
      </p:sp>
      <p:sp>
        <p:nvSpPr>
          <p:cNvPr id="175107" name="Rectangle 3"/>
          <p:cNvSpPr>
            <a:spLocks noGrp="1"/>
          </p:cNvSpPr>
          <p:nvPr>
            <p:ph type="body" idx="4294967295"/>
          </p:nvPr>
        </p:nvSpPr>
        <p:spPr/>
        <p:txBody>
          <a:bodyPr/>
          <a:lstStyle/>
          <a:p>
            <a:r>
              <a:rPr lang="el-GR" sz="2000" smtClean="0"/>
              <a:t>η κοινωνικοποίηση του ατόμου έχει άμεση σχέση με τον </a:t>
            </a:r>
            <a:r>
              <a:rPr lang="el-GR" sz="2000" b="1" i="1" u="sng" smtClean="0"/>
              <a:t>πολιτισμό</a:t>
            </a:r>
            <a:r>
              <a:rPr lang="el-GR" sz="2000" u="sng" smtClean="0"/>
              <a:t> και τη </a:t>
            </a:r>
            <a:r>
              <a:rPr lang="el-GR" sz="2000" b="1" i="1" u="sng" smtClean="0"/>
              <a:t>δομή</a:t>
            </a:r>
            <a:r>
              <a:rPr lang="el-GR" sz="2000" u="sng" smtClean="0"/>
              <a:t> της κοινωνίας</a:t>
            </a:r>
            <a:r>
              <a:rPr lang="el-GR" sz="2000" smtClean="0"/>
              <a:t> όπου αυτό γεννιέται και αναπτύσσεται. Για το λόγο αυτό αποδίδει μεγάλη βαρύτητα στις </a:t>
            </a:r>
            <a:r>
              <a:rPr lang="el-GR" sz="2000" b="1" smtClean="0"/>
              <a:t>οικονομικές</a:t>
            </a:r>
            <a:r>
              <a:rPr lang="el-GR" sz="2000" smtClean="0"/>
              <a:t>, </a:t>
            </a:r>
            <a:r>
              <a:rPr lang="el-GR" sz="2000" b="1" smtClean="0"/>
              <a:t>πολιτικές</a:t>
            </a:r>
            <a:r>
              <a:rPr lang="el-GR" sz="2000" smtClean="0"/>
              <a:t>, </a:t>
            </a:r>
            <a:r>
              <a:rPr lang="el-GR" sz="2000" b="1" smtClean="0"/>
              <a:t>πολιτισμικές</a:t>
            </a:r>
            <a:r>
              <a:rPr lang="el-GR" sz="2000" smtClean="0"/>
              <a:t> και </a:t>
            </a:r>
            <a:r>
              <a:rPr lang="el-GR" sz="2000" b="1" smtClean="0"/>
              <a:t>οικολογικές</a:t>
            </a:r>
            <a:r>
              <a:rPr lang="el-GR" sz="2000" smtClean="0"/>
              <a:t> συνθήκες ζωής.</a:t>
            </a:r>
          </a:p>
          <a:p>
            <a:r>
              <a:rPr lang="el-GR" sz="2000" smtClean="0"/>
              <a:t>Αφετηρία της θεωρίας αποτελεί η </a:t>
            </a:r>
            <a:r>
              <a:rPr lang="el-GR" sz="2000" b="1" i="1" smtClean="0"/>
              <a:t>μαρξιστική</a:t>
            </a:r>
            <a:r>
              <a:rPr lang="el-GR" sz="2000" smtClean="0"/>
              <a:t> αντίληψη, σύμφωνα με την οποία οι κοινωνικές τάξεις είναι σε κάθε κοινωνία δύο: η αστική και η εργατική, οι οποίες βρίσκονται σε συνεχή διαμάχη-</a:t>
            </a:r>
            <a:r>
              <a:rPr lang="el-GR" sz="2000" b="1" i="1" smtClean="0"/>
              <a:t>σύγκρουση</a:t>
            </a:r>
            <a:r>
              <a:rPr lang="el-GR" sz="2000" smtClean="0"/>
              <a:t> (‘πάλη των τάξεων’).</a:t>
            </a:r>
          </a:p>
          <a:p>
            <a:r>
              <a:rPr lang="el-GR" sz="2000" smtClean="0"/>
              <a:t>Η </a:t>
            </a:r>
            <a:r>
              <a:rPr lang="el-GR" sz="2000" b="1" i="1" smtClean="0"/>
              <a:t>ανισότητα</a:t>
            </a:r>
            <a:r>
              <a:rPr lang="el-GR" sz="2000" smtClean="0"/>
              <a:t> χαρακτηρίζει τις δύο τάξεις σε όλα τα επίπεδα, ενώ η </a:t>
            </a:r>
            <a:r>
              <a:rPr lang="el-GR" sz="2000" b="1" i="1" smtClean="0"/>
              <a:t>κοινωνικοποίηση</a:t>
            </a:r>
            <a:r>
              <a:rPr lang="el-GR" sz="2000" smtClean="0"/>
              <a:t> του κάθε ατόμου προσδιορίζεται από την </a:t>
            </a:r>
            <a:r>
              <a:rPr lang="el-GR" sz="2000" b="1" i="1" smtClean="0"/>
              <a:t>κοινωνική και πολιτισμική ζωή</a:t>
            </a:r>
            <a:r>
              <a:rPr lang="el-GR" sz="2000" smtClean="0"/>
              <a:t> που του επιβάλλεται καθημερινά.</a:t>
            </a:r>
            <a:endParaRPr lang="en-US" sz="20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1" name="Rectangle 3"/>
          <p:cNvSpPr>
            <a:spLocks noGrp="1"/>
          </p:cNvSpPr>
          <p:nvPr>
            <p:ph type="body" idx="4294967295"/>
          </p:nvPr>
        </p:nvSpPr>
        <p:spPr>
          <a:xfrm>
            <a:off x="457200" y="333375"/>
            <a:ext cx="7859713" cy="6140450"/>
          </a:xfrm>
        </p:spPr>
        <p:txBody>
          <a:bodyPr/>
          <a:lstStyle/>
          <a:p>
            <a:r>
              <a:rPr lang="el-GR" smtClean="0"/>
              <a:t>Με τη θεωρία αυτή συνδέεται στενά και η προσπάθεια του </a:t>
            </a:r>
            <a:r>
              <a:rPr lang="en-US" b="1" smtClean="0"/>
              <a:t>Habermas</a:t>
            </a:r>
            <a:r>
              <a:rPr lang="el-GR" smtClean="0"/>
              <a:t> να ερμηνεύσει την </a:t>
            </a:r>
            <a:r>
              <a:rPr lang="el-GR" u="sng" smtClean="0"/>
              <a:t>κοινωνικοποίηση του ατόμου</a:t>
            </a:r>
            <a:r>
              <a:rPr lang="el-GR" smtClean="0"/>
              <a:t> με βάση τις </a:t>
            </a:r>
            <a:r>
              <a:rPr lang="el-GR" b="1" i="1" smtClean="0"/>
              <a:t>κοινωνικές δομές και καταστάσεις</a:t>
            </a:r>
            <a:r>
              <a:rPr lang="el-GR" smtClean="0"/>
              <a:t>. Οι ευνοϊκές συνθήκες ζωής επηρεάζουν θετικά την κοινωνικοποίηση, ενώ στην αντίθετη περίπτωση αυτή παρεμποδίζεται και δυσχεραίνεται. Σύμφωνα με τον </a:t>
            </a:r>
            <a:r>
              <a:rPr lang="en-US" smtClean="0"/>
              <a:t>Habermas</a:t>
            </a:r>
            <a:r>
              <a:rPr lang="el-GR" smtClean="0"/>
              <a:t>, βάση της κοινωνικής δομής είναι η </a:t>
            </a:r>
            <a:r>
              <a:rPr lang="el-GR" b="1" smtClean="0"/>
              <a:t>οικογένεια</a:t>
            </a:r>
            <a:r>
              <a:rPr lang="el-GR" smtClean="0"/>
              <a:t> και βασικό όργανο της κοινωνικοποίησης η </a:t>
            </a:r>
            <a:r>
              <a:rPr lang="el-GR" b="1" smtClean="0"/>
              <a:t>γλώσσα</a:t>
            </a:r>
            <a:r>
              <a:rPr lang="el-GR" smtClean="0"/>
              <a:t>.</a:t>
            </a:r>
          </a:p>
          <a:p>
            <a:r>
              <a:rPr lang="el-GR" smtClean="0"/>
              <a:t>όλοι οι νεομαρξιστές (Γράμσι, Αλθουσέρ, Μπουρντιέ) υποστηρίζουν ότι η κοινωνικοποίηση και το σχολείο (σχολική κοινωνικοποίηση) διαμορφώνουν τις συνθήκες για την </a:t>
            </a:r>
            <a:r>
              <a:rPr lang="el-GR" b="1" i="1" u="sng" smtClean="0"/>
              <a:t>αναπαραγωγή</a:t>
            </a:r>
            <a:r>
              <a:rPr lang="el-GR" b="1" u="sng" smtClean="0"/>
              <a:t> της κοινωνίας</a:t>
            </a:r>
            <a:r>
              <a:rPr lang="el-GR" smtClean="0"/>
              <a:t> και του κοινωνικο-πολιτικού και οικονομικού κατεστημένου.</a:t>
            </a:r>
            <a:r>
              <a:rPr lang="en-US" smtClean="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b="1" cap="none" smtClean="0"/>
              <a:t>α</a:t>
            </a:r>
            <a:r>
              <a:rPr lang="fr-FR" b="1" cap="none" smtClean="0"/>
              <a:t>. P. Bourdieu, J-C. Passeron</a:t>
            </a:r>
            <a:r>
              <a:rPr lang="el-GR" b="1" cap="none" smtClean="0"/>
              <a:t>:</a:t>
            </a:r>
            <a:r>
              <a:rPr lang="el-GR" cap="none" smtClean="0"/>
              <a:t> </a:t>
            </a:r>
            <a:endParaRPr lang="en-US" cap="none" smtClean="0"/>
          </a:p>
        </p:txBody>
      </p:sp>
      <p:sp>
        <p:nvSpPr>
          <p:cNvPr id="177155" name="Rectangle 3"/>
          <p:cNvSpPr>
            <a:spLocks noGrp="1"/>
          </p:cNvSpPr>
          <p:nvPr>
            <p:ph type="body" idx="4294967295"/>
          </p:nvPr>
        </p:nvSpPr>
        <p:spPr/>
        <p:txBody>
          <a:bodyPr/>
          <a:lstStyle/>
          <a:p>
            <a:r>
              <a:rPr lang="el-GR" sz="2000" smtClean="0"/>
              <a:t>Οι </a:t>
            </a:r>
            <a:r>
              <a:rPr lang="el-GR" sz="2000" b="1" i="1" smtClean="0"/>
              <a:t>Μπουρντιέ</a:t>
            </a:r>
            <a:r>
              <a:rPr lang="el-GR" sz="2000" smtClean="0"/>
              <a:t> και </a:t>
            </a:r>
            <a:r>
              <a:rPr lang="el-GR" sz="2000" b="1" i="1" smtClean="0"/>
              <a:t>Πασσερόν</a:t>
            </a:r>
            <a:r>
              <a:rPr lang="el-GR" sz="2000" smtClean="0"/>
              <a:t> πιστεύουν ότι το σχολείο, με μοχλό το </a:t>
            </a:r>
            <a:r>
              <a:rPr lang="el-GR" sz="2000" b="1" i="1" smtClean="0"/>
              <a:t>εξεταστικό του σύστημα</a:t>
            </a:r>
            <a:r>
              <a:rPr lang="el-GR" sz="2000" smtClean="0"/>
              <a:t>, παίρνει τους μαθητές με οικογενειακή προέλευση από χαμηλά κοινωνικά στρώματα (με το χαμηλό </a:t>
            </a:r>
            <a:r>
              <a:rPr lang="el-GR" sz="2000" b="1" i="1" smtClean="0"/>
              <a:t>πολιτισμικό τους κεφάλαιο</a:t>
            </a:r>
            <a:r>
              <a:rPr lang="el-GR" sz="2000" smtClean="0"/>
              <a:t>) και τους οδηγεί </a:t>
            </a:r>
            <a:r>
              <a:rPr lang="el-GR" sz="2000" b="1" i="1" smtClean="0"/>
              <a:t>-διαχωρίζει-</a:t>
            </a:r>
            <a:r>
              <a:rPr lang="el-GR" sz="2000" smtClean="0"/>
              <a:t> σε χαμηλή επαγγελματική και κοινωνική αποκατάσταση, ενώ τους μαθητές από τα υψηλότερα κοινωνικά στρώματα (με το υψηλό </a:t>
            </a:r>
            <a:r>
              <a:rPr lang="el-GR" sz="2000" b="1" i="1" smtClean="0"/>
              <a:t>πολιτισμικό τους κεφάλαιο</a:t>
            </a:r>
            <a:r>
              <a:rPr lang="el-GR" sz="2000" smtClean="0"/>
              <a:t>) τα οδηγεί αντιστρόφως σε υψηλή επαγγελματική αποκατάσταση. Λειτουργεί δηλαδή όπως η </a:t>
            </a:r>
            <a:r>
              <a:rPr lang="el-GR" sz="2000" b="1" i="1" smtClean="0"/>
              <a:t>μηχανή του </a:t>
            </a:r>
            <a:r>
              <a:rPr lang="en-US" sz="2000" b="1" i="1" smtClean="0"/>
              <a:t>Maxwell</a:t>
            </a:r>
            <a:r>
              <a:rPr lang="el-GR" sz="2000" smtClean="0"/>
              <a:t>: η οποία διαχωρίζει απλά τα θερμά (μαθητές με πλούσιο πολιτιστικό κεφάλαιο) από τα ψυχρά (μαθητές με φτωχό πολιτιστικό κεφάλαιο) μόρια του νερού. Η διαδικασία της </a:t>
            </a:r>
            <a:r>
              <a:rPr lang="el-GR" sz="2000" b="1" i="1" smtClean="0"/>
              <a:t>κοινωνικοποίησης</a:t>
            </a:r>
            <a:r>
              <a:rPr lang="el-GR" sz="2000" smtClean="0"/>
              <a:t>, δηλαδή, διευκολύνει την </a:t>
            </a:r>
            <a:r>
              <a:rPr lang="el-GR" sz="2000" b="1" i="1" u="sng" smtClean="0"/>
              <a:t>αναπαραγωγή της κοινωνίας και των επιμέρους θεσμών, λειτουργιών, δομών της</a:t>
            </a:r>
            <a:r>
              <a:rPr lang="el-GR" sz="2000" smtClean="0"/>
              <a:t>.</a:t>
            </a:r>
            <a:r>
              <a:rPr lang="en-US" sz="2000" smtClean="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p:cNvSpPr>
          <p:nvPr>
            <p:ph type="title" idx="4294967295"/>
          </p:nvPr>
        </p:nvSpPr>
        <p:spPr bwMode="auto">
          <a:xfrm>
            <a:off x="468313" y="333375"/>
            <a:ext cx="7467600" cy="652463"/>
          </a:xfrm>
          <a:noFill/>
        </p:spPr>
        <p:txBody>
          <a:bodyPr wrap="square" lIns="91440" tIns="45720" rIns="91440" bIns="45720" numCol="1" anchorCtr="0" compatLnSpc="1">
            <a:prstTxWarp prst="textNoShape">
              <a:avLst/>
            </a:prstTxWarp>
          </a:bodyPr>
          <a:lstStyle/>
          <a:p>
            <a:r>
              <a:rPr lang="el-GR" b="1" cap="none" smtClean="0"/>
              <a:t>β. </a:t>
            </a:r>
            <a:r>
              <a:rPr lang="en-US" b="1" cap="none" smtClean="0"/>
              <a:t>Bowles</a:t>
            </a:r>
            <a:r>
              <a:rPr lang="el-GR" b="1" cap="none" smtClean="0"/>
              <a:t> &amp; </a:t>
            </a:r>
            <a:r>
              <a:rPr lang="en-US" b="1" cap="none" smtClean="0"/>
              <a:t>Gintis</a:t>
            </a:r>
            <a:r>
              <a:rPr lang="en-US" cap="none" smtClean="0"/>
              <a:t> </a:t>
            </a:r>
          </a:p>
        </p:txBody>
      </p:sp>
      <p:sp>
        <p:nvSpPr>
          <p:cNvPr id="178179" name="Rectangle 3"/>
          <p:cNvSpPr>
            <a:spLocks noGrp="1"/>
          </p:cNvSpPr>
          <p:nvPr>
            <p:ph type="body" idx="4294967295"/>
          </p:nvPr>
        </p:nvSpPr>
        <p:spPr>
          <a:xfrm>
            <a:off x="457200" y="1268413"/>
            <a:ext cx="8075613" cy="5589587"/>
          </a:xfrm>
        </p:spPr>
        <p:txBody>
          <a:bodyPr/>
          <a:lstStyle/>
          <a:p>
            <a:pPr>
              <a:lnSpc>
                <a:spcPct val="90000"/>
              </a:lnSpc>
            </a:pPr>
            <a:r>
              <a:rPr lang="el-GR" sz="2000" smtClean="0"/>
              <a:t>Η </a:t>
            </a:r>
            <a:r>
              <a:rPr lang="el-GR" sz="2000" b="1" i="1" smtClean="0"/>
              <a:t>κοινωνικοποίηση</a:t>
            </a:r>
            <a:r>
              <a:rPr lang="el-GR" sz="2000" smtClean="0"/>
              <a:t> είναι η </a:t>
            </a:r>
            <a:r>
              <a:rPr lang="el-GR" sz="2000" b="1" smtClean="0"/>
              <a:t>διαδικασία που προετοιμάζει τον άνθρωπο για την ανάληψη συγκεκριμένων κοινωνικών ρόλων</a:t>
            </a:r>
            <a:r>
              <a:rPr lang="el-GR" sz="2000" smtClean="0"/>
              <a:t>, </a:t>
            </a:r>
            <a:r>
              <a:rPr lang="el-GR" sz="2000" u="sng" smtClean="0"/>
              <a:t>ασκούν όμως κριτική</a:t>
            </a:r>
            <a:r>
              <a:rPr lang="el-GR" sz="2000" smtClean="0"/>
              <a:t> στον τρόπο που διαμορφώνονται οι αξίες και οι πεποιθήσεις μέσα από τις ανθρώπινες σχέσεις, </a:t>
            </a:r>
            <a:r>
              <a:rPr lang="el-GR" sz="2000" u="sng" smtClean="0"/>
              <a:t>διότι έτσι εξασφαλίζεται η διαιώνιση των κοινωνικών ανισοτήτων</a:t>
            </a:r>
            <a:r>
              <a:rPr lang="el-GR" sz="2000" smtClean="0"/>
              <a:t> και η μετάδοσή τους από γενιά σε γενιά, </a:t>
            </a:r>
            <a:r>
              <a:rPr lang="el-GR" sz="2000" b="1" u="sng" smtClean="0"/>
              <a:t>με βασικό εργαλείο την εκπαίδευση</a:t>
            </a:r>
            <a:r>
              <a:rPr lang="el-GR" sz="2000" smtClean="0"/>
              <a:t> </a:t>
            </a:r>
            <a:r>
              <a:rPr lang="el-GR" sz="2000" u="sng" smtClean="0"/>
              <a:t>που λειτουργεί με τρόπο που να αναπαραγάγετε το σύστημα</a:t>
            </a:r>
            <a:r>
              <a:rPr lang="el-GR" sz="2000" smtClean="0"/>
              <a:t> (κοινωνικό, οικονομικό, πολιτικό κ.λπ.) </a:t>
            </a:r>
            <a:r>
              <a:rPr lang="el-GR" sz="2000" b="1" i="1" u="sng" smtClean="0"/>
              <a:t>μέσω της νομιμοποίησης</a:t>
            </a:r>
            <a:r>
              <a:rPr lang="el-GR" sz="2000" smtClean="0"/>
              <a:t> που η εκπαίδευση -σχολείο- παρέχει, επειδή μεταδίδει την «</a:t>
            </a:r>
            <a:r>
              <a:rPr lang="el-GR" sz="2000" i="1" smtClean="0"/>
              <a:t>ιδεολογία των ίσων εκπαιδευτικών ευκαιριών και την αξιοκρατία</a:t>
            </a:r>
            <a:r>
              <a:rPr lang="el-GR" sz="2000" smtClean="0"/>
              <a:t>» ως ένα ιδεολογικό ‘προπέτασμα καπνού’, κρύβοντας την αλήθεια ότι δεν είναι η </a:t>
            </a:r>
            <a:r>
              <a:rPr lang="el-GR" sz="2000" b="1" smtClean="0"/>
              <a:t>ικανότητα</a:t>
            </a:r>
            <a:r>
              <a:rPr lang="el-GR" sz="2000" smtClean="0"/>
              <a:t> το σημαντικό κριτήριο, αλλά η </a:t>
            </a:r>
            <a:r>
              <a:rPr lang="el-GR" sz="2000" b="1" smtClean="0"/>
              <a:t>κοινωνικοοικονομική προέλευση</a:t>
            </a:r>
            <a:r>
              <a:rPr lang="el-GR" sz="2000" smtClean="0"/>
              <a:t> των μαθητών για την επαγγελματική επιλογή τους. Γιατί απλά οι μαθητές αυτοί προσαρμόζουν την εικόνα τους, ανάλογα με τις ταξικές τους ταυτίσεις, στα κελεύσματα των αναγκών του καταμερισμού εργασίας. Έτσι, οι φτωχοί μαθητές οδηγούνται, σε αντίθεση με τους πλούσιους, σε επαγγέλματα χαμηλότερου κοινωνικού και οικονομικού επιπέδου.</a:t>
            </a:r>
            <a:r>
              <a:rPr lang="en-US" sz="2000" smtClean="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p:cNvSpPr>
          <p:nvPr>
            <p:ph type="title" idx="4294967295"/>
          </p:nvPr>
        </p:nvSpPr>
        <p:spPr bwMode="auto">
          <a:xfrm>
            <a:off x="611188" y="2565400"/>
            <a:ext cx="7467600" cy="855663"/>
          </a:xfrm>
          <a:noFill/>
        </p:spPr>
        <p:txBody>
          <a:bodyPr wrap="square" lIns="91440" tIns="45720" rIns="91440" bIns="45720" numCol="1" anchorCtr="0" compatLnSpc="1">
            <a:prstTxWarp prst="textNoShape">
              <a:avLst/>
            </a:prstTxWarp>
            <a:normAutofit fontScale="90000"/>
          </a:bodyPr>
          <a:lstStyle/>
          <a:p>
            <a:pPr algn="ctr"/>
            <a:r>
              <a:rPr lang="el-GR" sz="3200" b="1" i="1" cap="none" smtClean="0"/>
              <a:t>Β. Οι κοινωνιολογικές θεωρίες για την κοινωνικοποίηση</a:t>
            </a:r>
            <a:r>
              <a:rPr lang="en-US" sz="2600" cap="none" smtClean="0"/>
              <a:t> </a:t>
            </a:r>
            <a:endParaRPr lang="el-GR" sz="2600" cap="none" smtClean="0"/>
          </a:p>
        </p:txBody>
      </p:sp>
      <p:sp>
        <p:nvSpPr>
          <p:cNvPr id="173059" name="Rectangle 3"/>
          <p:cNvSpPr>
            <a:spLocks/>
          </p:cNvSpPr>
          <p:nvPr/>
        </p:nvSpPr>
        <p:spPr bwMode="auto">
          <a:xfrm>
            <a:off x="250825" y="3933825"/>
            <a:ext cx="8497888" cy="561975"/>
          </a:xfrm>
          <a:prstGeom prst="rect">
            <a:avLst/>
          </a:prstGeom>
          <a:noFill/>
          <a:ln w="9525">
            <a:noFill/>
            <a:miter lim="800000"/>
            <a:headEnd/>
            <a:tailEnd/>
          </a:ln>
        </p:spPr>
        <p:txBody>
          <a:bodyPr anchor="b"/>
          <a:lstStyle/>
          <a:p>
            <a:pPr eaLnBrk="0" hangingPunct="0"/>
            <a:r>
              <a:rPr lang="el-GR" sz="3000" b="1" i="1">
                <a:solidFill>
                  <a:schemeClr val="tx2"/>
                </a:solidFill>
                <a:latin typeface="Century Schoolbook" pitchFamily="18" charset="0"/>
              </a:rPr>
              <a:t>Ββ. Μεταδομιστικές/μικρο-κοινωνιολογικές</a:t>
            </a:r>
            <a:r>
              <a:rPr lang="el-GR" sz="3000">
                <a:solidFill>
                  <a:schemeClr val="tx2"/>
                </a:solidFill>
                <a:latin typeface="Century Schoolbook" pitchFamily="18" charset="0"/>
              </a:rPr>
              <a:t> </a:t>
            </a:r>
            <a:endParaRPr lang="en-US" sz="3000">
              <a:solidFill>
                <a:schemeClr val="tx2"/>
              </a:solidFill>
              <a:latin typeface="Century Schoolbook"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p:cNvSpPr>
          <p:nvPr>
            <p:ph type="title" idx="4294967295"/>
          </p:nvPr>
        </p:nvSpPr>
        <p:spPr bwMode="auto">
          <a:xfrm>
            <a:off x="250825" y="0"/>
            <a:ext cx="8893175" cy="1417638"/>
          </a:xfrm>
          <a:noFill/>
        </p:spPr>
        <p:txBody>
          <a:bodyPr wrap="square" lIns="91440" tIns="45720" rIns="91440" bIns="45720" numCol="1" anchorCtr="0" compatLnSpc="1">
            <a:prstTxWarp prst="textNoShape">
              <a:avLst/>
            </a:prstTxWarp>
          </a:bodyPr>
          <a:lstStyle/>
          <a:p>
            <a:r>
              <a:rPr lang="el-GR" sz="2600" b="1" i="1" cap="none" smtClean="0"/>
              <a:t>Η θεωρία της κοινωνικής/συμβολικής αλληλεπίδρασης. Η ερμηνευτική προσέγγιση: </a:t>
            </a:r>
            <a:r>
              <a:rPr lang="en-US" sz="2600" cap="none" smtClean="0"/>
              <a:t>G</a:t>
            </a:r>
            <a:r>
              <a:rPr lang="el-GR" sz="2600" cap="none" smtClean="0"/>
              <a:t>.</a:t>
            </a:r>
            <a:r>
              <a:rPr lang="en-US" sz="2600" cap="none" smtClean="0"/>
              <a:t>H</a:t>
            </a:r>
            <a:r>
              <a:rPr lang="el-GR" sz="2600" cap="none" smtClean="0"/>
              <a:t>. </a:t>
            </a:r>
            <a:r>
              <a:rPr lang="en-US" sz="2600" cap="none" smtClean="0"/>
              <a:t>Mead</a:t>
            </a:r>
            <a:r>
              <a:rPr lang="el-GR" sz="2600" cap="none" smtClean="0"/>
              <a:t> (1863-1930)</a:t>
            </a:r>
            <a:r>
              <a:rPr lang="en-US" sz="2600" cap="none" smtClean="0"/>
              <a:t> </a:t>
            </a:r>
          </a:p>
        </p:txBody>
      </p:sp>
      <p:sp>
        <p:nvSpPr>
          <p:cNvPr id="179203" name="Rectangle 3"/>
          <p:cNvSpPr>
            <a:spLocks noGrp="1"/>
          </p:cNvSpPr>
          <p:nvPr>
            <p:ph type="body" idx="4294967295"/>
          </p:nvPr>
        </p:nvSpPr>
        <p:spPr>
          <a:xfrm>
            <a:off x="0" y="1341438"/>
            <a:ext cx="8459788" cy="5516562"/>
          </a:xfrm>
        </p:spPr>
        <p:txBody>
          <a:bodyPr/>
          <a:lstStyle/>
          <a:p>
            <a:r>
              <a:rPr lang="el-GR" sz="2000" smtClean="0"/>
              <a:t> Ο οποίος προσπάθησε να ερμηνεύσει την κοινωνικοποίηση μέσα από την παρατήρηση της συμπεριφοράς των </a:t>
            </a:r>
            <a:r>
              <a:rPr lang="el-GR" sz="2000" b="1" smtClean="0"/>
              <a:t>«σημαντικών άλλων»</a:t>
            </a:r>
            <a:r>
              <a:rPr lang="el-GR" sz="2000" smtClean="0"/>
              <a:t> και από την ταυτόχρονη </a:t>
            </a:r>
            <a:r>
              <a:rPr lang="el-GR" sz="2000" b="1" i="1" smtClean="0"/>
              <a:t>ανάλυση της προσωπικής και διαπροσωπικής σημασίας των πράξεων τους</a:t>
            </a:r>
            <a:r>
              <a:rPr lang="el-GR" sz="2000" smtClean="0"/>
              <a:t> (μελέτη της νοηματοδότησης των ενεργειών του ατόμου, τι νόημα δίνει ο ίδιος).</a:t>
            </a:r>
          </a:p>
          <a:p>
            <a:r>
              <a:rPr lang="el-GR" sz="2000" smtClean="0"/>
              <a:t>Ιδιαίτερη βαρύτητα έδινε στη </a:t>
            </a:r>
            <a:r>
              <a:rPr lang="el-GR" sz="2000" b="1" i="1" smtClean="0"/>
              <a:t>γλώσσα, ως σύμβολο</a:t>
            </a:r>
            <a:r>
              <a:rPr lang="el-GR" sz="2000" smtClean="0"/>
              <a:t>, για την οποία θεωρούσε ότι </a:t>
            </a:r>
            <a:r>
              <a:rPr lang="el-GR" sz="2000" b="1" smtClean="0"/>
              <a:t>συμβάλλει καθοριστικά στην κοινωνικοποίηση του ατόμου</a:t>
            </a:r>
            <a:r>
              <a:rPr lang="el-GR" sz="2000" smtClean="0"/>
              <a:t> και μέσα από την οποία εντέλει μπορεί να αναπτύξει την ταυτότητα του ως κοινωνικού όντος.</a:t>
            </a:r>
          </a:p>
          <a:p>
            <a:r>
              <a:rPr lang="el-GR" sz="2000" smtClean="0"/>
              <a:t>Σύμφωνα με τη θεωρία της συμβολικής αλληλεπίδρασης, </a:t>
            </a:r>
            <a:r>
              <a:rPr lang="el-GR" sz="2000" b="1" i="1" smtClean="0"/>
              <a:t>η ταυτότητα του ανθρώπου</a:t>
            </a:r>
            <a:r>
              <a:rPr lang="el-GR" sz="2000" smtClean="0"/>
              <a:t> περιέχει δύο στοιχεία, το </a:t>
            </a:r>
            <a:r>
              <a:rPr lang="el-GR" sz="2000" b="1" smtClean="0"/>
              <a:t>ατομικό</a:t>
            </a:r>
            <a:r>
              <a:rPr lang="el-GR" sz="2000" smtClean="0"/>
              <a:t> και το </a:t>
            </a:r>
            <a:r>
              <a:rPr lang="el-GR" sz="2000" b="1" smtClean="0"/>
              <a:t>κοινωνικό</a:t>
            </a:r>
            <a:r>
              <a:rPr lang="el-GR" sz="2000" smtClean="0"/>
              <a:t>, που συγκροτούν την </a:t>
            </a:r>
            <a:r>
              <a:rPr lang="el-GR" sz="2000" b="1" i="1" smtClean="0"/>
              <a:t>προσωπικότητά</a:t>
            </a:r>
            <a:r>
              <a:rPr lang="el-GR" sz="2000" smtClean="0"/>
              <a:t> του.</a:t>
            </a:r>
          </a:p>
          <a:p>
            <a:r>
              <a:rPr lang="el-GR" sz="2000" u="sng" smtClean="0"/>
              <a:t>Για να μπορέσει </a:t>
            </a:r>
            <a:r>
              <a:rPr lang="el-GR" sz="2000" u="sng" smtClean="0">
                <a:solidFill>
                  <a:srgbClr val="FF0000"/>
                </a:solidFill>
              </a:rPr>
              <a:t>ο άνθρωπος</a:t>
            </a:r>
            <a:r>
              <a:rPr lang="el-GR" sz="2000" u="sng" smtClean="0"/>
              <a:t> να επιτύχει τον </a:t>
            </a:r>
            <a:r>
              <a:rPr lang="el-GR" sz="2000" u="sng" smtClean="0">
                <a:solidFill>
                  <a:srgbClr val="0000FF"/>
                </a:solidFill>
              </a:rPr>
              <a:t>προσδιορισμό της ταυτότητας</a:t>
            </a:r>
            <a:r>
              <a:rPr lang="el-GR" sz="2000" smtClean="0">
                <a:solidFill>
                  <a:srgbClr val="0000FF"/>
                </a:solidFill>
              </a:rPr>
              <a:t> </a:t>
            </a:r>
            <a:r>
              <a:rPr lang="el-GR" sz="2000" smtClean="0"/>
              <a:t>του και </a:t>
            </a:r>
            <a:r>
              <a:rPr lang="el-GR" sz="2000" u="sng" smtClean="0"/>
              <a:t>τη συγκρότηση </a:t>
            </a:r>
            <a:r>
              <a:rPr lang="el-GR" sz="2000" u="sng" smtClean="0">
                <a:solidFill>
                  <a:srgbClr val="0000FF"/>
                </a:solidFill>
              </a:rPr>
              <a:t>της προσωπικότητας</a:t>
            </a:r>
            <a:r>
              <a:rPr lang="el-GR" sz="2000" smtClean="0"/>
              <a:t> του </a:t>
            </a:r>
            <a:r>
              <a:rPr lang="el-GR" sz="2000" b="1" smtClean="0"/>
              <a:t>πρέπει να αναλάβει το ρόλο του</a:t>
            </a:r>
            <a:r>
              <a:rPr lang="el-GR" sz="2000" smtClean="0"/>
              <a:t>, ο οποίος διεξάγεται μέσω της επικοινωνίας και της αλληλεπίδρασης του με τους «σημαντικούς άλλους».</a:t>
            </a:r>
            <a:r>
              <a:rPr lang="en-US" sz="2000" smtClean="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7" name="Rectangle 3"/>
          <p:cNvSpPr>
            <a:spLocks noGrp="1"/>
          </p:cNvSpPr>
          <p:nvPr>
            <p:ph type="body" idx="4294967295"/>
          </p:nvPr>
        </p:nvSpPr>
        <p:spPr>
          <a:xfrm>
            <a:off x="457200" y="260350"/>
            <a:ext cx="7467600" cy="6213475"/>
          </a:xfrm>
        </p:spPr>
        <p:txBody>
          <a:bodyPr/>
          <a:lstStyle/>
          <a:p>
            <a:r>
              <a:rPr lang="el-GR" smtClean="0"/>
              <a:t>ο </a:t>
            </a:r>
            <a:r>
              <a:rPr lang="en-US" smtClean="0"/>
              <a:t>Mead</a:t>
            </a:r>
            <a:r>
              <a:rPr lang="el-GR" smtClean="0"/>
              <a:t> υποστήριζε ότι ο άνθρωπος είναι </a:t>
            </a:r>
            <a:r>
              <a:rPr lang="el-GR" b="1" i="1" smtClean="0"/>
              <a:t>δημιούργημα του περιβάλλοντος κόσμου</a:t>
            </a:r>
            <a:r>
              <a:rPr lang="el-GR" smtClean="0"/>
              <a:t>, στον οποίο ο ίδιος είναι από τη μια </a:t>
            </a:r>
            <a:r>
              <a:rPr lang="el-GR" b="1" i="1" smtClean="0"/>
              <a:t>ποιοτικά δημιουργημένος</a:t>
            </a:r>
            <a:r>
              <a:rPr lang="el-GR" smtClean="0"/>
              <a:t> και από την άλλη </a:t>
            </a:r>
            <a:r>
              <a:rPr lang="el-GR" b="1" i="1" smtClean="0"/>
              <a:t>κοινωνικά εγκλωβισμένος</a:t>
            </a:r>
            <a:r>
              <a:rPr lang="el-GR" smtClean="0"/>
              <a:t>.</a:t>
            </a:r>
          </a:p>
          <a:p>
            <a:r>
              <a:rPr lang="el-GR" smtClean="0"/>
              <a:t>Μέσω της </a:t>
            </a:r>
            <a:r>
              <a:rPr lang="el-GR" b="1" i="1" smtClean="0"/>
              <a:t>συμβολικής αλληλεπίδρασης</a:t>
            </a:r>
            <a:r>
              <a:rPr lang="el-GR" smtClean="0"/>
              <a:t> που ασκείται ανάμεσα σε αυτόν και τον περιβάλλοντα κόσμο, </a:t>
            </a:r>
            <a:r>
              <a:rPr lang="el-GR" b="1" i="1" smtClean="0"/>
              <a:t>το άτομο μπορεί να απελευθερωθεί από τον κοινωνικό εγκλωβισμό</a:t>
            </a:r>
            <a:r>
              <a:rPr lang="el-GR" smtClean="0"/>
              <a:t>. Οι αντιλήψεις αυτές οδηγούν στο συμπέρασμα ότι ο άνθρωπος μπορεί να κατανοήσει τον κόσμο, τα έργα του, τον εαυτό του.</a:t>
            </a:r>
            <a:endParaRPr lang="el-GR" b="1" i="1" smtClean="0"/>
          </a:p>
          <a:p>
            <a:r>
              <a:rPr lang="el-GR" b="1" i="1" smtClean="0"/>
              <a:t>Κοινωνικοποίηση</a:t>
            </a:r>
            <a:r>
              <a:rPr lang="el-GR" smtClean="0"/>
              <a:t> κατά τον </a:t>
            </a:r>
            <a:r>
              <a:rPr lang="en-US" smtClean="0"/>
              <a:t>Mead</a:t>
            </a:r>
            <a:r>
              <a:rPr lang="el-GR" smtClean="0"/>
              <a:t> είναι μια </a:t>
            </a:r>
            <a:r>
              <a:rPr lang="el-GR" b="1" i="1" smtClean="0"/>
              <a:t>διαδικασία εσωτερίκευσης των συμβόλων και ερμηνείας της σημασίας τους</a:t>
            </a:r>
            <a:r>
              <a:rPr lang="el-GR" smtClean="0"/>
              <a:t>, από το ίδιο το άτομο.</a:t>
            </a:r>
            <a:r>
              <a:rPr lang="en-US" smtClean="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l-GR" b="1" i="1" cap="none" smtClean="0"/>
              <a:t>Ερωτήματα</a:t>
            </a:r>
            <a:r>
              <a:rPr lang="el-GR" cap="none" smtClean="0"/>
              <a:t>:</a:t>
            </a:r>
            <a:endParaRPr lang="en-US" cap="none" smtClean="0"/>
          </a:p>
        </p:txBody>
      </p:sp>
      <p:sp>
        <p:nvSpPr>
          <p:cNvPr id="181251" name="Rectangle 3"/>
          <p:cNvSpPr>
            <a:spLocks noGrp="1"/>
          </p:cNvSpPr>
          <p:nvPr>
            <p:ph type="body" idx="4294967295"/>
          </p:nvPr>
        </p:nvSpPr>
        <p:spPr/>
        <p:txBody>
          <a:bodyPr/>
          <a:lstStyle/>
          <a:p>
            <a:r>
              <a:rPr lang="el-GR" b="1" smtClean="0"/>
              <a:t>1.</a:t>
            </a:r>
            <a:r>
              <a:rPr lang="el-GR" smtClean="0"/>
              <a:t> Πώς εξηγεί η κάθε θεωρία την </a:t>
            </a:r>
            <a:r>
              <a:rPr lang="el-GR" i="1" smtClean="0"/>
              <a:t>κοινωνικοποίηση</a:t>
            </a:r>
            <a:r>
              <a:rPr lang="el-GR" smtClean="0"/>
              <a:t> του ατόμου.</a:t>
            </a:r>
            <a:endParaRPr lang="el-GR" b="1" smtClean="0"/>
          </a:p>
          <a:p>
            <a:r>
              <a:rPr lang="el-GR" b="1" smtClean="0"/>
              <a:t>2</a:t>
            </a:r>
            <a:r>
              <a:rPr lang="el-GR" smtClean="0"/>
              <a:t>. Ποιες θεωρίες μιλούν για </a:t>
            </a:r>
            <a:r>
              <a:rPr lang="el-GR" i="1" smtClean="0"/>
              <a:t>αναπαραγωγή</a:t>
            </a:r>
            <a:r>
              <a:rPr lang="el-GR" smtClean="0"/>
              <a:t>, αναπαραγωγική λειτουργία και τι εννοούν;</a:t>
            </a:r>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idx="4294967295"/>
          </p:nvPr>
        </p:nvSpPr>
        <p:spPr bwMode="auto">
          <a:xfrm>
            <a:off x="755650" y="2492375"/>
            <a:ext cx="7467600" cy="1143000"/>
          </a:xfrm>
          <a:noFill/>
        </p:spPr>
        <p:txBody>
          <a:bodyPr wrap="square" lIns="91440" tIns="45720" rIns="91440" bIns="45720" numCol="1" anchorCtr="0" compatLnSpc="1">
            <a:prstTxWarp prst="textNoShape">
              <a:avLst/>
            </a:prstTxWarp>
          </a:bodyPr>
          <a:lstStyle/>
          <a:p>
            <a:pPr algn="ctr"/>
            <a:r>
              <a:rPr lang="el-GR" cap="none" smtClean="0">
                <a:latin typeface="Arial" charset="0"/>
              </a:rPr>
              <a:t>ΕΙΣΑΓΩΓΙΚΑ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 Θέση αριθμού διαφάνειας"/>
          <p:cNvSpPr>
            <a:spLocks noGrp="1"/>
          </p:cNvSpPr>
          <p:nvPr>
            <p:ph type="sldNum" sz="quarter" idx="11"/>
          </p:nvPr>
        </p:nvSpPr>
        <p:spPr/>
        <p:txBody>
          <a:bodyPr/>
          <a:lstStyle/>
          <a:p>
            <a:pPr>
              <a:defRPr/>
            </a:pPr>
            <a:fld id="{176881F1-D83B-4946-93F9-D7788444F313}" type="slidenum">
              <a:rPr lang="el-GR"/>
              <a:pPr>
                <a:defRPr/>
              </a:pPr>
              <a:t>4</a:t>
            </a:fld>
            <a:endParaRPr lang="el-GR"/>
          </a:p>
        </p:txBody>
      </p:sp>
      <p:sp>
        <p:nvSpPr>
          <p:cNvPr id="17410" name="Rectangle 2"/>
          <p:cNvSpPr>
            <a:spLocks noGrp="1" noChangeArrowheads="1"/>
          </p:cNvSpPr>
          <p:nvPr>
            <p:ph type="title" idx="4294967295"/>
          </p:nvPr>
        </p:nvSpPr>
        <p:spPr bwMode="auto">
          <a:xfrm>
            <a:off x="539750" y="188913"/>
            <a:ext cx="7920038" cy="647700"/>
          </a:xfrm>
          <a:noFill/>
        </p:spPr>
        <p:txBody>
          <a:bodyPr wrap="square" lIns="91440" tIns="45720" rIns="91440" bIns="45720" numCol="1" anchor="ctr" anchorCtr="0" compatLnSpc="1">
            <a:prstTxWarp prst="textNoShape">
              <a:avLst/>
            </a:prstTxWarp>
          </a:bodyPr>
          <a:lstStyle/>
          <a:p>
            <a:pPr eaLnBrk="1" hangingPunct="1"/>
            <a:r>
              <a:rPr lang="el-GR" sz="2100" b="1" cap="none" smtClean="0"/>
              <a:t>Εισαγωγικά</a:t>
            </a:r>
          </a:p>
        </p:txBody>
      </p:sp>
      <p:sp>
        <p:nvSpPr>
          <p:cNvPr id="17411" name="Rectangle 3"/>
          <p:cNvSpPr>
            <a:spLocks noGrp="1" noChangeArrowheads="1"/>
          </p:cNvSpPr>
          <p:nvPr>
            <p:ph idx="4294967295"/>
          </p:nvPr>
        </p:nvSpPr>
        <p:spPr>
          <a:xfrm>
            <a:off x="323850" y="1052513"/>
            <a:ext cx="7993063" cy="5805487"/>
          </a:xfrm>
        </p:spPr>
        <p:txBody>
          <a:bodyPr/>
          <a:lstStyle/>
          <a:p>
            <a:r>
              <a:rPr lang="el-GR" smtClean="0">
                <a:solidFill>
                  <a:srgbClr val="FF0000"/>
                </a:solidFill>
              </a:rPr>
              <a:t>1. Κάθε μοντέλο σκέψης -θεωρία-</a:t>
            </a:r>
            <a:r>
              <a:rPr lang="el-GR" smtClean="0"/>
              <a:t> περιορίζει αναγκαστικά την εμπειρία μας και παρουσιάζει μια μόνο οπτική της εκάστοτε έννοιας</a:t>
            </a:r>
          </a:p>
          <a:p>
            <a:r>
              <a:rPr lang="el-GR" smtClean="0"/>
              <a:t>όμως μας παρέχει συμπερασματικούς κανόνες, αυξάνοντας έτσι την ενόρασή μας, και μας κάνει ικανούς να ανακαλύψουμε νέες σχέσεις και να καταλήξουμε σε προτάσεις για το πώς μπορεί να διευρυνθεί το πεδίο μιας θεωρίας.</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 Θέση αριθμού διαφάνειας"/>
          <p:cNvSpPr txBox="1">
            <a:spLocks noGrp="1"/>
          </p:cNvSpPr>
          <p:nvPr/>
        </p:nvSpPr>
        <p:spPr>
          <a:xfrm>
            <a:off x="8129588" y="5734050"/>
            <a:ext cx="609600" cy="520700"/>
          </a:xfrm>
          <a:prstGeom prst="rect">
            <a:avLst/>
          </a:prstGeom>
          <a:noFill/>
        </p:spPr>
        <p:txBody>
          <a:bodyPr anchor="ctr"/>
          <a:lstStyle/>
          <a:p>
            <a:pPr algn="ctr" fontAlgn="auto">
              <a:spcBef>
                <a:spcPts val="0"/>
              </a:spcBef>
              <a:spcAft>
                <a:spcPts val="0"/>
              </a:spcAft>
              <a:defRPr/>
            </a:pPr>
            <a:fld id="{0831A8B3-BEEC-4D09-994C-AAAB5E57657F}" type="slidenum">
              <a:rPr lang="el-GR" sz="1400" b="1">
                <a:solidFill>
                  <a:srgbClr val="FFFFFF"/>
                </a:solidFill>
                <a:latin typeface="+mn-lt"/>
                <a:cs typeface="+mn-cs"/>
              </a:rPr>
              <a:pPr algn="ctr" fontAlgn="auto">
                <a:spcBef>
                  <a:spcPts val="0"/>
                </a:spcBef>
                <a:spcAft>
                  <a:spcPts val="0"/>
                </a:spcAft>
                <a:defRPr/>
              </a:pPr>
              <a:t>5</a:t>
            </a:fld>
            <a:endParaRPr lang="el-GR" sz="1400" b="1">
              <a:solidFill>
                <a:srgbClr val="FFFFFF"/>
              </a:solidFill>
              <a:latin typeface="+mn-lt"/>
              <a:cs typeface="+mn-cs"/>
            </a:endParaRPr>
          </a:p>
        </p:txBody>
      </p:sp>
      <p:sp>
        <p:nvSpPr>
          <p:cNvPr id="162819" name="Rectangle 2"/>
          <p:cNvSpPr>
            <a:spLocks noGrp="1" noChangeArrowheads="1"/>
          </p:cNvSpPr>
          <p:nvPr>
            <p:ph type="title" idx="4294967295"/>
          </p:nvPr>
        </p:nvSpPr>
        <p:spPr bwMode="auto">
          <a:xfrm>
            <a:off x="539750" y="188913"/>
            <a:ext cx="7920038" cy="647700"/>
          </a:xfrm>
          <a:noFill/>
        </p:spPr>
        <p:txBody>
          <a:bodyPr wrap="square" lIns="91440" tIns="45720" rIns="91440" bIns="45720" numCol="1" anchor="ctr" anchorCtr="0" compatLnSpc="1">
            <a:prstTxWarp prst="textNoShape">
              <a:avLst/>
            </a:prstTxWarp>
          </a:bodyPr>
          <a:lstStyle/>
          <a:p>
            <a:pPr eaLnBrk="1" hangingPunct="1"/>
            <a:r>
              <a:rPr lang="el-GR" sz="2100" b="1" cap="none" smtClean="0"/>
              <a:t>Εισαγωγικά</a:t>
            </a:r>
          </a:p>
        </p:txBody>
      </p:sp>
      <p:sp>
        <p:nvSpPr>
          <p:cNvPr id="162820" name="Rectangle 3"/>
          <p:cNvSpPr>
            <a:spLocks noGrp="1" noChangeArrowheads="1"/>
          </p:cNvSpPr>
          <p:nvPr>
            <p:ph idx="4294967295"/>
          </p:nvPr>
        </p:nvSpPr>
        <p:spPr>
          <a:xfrm>
            <a:off x="323850" y="1052513"/>
            <a:ext cx="7993063" cy="5805487"/>
          </a:xfrm>
        </p:spPr>
        <p:txBody>
          <a:bodyPr/>
          <a:lstStyle/>
          <a:p>
            <a:r>
              <a:rPr lang="el-GR" smtClean="0">
                <a:solidFill>
                  <a:srgbClr val="FF0000"/>
                </a:solidFill>
              </a:rPr>
              <a:t>2. Η Κοινωνιολογία</a:t>
            </a:r>
            <a:r>
              <a:rPr lang="el-GR" smtClean="0"/>
              <a:t> μελετά τη συμπεριφορά από τη σκοπιά (οπτική) της κοινωνικής ομάδας (και όχι του ατόμου/ Επιστήμη της Ψυχολογίας).</a:t>
            </a:r>
          </a:p>
          <a:p>
            <a:r>
              <a:rPr lang="el-GR" smtClean="0"/>
              <a:t>Δηλαδή, αλλάζει η προοπτική των δυο επιστημών:</a:t>
            </a:r>
          </a:p>
          <a:p>
            <a:r>
              <a:rPr lang="el-GR" smtClean="0"/>
              <a:t>α. Κοινωνιολογία: η προσπάθεια κατανόησης των κοινωνικών γεγονότων &amp; διαδικασιών παρατηρώντας τις μικρότερες μονάδες -άτομα, ομάδες- (συμπεριφορά, δράση, ρόλους, σχέσεις) μέσα σε μια δοσμένη κοινωνική δομή.</a:t>
            </a:r>
          </a:p>
          <a:p>
            <a:r>
              <a:rPr lang="el-GR" smtClean="0"/>
              <a:t>Γυρεύουμε κανονικότητες στην ανθρώπινη αλληλεπίδραση, π.χ. πολιτισμός και η εξέλιξή του.</a:t>
            </a:r>
          </a:p>
          <a:p>
            <a:pPr>
              <a:buFont typeface="Wingdings" pitchFamily="2" charset="2"/>
              <a:buNone/>
            </a:pPr>
            <a:endParaRPr lang="el-G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 Θέση αριθμού διαφάνειας"/>
          <p:cNvSpPr txBox="1">
            <a:spLocks noGrp="1"/>
          </p:cNvSpPr>
          <p:nvPr/>
        </p:nvSpPr>
        <p:spPr>
          <a:xfrm>
            <a:off x="8129588" y="5734050"/>
            <a:ext cx="609600" cy="520700"/>
          </a:xfrm>
          <a:prstGeom prst="rect">
            <a:avLst/>
          </a:prstGeom>
          <a:noFill/>
        </p:spPr>
        <p:txBody>
          <a:bodyPr anchor="ctr"/>
          <a:lstStyle/>
          <a:p>
            <a:pPr algn="ctr" fontAlgn="auto">
              <a:spcBef>
                <a:spcPts val="0"/>
              </a:spcBef>
              <a:spcAft>
                <a:spcPts val="0"/>
              </a:spcAft>
              <a:defRPr/>
            </a:pPr>
            <a:fld id="{3F71ED06-A6B1-44C6-8B9A-67AC36E5633F}" type="slidenum">
              <a:rPr lang="el-GR" sz="1400" b="1">
                <a:solidFill>
                  <a:srgbClr val="FFFFFF"/>
                </a:solidFill>
                <a:latin typeface="+mn-lt"/>
                <a:cs typeface="+mn-cs"/>
              </a:rPr>
              <a:pPr algn="ctr" fontAlgn="auto">
                <a:spcBef>
                  <a:spcPts val="0"/>
                </a:spcBef>
                <a:spcAft>
                  <a:spcPts val="0"/>
                </a:spcAft>
                <a:defRPr/>
              </a:pPr>
              <a:t>6</a:t>
            </a:fld>
            <a:endParaRPr lang="el-GR" sz="1400" b="1">
              <a:solidFill>
                <a:srgbClr val="FFFFFF"/>
              </a:solidFill>
              <a:latin typeface="+mn-lt"/>
              <a:cs typeface="+mn-cs"/>
            </a:endParaRPr>
          </a:p>
        </p:txBody>
      </p:sp>
      <p:sp>
        <p:nvSpPr>
          <p:cNvPr id="163843" name="Rectangle 2"/>
          <p:cNvSpPr>
            <a:spLocks noGrp="1" noChangeArrowheads="1"/>
          </p:cNvSpPr>
          <p:nvPr>
            <p:ph type="title" idx="4294967295"/>
          </p:nvPr>
        </p:nvSpPr>
        <p:spPr bwMode="auto">
          <a:xfrm>
            <a:off x="539750" y="188913"/>
            <a:ext cx="7920038" cy="647700"/>
          </a:xfrm>
          <a:noFill/>
        </p:spPr>
        <p:txBody>
          <a:bodyPr wrap="square" lIns="91440" tIns="45720" rIns="91440" bIns="45720" numCol="1" anchor="ctr" anchorCtr="0" compatLnSpc="1">
            <a:prstTxWarp prst="textNoShape">
              <a:avLst/>
            </a:prstTxWarp>
          </a:bodyPr>
          <a:lstStyle/>
          <a:p>
            <a:pPr eaLnBrk="1" hangingPunct="1"/>
            <a:r>
              <a:rPr lang="el-GR" sz="2100" b="1" cap="none" smtClean="0"/>
              <a:t>Εισαγωγικά</a:t>
            </a:r>
          </a:p>
        </p:txBody>
      </p:sp>
      <p:sp>
        <p:nvSpPr>
          <p:cNvPr id="163844" name="Rectangle 3"/>
          <p:cNvSpPr>
            <a:spLocks noGrp="1" noChangeArrowheads="1"/>
          </p:cNvSpPr>
          <p:nvPr>
            <p:ph idx="4294967295"/>
          </p:nvPr>
        </p:nvSpPr>
        <p:spPr>
          <a:xfrm>
            <a:off x="323850" y="1052513"/>
            <a:ext cx="7993063" cy="5805487"/>
          </a:xfrm>
        </p:spPr>
        <p:txBody>
          <a:bodyPr/>
          <a:lstStyle/>
          <a:p>
            <a:r>
              <a:rPr lang="el-GR" smtClean="0">
                <a:solidFill>
                  <a:srgbClr val="FF0000"/>
                </a:solidFill>
              </a:rPr>
              <a:t>β. Ψυχολογία/Κοινωνιοψυχολογία</a:t>
            </a:r>
            <a:r>
              <a:rPr lang="el-GR" smtClean="0"/>
              <a:t>: η προσπάθεια κατανόησης της συμπεριφοράς και εξέλιξης των ατόμων παρατηρώντας πώς τα επηρεάζουν τα άλλα άτομα.</a:t>
            </a:r>
          </a:p>
          <a:p>
            <a:r>
              <a:rPr lang="el-GR" smtClean="0"/>
              <a:t>Παρατηρούμε κανονικότητες στη συμπεριφορά ατόμων στη σχέση τους με άλλα άτομα, δεν στοχεύονται οι διακυμάνσεις ή οι αλλαγές στην κοινωνική ομάδα.</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idx="4294967295"/>
          </p:nvPr>
        </p:nvSpPr>
        <p:spPr bwMode="auto">
          <a:xfrm>
            <a:off x="611188" y="2781300"/>
            <a:ext cx="7467600" cy="639763"/>
          </a:xfrm>
          <a:noFill/>
        </p:spPr>
        <p:txBody>
          <a:bodyPr wrap="square" lIns="91440" tIns="45720" rIns="91440" bIns="45720" numCol="1" anchorCtr="0" compatLnSpc="1">
            <a:prstTxWarp prst="textNoShape">
              <a:avLst/>
            </a:prstTxWarp>
            <a:normAutofit fontScale="90000"/>
          </a:bodyPr>
          <a:lstStyle/>
          <a:p>
            <a:pPr algn="ctr"/>
            <a:r>
              <a:rPr lang="el-GR" sz="2600" b="1" i="1" cap="none" smtClean="0"/>
              <a:t>Α. Οι ψυχολογικές θεωρίες για την κοινωνικοποίηση</a:t>
            </a:r>
            <a:r>
              <a:rPr lang="en-US" sz="2600" cap="none" smtClean="0"/>
              <a:t> </a:t>
            </a:r>
            <a:endParaRPr lang="el-GR" sz="2600" cap="none"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p:cNvSpPr>
          <p:nvPr>
            <p:ph type="title" idx="4294967295"/>
          </p:nvPr>
        </p:nvSpPr>
        <p:spPr bwMode="auto">
          <a:noFill/>
        </p:spPr>
        <p:txBody>
          <a:bodyPr wrap="square" lIns="91440" tIns="45720" rIns="91440" bIns="45720" numCol="1" anchorCtr="0" compatLnSpc="1">
            <a:prstTxWarp prst="textNoShape">
              <a:avLst/>
            </a:prstTxWarp>
            <a:normAutofit fontScale="90000"/>
          </a:bodyPr>
          <a:lstStyle/>
          <a:p>
            <a:r>
              <a:rPr lang="el-GR" sz="2600" b="1" i="1" cap="none" smtClean="0"/>
              <a:t>Η θεωρία της συμπεριφοράς</a:t>
            </a:r>
            <a:r>
              <a:rPr lang="el-GR" sz="2600" cap="none" smtClean="0"/>
              <a:t>: </a:t>
            </a:r>
            <a:r>
              <a:rPr lang="en-US" sz="2600" cap="none" smtClean="0"/>
              <a:t>Pavlov</a:t>
            </a:r>
            <a:r>
              <a:rPr lang="el-GR" sz="2600" cap="none" smtClean="0"/>
              <a:t> (1849), ο </a:t>
            </a:r>
            <a:r>
              <a:rPr lang="en-US" sz="2600" cap="none" smtClean="0"/>
              <a:t>Thorndike</a:t>
            </a:r>
            <a:r>
              <a:rPr lang="el-GR" sz="2600" cap="none" smtClean="0"/>
              <a:t> (1874), ο </a:t>
            </a:r>
            <a:r>
              <a:rPr lang="en-US" sz="2600" cap="none" smtClean="0"/>
              <a:t>Watson</a:t>
            </a:r>
            <a:r>
              <a:rPr lang="el-GR" sz="2600" cap="none" smtClean="0"/>
              <a:t> (1878), ο </a:t>
            </a:r>
            <a:r>
              <a:rPr lang="en-US" sz="2600" cap="none" smtClean="0"/>
              <a:t>Skinner</a:t>
            </a:r>
            <a:r>
              <a:rPr lang="el-GR" sz="2600" cap="none" smtClean="0"/>
              <a:t> (1904), ο </a:t>
            </a:r>
            <a:r>
              <a:rPr lang="en-US" sz="2600" cap="none" smtClean="0"/>
              <a:t>Bandura</a:t>
            </a:r>
            <a:r>
              <a:rPr lang="el-GR" sz="2600" cap="none" smtClean="0"/>
              <a:t> (1925)</a:t>
            </a:r>
            <a:r>
              <a:rPr lang="en-US" sz="2600" cap="none" smtClean="0"/>
              <a:t> </a:t>
            </a:r>
          </a:p>
        </p:txBody>
      </p:sp>
      <p:sp>
        <p:nvSpPr>
          <p:cNvPr id="165891" name="Rectangle 3"/>
          <p:cNvSpPr>
            <a:spLocks noGrp="1"/>
          </p:cNvSpPr>
          <p:nvPr>
            <p:ph type="body" idx="4294967295"/>
          </p:nvPr>
        </p:nvSpPr>
        <p:spPr/>
        <p:txBody>
          <a:bodyPr/>
          <a:lstStyle/>
          <a:p>
            <a:r>
              <a:rPr lang="el-GR" smtClean="0"/>
              <a:t>η </a:t>
            </a:r>
            <a:r>
              <a:rPr lang="el-GR" b="1" smtClean="0"/>
              <a:t>μάθηση</a:t>
            </a:r>
            <a:r>
              <a:rPr lang="el-GR" smtClean="0"/>
              <a:t> στηρίζεται στο δεσμό που δημιουργείται ανάμεσα σε ένα </a:t>
            </a:r>
            <a:r>
              <a:rPr lang="el-GR" b="1" smtClean="0"/>
              <a:t>ερέθισμα</a:t>
            </a:r>
            <a:r>
              <a:rPr lang="el-GR" smtClean="0"/>
              <a:t> και την </a:t>
            </a:r>
            <a:r>
              <a:rPr lang="el-GR" b="1" smtClean="0"/>
              <a:t>αντίδραση</a:t>
            </a:r>
            <a:r>
              <a:rPr lang="el-GR" smtClean="0"/>
              <a:t> που προκαλεί αυτό στον οργανισμό.</a:t>
            </a:r>
          </a:p>
          <a:p>
            <a:r>
              <a:rPr lang="el-GR" smtClean="0"/>
              <a:t>ο άνθρωπος γεννιέται χωρίς γενετικά σχήματα και γι' αυτό η συμπεριφορά του πρέπει να οικοδομηθεί βάσει των </a:t>
            </a:r>
            <a:r>
              <a:rPr lang="el-GR" b="1" smtClean="0"/>
              <a:t>εμπειριών</a:t>
            </a:r>
            <a:r>
              <a:rPr lang="el-GR" smtClean="0"/>
              <a:t> του και της επεξεργασίας τους στο σχήμα «ερέθισμα-αντίδραση».</a:t>
            </a:r>
          </a:p>
          <a:p>
            <a:r>
              <a:rPr lang="el-GR" smtClean="0"/>
              <a:t>έτσι, ο </a:t>
            </a:r>
            <a:r>
              <a:rPr lang="el-GR" u="sng" smtClean="0"/>
              <a:t>υλικός και κοινωνικός κόσμος</a:t>
            </a:r>
            <a:r>
              <a:rPr lang="el-GR" smtClean="0"/>
              <a:t> του παιδιού επηρεάζει καθοριστικά τη συμπεριφορά του, την ανάπτυξη της προσωπικότητάς του και την κοινωνικοποίησή του.</a:t>
            </a:r>
            <a:r>
              <a:rPr lang="en-US"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l-GR" b="1" i="1" cap="none" smtClean="0"/>
              <a:t>Η θεωρία της ψυχανάλυσης</a:t>
            </a:r>
            <a:r>
              <a:rPr lang="el-GR" i="1" cap="none" smtClean="0"/>
              <a:t>:  </a:t>
            </a:r>
            <a:r>
              <a:rPr lang="en-US" cap="none" smtClean="0"/>
              <a:t>S</a:t>
            </a:r>
            <a:r>
              <a:rPr lang="el-GR" cap="none" smtClean="0"/>
              <a:t>. </a:t>
            </a:r>
            <a:r>
              <a:rPr lang="en-US" cap="none" smtClean="0"/>
              <a:t>Freud</a:t>
            </a:r>
            <a:r>
              <a:rPr lang="el-GR" cap="none" smtClean="0"/>
              <a:t> (1856-1939)</a:t>
            </a:r>
            <a:r>
              <a:rPr lang="en-US" cap="none" smtClean="0"/>
              <a:t> </a:t>
            </a:r>
          </a:p>
        </p:txBody>
      </p:sp>
      <p:sp>
        <p:nvSpPr>
          <p:cNvPr id="166915" name="Rectangle 3"/>
          <p:cNvSpPr>
            <a:spLocks noGrp="1"/>
          </p:cNvSpPr>
          <p:nvPr>
            <p:ph type="body" idx="4294967295"/>
          </p:nvPr>
        </p:nvSpPr>
        <p:spPr/>
        <p:txBody>
          <a:bodyPr/>
          <a:lstStyle/>
          <a:p>
            <a:r>
              <a:rPr lang="el-GR" smtClean="0"/>
              <a:t>στα </a:t>
            </a:r>
            <a:r>
              <a:rPr lang="el-GR" b="1" smtClean="0"/>
              <a:t>έξι πρώτα χρόνια</a:t>
            </a:r>
            <a:r>
              <a:rPr lang="el-GR" smtClean="0"/>
              <a:t> της ζωής του διαμορφώνεται η </a:t>
            </a:r>
            <a:r>
              <a:rPr lang="el-GR" b="1" i="1" smtClean="0"/>
              <a:t>προσωπικότητα</a:t>
            </a:r>
            <a:r>
              <a:rPr lang="el-GR" smtClean="0"/>
              <a:t> του ανθρώπου, και το </a:t>
            </a:r>
            <a:r>
              <a:rPr lang="el-GR" u="sng" smtClean="0"/>
              <a:t>ποιόν των καταβολών</a:t>
            </a:r>
            <a:r>
              <a:rPr lang="el-GR" smtClean="0"/>
              <a:t> του καθενός καθορίζει όλη του τη ζωή.</a:t>
            </a:r>
          </a:p>
          <a:p>
            <a:r>
              <a:rPr lang="el-GR" smtClean="0"/>
              <a:t>ο άνθρωπος ήδη από τη στιγμή της γέννησής του αναπτύσσει μια έντονη </a:t>
            </a:r>
            <a:r>
              <a:rPr lang="el-GR" b="1" smtClean="0"/>
              <a:t>σεξουαλική τάση (</a:t>
            </a:r>
            <a:r>
              <a:rPr lang="en-US" b="1" smtClean="0"/>
              <a:t>libido</a:t>
            </a:r>
            <a:r>
              <a:rPr lang="el-GR" b="1" smtClean="0"/>
              <a:t>)</a:t>
            </a:r>
            <a:r>
              <a:rPr lang="el-GR" smtClean="0"/>
              <a:t> που αναζητά την ικανοποίησή της.</a:t>
            </a:r>
          </a:p>
          <a:p>
            <a:r>
              <a:rPr lang="el-GR" smtClean="0"/>
              <a:t>τα </a:t>
            </a:r>
            <a:r>
              <a:rPr lang="el-GR" b="1" smtClean="0"/>
              <a:t>καταπιεσμένα ένστικτα</a:t>
            </a:r>
            <a:r>
              <a:rPr lang="el-GR" smtClean="0"/>
              <a:t> (σεξουαλικότητας, επιθετικότητας) στην παιδική ηλικία επιδρούν στο </a:t>
            </a:r>
            <a:r>
              <a:rPr lang="el-GR" b="1" smtClean="0"/>
              <a:t>άτομο</a:t>
            </a:r>
            <a:r>
              <a:rPr lang="el-GR" smtClean="0"/>
              <a:t> (προσωπικότητα) αυτό καθαυτό και στις </a:t>
            </a:r>
            <a:r>
              <a:rPr lang="el-GR" b="1" smtClean="0"/>
              <a:t>κοινωνικές του σχέσεις</a:t>
            </a:r>
            <a:r>
              <a:rPr lang="el-GR" smtClean="0"/>
              <a:t> (αξίες, δεξιότητες κοινωνικές).</a:t>
            </a:r>
            <a:endParaRPr lang="en-US"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1206</TotalTime>
  <Words>2354</Words>
  <Application>Microsoft Office PowerPoint</Application>
  <PresentationFormat>Προβολή στην οθόνη (4:3)</PresentationFormat>
  <Paragraphs>118</Paragraphs>
  <Slides>27</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27</vt:i4>
      </vt:variant>
    </vt:vector>
  </HeadingPairs>
  <TitlesOfParts>
    <vt:vector size="34" baseType="lpstr">
      <vt:lpstr>Arial</vt:lpstr>
      <vt:lpstr>Calibri</vt:lpstr>
      <vt:lpstr>Century Schoolbook</vt:lpstr>
      <vt:lpstr>Times New Roman</vt:lpstr>
      <vt:lpstr>Wingdings</vt:lpstr>
      <vt:lpstr>Wingdings 2</vt:lpstr>
      <vt:lpstr>Προεξοχή</vt:lpstr>
      <vt:lpstr>Θεωρίες για την κοινωνικοποίηση του ατόμου </vt:lpstr>
      <vt:lpstr>Περιεχόμενα</vt:lpstr>
      <vt:lpstr>ΕΙΣΑΓΩΓΙΚΑ</vt:lpstr>
      <vt:lpstr>Εισαγωγικά</vt:lpstr>
      <vt:lpstr>Εισαγωγικά</vt:lpstr>
      <vt:lpstr>Εισαγωγικά</vt:lpstr>
      <vt:lpstr>Α. Οι ψυχολογικές θεωρίες για την κοινωνικοποίηση </vt:lpstr>
      <vt:lpstr>Η θεωρία της συμπεριφοράς: Pavlov (1849), ο Thorndike (1874), ο Watson (1878), ο Skinner (1904), ο Bandura (1925) </vt:lpstr>
      <vt:lpstr>Η θεωρία της ψυχανάλυσης:  S. Freud (1856-1939) </vt:lpstr>
      <vt:lpstr>Η ψυχοκοινωνική προσέγγιση-θεωρία: E. Erickson (1902-1994) </vt:lpstr>
      <vt:lpstr>Η θεωρία της ψυχοσωματικής ανάπτυξης του παιδιού: J. Piaget (1896-1880) </vt:lpstr>
      <vt:lpstr>Η θεωρία της οικολογικής ψυχολογίας: Urie Bronfenbrenner (1917–2005) </vt:lpstr>
      <vt:lpstr>Κοινωνικό οικολογικό μοντέλo § οικολογικό πλαίσιo Uri Bronfenbrenner γιa την ανθρώπινη ανάπτυξη </vt:lpstr>
      <vt:lpstr>Παρουσίαση του PowerPoint</vt:lpstr>
      <vt:lpstr>Β. Οι κοινωνιολογικές θεωρίες για την κοινωνικοποίηση </vt:lpstr>
      <vt:lpstr>(1) Οι θεωρίες του λειτουργισμού -φονξιοναλισμού-,  της ισορροπίας  1α:Η συστημική θεωρία κοινωνικοποίησης: E. Durkheim (1858-1917)</vt:lpstr>
      <vt:lpstr>(1) Οι θεωρίες του λειτουργισμού -φονξιοναλισμού-,  της ισορροπίας  1α:Η συστημική θεωρία κοινωνικοποίησης: Τ. Parsons (1902-1979) </vt:lpstr>
      <vt:lpstr>Τι είναι κοινωνικοποίηση κατά Πάρσονς</vt:lpstr>
      <vt:lpstr>Παρουσίαση του PowerPoint</vt:lpstr>
      <vt:lpstr>(2) Οι θεωρίες του μαρξισμού, της σύγκρουσης, της αναπαραγωγής. Η κοινωνικο-δομική θεωρία κοινωνικοποίησης </vt:lpstr>
      <vt:lpstr>Παρουσίαση του PowerPoint</vt:lpstr>
      <vt:lpstr>α. P. Bourdieu, J-C. Passeron: </vt:lpstr>
      <vt:lpstr>β. Bowles &amp; Gintis </vt:lpstr>
      <vt:lpstr>Β. Οι κοινωνιολογικές θεωρίες για την κοινωνικοποίηση </vt:lpstr>
      <vt:lpstr>Η θεωρία της κοινωνικής/συμβολικής αλληλεπίδρασης. Η ερμηνευτική προσέγγιση: G.H. Mead (1863-1930) </vt:lpstr>
      <vt:lpstr>Παρουσίαση του PowerPoint</vt:lpstr>
      <vt:lpstr>Ερωτήματα: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Εισαγωγη</dc:title>
  <dc:creator>popaki</dc:creator>
  <cp:lastModifiedBy>TH E</cp:lastModifiedBy>
  <cp:revision>45</cp:revision>
  <dcterms:created xsi:type="dcterms:W3CDTF">2014-10-09T07:58:43Z</dcterms:created>
  <dcterms:modified xsi:type="dcterms:W3CDTF">2017-10-13T13:19:42Z</dcterms:modified>
</cp:coreProperties>
</file>