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1" r:id="rId4"/>
    <p:sldId id="272" r:id="rId5"/>
    <p:sldId id="273" r:id="rId6"/>
    <p:sldId id="274" r:id="rId7"/>
    <p:sldId id="275" r:id="rId8"/>
    <p:sldId id="278" r:id="rId9"/>
    <p:sldId id="256" r:id="rId10"/>
    <p:sldId id="259" r:id="rId11"/>
    <p:sldId id="260" r:id="rId12"/>
    <p:sldId id="258" r:id="rId13"/>
    <p:sldId id="262" r:id="rId14"/>
    <p:sldId id="261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2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8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959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2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4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8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0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8518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7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3452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236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905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557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61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29502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80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87012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4294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18971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024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85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34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986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033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76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98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759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8BCD-09BC-4F4D-8BA6-ADEA7E26FD51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03EC3-4690-4D29-8C26-687ED5076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285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rgbClr val="537DC9"/>
            </a:gs>
            <a:gs pos="0">
              <a:schemeClr val="accent5">
                <a:lumMod val="67000"/>
              </a:schemeClr>
            </a:gs>
            <a:gs pos="72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6932E-9C66-444D-9746-BE81954EDE2C}" type="datetimeFigureOut">
              <a:rPr lang="el-GR" smtClean="0"/>
              <a:t>7/8/2016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173A-7AA8-42CD-9ACA-4EE5FBC74B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655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c-online.com/" TargetMode="External"/><Relationship Id="rId2" Type="http://schemas.openxmlformats.org/officeDocument/2006/relationships/hyperlink" Target="http://photodentro.edu.gr/lo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gimagix.gr/learning-objects-hydria-project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866507"/>
            <a:ext cx="9144000" cy="164345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l-GR" dirty="0"/>
              <a:t>Κοινωνικός </a:t>
            </a:r>
            <a:br>
              <a:rPr lang="el-GR" dirty="0"/>
            </a:br>
            <a:r>
              <a:rPr lang="el-GR" dirty="0" err="1"/>
              <a:t>Εποικοδομισμός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836709"/>
            <a:ext cx="9144000" cy="5750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3200" dirty="0"/>
              <a:t>Συνεργατική μάθηση &amp; Τεχνολογίες Διαδικτύου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547" y="6376168"/>
            <a:ext cx="107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/>
              <a:t>Μιχαήλ Κλεισαρχάκης (Μ</a:t>
            </a:r>
            <a:r>
              <a:rPr lang="en-US" i="1" dirty="0"/>
              <a:t>. Edu, </a:t>
            </a:r>
            <a:r>
              <a:rPr lang="en-US" i="1" dirty="0" err="1"/>
              <a:t>Phd</a:t>
            </a:r>
            <a:r>
              <a:rPr lang="en-US" i="1" dirty="0"/>
              <a:t>) </a:t>
            </a:r>
            <a:r>
              <a:rPr lang="el-GR" i="1" dirty="0" err="1"/>
              <a:t>Ε.Δι.Π</a:t>
            </a:r>
            <a:r>
              <a:rPr lang="el-GR" i="1" dirty="0"/>
              <a:t>. Παιδαγωγικό Τμήμα Δημοτικής Εκπαίδευσης - Πανεπιστήμιο Κρήτης</a:t>
            </a:r>
          </a:p>
        </p:txBody>
      </p:sp>
    </p:spTree>
    <p:extLst>
      <p:ext uri="{BB962C8B-B14F-4D97-AF65-F5344CB8AC3E}">
        <p14:creationId xmlns:p14="http://schemas.microsoft.com/office/powerpoint/2010/main" val="153322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67266" y="365125"/>
            <a:ext cx="10486534" cy="1086603"/>
          </a:xfrm>
        </p:spPr>
        <p:txBody>
          <a:bodyPr/>
          <a:lstStyle/>
          <a:p>
            <a:r>
              <a:rPr lang="el-GR" dirty="0"/>
              <a:t>Πως σχεδιάζουμε ένα μαθησιακό αντικείμενο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7328" y="1536568"/>
            <a:ext cx="11189616" cy="4977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Για να σχεδιαστεί ένα μαθησιακό αντικείμενο θα πρέπει να καθοριστούν: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Το γνωστικό αντικείμενο που αφορά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Το μαθησιακό στόχο που επιδιώκεται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Την εκπαιδευτική – διδακτική προσέγγιση που ακολουθείται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Την εκπαιδευτική λειτουργία την οποία η δραστηριότητα επιδιώκει να επιτύχει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Τα προσδοκώμενα αποτελέσματα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Τον τύπο της δραστηριότητας (π.χ. επεξεργασίας, αξιολόγησης)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Το είδος της δραστηριότητας (π.χ. εξατομικευμένη, συνεργατική μάθηση)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Τα εκπαιδευτικά εργαλεία που απαιτούνται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dirty="0"/>
              <a:t>Τον τρόπο αξιολόγησης της δραστηριότητας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943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μαθησιακών αντικειμένων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Φωτόδεντρο</a:t>
            </a:r>
            <a:r>
              <a:rPr lang="el-GR" dirty="0"/>
              <a:t> - </a:t>
            </a:r>
            <a:r>
              <a:rPr lang="en-US" dirty="0">
                <a:hlinkClick r:id="rId2"/>
              </a:rPr>
              <a:t>http://photodentro.edu.gr/lor/</a:t>
            </a:r>
            <a:endParaRPr lang="el-GR" dirty="0"/>
          </a:p>
          <a:p>
            <a:r>
              <a:rPr lang="en-US" dirty="0"/>
              <a:t>Wisc - </a:t>
            </a:r>
            <a:r>
              <a:rPr lang="en-US" dirty="0">
                <a:hlinkClick r:id="rId3"/>
              </a:rPr>
              <a:t>https://www.wisc-online.com/</a:t>
            </a:r>
            <a:endParaRPr lang="el-GR" dirty="0"/>
          </a:p>
          <a:p>
            <a:r>
              <a:rPr lang="el-GR" dirty="0"/>
              <a:t>Δημιουργία μαθησιακών αντικειμένων με θέμα τη διαχείριση νερού - </a:t>
            </a:r>
            <a:r>
              <a:rPr lang="en-US" dirty="0">
                <a:hlinkClick r:id="rId4"/>
              </a:rPr>
              <a:t>http://www.digimagix.gr/learning-objects-hydria-project/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l-GR" b="1" dirty="0"/>
              <a:t>Συνδυασμός μαθησιακών αντικειμένων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ΕΚΠΑΙΔΕΥΤΙΚΟ ΣΕΝΑΡΙΟ - </a:t>
            </a:r>
            <a:r>
              <a:rPr lang="en-US" dirty="0">
                <a:solidFill>
                  <a:srgbClr val="FF0000"/>
                </a:solidFill>
              </a:rPr>
              <a:t>http://aesop.iep.edu.gr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419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Επίλογος…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3600" dirty="0"/>
              <a:t>Ένα μαθησιακό αντικείμενο πρέπει να συνδέεται με μαθησιακούς στόχους, να έχει εκπαιδευτικό περιεχόμενο και να περιγράφεται από </a:t>
            </a:r>
            <a:r>
              <a:rPr lang="el-GR" sz="3600" dirty="0" err="1"/>
              <a:t>μεταδεδομένα</a:t>
            </a:r>
            <a:r>
              <a:rPr lang="el-G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18092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Ομάδα 10"/>
          <p:cNvGrpSpPr/>
          <p:nvPr/>
        </p:nvGrpSpPr>
        <p:grpSpPr>
          <a:xfrm>
            <a:off x="1781666" y="1649688"/>
            <a:ext cx="9153428" cy="5062196"/>
            <a:chOff x="1781666" y="1649688"/>
            <a:chExt cx="9153428" cy="5062196"/>
          </a:xfrm>
        </p:grpSpPr>
        <p:sp>
          <p:nvSpPr>
            <p:cNvPr id="4" name="Ορθογώνιο 3"/>
            <p:cNvSpPr/>
            <p:nvPr/>
          </p:nvSpPr>
          <p:spPr>
            <a:xfrm>
              <a:off x="1781666" y="4807668"/>
              <a:ext cx="2894029" cy="1904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ΚΟΙΝΩΝΙΑ</a:t>
              </a:r>
            </a:p>
          </p:txBody>
        </p:sp>
        <p:sp>
          <p:nvSpPr>
            <p:cNvPr id="5" name="Ορθογώνιο 4"/>
            <p:cNvSpPr/>
            <p:nvPr/>
          </p:nvSpPr>
          <p:spPr>
            <a:xfrm>
              <a:off x="1781666" y="1649688"/>
              <a:ext cx="2894029" cy="1904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ΑΤΟΜΟ</a:t>
              </a:r>
            </a:p>
          </p:txBody>
        </p:sp>
        <p:sp>
          <p:nvSpPr>
            <p:cNvPr id="6" name="Βέλος επάνω-κάτω 5"/>
            <p:cNvSpPr/>
            <p:nvPr/>
          </p:nvSpPr>
          <p:spPr>
            <a:xfrm>
              <a:off x="2950590" y="3667025"/>
              <a:ext cx="593889" cy="989814"/>
            </a:xfrm>
            <a:prstGeom prst="up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66062" y="3977266"/>
              <a:ext cx="2581797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Ανταλλαγή πληροφοριών</a:t>
              </a:r>
            </a:p>
          </p:txBody>
        </p:sp>
        <p:sp>
          <p:nvSpPr>
            <p:cNvPr id="8" name="Επεξήγηση με δεξί βέλος 7"/>
            <p:cNvSpPr/>
            <p:nvPr/>
          </p:nvSpPr>
          <p:spPr>
            <a:xfrm>
              <a:off x="5109329" y="2813899"/>
              <a:ext cx="2017336" cy="2696066"/>
            </a:xfrm>
            <a:prstGeom prst="rightArrow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Διεργασίες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(Ομαδικές ή ατομικές)</a:t>
              </a:r>
            </a:p>
          </p:txBody>
        </p:sp>
        <p:sp>
          <p:nvSpPr>
            <p:cNvPr id="9" name="Οβάλ 8"/>
            <p:cNvSpPr/>
            <p:nvPr/>
          </p:nvSpPr>
          <p:spPr>
            <a:xfrm>
              <a:off x="7560299" y="2422687"/>
              <a:ext cx="3374795" cy="354447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Οικοδόμηση της Γνώσης</a:t>
              </a:r>
            </a:p>
          </p:txBody>
        </p:sp>
      </p:grp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Κοινωνικός</a:t>
            </a:r>
            <a:r>
              <a:rPr lang="el-G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Εποικοδομισμός</a:t>
            </a:r>
            <a:endParaRPr lang="el-GR" sz="40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4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Κοινονικο</a:t>
            </a:r>
            <a:r>
              <a:rPr lang="el-GR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-πολιτισμικές Θεωρίες</a:t>
            </a:r>
            <a:br>
              <a:rPr lang="el-GR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Vygotsky (1978)</a:t>
            </a:r>
            <a:endParaRPr lang="el-GR" sz="40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77486" y="6498270"/>
            <a:ext cx="406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Επικοινωνία &amp; κοινωνική αλληλεπίδραση</a:t>
            </a:r>
          </a:p>
        </p:txBody>
      </p:sp>
      <p:grpSp>
        <p:nvGrpSpPr>
          <p:cNvPr id="36" name="Ομάδα 35"/>
          <p:cNvGrpSpPr/>
          <p:nvPr/>
        </p:nvGrpSpPr>
        <p:grpSpPr>
          <a:xfrm>
            <a:off x="426348" y="1700113"/>
            <a:ext cx="11507988" cy="4882999"/>
            <a:chOff x="426348" y="1615270"/>
            <a:chExt cx="11507988" cy="4882999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1865914" y="1615270"/>
              <a:ext cx="3380274" cy="3059674"/>
              <a:chOff x="168973" y="1436913"/>
              <a:chExt cx="3718301" cy="3059674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9" name="Οβάλ 8"/>
              <p:cNvSpPr/>
              <p:nvPr/>
            </p:nvSpPr>
            <p:spPr>
              <a:xfrm>
                <a:off x="168973" y="1436913"/>
                <a:ext cx="3718301" cy="3059674"/>
              </a:xfrm>
              <a:prstGeom prst="ellipse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" name="Ορθογώνιο 4"/>
              <p:cNvSpPr/>
              <p:nvPr/>
            </p:nvSpPr>
            <p:spPr>
              <a:xfrm>
                <a:off x="679876" y="2047291"/>
                <a:ext cx="1206631" cy="50207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ΑΤΟΜΟ</a:t>
                </a:r>
              </a:p>
            </p:txBody>
          </p:sp>
          <p:sp>
            <p:nvSpPr>
              <p:cNvPr id="11" name="Ορθογώνιο 10"/>
              <p:cNvSpPr/>
              <p:nvPr/>
            </p:nvSpPr>
            <p:spPr>
              <a:xfrm>
                <a:off x="675738" y="2813899"/>
                <a:ext cx="1206631" cy="50207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b="1" kern="0" dirty="0">
                    <a:solidFill>
                      <a:schemeClr val="bg1"/>
                    </a:solidFill>
                  </a:rPr>
                  <a:t>ΑΤΟΜΟ</a:t>
                </a:r>
              </a:p>
            </p:txBody>
          </p:sp>
          <p:sp>
            <p:nvSpPr>
              <p:cNvPr id="12" name="Ορθογώνιο 11"/>
              <p:cNvSpPr/>
              <p:nvPr/>
            </p:nvSpPr>
            <p:spPr>
              <a:xfrm>
                <a:off x="2173454" y="2813256"/>
                <a:ext cx="1206631" cy="50207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b="1" kern="0" dirty="0">
                    <a:solidFill>
                      <a:schemeClr val="bg1"/>
                    </a:solidFill>
                  </a:rPr>
                  <a:t>ΑΤΟΜΟ</a:t>
                </a:r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2173454" y="2047291"/>
                <a:ext cx="1206631" cy="50207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b="1" kern="0" dirty="0">
                    <a:solidFill>
                      <a:schemeClr val="bg1"/>
                    </a:solidFill>
                  </a:rPr>
                  <a:t>ΑΤΟΜΟ</a:t>
                </a:r>
              </a:p>
            </p:txBody>
          </p:sp>
          <p:sp>
            <p:nvSpPr>
              <p:cNvPr id="14" name="Ορθογώνιο 13"/>
              <p:cNvSpPr/>
              <p:nvPr/>
            </p:nvSpPr>
            <p:spPr>
              <a:xfrm>
                <a:off x="1458588" y="3659862"/>
                <a:ext cx="1206631" cy="50207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b="1" kern="0" dirty="0">
                    <a:solidFill>
                      <a:schemeClr val="bg1"/>
                    </a:solidFill>
                  </a:rPr>
                  <a:t>ΑΤΟΜΟ</a:t>
                </a:r>
              </a:p>
            </p:txBody>
          </p:sp>
          <p:cxnSp>
            <p:nvCxnSpPr>
              <p:cNvPr id="3" name="Ευθύγραμμο βέλος σύνδεσης 2"/>
              <p:cNvCxnSpPr/>
              <p:nvPr/>
            </p:nvCxnSpPr>
            <p:spPr>
              <a:xfrm flipH="1">
                <a:off x="2752627" y="2549361"/>
                <a:ext cx="9427" cy="263895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Ευθύγραμμο βέλος σύνδεσης 14"/>
              <p:cNvCxnSpPr/>
              <p:nvPr/>
            </p:nvCxnSpPr>
            <p:spPr>
              <a:xfrm flipH="1">
                <a:off x="1269626" y="2550593"/>
                <a:ext cx="9427" cy="263895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Ευθύγραμμο βέλος σύνδεσης 15"/>
              <p:cNvCxnSpPr/>
              <p:nvPr/>
            </p:nvCxnSpPr>
            <p:spPr>
              <a:xfrm>
                <a:off x="1428812" y="3351349"/>
                <a:ext cx="453557" cy="269800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Ευθύγραμμο βέλος σύνδεσης 16"/>
              <p:cNvCxnSpPr/>
              <p:nvPr/>
            </p:nvCxnSpPr>
            <p:spPr>
              <a:xfrm flipH="1">
                <a:off x="2173454" y="3306746"/>
                <a:ext cx="593314" cy="314403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ύγραμμο βέλος σύνδεσης 17"/>
              <p:cNvCxnSpPr>
                <a:stCxn id="5" idx="3"/>
                <a:endCxn id="13" idx="1"/>
              </p:cNvCxnSpPr>
              <p:nvPr/>
            </p:nvCxnSpPr>
            <p:spPr>
              <a:xfrm>
                <a:off x="1886507" y="2298326"/>
                <a:ext cx="286947" cy="0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Ευθύγραμμο βέλος σύνδεσης 23"/>
              <p:cNvCxnSpPr/>
              <p:nvPr/>
            </p:nvCxnSpPr>
            <p:spPr>
              <a:xfrm>
                <a:off x="1886507" y="3064048"/>
                <a:ext cx="286947" cy="0"/>
              </a:xfrm>
              <a:prstGeom prst="straightConnector1">
                <a:avLst/>
              </a:prstGeom>
              <a:grpFill/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Στρογγυλεμένο ορθογώνιο 25"/>
            <p:cNvSpPr/>
            <p:nvPr/>
          </p:nvSpPr>
          <p:spPr>
            <a:xfrm>
              <a:off x="426348" y="5184739"/>
              <a:ext cx="1551138" cy="8955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</a:rPr>
                <a:t>Γονείς</a:t>
              </a:r>
              <a:endParaRPr kumimoji="0" lang="el-GR" sz="18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7" name="Στρογγυλεμένο ορθογώνιο 26"/>
            <p:cNvSpPr/>
            <p:nvPr/>
          </p:nvSpPr>
          <p:spPr>
            <a:xfrm>
              <a:off x="5273297" y="5167062"/>
              <a:ext cx="1551138" cy="8955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</a:rPr>
                <a:t>Ειδικοί</a:t>
              </a:r>
            </a:p>
          </p:txBody>
        </p:sp>
        <p:sp>
          <p:nvSpPr>
            <p:cNvPr id="28" name="Στρογγυλεμένο ορθογώνιο 27"/>
            <p:cNvSpPr/>
            <p:nvPr/>
          </p:nvSpPr>
          <p:spPr>
            <a:xfrm>
              <a:off x="2855899" y="5167062"/>
              <a:ext cx="1642670" cy="8955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</a:rPr>
                <a:t>Δάσκαλος</a:t>
              </a:r>
            </a:p>
          </p:txBody>
        </p:sp>
        <p:sp>
          <p:nvSpPr>
            <p:cNvPr id="29" name="Βέλος επάνω-κάτω 28"/>
            <p:cNvSpPr/>
            <p:nvPr/>
          </p:nvSpPr>
          <p:spPr>
            <a:xfrm rot="2168832">
              <a:off x="1557641" y="4078900"/>
              <a:ext cx="278520" cy="1046375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Βέλος επάνω-κάτω 29"/>
            <p:cNvSpPr/>
            <p:nvPr/>
          </p:nvSpPr>
          <p:spPr>
            <a:xfrm rot="19101392">
              <a:off x="5447475" y="4058830"/>
              <a:ext cx="278520" cy="1046375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Βέλος επάνω-κάτω 30"/>
            <p:cNvSpPr/>
            <p:nvPr/>
          </p:nvSpPr>
          <p:spPr>
            <a:xfrm>
              <a:off x="3500639" y="4684182"/>
              <a:ext cx="298525" cy="500557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Αριστερό άγκιστρο 32"/>
            <p:cNvSpPr/>
            <p:nvPr/>
          </p:nvSpPr>
          <p:spPr>
            <a:xfrm rot="16200000">
              <a:off x="3456689" y="4175023"/>
              <a:ext cx="386425" cy="426006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Δεξί βέλος 33"/>
            <p:cNvSpPr/>
            <p:nvPr/>
          </p:nvSpPr>
          <p:spPr>
            <a:xfrm>
              <a:off x="6798199" y="2275309"/>
              <a:ext cx="1574277" cy="2778594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Οβάλ 34"/>
            <p:cNvSpPr/>
            <p:nvPr/>
          </p:nvSpPr>
          <p:spPr>
            <a:xfrm>
              <a:off x="8559541" y="1892366"/>
              <a:ext cx="3374795" cy="354447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Οικοδόμηση της Γνώσης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186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Συνεργατική Μάθηση &amp; Τεχνολογία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1036948" y="1753378"/>
            <a:ext cx="10755985" cy="4449452"/>
            <a:chOff x="1036948" y="1753378"/>
            <a:chExt cx="10755985" cy="4449452"/>
          </a:xfrm>
        </p:grpSpPr>
        <p:sp>
          <p:nvSpPr>
            <p:cNvPr id="3" name="Στρογγυλεμένο ορθογώνιο 2"/>
            <p:cNvSpPr/>
            <p:nvPr/>
          </p:nvSpPr>
          <p:spPr>
            <a:xfrm>
              <a:off x="1036948" y="2102177"/>
              <a:ext cx="3355943" cy="103694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rPr>
                <a:t>Ομάδα μαθητών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(2-4 ατόμων)</a:t>
              </a:r>
              <a:endParaRPr kumimoji="0" lang="el-G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4" name="Στρογγυλεμένο ορθογώνιο 3"/>
            <p:cNvSpPr/>
            <p:nvPr/>
          </p:nvSpPr>
          <p:spPr>
            <a:xfrm>
              <a:off x="1036948" y="3393641"/>
              <a:ext cx="3355943" cy="11689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rPr>
                <a:t>Δραστηριότητες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(σενάριο συνεργασίας με χρήση ψηφιακών τεχνολογικών εργαλείων)</a:t>
              </a:r>
            </a:p>
          </p:txBody>
        </p:sp>
        <p:sp>
          <p:nvSpPr>
            <p:cNvPr id="5" name="Στρογγυλεμένο ορθογώνιο 4"/>
            <p:cNvSpPr/>
            <p:nvPr/>
          </p:nvSpPr>
          <p:spPr>
            <a:xfrm>
              <a:off x="1036948" y="4798236"/>
              <a:ext cx="3355943" cy="103694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rPr>
                <a:t>Διάδραση</a:t>
              </a:r>
              <a:r>
                <a:rPr kumimoji="0" lang="el-GR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(πρόσωπο με πρόσωπο ή εξ αποστάσεως)</a:t>
              </a:r>
            </a:p>
          </p:txBody>
        </p:sp>
        <p:sp>
          <p:nvSpPr>
            <p:cNvPr id="6" name="Δεξί άγκιστρο 5"/>
            <p:cNvSpPr/>
            <p:nvPr/>
          </p:nvSpPr>
          <p:spPr>
            <a:xfrm>
              <a:off x="4543720" y="1753378"/>
              <a:ext cx="546755" cy="444945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Επεξήγηση με δεξί βέλος 6"/>
            <p:cNvSpPr/>
            <p:nvPr/>
          </p:nvSpPr>
          <p:spPr>
            <a:xfrm>
              <a:off x="5382707" y="1753378"/>
              <a:ext cx="2818615" cy="4449452"/>
            </a:xfrm>
            <a:prstGeom prst="rightArrowCallou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3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Επίλυση ενός προβλήματος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</a:rPr>
                <a:t>(1-2 διδακτικές ώρες)</a:t>
              </a:r>
              <a:endParaRPr kumimoji="0" lang="el-GR" sz="2300" b="0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Οβάλ 7"/>
            <p:cNvSpPr/>
            <p:nvPr/>
          </p:nvSpPr>
          <p:spPr>
            <a:xfrm>
              <a:off x="8418138" y="2205864"/>
              <a:ext cx="3374795" cy="354447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Συνεργατική Οικοδόμηση της Γνώσης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278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Συνεργατική Μάθηση &amp; Τεχνολογία</a:t>
            </a:r>
          </a:p>
        </p:txBody>
      </p:sp>
      <p:grpSp>
        <p:nvGrpSpPr>
          <p:cNvPr id="28" name="Ομάδα 27"/>
          <p:cNvGrpSpPr/>
          <p:nvPr/>
        </p:nvGrpSpPr>
        <p:grpSpPr>
          <a:xfrm>
            <a:off x="339359" y="2083328"/>
            <a:ext cx="11532132" cy="3733010"/>
            <a:chOff x="339359" y="2083328"/>
            <a:chExt cx="11532132" cy="3733010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339359" y="2102177"/>
              <a:ext cx="3355943" cy="3714161"/>
              <a:chOff x="1036948" y="2102177"/>
              <a:chExt cx="3355943" cy="3714161"/>
            </a:xfrm>
          </p:grpSpPr>
          <p:sp>
            <p:nvSpPr>
              <p:cNvPr id="10" name="Στρογγυλεμένο ορθογώνιο 9"/>
              <p:cNvSpPr/>
              <p:nvPr/>
            </p:nvSpPr>
            <p:spPr>
              <a:xfrm>
                <a:off x="1036948" y="2102177"/>
                <a:ext cx="3355943" cy="371416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1" i="0" u="sng" strike="noStrike" kern="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</a:rPr>
                  <a:t>Τεχνολογικό Περιβάλλον Υποστήριξης της Συνεργασίας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sng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Στρογγυλεμένο ορθογώνιο 11"/>
              <p:cNvSpPr/>
              <p:nvPr/>
            </p:nvSpPr>
            <p:spPr>
              <a:xfrm>
                <a:off x="1517714" y="5128192"/>
                <a:ext cx="2394409" cy="414772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Επικοινωνία</a:t>
                </a:r>
              </a:p>
            </p:txBody>
          </p:sp>
          <p:sp>
            <p:nvSpPr>
              <p:cNvPr id="13" name="Στρογγυλεμένο ορθογώνιο 12"/>
              <p:cNvSpPr/>
              <p:nvPr/>
            </p:nvSpPr>
            <p:spPr>
              <a:xfrm>
                <a:off x="1517714" y="3648174"/>
                <a:ext cx="2394409" cy="438345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Αλληλεπιδράσεις</a:t>
                </a:r>
              </a:p>
            </p:txBody>
          </p:sp>
          <p:sp>
            <p:nvSpPr>
              <p:cNvPr id="14" name="Στρογγυλεμένο ορθογώνιο 13"/>
              <p:cNvSpPr/>
              <p:nvPr/>
            </p:nvSpPr>
            <p:spPr>
              <a:xfrm>
                <a:off x="1517714" y="4194929"/>
                <a:ext cx="2394409" cy="810711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Δομημένος διάλογος με εισαγωγικές προτάσεις</a:t>
                </a:r>
              </a:p>
            </p:txBody>
          </p:sp>
        </p:grpSp>
        <p:grpSp>
          <p:nvGrpSpPr>
            <p:cNvPr id="19" name="Ομάδα 18"/>
            <p:cNvGrpSpPr/>
            <p:nvPr/>
          </p:nvGrpSpPr>
          <p:grpSpPr>
            <a:xfrm>
              <a:off x="4413313" y="2102176"/>
              <a:ext cx="3355943" cy="3714161"/>
              <a:chOff x="5252301" y="2102177"/>
              <a:chExt cx="3355943" cy="3714161"/>
            </a:xfrm>
          </p:grpSpPr>
          <p:sp>
            <p:nvSpPr>
              <p:cNvPr id="15" name="Στρογγυλεμένο ορθογώνιο 14"/>
              <p:cNvSpPr/>
              <p:nvPr/>
            </p:nvSpPr>
            <p:spPr>
              <a:xfrm>
                <a:off x="5252301" y="2102177"/>
                <a:ext cx="3355943" cy="371416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1" i="0" u="sng" strike="noStrike" kern="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</a:rPr>
                  <a:t>Ενημερότητα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Στρογγυλεμένο ορθογώνιο 15"/>
              <p:cNvSpPr/>
              <p:nvPr/>
            </p:nvSpPr>
            <p:spPr>
              <a:xfrm>
                <a:off x="5733067" y="4873673"/>
                <a:ext cx="2394409" cy="838968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Πληροφοριές</a:t>
                </a: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για τη </a:t>
                </a:r>
                <a:r>
                  <a:rPr kumimoji="0" lang="el-G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κατασταση</a:t>
                </a: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των μαθητών</a:t>
                </a:r>
              </a:p>
            </p:txBody>
          </p:sp>
          <p:sp>
            <p:nvSpPr>
              <p:cNvPr id="17" name="Στρογγυλεμένο ορθογώνιο 16"/>
              <p:cNvSpPr/>
              <p:nvPr/>
            </p:nvSpPr>
            <p:spPr>
              <a:xfrm>
                <a:off x="5733067" y="3106132"/>
                <a:ext cx="2394409" cy="71172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Εύρεση πληροφοριών ενημέρωσης</a:t>
                </a:r>
              </a:p>
            </p:txBody>
          </p:sp>
          <p:sp>
            <p:nvSpPr>
              <p:cNvPr id="18" name="Στρογγυλεμένο ορθογώνιο 17"/>
              <p:cNvSpPr/>
              <p:nvPr/>
            </p:nvSpPr>
            <p:spPr>
              <a:xfrm>
                <a:off x="5733067" y="3940410"/>
                <a:ext cx="2394409" cy="810711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Στοιχεία για τις δραστηριότητες</a:t>
                </a:r>
              </a:p>
            </p:txBody>
          </p:sp>
        </p:grpSp>
        <p:grpSp>
          <p:nvGrpSpPr>
            <p:cNvPr id="21" name="Ομάδα 20"/>
            <p:cNvGrpSpPr/>
            <p:nvPr/>
          </p:nvGrpSpPr>
          <p:grpSpPr>
            <a:xfrm>
              <a:off x="8515548" y="2083328"/>
              <a:ext cx="3355943" cy="3714161"/>
              <a:chOff x="5252301" y="2102177"/>
              <a:chExt cx="3355943" cy="3714161"/>
            </a:xfrm>
          </p:grpSpPr>
          <p:sp>
            <p:nvSpPr>
              <p:cNvPr id="22" name="Στρογγυλεμένο ορθογώνιο 21"/>
              <p:cNvSpPr/>
              <p:nvPr/>
            </p:nvSpPr>
            <p:spPr>
              <a:xfrm>
                <a:off x="5252301" y="2102177"/>
                <a:ext cx="3355943" cy="371416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1" i="0" u="sng" strike="noStrike" kern="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</a:rPr>
                  <a:t>Υποστήριξη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Στρογγυλεμένο ορθογώνιο 22"/>
              <p:cNvSpPr/>
              <p:nvPr/>
            </p:nvSpPr>
            <p:spPr>
              <a:xfrm>
                <a:off x="5733067" y="4899939"/>
                <a:ext cx="2394409" cy="622287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Κοινότητας</a:t>
                </a:r>
              </a:p>
            </p:txBody>
          </p:sp>
          <p:sp>
            <p:nvSpPr>
              <p:cNvPr id="24" name="Στρογγυλεμένο ορθογώνιο 23"/>
              <p:cNvSpPr/>
              <p:nvPr/>
            </p:nvSpPr>
            <p:spPr>
              <a:xfrm>
                <a:off x="5733067" y="3450209"/>
                <a:ext cx="2394409" cy="527908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Μαθητών</a:t>
                </a:r>
              </a:p>
            </p:txBody>
          </p:sp>
          <p:sp>
            <p:nvSpPr>
              <p:cNvPr id="25" name="Στρογγυλεμένο ορθογώνιο 24"/>
              <p:cNvSpPr/>
              <p:nvPr/>
            </p:nvSpPr>
            <p:spPr>
              <a:xfrm>
                <a:off x="5733067" y="4138364"/>
                <a:ext cx="2394409" cy="601328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Εκπαιδευτικών</a:t>
                </a:r>
              </a:p>
            </p:txBody>
          </p:sp>
        </p:grpSp>
        <p:sp>
          <p:nvSpPr>
            <p:cNvPr id="26" name="Αριστερό-δεξί βέλος 25"/>
            <p:cNvSpPr/>
            <p:nvPr/>
          </p:nvSpPr>
          <p:spPr>
            <a:xfrm>
              <a:off x="3695302" y="3817857"/>
              <a:ext cx="718011" cy="527907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Αριστερό-δεξί βέλος 26"/>
            <p:cNvSpPr/>
            <p:nvPr/>
          </p:nvSpPr>
          <p:spPr>
            <a:xfrm>
              <a:off x="7769256" y="3817857"/>
              <a:ext cx="718011" cy="527907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7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0962" y="476251"/>
            <a:ext cx="11639227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altLang="el-GR" b="1" dirty="0" err="1">
                <a:solidFill>
                  <a:schemeClr val="accent6">
                    <a:lumMod val="75000"/>
                  </a:schemeClr>
                </a:solidFill>
              </a:rPr>
              <a:t>Εποικοδομισμός</a:t>
            </a:r>
            <a:r>
              <a:rPr lang="el-GR" altLang="el-GR" b="1" dirty="0">
                <a:solidFill>
                  <a:schemeClr val="accent6">
                    <a:lumMod val="75000"/>
                  </a:schemeClr>
                </a:solidFill>
              </a:rPr>
              <a:t> &amp; </a:t>
            </a:r>
            <a:r>
              <a:rPr lang="el-GR" altLang="el-GR" b="1" dirty="0" err="1">
                <a:solidFill>
                  <a:schemeClr val="accent6">
                    <a:lumMod val="75000"/>
                  </a:schemeClr>
                </a:solidFill>
              </a:rPr>
              <a:t>κοινωνικοπολιτισμική</a:t>
            </a:r>
            <a:r>
              <a:rPr lang="el-GR" altLang="el-GR" b="1" dirty="0">
                <a:solidFill>
                  <a:schemeClr val="accent6">
                    <a:lumMod val="75000"/>
                  </a:schemeClr>
                </a:solidFill>
              </a:rPr>
              <a:t> προσέγγιση των ΤΠΕ στην εκπαίδευση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28420" y="2076772"/>
            <a:ext cx="10662834" cy="437641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l-GR" altLang="el-GR" sz="3200" dirty="0"/>
              <a:t>Σύμφωνα με τους </a:t>
            </a:r>
            <a:r>
              <a:rPr lang="el-GR" altLang="el-GR" sz="3200" dirty="0" err="1"/>
              <a:t>Bruner</a:t>
            </a:r>
            <a:r>
              <a:rPr lang="el-GR" altLang="el-GR" sz="3200" dirty="0"/>
              <a:t>, </a:t>
            </a:r>
            <a:r>
              <a:rPr lang="el-GR" altLang="el-GR" sz="3200" dirty="0" err="1"/>
              <a:t>Piaget</a:t>
            </a:r>
            <a:r>
              <a:rPr lang="el-GR" altLang="el-GR" sz="3200" dirty="0"/>
              <a:t> και </a:t>
            </a:r>
            <a:r>
              <a:rPr lang="el-GR" altLang="el-GR" sz="3200" dirty="0" err="1"/>
              <a:t>Vygotsky</a:t>
            </a:r>
            <a:r>
              <a:rPr lang="el-GR" altLang="el-GR" sz="3200" dirty="0"/>
              <a:t> η αμιγώς μαθησιακή και αντιληπτική διαδικασία </a:t>
            </a:r>
            <a:r>
              <a:rPr lang="el-GR" altLang="el-GR" sz="3200" b="1" dirty="0"/>
              <a:t>αφορά τον καθένα προσωπικά</a:t>
            </a:r>
            <a:r>
              <a:rPr lang="el-GR" altLang="el-GR" sz="3200" dirty="0"/>
              <a:t> και εξαρτάται από </a:t>
            </a:r>
            <a:r>
              <a:rPr lang="el-GR" altLang="el-GR" sz="3200" b="1" dirty="0"/>
              <a:t>τις εμπειρίες, τις γνώσεις, τις διεργασίες</a:t>
            </a:r>
            <a:r>
              <a:rPr lang="el-GR" altLang="el-GR" sz="3200" dirty="0"/>
              <a:t> των υποκειμένων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l-GR" altLang="el-GR" sz="3200" dirty="0"/>
          </a:p>
          <a:p>
            <a:pPr algn="just">
              <a:lnSpc>
                <a:spcPct val="80000"/>
              </a:lnSpc>
            </a:pPr>
            <a:r>
              <a:rPr lang="el-GR" altLang="el-GR" sz="3200" dirty="0"/>
              <a:t>Σημαίνοντα ρόλο διαδραματίζει </a:t>
            </a:r>
            <a:r>
              <a:rPr lang="el-GR" altLang="el-GR" sz="3200" b="1" dirty="0"/>
              <a:t>το κοινωνικό </a:t>
            </a:r>
            <a:r>
              <a:rPr lang="el-GR" altLang="el-GR" sz="3200" dirty="0"/>
              <a:t>και </a:t>
            </a:r>
            <a:r>
              <a:rPr lang="el-GR" altLang="el-GR" sz="3200" b="1" dirty="0"/>
              <a:t>πολιτισμικό περιβάλλον</a:t>
            </a:r>
            <a:r>
              <a:rPr lang="el-GR" altLang="el-GR" sz="3200" dirty="0"/>
              <a:t> στο οποίο διαβιούν οι μαθητές και κυρίως η </a:t>
            </a:r>
            <a:r>
              <a:rPr lang="el-GR" altLang="el-GR" sz="3200" b="1" dirty="0"/>
              <a:t>αλληλεπίδραση</a:t>
            </a:r>
            <a:r>
              <a:rPr lang="el-GR" altLang="el-GR" sz="3200" dirty="0"/>
              <a:t> με τους άλλους ανθρώπους, προκειμένου να μπορέσουν να κατανοήσουν την παρεχόμενη γνώση</a:t>
            </a:r>
          </a:p>
        </p:txBody>
      </p:sp>
    </p:spTree>
    <p:extLst>
      <p:ext uri="{BB962C8B-B14F-4D97-AF65-F5344CB8AC3E}">
        <p14:creationId xmlns:p14="http://schemas.microsoft.com/office/powerpoint/2010/main" val="215225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393440" y="675323"/>
            <a:ext cx="5445760" cy="1102677"/>
          </a:xfrm>
        </p:spPr>
        <p:txBody>
          <a:bodyPr/>
          <a:lstStyle/>
          <a:p>
            <a:r>
              <a:rPr lang="en-US" dirty="0"/>
              <a:t>Learning Objects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830320" y="1778000"/>
            <a:ext cx="4572000" cy="929322"/>
          </a:xfrm>
        </p:spPr>
        <p:txBody>
          <a:bodyPr/>
          <a:lstStyle/>
          <a:p>
            <a:r>
              <a:rPr lang="el-GR" dirty="0"/>
              <a:t>Μαθησιακά Αντικείμενα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20" y="2707322"/>
            <a:ext cx="4191000" cy="352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42547" y="6376168"/>
            <a:ext cx="107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/>
              <a:t>Μιχαήλ Κλεισαρχάκης (Μ</a:t>
            </a:r>
            <a:r>
              <a:rPr lang="en-US" i="1" dirty="0"/>
              <a:t>. Edu, </a:t>
            </a:r>
            <a:r>
              <a:rPr lang="en-US" i="1" dirty="0" err="1"/>
              <a:t>Phd</a:t>
            </a:r>
            <a:r>
              <a:rPr lang="en-US" i="1" dirty="0"/>
              <a:t>) </a:t>
            </a:r>
            <a:r>
              <a:rPr lang="el-GR" i="1" dirty="0" err="1"/>
              <a:t>Ε.Δι.Π</a:t>
            </a:r>
            <a:r>
              <a:rPr lang="el-GR" i="1" dirty="0"/>
              <a:t>. Παιδαγωγικό Τμήμα Δημοτικής Εκπαίδευσης - Πανεπιστήμιο Κρήτης</a:t>
            </a:r>
          </a:p>
        </p:txBody>
      </p:sp>
    </p:spTree>
    <p:extLst>
      <p:ext uri="{BB962C8B-B14F-4D97-AF65-F5344CB8AC3E}">
        <p14:creationId xmlns:p14="http://schemas.microsoft.com/office/powerpoint/2010/main" val="333869180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924400"/>
            <a:ext cx="9144000" cy="1790520"/>
          </a:xfrm>
        </p:spPr>
        <p:txBody>
          <a:bodyPr>
            <a:noAutofit/>
          </a:bodyPr>
          <a:lstStyle/>
          <a:p>
            <a:pPr algn="just"/>
            <a:r>
              <a:rPr lang="el-GR" sz="2800" i="1" dirty="0"/>
              <a:t>Βασίζονται στην ιδέα ότι ο εκπαιδευτής δημιουργεί μικρές μαθησιακές μονάδες οι οποίες μπορούν να συνδυαστούν με σχεδόν άπειρους τρόπους, για την δημιουργία συλλογών όπως ενότητες, μαθήματα, κύκλους μαθημάτων κλπ.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317726"/>
            <a:ext cx="9144000" cy="2564599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/>
              <a:t>Μαθησιακό αντικείμενο είναι μια αυτόνομη και ανεξάρτητη μονάδα εκπαιδευτικού περιεχομένου ψηφιακού τύπου, η οποία συνδέεται με έναν ή περισσότερους μαθησιακούς στόχους και έχει εκ των προτέρων ως στόχο την δυνατότητα επαναχρησιμοποίησης σε διαφορετικά εκπαιδευτικά περιβάλλοντα (</a:t>
            </a:r>
            <a:r>
              <a:rPr lang="en-US" sz="2800" b="1" dirty="0"/>
              <a:t>Wiley, 2000 &amp; </a:t>
            </a:r>
            <a:r>
              <a:rPr lang="en-US" sz="2800" b="1" dirty="0" err="1"/>
              <a:t>Polsani</a:t>
            </a:r>
            <a:r>
              <a:rPr lang="en-US" sz="2800" b="1" dirty="0"/>
              <a:t>, 2003)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8630299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Λειτουργικές απαιτήσεις (</a:t>
            </a:r>
            <a:r>
              <a:rPr lang="en-US" dirty="0" err="1"/>
              <a:t>Pithamber</a:t>
            </a:r>
            <a:r>
              <a:rPr lang="en-US" dirty="0"/>
              <a:t>, 2003)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4487944" cy="34067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Προσβασιμότητα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Δυνατότητα επαναχρησιμοποίησης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/>
              <a:t>Διαλειτουργικότητα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 έχει μαθησιακή αξία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 είναι αυτοτελές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 είναι </a:t>
            </a:r>
            <a:r>
              <a:rPr lang="el-GR" dirty="0" err="1"/>
              <a:t>αναζητήσημο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018230" y="1825625"/>
            <a:ext cx="5868970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2400" dirty="0"/>
              <a:t>Ένας ψηφιακός πόρος για να χαρακτηριστεί μαθησιακό αντικείμενο θα πρέπει να περιλαμβάνει ή να συνδέεται (</a:t>
            </a:r>
            <a:r>
              <a:rPr lang="en-US" sz="2400" dirty="0"/>
              <a:t>Metros, 2005)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l-GR" sz="2400" dirty="0">
                <a:solidFill>
                  <a:schemeClr val="accent5">
                    <a:lumMod val="75000"/>
                  </a:schemeClr>
                </a:solidFill>
              </a:rPr>
              <a:t>Ένα προσδοκώμενο αποτέλεσμα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>
                <a:solidFill>
                  <a:schemeClr val="accent5">
                    <a:lumMod val="75000"/>
                  </a:schemeClr>
                </a:solidFill>
              </a:rPr>
              <a:t>Μια πρακτική δραστηριότητα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400" dirty="0">
                <a:solidFill>
                  <a:schemeClr val="accent5">
                    <a:lumMod val="75000"/>
                  </a:schemeClr>
                </a:solidFill>
              </a:rPr>
              <a:t>Μια 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1349996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487</Words>
  <Application>Microsoft Office PowerPoint</Application>
  <PresentationFormat>Ευρεία οθόνη</PresentationFormat>
  <Paragraphs>101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 2</vt:lpstr>
      <vt:lpstr>Θέμα του Office</vt:lpstr>
      <vt:lpstr>HDOfficeLightV0</vt:lpstr>
      <vt:lpstr>1_Θέμα του Office</vt:lpstr>
      <vt:lpstr>Κοινωνικός  Εποικοδομισμός</vt:lpstr>
      <vt:lpstr>Κοινωνικός Εποικοδομισμός</vt:lpstr>
      <vt:lpstr>Κοινονικο-πολιτισμικές Θεωρίες Vygotsky (1978)</vt:lpstr>
      <vt:lpstr>Συνεργατική Μάθηση &amp; Τεχνολογία</vt:lpstr>
      <vt:lpstr>Συνεργατική Μάθηση &amp; Τεχνολογία</vt:lpstr>
      <vt:lpstr>Εποικοδομισμός &amp; κοινωνικοπολιτισμική προσέγγιση των ΤΠΕ στην εκπαίδευση</vt:lpstr>
      <vt:lpstr>Learning Objects</vt:lpstr>
      <vt:lpstr>Βασίζονται στην ιδέα ότι ο εκπαιδευτής δημιουργεί μικρές μαθησιακές μονάδες οι οποίες μπορούν να συνδυαστούν με σχεδόν άπειρους τρόπους, για την δημιουργία συλλογών όπως ενότητες, μαθήματα, κύκλους μαθημάτων κλπ.</vt:lpstr>
      <vt:lpstr>Λειτουργικές απαιτήσεις (Pithamber, 2003)</vt:lpstr>
      <vt:lpstr>Πως σχεδιάζουμε ένα μαθησιακό αντικείμενο</vt:lpstr>
      <vt:lpstr>Παραδείγματα μαθησιακών αντικειμένων</vt:lpstr>
      <vt:lpstr>Επίλογος…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Objects</dc:title>
  <dc:creator>Μιχάλης Κλεισαρχάκης</dc:creator>
  <cp:lastModifiedBy>ΜΙΧΑΗΛ ΚΛΕΙΣΑΡΧΑΚΗΣ</cp:lastModifiedBy>
  <cp:revision>18</cp:revision>
  <dcterms:created xsi:type="dcterms:W3CDTF">2016-03-08T14:17:22Z</dcterms:created>
  <dcterms:modified xsi:type="dcterms:W3CDTF">2016-08-07T17:28:01Z</dcterms:modified>
</cp:coreProperties>
</file>