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71" r:id="rId4"/>
    <p:sldId id="272" r:id="rId5"/>
    <p:sldId id="273" r:id="rId6"/>
    <p:sldId id="274" r:id="rId7"/>
    <p:sldId id="275" r:id="rId8"/>
    <p:sldId id="278" r:id="rId9"/>
    <p:sldId id="256" r:id="rId10"/>
    <p:sldId id="259" r:id="rId11"/>
    <p:sldId id="260" r:id="rId12"/>
    <p:sldId id="258" r:id="rId13"/>
    <p:sldId id="262" r:id="rId14"/>
    <p:sldId id="261" r:id="rId1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65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78BCD-09BC-4F4D-8BA6-ADEA7E26FD51}" type="datetimeFigureOut">
              <a:rPr lang="el-GR" smtClean="0"/>
              <a:t>7/8/2016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03EC3-4690-4D29-8C26-687ED50765F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3228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78BCD-09BC-4F4D-8BA6-ADEA7E26FD51}" type="datetimeFigureOut">
              <a:rPr lang="el-GR" smtClean="0"/>
              <a:t>7/8/2016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03EC3-4690-4D29-8C26-687ED50765F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184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78BCD-09BC-4F4D-8BA6-ADEA7E26FD51}" type="datetimeFigureOut">
              <a:rPr lang="el-GR" smtClean="0"/>
              <a:t>7/8/2016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03EC3-4690-4D29-8C26-687ED50765F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595933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4893-DBDA-4BFA-9CE1-4BFE7CD0F8CF}" type="datetime1">
              <a:rPr lang="en-US" smtClean="0"/>
              <a:t>8/7/2016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627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en-US" smtClean="0"/>
              <a:t>8/7/2016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23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rPr lang="en-US" smtClean="0"/>
              <a:t>8/7/2016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366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 smtClean="0"/>
              <a:t>8/7/2016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142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 smtClean="0"/>
              <a:t>8/7/2016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188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en-US" smtClean="0"/>
              <a:t>8/7/2016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605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en-US" smtClean="0"/>
              <a:t>8/7/2016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343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rPr lang="en-US" smtClean="0"/>
              <a:t>8/7/2016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016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78BCD-09BC-4F4D-8BA6-ADEA7E26FD51}" type="datetimeFigureOut">
              <a:rPr lang="el-GR" smtClean="0"/>
              <a:t>7/8/2016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03EC3-4690-4D29-8C26-687ED50765F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485184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4940-A916-4C8B-9648-02A2D3898F9E}" type="datetime1">
              <a:rPr lang="en-US" smtClean="0"/>
              <a:t>8/7/2016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676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en-US" smtClean="0"/>
              <a:t>8/7/2016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160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en-US" smtClean="0"/>
              <a:t>8/7/2016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05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6932E-9C66-444D-9746-BE81954EDE2C}" type="datetimeFigureOut">
              <a:rPr lang="el-GR" smtClean="0"/>
              <a:t>7/8/2016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7173A-7AA8-42CD-9ACA-4EE5FBC74BB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234529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6932E-9C66-444D-9746-BE81954EDE2C}" type="datetimeFigureOut">
              <a:rPr lang="el-GR" smtClean="0"/>
              <a:t>7/8/2016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7173A-7AA8-42CD-9ACA-4EE5FBC74BB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11236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6932E-9C66-444D-9746-BE81954EDE2C}" type="datetimeFigureOut">
              <a:rPr lang="el-GR" smtClean="0"/>
              <a:t>7/8/2016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7173A-7AA8-42CD-9ACA-4EE5FBC74BB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939059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6932E-9C66-444D-9746-BE81954EDE2C}" type="datetimeFigureOut">
              <a:rPr lang="el-GR" smtClean="0"/>
              <a:t>7/8/2016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7173A-7AA8-42CD-9ACA-4EE5FBC74BB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5555796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6932E-9C66-444D-9746-BE81954EDE2C}" type="datetimeFigureOut">
              <a:rPr lang="el-GR" smtClean="0"/>
              <a:t>7/8/2016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7173A-7AA8-42CD-9ACA-4EE5FBC74BB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796150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6932E-9C66-444D-9746-BE81954EDE2C}" type="datetimeFigureOut">
              <a:rPr lang="el-GR" smtClean="0"/>
              <a:t>7/8/2016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7173A-7AA8-42CD-9ACA-4EE5FBC74BB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729502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6932E-9C66-444D-9746-BE81954EDE2C}" type="datetimeFigureOut">
              <a:rPr lang="el-GR" smtClean="0"/>
              <a:t>7/8/2016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7173A-7AA8-42CD-9ACA-4EE5FBC74BB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97800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78BCD-09BC-4F4D-8BA6-ADEA7E26FD51}" type="datetimeFigureOut">
              <a:rPr lang="el-GR" smtClean="0"/>
              <a:t>7/8/2016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03EC3-4690-4D29-8C26-687ED50765F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870120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6932E-9C66-444D-9746-BE81954EDE2C}" type="datetimeFigureOut">
              <a:rPr lang="el-GR" smtClean="0"/>
              <a:t>7/8/2016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7173A-7AA8-42CD-9ACA-4EE5FBC74BB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7429476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6932E-9C66-444D-9746-BE81954EDE2C}" type="datetimeFigureOut">
              <a:rPr lang="el-GR" smtClean="0"/>
              <a:t>7/8/2016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7173A-7AA8-42CD-9ACA-4EE5FBC74BB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0189712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6932E-9C66-444D-9746-BE81954EDE2C}" type="datetimeFigureOut">
              <a:rPr lang="el-GR" smtClean="0"/>
              <a:t>7/8/2016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7173A-7AA8-42CD-9ACA-4EE5FBC74BB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80245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6932E-9C66-444D-9746-BE81954EDE2C}" type="datetimeFigureOut">
              <a:rPr lang="el-GR" smtClean="0"/>
              <a:t>7/8/2016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7173A-7AA8-42CD-9ACA-4EE5FBC74BB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74852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78BCD-09BC-4F4D-8BA6-ADEA7E26FD51}" type="datetimeFigureOut">
              <a:rPr lang="el-GR" smtClean="0"/>
              <a:t>7/8/2016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03EC3-4690-4D29-8C26-687ED50765F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3447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78BCD-09BC-4F4D-8BA6-ADEA7E26FD51}" type="datetimeFigureOut">
              <a:rPr lang="el-GR" smtClean="0"/>
              <a:t>7/8/2016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03EC3-4690-4D29-8C26-687ED50765F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59869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78BCD-09BC-4F4D-8BA6-ADEA7E26FD51}" type="datetimeFigureOut">
              <a:rPr lang="el-GR" smtClean="0"/>
              <a:t>7/8/2016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03EC3-4690-4D29-8C26-687ED50765F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40337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78BCD-09BC-4F4D-8BA6-ADEA7E26FD51}" type="datetimeFigureOut">
              <a:rPr lang="el-GR" smtClean="0"/>
              <a:t>7/8/2016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03EC3-4690-4D29-8C26-687ED50765F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4764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78BCD-09BC-4F4D-8BA6-ADEA7E26FD51}" type="datetimeFigureOut">
              <a:rPr lang="el-GR" smtClean="0"/>
              <a:t>7/8/2016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03EC3-4690-4D29-8C26-687ED50765F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4985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78BCD-09BC-4F4D-8BA6-ADEA7E26FD51}" type="datetimeFigureOut">
              <a:rPr lang="el-GR" smtClean="0"/>
              <a:t>7/8/2016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03EC3-4690-4D29-8C26-687ED50765F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47595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78BCD-09BC-4F4D-8BA6-ADEA7E26FD51}" type="datetimeFigureOut">
              <a:rPr lang="el-GR" smtClean="0"/>
              <a:t>7/8/2016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03EC3-4690-4D29-8C26-687ED50765F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2857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17000">
              <a:srgbClr val="537DC9"/>
            </a:gs>
            <a:gs pos="0">
              <a:schemeClr val="accent5">
                <a:lumMod val="67000"/>
              </a:schemeClr>
            </a:gs>
            <a:gs pos="72000">
              <a:schemeClr val="accent5">
                <a:lumMod val="97000"/>
                <a:lumOff val="3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86B75A-687E-405C-8A0B-8D00578BA2C3}" type="datetime1">
              <a:rPr lang="en-US" smtClean="0"/>
              <a:t>8/7/2016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77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6932E-9C66-444D-9746-BE81954EDE2C}" type="datetimeFigureOut">
              <a:rPr lang="el-GR" smtClean="0"/>
              <a:t>7/8/2016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7173A-7AA8-42CD-9ACA-4EE5FBC74BB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66554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sc-online.com/" TargetMode="External"/><Relationship Id="rId2" Type="http://schemas.openxmlformats.org/officeDocument/2006/relationships/hyperlink" Target="http://photodentro.edu.gr/lor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digimagix.gr/learning-objects-hydria-project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866507"/>
            <a:ext cx="9144000" cy="1643456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el-GR" dirty="0"/>
              <a:t>Κοινωνικός </a:t>
            </a:r>
            <a:br>
              <a:rPr lang="el-GR" dirty="0"/>
            </a:br>
            <a:r>
              <a:rPr lang="el-GR" dirty="0" err="1"/>
              <a:t>Εποικοδομισμός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836709"/>
            <a:ext cx="9144000" cy="575036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l-GR" sz="3200" dirty="0"/>
              <a:t>Συνεργατική μάθηση &amp; Τεχνολογίες Διαδικτύου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42547" y="6376168"/>
            <a:ext cx="10706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i="1" dirty="0"/>
              <a:t>Μιχαήλ Κλεισαρχάκης (Μ</a:t>
            </a:r>
            <a:r>
              <a:rPr lang="en-US" i="1" dirty="0"/>
              <a:t>. Edu, </a:t>
            </a:r>
            <a:r>
              <a:rPr lang="en-US" i="1" dirty="0" err="1"/>
              <a:t>Phd</a:t>
            </a:r>
            <a:r>
              <a:rPr lang="en-US" i="1" dirty="0"/>
              <a:t>) </a:t>
            </a:r>
            <a:r>
              <a:rPr lang="el-GR" i="1" dirty="0" err="1"/>
              <a:t>Ε.Δι.Π</a:t>
            </a:r>
            <a:r>
              <a:rPr lang="el-GR" i="1" dirty="0"/>
              <a:t>. Παιδαγωγικό Τμήμα Δημοτικής Εκπαίδευσης - Πανεπιστήμιο Κρήτης</a:t>
            </a:r>
          </a:p>
        </p:txBody>
      </p:sp>
    </p:spTree>
    <p:extLst>
      <p:ext uri="{BB962C8B-B14F-4D97-AF65-F5344CB8AC3E}">
        <p14:creationId xmlns:p14="http://schemas.microsoft.com/office/powerpoint/2010/main" val="1533227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67266" y="365125"/>
            <a:ext cx="10486534" cy="1086603"/>
          </a:xfrm>
        </p:spPr>
        <p:txBody>
          <a:bodyPr/>
          <a:lstStyle/>
          <a:p>
            <a:r>
              <a:rPr lang="el-GR" dirty="0"/>
              <a:t>Πως σχεδιάζουμε ένα μαθησιακό αντικείμενο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37328" y="1536568"/>
            <a:ext cx="11189616" cy="49773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b="1" dirty="0"/>
              <a:t>Για να σχεδιαστεί ένα μαθησιακό αντικείμενο θα πρέπει να καθοριστούν:</a:t>
            </a:r>
          </a:p>
          <a:p>
            <a:pPr marL="914400" lvl="1" indent="-457200">
              <a:buFont typeface="+mj-lt"/>
              <a:buAutoNum type="arabicPeriod"/>
            </a:pPr>
            <a:r>
              <a:rPr lang="el-GR" dirty="0"/>
              <a:t>Το γνωστικό αντικείμενο που αφορά</a:t>
            </a:r>
          </a:p>
          <a:p>
            <a:pPr marL="914400" lvl="1" indent="-457200">
              <a:buFont typeface="+mj-lt"/>
              <a:buAutoNum type="arabicPeriod"/>
            </a:pPr>
            <a:r>
              <a:rPr lang="el-GR" dirty="0"/>
              <a:t>Το μαθησιακό στόχο που επιδιώκεται</a:t>
            </a:r>
          </a:p>
          <a:p>
            <a:pPr marL="914400" lvl="1" indent="-457200">
              <a:buFont typeface="+mj-lt"/>
              <a:buAutoNum type="arabicPeriod"/>
            </a:pPr>
            <a:r>
              <a:rPr lang="el-GR" dirty="0"/>
              <a:t>Την εκπαιδευτική – διδακτική προσέγγιση που ακολουθείται</a:t>
            </a:r>
          </a:p>
          <a:p>
            <a:pPr marL="914400" lvl="1" indent="-457200">
              <a:buFont typeface="+mj-lt"/>
              <a:buAutoNum type="arabicPeriod"/>
            </a:pPr>
            <a:r>
              <a:rPr lang="el-GR" dirty="0"/>
              <a:t>Την εκπαιδευτική λειτουργία την οποία η δραστηριότητα επιδιώκει να επιτύχει</a:t>
            </a:r>
          </a:p>
          <a:p>
            <a:pPr marL="914400" lvl="1" indent="-457200">
              <a:buFont typeface="+mj-lt"/>
              <a:buAutoNum type="arabicPeriod"/>
            </a:pPr>
            <a:r>
              <a:rPr lang="el-GR" dirty="0"/>
              <a:t>Τα προσδοκώμενα αποτελέσματα</a:t>
            </a:r>
          </a:p>
          <a:p>
            <a:pPr marL="914400" lvl="1" indent="-457200">
              <a:buFont typeface="+mj-lt"/>
              <a:buAutoNum type="arabicPeriod"/>
            </a:pPr>
            <a:r>
              <a:rPr lang="el-GR" dirty="0"/>
              <a:t>Τον τύπο της δραστηριότητας (π.χ. επεξεργασίας, αξιολόγησης)</a:t>
            </a:r>
          </a:p>
          <a:p>
            <a:pPr marL="914400" lvl="1" indent="-457200">
              <a:buFont typeface="+mj-lt"/>
              <a:buAutoNum type="arabicPeriod"/>
            </a:pPr>
            <a:r>
              <a:rPr lang="el-GR" dirty="0"/>
              <a:t>Το είδος της δραστηριότητας (π.χ. εξατομικευμένη, συνεργατική μάθηση)</a:t>
            </a:r>
          </a:p>
          <a:p>
            <a:pPr marL="914400" lvl="1" indent="-457200">
              <a:buFont typeface="+mj-lt"/>
              <a:buAutoNum type="arabicPeriod"/>
            </a:pPr>
            <a:r>
              <a:rPr lang="el-GR" dirty="0"/>
              <a:t>Τα εκπαιδευτικά εργαλεία που απαιτούνται</a:t>
            </a:r>
          </a:p>
          <a:p>
            <a:pPr marL="914400" lvl="1" indent="-457200">
              <a:buFont typeface="+mj-lt"/>
              <a:buAutoNum type="arabicPeriod"/>
            </a:pPr>
            <a:r>
              <a:rPr lang="el-GR" dirty="0"/>
              <a:t>Τον τρόπο αξιολόγησης της δραστηριότητας</a:t>
            </a:r>
          </a:p>
          <a:p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49438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Παραδείγματα μαθησιακών αντικειμένων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/>
              <a:t>Φωτόδεντρο</a:t>
            </a:r>
            <a:r>
              <a:rPr lang="el-GR" dirty="0"/>
              <a:t> - </a:t>
            </a:r>
            <a:r>
              <a:rPr lang="en-US" dirty="0">
                <a:hlinkClick r:id="rId2"/>
              </a:rPr>
              <a:t>http://photodentro.edu.gr/lor/</a:t>
            </a:r>
            <a:endParaRPr lang="el-GR" dirty="0"/>
          </a:p>
          <a:p>
            <a:r>
              <a:rPr lang="en-US" dirty="0"/>
              <a:t>Wisc - </a:t>
            </a:r>
            <a:r>
              <a:rPr lang="en-US" dirty="0">
                <a:hlinkClick r:id="rId3"/>
              </a:rPr>
              <a:t>https://www.wisc-online.com/</a:t>
            </a:r>
            <a:endParaRPr lang="el-GR" dirty="0"/>
          </a:p>
          <a:p>
            <a:r>
              <a:rPr lang="el-GR" dirty="0"/>
              <a:t>Δημιουργία μαθησιακών αντικειμένων με θέμα τη διαχείριση νερού - </a:t>
            </a:r>
            <a:r>
              <a:rPr lang="en-US" dirty="0">
                <a:hlinkClick r:id="rId4"/>
              </a:rPr>
              <a:t>http://www.digimagix.gr/learning-objects-hydria-project/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l-GR" b="1" dirty="0"/>
              <a:t>Συνδυασμός μαθησιακών αντικειμένων</a:t>
            </a:r>
          </a:p>
          <a:p>
            <a:pPr marL="0" indent="0">
              <a:buNone/>
            </a:pPr>
            <a:r>
              <a:rPr lang="el-GR" dirty="0">
                <a:solidFill>
                  <a:srgbClr val="FF0000"/>
                </a:solidFill>
              </a:rPr>
              <a:t>ΕΚΠΑΙΔΕΥΤΙΚΟ ΣΕΝΑΡΙΟ - </a:t>
            </a:r>
            <a:r>
              <a:rPr lang="en-US" dirty="0">
                <a:solidFill>
                  <a:srgbClr val="FF0000"/>
                </a:solidFill>
              </a:rPr>
              <a:t>http://aesop.iep.edu.gr</a:t>
            </a:r>
            <a:endParaRPr 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34192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6000" dirty="0"/>
              <a:t>Επίλογος…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3600" dirty="0"/>
              <a:t>Ένα μαθησιακό αντικείμενο πρέπει να συνδέεται με μαθησιακούς στόχους, να έχει εκπαιδευτικό περιεχόμενο και να περιγράφεται από </a:t>
            </a:r>
            <a:r>
              <a:rPr lang="el-GR" sz="3600" dirty="0" err="1"/>
              <a:t>μεταδεδομένα</a:t>
            </a:r>
            <a:r>
              <a:rPr lang="el-GR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73180928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Ομάδα 10"/>
          <p:cNvGrpSpPr/>
          <p:nvPr/>
        </p:nvGrpSpPr>
        <p:grpSpPr>
          <a:xfrm>
            <a:off x="1781666" y="1649688"/>
            <a:ext cx="9153428" cy="5062196"/>
            <a:chOff x="1781666" y="1649688"/>
            <a:chExt cx="9153428" cy="5062196"/>
          </a:xfrm>
        </p:grpSpPr>
        <p:sp>
          <p:nvSpPr>
            <p:cNvPr id="4" name="Ορθογώνιο 3"/>
            <p:cNvSpPr/>
            <p:nvPr/>
          </p:nvSpPr>
          <p:spPr>
            <a:xfrm>
              <a:off x="1781666" y="4807668"/>
              <a:ext cx="2894029" cy="19042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ΚΟΙΝΩΝΙΑ</a:t>
              </a:r>
            </a:p>
          </p:txBody>
        </p:sp>
        <p:sp>
          <p:nvSpPr>
            <p:cNvPr id="5" name="Ορθογώνιο 4"/>
            <p:cNvSpPr/>
            <p:nvPr/>
          </p:nvSpPr>
          <p:spPr>
            <a:xfrm>
              <a:off x="1781666" y="1649688"/>
              <a:ext cx="2894029" cy="19042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ΑΤΟΜΟ</a:t>
              </a:r>
            </a:p>
          </p:txBody>
        </p:sp>
        <p:sp>
          <p:nvSpPr>
            <p:cNvPr id="6" name="Βέλος επάνω-κάτω 5"/>
            <p:cNvSpPr/>
            <p:nvPr/>
          </p:nvSpPr>
          <p:spPr>
            <a:xfrm>
              <a:off x="2950590" y="3667025"/>
              <a:ext cx="593889" cy="989814"/>
            </a:xfrm>
            <a:prstGeom prst="upDownArrow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966062" y="3977266"/>
              <a:ext cx="2581797" cy="36933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800" b="0" i="1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Ανταλλαγή πληροφοριών</a:t>
              </a:r>
            </a:p>
          </p:txBody>
        </p:sp>
        <p:sp>
          <p:nvSpPr>
            <p:cNvPr id="8" name="Επεξήγηση με δεξί βέλος 7"/>
            <p:cNvSpPr/>
            <p:nvPr/>
          </p:nvSpPr>
          <p:spPr>
            <a:xfrm>
              <a:off x="5109329" y="2813899"/>
              <a:ext cx="2017336" cy="2696066"/>
            </a:xfrm>
            <a:prstGeom prst="rightArrowCallou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</a:rPr>
                <a:t>Διεργασίες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</a:rPr>
                <a:t>(Ομαδικές ή ατομικές)</a:t>
              </a:r>
            </a:p>
          </p:txBody>
        </p:sp>
        <p:sp>
          <p:nvSpPr>
            <p:cNvPr id="9" name="Οβάλ 8"/>
            <p:cNvSpPr/>
            <p:nvPr/>
          </p:nvSpPr>
          <p:spPr>
            <a:xfrm>
              <a:off x="7560299" y="2422687"/>
              <a:ext cx="3374795" cy="3544479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24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Οικοδόμηση της Γνώσης</a:t>
              </a:r>
            </a:p>
          </p:txBody>
        </p:sp>
      </p:grpSp>
      <p:sp>
        <p:nvSpPr>
          <p:cNvPr id="10" name="Τίτλος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Κοινωνικός</a:t>
            </a:r>
            <a:r>
              <a:rPr lang="el-GR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4000" b="1" dirty="0" err="1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Εποικοδομισμός</a:t>
            </a:r>
            <a:endParaRPr lang="el-GR" sz="4000" b="1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542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Τίτλος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b="1" dirty="0" err="1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Κοινονικο</a:t>
            </a:r>
            <a:r>
              <a:rPr lang="el-GR" sz="40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-πολιτισμικές Θεωρίες</a:t>
            </a:r>
            <a:br>
              <a:rPr lang="el-GR" sz="40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Vygotsky (1978)</a:t>
            </a:r>
            <a:endParaRPr lang="el-GR" sz="4000" b="1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977486" y="6498270"/>
            <a:ext cx="4062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Επικοινωνία &amp; κοινωνική αλληλεπίδραση</a:t>
            </a:r>
          </a:p>
        </p:txBody>
      </p:sp>
      <p:grpSp>
        <p:nvGrpSpPr>
          <p:cNvPr id="36" name="Ομάδα 35"/>
          <p:cNvGrpSpPr/>
          <p:nvPr/>
        </p:nvGrpSpPr>
        <p:grpSpPr>
          <a:xfrm>
            <a:off x="426348" y="1700113"/>
            <a:ext cx="11507988" cy="4882999"/>
            <a:chOff x="426348" y="1615270"/>
            <a:chExt cx="11507988" cy="4882999"/>
          </a:xfrm>
        </p:grpSpPr>
        <p:grpSp>
          <p:nvGrpSpPr>
            <p:cNvPr id="25" name="Ομάδα 24"/>
            <p:cNvGrpSpPr/>
            <p:nvPr/>
          </p:nvGrpSpPr>
          <p:grpSpPr>
            <a:xfrm>
              <a:off x="1865914" y="1615270"/>
              <a:ext cx="3380274" cy="3059674"/>
              <a:chOff x="168973" y="1436913"/>
              <a:chExt cx="3718301" cy="3059674"/>
            </a:xfrm>
            <a:solidFill>
              <a:schemeClr val="accent5">
                <a:lumMod val="75000"/>
              </a:schemeClr>
            </a:solidFill>
          </p:grpSpPr>
          <p:sp>
            <p:nvSpPr>
              <p:cNvPr id="9" name="Οβάλ 8"/>
              <p:cNvSpPr/>
              <p:nvPr/>
            </p:nvSpPr>
            <p:spPr>
              <a:xfrm>
                <a:off x="168973" y="1436913"/>
                <a:ext cx="3718301" cy="3059674"/>
              </a:xfrm>
              <a:prstGeom prst="ellipse">
                <a:avLst/>
              </a:prstGeom>
              <a:grpFill/>
            </p:spPr>
            <p:style>
              <a:lnRef idx="3">
                <a:schemeClr val="lt1"/>
              </a:lnRef>
              <a:fillRef idx="1">
                <a:schemeClr val="accent4"/>
              </a:fillRef>
              <a:effectRef idx="1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24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" name="Ορθογώνιο 4"/>
              <p:cNvSpPr/>
              <p:nvPr/>
            </p:nvSpPr>
            <p:spPr>
              <a:xfrm>
                <a:off x="679876" y="2047291"/>
                <a:ext cx="1206631" cy="50207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l-GR" sz="18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</a:rPr>
                  <a:t>ΑΤΟΜΟ</a:t>
                </a:r>
              </a:p>
            </p:txBody>
          </p:sp>
          <p:sp>
            <p:nvSpPr>
              <p:cNvPr id="11" name="Ορθογώνιο 10"/>
              <p:cNvSpPr/>
              <p:nvPr/>
            </p:nvSpPr>
            <p:spPr>
              <a:xfrm>
                <a:off x="675738" y="2813899"/>
                <a:ext cx="1206631" cy="50207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l-GR" b="1" kern="0" dirty="0">
                    <a:solidFill>
                      <a:schemeClr val="bg1"/>
                    </a:solidFill>
                  </a:rPr>
                  <a:t>ΑΤΟΜΟ</a:t>
                </a:r>
              </a:p>
            </p:txBody>
          </p:sp>
          <p:sp>
            <p:nvSpPr>
              <p:cNvPr id="12" name="Ορθογώνιο 11"/>
              <p:cNvSpPr/>
              <p:nvPr/>
            </p:nvSpPr>
            <p:spPr>
              <a:xfrm>
                <a:off x="2173454" y="2813256"/>
                <a:ext cx="1206631" cy="50207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l-GR" b="1" kern="0" dirty="0">
                    <a:solidFill>
                      <a:schemeClr val="bg1"/>
                    </a:solidFill>
                  </a:rPr>
                  <a:t>ΑΤΟΜΟ</a:t>
                </a:r>
              </a:p>
            </p:txBody>
          </p:sp>
          <p:sp>
            <p:nvSpPr>
              <p:cNvPr id="13" name="Ορθογώνιο 12"/>
              <p:cNvSpPr/>
              <p:nvPr/>
            </p:nvSpPr>
            <p:spPr>
              <a:xfrm>
                <a:off x="2173454" y="2047291"/>
                <a:ext cx="1206631" cy="50207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l-GR" b="1" kern="0" dirty="0">
                    <a:solidFill>
                      <a:schemeClr val="bg1"/>
                    </a:solidFill>
                  </a:rPr>
                  <a:t>ΑΤΟΜΟ</a:t>
                </a:r>
              </a:p>
            </p:txBody>
          </p:sp>
          <p:sp>
            <p:nvSpPr>
              <p:cNvPr id="14" name="Ορθογώνιο 13"/>
              <p:cNvSpPr/>
              <p:nvPr/>
            </p:nvSpPr>
            <p:spPr>
              <a:xfrm>
                <a:off x="1458588" y="3659862"/>
                <a:ext cx="1206631" cy="50207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l-GR" b="1" kern="0" dirty="0">
                    <a:solidFill>
                      <a:schemeClr val="bg1"/>
                    </a:solidFill>
                  </a:rPr>
                  <a:t>ΑΤΟΜΟ</a:t>
                </a:r>
              </a:p>
            </p:txBody>
          </p:sp>
          <p:cxnSp>
            <p:nvCxnSpPr>
              <p:cNvPr id="3" name="Ευθύγραμμο βέλος σύνδεσης 2"/>
              <p:cNvCxnSpPr/>
              <p:nvPr/>
            </p:nvCxnSpPr>
            <p:spPr>
              <a:xfrm flipH="1">
                <a:off x="2752627" y="2549361"/>
                <a:ext cx="9427" cy="263895"/>
              </a:xfrm>
              <a:prstGeom prst="straightConnector1">
                <a:avLst/>
              </a:prstGeom>
              <a:grpFill/>
              <a:ln w="28575">
                <a:solidFill>
                  <a:srgbClr val="FF0000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Ευθύγραμμο βέλος σύνδεσης 14"/>
              <p:cNvCxnSpPr/>
              <p:nvPr/>
            </p:nvCxnSpPr>
            <p:spPr>
              <a:xfrm flipH="1">
                <a:off x="1269626" y="2550593"/>
                <a:ext cx="9427" cy="263895"/>
              </a:xfrm>
              <a:prstGeom prst="straightConnector1">
                <a:avLst/>
              </a:prstGeom>
              <a:grpFill/>
              <a:ln w="28575">
                <a:solidFill>
                  <a:srgbClr val="FF0000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Ευθύγραμμο βέλος σύνδεσης 15"/>
              <p:cNvCxnSpPr/>
              <p:nvPr/>
            </p:nvCxnSpPr>
            <p:spPr>
              <a:xfrm>
                <a:off x="1428812" y="3351349"/>
                <a:ext cx="453557" cy="269800"/>
              </a:xfrm>
              <a:prstGeom prst="straightConnector1">
                <a:avLst/>
              </a:prstGeom>
              <a:grpFill/>
              <a:ln w="28575">
                <a:solidFill>
                  <a:srgbClr val="FF0000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Ευθύγραμμο βέλος σύνδεσης 16"/>
              <p:cNvCxnSpPr/>
              <p:nvPr/>
            </p:nvCxnSpPr>
            <p:spPr>
              <a:xfrm flipH="1">
                <a:off x="2173454" y="3306746"/>
                <a:ext cx="593314" cy="314403"/>
              </a:xfrm>
              <a:prstGeom prst="straightConnector1">
                <a:avLst/>
              </a:prstGeom>
              <a:grpFill/>
              <a:ln w="28575">
                <a:solidFill>
                  <a:srgbClr val="FF0000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Ευθύγραμμο βέλος σύνδεσης 17"/>
              <p:cNvCxnSpPr>
                <a:stCxn id="5" idx="3"/>
                <a:endCxn id="13" idx="1"/>
              </p:cNvCxnSpPr>
              <p:nvPr/>
            </p:nvCxnSpPr>
            <p:spPr>
              <a:xfrm>
                <a:off x="1886507" y="2298326"/>
                <a:ext cx="286947" cy="0"/>
              </a:xfrm>
              <a:prstGeom prst="straightConnector1">
                <a:avLst/>
              </a:prstGeom>
              <a:grpFill/>
              <a:ln w="28575">
                <a:solidFill>
                  <a:srgbClr val="FF0000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Ευθύγραμμο βέλος σύνδεσης 23"/>
              <p:cNvCxnSpPr/>
              <p:nvPr/>
            </p:nvCxnSpPr>
            <p:spPr>
              <a:xfrm>
                <a:off x="1886507" y="3064048"/>
                <a:ext cx="286947" cy="0"/>
              </a:xfrm>
              <a:prstGeom prst="straightConnector1">
                <a:avLst/>
              </a:prstGeom>
              <a:grpFill/>
              <a:ln w="28575">
                <a:solidFill>
                  <a:srgbClr val="FF0000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" name="Στρογγυλεμένο ορθογώνιο 25"/>
            <p:cNvSpPr/>
            <p:nvPr/>
          </p:nvSpPr>
          <p:spPr>
            <a:xfrm>
              <a:off x="426348" y="5184739"/>
              <a:ext cx="1551138" cy="895546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24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4">
                      <a:lumMod val="75000"/>
                    </a:schemeClr>
                  </a:solidFill>
                  <a:effectLst/>
                  <a:uLnTx/>
                  <a:uFillTx/>
                </a:rPr>
                <a:t>Γονείς</a:t>
              </a:r>
              <a:endParaRPr kumimoji="0" lang="el-GR" sz="1800" b="1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</a:endParaRPr>
            </a:p>
          </p:txBody>
        </p:sp>
        <p:sp>
          <p:nvSpPr>
            <p:cNvPr id="27" name="Στρογγυλεμένο ορθογώνιο 26"/>
            <p:cNvSpPr/>
            <p:nvPr/>
          </p:nvSpPr>
          <p:spPr>
            <a:xfrm>
              <a:off x="5273297" y="5167062"/>
              <a:ext cx="1551138" cy="895546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24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4">
                      <a:lumMod val="75000"/>
                    </a:schemeClr>
                  </a:solidFill>
                  <a:effectLst/>
                  <a:uLnTx/>
                  <a:uFillTx/>
                </a:rPr>
                <a:t>Ειδικοί</a:t>
              </a:r>
            </a:p>
          </p:txBody>
        </p:sp>
        <p:sp>
          <p:nvSpPr>
            <p:cNvPr id="28" name="Στρογγυλεμένο ορθογώνιο 27"/>
            <p:cNvSpPr/>
            <p:nvPr/>
          </p:nvSpPr>
          <p:spPr>
            <a:xfrm>
              <a:off x="2855899" y="5167062"/>
              <a:ext cx="1642670" cy="895546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24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4">
                      <a:lumMod val="75000"/>
                    </a:schemeClr>
                  </a:solidFill>
                  <a:effectLst/>
                  <a:uLnTx/>
                  <a:uFillTx/>
                </a:rPr>
                <a:t>Δάσκαλος</a:t>
              </a:r>
            </a:p>
          </p:txBody>
        </p:sp>
        <p:sp>
          <p:nvSpPr>
            <p:cNvPr id="29" name="Βέλος επάνω-κάτω 28"/>
            <p:cNvSpPr/>
            <p:nvPr/>
          </p:nvSpPr>
          <p:spPr>
            <a:xfrm rot="2168832">
              <a:off x="1557641" y="4078900"/>
              <a:ext cx="278520" cy="1046375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0" name="Βέλος επάνω-κάτω 29"/>
            <p:cNvSpPr/>
            <p:nvPr/>
          </p:nvSpPr>
          <p:spPr>
            <a:xfrm rot="19101392">
              <a:off x="5447475" y="4058830"/>
              <a:ext cx="278520" cy="1046375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1" name="Βέλος επάνω-κάτω 30"/>
            <p:cNvSpPr/>
            <p:nvPr/>
          </p:nvSpPr>
          <p:spPr>
            <a:xfrm>
              <a:off x="3500639" y="4684182"/>
              <a:ext cx="298525" cy="500557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3" name="Αριστερό άγκιστρο 32"/>
            <p:cNvSpPr/>
            <p:nvPr/>
          </p:nvSpPr>
          <p:spPr>
            <a:xfrm rot="16200000">
              <a:off x="3456689" y="4175023"/>
              <a:ext cx="386425" cy="4260068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4" name="Δεξί βέλος 33"/>
            <p:cNvSpPr/>
            <p:nvPr/>
          </p:nvSpPr>
          <p:spPr>
            <a:xfrm>
              <a:off x="6798199" y="2275309"/>
              <a:ext cx="1574277" cy="2778594"/>
            </a:xfrm>
            <a:prstGeom prst="rightArrow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5" name="Οβάλ 34"/>
            <p:cNvSpPr/>
            <p:nvPr/>
          </p:nvSpPr>
          <p:spPr>
            <a:xfrm>
              <a:off x="8559541" y="1892366"/>
              <a:ext cx="3374795" cy="3544479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24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Οικοδόμηση της Γνώσης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91863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Συνεργατική Μάθηση &amp; Τεχνολογία</a:t>
            </a:r>
          </a:p>
        </p:txBody>
      </p:sp>
      <p:grpSp>
        <p:nvGrpSpPr>
          <p:cNvPr id="9" name="Ομάδα 8"/>
          <p:cNvGrpSpPr/>
          <p:nvPr/>
        </p:nvGrpSpPr>
        <p:grpSpPr>
          <a:xfrm>
            <a:off x="1036948" y="1753378"/>
            <a:ext cx="10755985" cy="4449452"/>
            <a:chOff x="1036948" y="1753378"/>
            <a:chExt cx="10755985" cy="4449452"/>
          </a:xfrm>
        </p:grpSpPr>
        <p:sp>
          <p:nvSpPr>
            <p:cNvPr id="3" name="Στρογγυλεμένο ορθογώνιο 2"/>
            <p:cNvSpPr/>
            <p:nvPr/>
          </p:nvSpPr>
          <p:spPr>
            <a:xfrm>
              <a:off x="1036948" y="2102177"/>
              <a:ext cx="3355943" cy="103694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2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4">
                      <a:lumMod val="60000"/>
                      <a:lumOff val="40000"/>
                    </a:schemeClr>
                  </a:solidFill>
                  <a:effectLst/>
                  <a:uLnTx/>
                  <a:uFillTx/>
                </a:rPr>
                <a:t>Ομάδα μαθητών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20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(2-4 ατόμων)</a:t>
              </a:r>
              <a:endParaRPr kumimoji="0" lang="el-GR" sz="2000" b="1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uLnTx/>
                <a:uFillTx/>
              </a:endParaRPr>
            </a:p>
          </p:txBody>
        </p:sp>
        <p:sp>
          <p:nvSpPr>
            <p:cNvPr id="4" name="Στρογγυλεμένο ορθογώνιο 3"/>
            <p:cNvSpPr/>
            <p:nvPr/>
          </p:nvSpPr>
          <p:spPr>
            <a:xfrm>
              <a:off x="1036948" y="3393641"/>
              <a:ext cx="3355943" cy="116893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2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4">
                      <a:lumMod val="60000"/>
                      <a:lumOff val="40000"/>
                    </a:schemeClr>
                  </a:solidFill>
                  <a:effectLst/>
                  <a:uLnTx/>
                  <a:uFillTx/>
                </a:rPr>
                <a:t>Δραστηριότητες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(σενάριο συνεργασίας με χρήση ψηφιακών τεχνολογικών εργαλείων)</a:t>
              </a:r>
            </a:p>
          </p:txBody>
        </p:sp>
        <p:sp>
          <p:nvSpPr>
            <p:cNvPr id="5" name="Στρογγυλεμένο ορθογώνιο 4"/>
            <p:cNvSpPr/>
            <p:nvPr/>
          </p:nvSpPr>
          <p:spPr>
            <a:xfrm>
              <a:off x="1036948" y="4798236"/>
              <a:ext cx="3355943" cy="103694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2000" b="1" i="0" u="none" strike="noStrike" kern="0" cap="none" spc="0" normalizeH="0" baseline="0" noProof="0" dirty="0" err="1">
                  <a:ln>
                    <a:noFill/>
                  </a:ln>
                  <a:solidFill>
                    <a:schemeClr val="accent4">
                      <a:lumMod val="60000"/>
                      <a:lumOff val="40000"/>
                    </a:schemeClr>
                  </a:solidFill>
                  <a:effectLst/>
                  <a:uLnTx/>
                  <a:uFillTx/>
                </a:rPr>
                <a:t>Διάδραση</a:t>
              </a:r>
              <a:r>
                <a:rPr kumimoji="0" lang="el-GR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 (πρόσωπο με πρόσωπο ή εξ αποστάσεως)</a:t>
              </a:r>
            </a:p>
          </p:txBody>
        </p:sp>
        <p:sp>
          <p:nvSpPr>
            <p:cNvPr id="6" name="Δεξί άγκιστρο 5"/>
            <p:cNvSpPr/>
            <p:nvPr/>
          </p:nvSpPr>
          <p:spPr>
            <a:xfrm>
              <a:off x="4543720" y="1753378"/>
              <a:ext cx="546755" cy="4449452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" name="Επεξήγηση με δεξί βέλος 6"/>
            <p:cNvSpPr/>
            <p:nvPr/>
          </p:nvSpPr>
          <p:spPr>
            <a:xfrm>
              <a:off x="5382707" y="1753378"/>
              <a:ext cx="2818615" cy="4449452"/>
            </a:xfrm>
            <a:prstGeom prst="rightArrowCallou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23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Επίλυση ενός προβλήματος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23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800" b="0" i="1" u="none" strike="noStrike" kern="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</a:rPr>
                <a:t>(1-2 διδακτικές ώρες)</a:t>
              </a:r>
              <a:endParaRPr kumimoji="0" lang="el-GR" sz="2300" b="0" i="1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</a:endParaRPr>
            </a:p>
          </p:txBody>
        </p:sp>
        <p:sp>
          <p:nvSpPr>
            <p:cNvPr id="8" name="Οβάλ 7"/>
            <p:cNvSpPr/>
            <p:nvPr/>
          </p:nvSpPr>
          <p:spPr>
            <a:xfrm>
              <a:off x="8418138" y="2205864"/>
              <a:ext cx="3374795" cy="3544479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24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Συνεργατική Οικοδόμηση της Γνώσης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12785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Συνεργατική Μάθηση &amp; Τεχνολογία</a:t>
            </a:r>
          </a:p>
        </p:txBody>
      </p:sp>
      <p:grpSp>
        <p:nvGrpSpPr>
          <p:cNvPr id="28" name="Ομάδα 27"/>
          <p:cNvGrpSpPr/>
          <p:nvPr/>
        </p:nvGrpSpPr>
        <p:grpSpPr>
          <a:xfrm>
            <a:off x="339359" y="2083328"/>
            <a:ext cx="11532132" cy="3733010"/>
            <a:chOff x="339359" y="2083328"/>
            <a:chExt cx="11532132" cy="3733010"/>
          </a:xfrm>
        </p:grpSpPr>
        <p:grpSp>
          <p:nvGrpSpPr>
            <p:cNvPr id="20" name="Ομάδα 19"/>
            <p:cNvGrpSpPr/>
            <p:nvPr/>
          </p:nvGrpSpPr>
          <p:grpSpPr>
            <a:xfrm>
              <a:off x="339359" y="2102177"/>
              <a:ext cx="3355943" cy="3714161"/>
              <a:chOff x="1036948" y="2102177"/>
              <a:chExt cx="3355943" cy="3714161"/>
            </a:xfrm>
          </p:grpSpPr>
          <p:sp>
            <p:nvSpPr>
              <p:cNvPr id="10" name="Στρογγυλεμένο ορθογώνιο 9"/>
              <p:cNvSpPr/>
              <p:nvPr/>
            </p:nvSpPr>
            <p:spPr>
              <a:xfrm>
                <a:off x="1036948" y="2102177"/>
                <a:ext cx="3355943" cy="3714161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l-GR" sz="2000" b="1" i="0" u="sng" strike="noStrike" kern="0" cap="none" spc="0" normalizeH="0" baseline="0" noProof="0" dirty="0">
                    <a:ln>
                      <a:noFill/>
                    </a:ln>
                    <a:solidFill>
                      <a:schemeClr val="accent4">
                        <a:lumMod val="60000"/>
                        <a:lumOff val="40000"/>
                      </a:schemeClr>
                    </a:solidFill>
                    <a:effectLst/>
                    <a:uLnTx/>
                    <a:uFillTx/>
                  </a:rPr>
                  <a:t>Τεχνολογικό Περιβάλλον Υποστήριξης της Συνεργασίας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2000" b="1" i="0" u="sng" strike="noStrike" kern="0" cap="none" spc="0" normalizeH="0" baseline="0" noProof="0" dirty="0">
                  <a:ln>
                    <a:noFill/>
                  </a:ln>
                  <a:solidFill>
                    <a:schemeClr val="accent4">
                      <a:lumMod val="60000"/>
                      <a:lumOff val="40000"/>
                    </a:schemeClr>
                  </a:solidFill>
                  <a:effectLst/>
                  <a:uLnTx/>
                  <a:uFillTx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2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4">
                      <a:lumMod val="60000"/>
                      <a:lumOff val="40000"/>
                    </a:schemeClr>
                  </a:solidFill>
                  <a:effectLst/>
                  <a:uLnTx/>
                  <a:uFillTx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2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4">
                      <a:lumMod val="60000"/>
                      <a:lumOff val="40000"/>
                    </a:schemeClr>
                  </a:solidFill>
                  <a:effectLst/>
                  <a:uLnTx/>
                  <a:uFillTx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2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4">
                      <a:lumMod val="60000"/>
                      <a:lumOff val="40000"/>
                    </a:schemeClr>
                  </a:solidFill>
                  <a:effectLst/>
                  <a:uLnTx/>
                  <a:uFillTx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2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4">
                      <a:lumMod val="60000"/>
                      <a:lumOff val="40000"/>
                    </a:schemeClr>
                  </a:solidFill>
                  <a:effectLst/>
                  <a:uLnTx/>
                  <a:uFillTx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2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4">
                      <a:lumMod val="60000"/>
                      <a:lumOff val="40000"/>
                    </a:schemeClr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2" name="Στρογγυλεμένο ορθογώνιο 11"/>
              <p:cNvSpPr/>
              <p:nvPr/>
            </p:nvSpPr>
            <p:spPr>
              <a:xfrm>
                <a:off x="1517714" y="5128192"/>
                <a:ext cx="2394409" cy="414772"/>
              </a:xfrm>
              <a:prstGeom prst="roundRect">
                <a:avLst/>
              </a:prstGeom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l-GR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Επικοινωνία</a:t>
                </a:r>
              </a:p>
            </p:txBody>
          </p:sp>
          <p:sp>
            <p:nvSpPr>
              <p:cNvPr id="13" name="Στρογγυλεμένο ορθογώνιο 12"/>
              <p:cNvSpPr/>
              <p:nvPr/>
            </p:nvSpPr>
            <p:spPr>
              <a:xfrm>
                <a:off x="1517714" y="3648174"/>
                <a:ext cx="2394409" cy="438345"/>
              </a:xfrm>
              <a:prstGeom prst="roundRect">
                <a:avLst/>
              </a:prstGeom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l-GR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Αλληλεπιδράσεις</a:t>
                </a:r>
              </a:p>
            </p:txBody>
          </p:sp>
          <p:sp>
            <p:nvSpPr>
              <p:cNvPr id="14" name="Στρογγυλεμένο ορθογώνιο 13"/>
              <p:cNvSpPr/>
              <p:nvPr/>
            </p:nvSpPr>
            <p:spPr>
              <a:xfrm>
                <a:off x="1517714" y="4194929"/>
                <a:ext cx="2394409" cy="810711"/>
              </a:xfrm>
              <a:prstGeom prst="roundRect">
                <a:avLst/>
              </a:prstGeom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l-GR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Δομημένος διάλογος με εισαγωγικές προτάσεις</a:t>
                </a:r>
              </a:p>
            </p:txBody>
          </p:sp>
        </p:grpSp>
        <p:grpSp>
          <p:nvGrpSpPr>
            <p:cNvPr id="19" name="Ομάδα 18"/>
            <p:cNvGrpSpPr/>
            <p:nvPr/>
          </p:nvGrpSpPr>
          <p:grpSpPr>
            <a:xfrm>
              <a:off x="4413313" y="2102176"/>
              <a:ext cx="3355943" cy="3714161"/>
              <a:chOff x="5252301" y="2102177"/>
              <a:chExt cx="3355943" cy="3714161"/>
            </a:xfrm>
          </p:grpSpPr>
          <p:sp>
            <p:nvSpPr>
              <p:cNvPr id="15" name="Στρογγυλεμένο ορθογώνιο 14"/>
              <p:cNvSpPr/>
              <p:nvPr/>
            </p:nvSpPr>
            <p:spPr>
              <a:xfrm>
                <a:off x="5252301" y="2102177"/>
                <a:ext cx="3355943" cy="3714161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l-GR" sz="2000" b="1" i="0" u="sng" strike="noStrike" kern="0" cap="none" spc="0" normalizeH="0" baseline="0" noProof="0" dirty="0">
                    <a:ln>
                      <a:noFill/>
                    </a:ln>
                    <a:solidFill>
                      <a:schemeClr val="accent4">
                        <a:lumMod val="60000"/>
                        <a:lumOff val="40000"/>
                      </a:schemeClr>
                    </a:solidFill>
                    <a:effectLst/>
                    <a:uLnTx/>
                    <a:uFillTx/>
                  </a:rPr>
                  <a:t>Ενημερότητα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2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4">
                      <a:lumMod val="60000"/>
                      <a:lumOff val="40000"/>
                    </a:schemeClr>
                  </a:solidFill>
                  <a:effectLst/>
                  <a:uLnTx/>
                  <a:uFillTx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2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4">
                      <a:lumMod val="60000"/>
                      <a:lumOff val="40000"/>
                    </a:schemeClr>
                  </a:solidFill>
                  <a:effectLst/>
                  <a:uLnTx/>
                  <a:uFillTx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2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4">
                      <a:lumMod val="60000"/>
                      <a:lumOff val="40000"/>
                    </a:schemeClr>
                  </a:solidFill>
                  <a:effectLst/>
                  <a:uLnTx/>
                  <a:uFillTx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2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4">
                      <a:lumMod val="60000"/>
                      <a:lumOff val="40000"/>
                    </a:schemeClr>
                  </a:solidFill>
                  <a:effectLst/>
                  <a:uLnTx/>
                  <a:uFillTx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2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4">
                      <a:lumMod val="60000"/>
                      <a:lumOff val="40000"/>
                    </a:schemeClr>
                  </a:solidFill>
                  <a:effectLst/>
                  <a:uLnTx/>
                  <a:uFillTx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2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4">
                      <a:lumMod val="60000"/>
                      <a:lumOff val="40000"/>
                    </a:schemeClr>
                  </a:solidFill>
                  <a:effectLst/>
                  <a:uLnTx/>
                  <a:uFillTx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2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4">
                      <a:lumMod val="60000"/>
                      <a:lumOff val="40000"/>
                    </a:schemeClr>
                  </a:solidFill>
                  <a:effectLst/>
                  <a:uLnTx/>
                  <a:uFillTx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2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4">
                      <a:lumMod val="60000"/>
                      <a:lumOff val="40000"/>
                    </a:schemeClr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6" name="Στρογγυλεμένο ορθογώνιο 15"/>
              <p:cNvSpPr/>
              <p:nvPr/>
            </p:nvSpPr>
            <p:spPr>
              <a:xfrm>
                <a:off x="5733067" y="4873673"/>
                <a:ext cx="2394409" cy="838968"/>
              </a:xfrm>
              <a:prstGeom prst="roundRect">
                <a:avLst/>
              </a:prstGeom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l-GR" sz="18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Πληροφοριές</a:t>
                </a:r>
                <a:r>
                  <a:rPr kumimoji="0" lang="el-GR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 για τη </a:t>
                </a:r>
                <a:r>
                  <a:rPr kumimoji="0" lang="el-GR" sz="18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κατασταση</a:t>
                </a:r>
                <a:r>
                  <a:rPr kumimoji="0" lang="el-GR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 των μαθητών</a:t>
                </a:r>
              </a:p>
            </p:txBody>
          </p:sp>
          <p:sp>
            <p:nvSpPr>
              <p:cNvPr id="17" name="Στρογγυλεμένο ορθογώνιο 16"/>
              <p:cNvSpPr/>
              <p:nvPr/>
            </p:nvSpPr>
            <p:spPr>
              <a:xfrm>
                <a:off x="5733067" y="3106132"/>
                <a:ext cx="2394409" cy="711726"/>
              </a:xfrm>
              <a:prstGeom prst="roundRect">
                <a:avLst/>
              </a:prstGeom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l-GR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Εύρεση πληροφοριών ενημέρωσης</a:t>
                </a:r>
              </a:p>
            </p:txBody>
          </p:sp>
          <p:sp>
            <p:nvSpPr>
              <p:cNvPr id="18" name="Στρογγυλεμένο ορθογώνιο 17"/>
              <p:cNvSpPr/>
              <p:nvPr/>
            </p:nvSpPr>
            <p:spPr>
              <a:xfrm>
                <a:off x="5733067" y="3940410"/>
                <a:ext cx="2394409" cy="810711"/>
              </a:xfrm>
              <a:prstGeom prst="roundRect">
                <a:avLst/>
              </a:prstGeom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l-GR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Στοιχεία για τις δραστηριότητες</a:t>
                </a:r>
              </a:p>
            </p:txBody>
          </p:sp>
        </p:grpSp>
        <p:grpSp>
          <p:nvGrpSpPr>
            <p:cNvPr id="21" name="Ομάδα 20"/>
            <p:cNvGrpSpPr/>
            <p:nvPr/>
          </p:nvGrpSpPr>
          <p:grpSpPr>
            <a:xfrm>
              <a:off x="8515548" y="2083328"/>
              <a:ext cx="3355943" cy="3714161"/>
              <a:chOff x="5252301" y="2102177"/>
              <a:chExt cx="3355943" cy="3714161"/>
            </a:xfrm>
          </p:grpSpPr>
          <p:sp>
            <p:nvSpPr>
              <p:cNvPr id="22" name="Στρογγυλεμένο ορθογώνιο 21"/>
              <p:cNvSpPr/>
              <p:nvPr/>
            </p:nvSpPr>
            <p:spPr>
              <a:xfrm>
                <a:off x="5252301" y="2102177"/>
                <a:ext cx="3355943" cy="3714161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l-GR" sz="2000" b="1" i="0" u="sng" strike="noStrike" kern="0" cap="none" spc="0" normalizeH="0" baseline="0" noProof="0" dirty="0">
                    <a:ln>
                      <a:noFill/>
                    </a:ln>
                    <a:solidFill>
                      <a:schemeClr val="accent4">
                        <a:lumMod val="60000"/>
                        <a:lumOff val="40000"/>
                      </a:schemeClr>
                    </a:solidFill>
                    <a:effectLst/>
                    <a:uLnTx/>
                    <a:uFillTx/>
                  </a:rPr>
                  <a:t>Υποστήριξη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2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4">
                      <a:lumMod val="60000"/>
                      <a:lumOff val="40000"/>
                    </a:schemeClr>
                  </a:solidFill>
                  <a:effectLst/>
                  <a:uLnTx/>
                  <a:uFillTx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2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4">
                      <a:lumMod val="60000"/>
                      <a:lumOff val="40000"/>
                    </a:schemeClr>
                  </a:solidFill>
                  <a:effectLst/>
                  <a:uLnTx/>
                  <a:uFillTx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2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4">
                      <a:lumMod val="60000"/>
                      <a:lumOff val="40000"/>
                    </a:schemeClr>
                  </a:solidFill>
                  <a:effectLst/>
                  <a:uLnTx/>
                  <a:uFillTx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2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4">
                      <a:lumMod val="60000"/>
                      <a:lumOff val="40000"/>
                    </a:schemeClr>
                  </a:solidFill>
                  <a:effectLst/>
                  <a:uLnTx/>
                  <a:uFillTx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2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4">
                      <a:lumMod val="60000"/>
                      <a:lumOff val="40000"/>
                    </a:schemeClr>
                  </a:solidFill>
                  <a:effectLst/>
                  <a:uLnTx/>
                  <a:uFillTx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2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4">
                      <a:lumMod val="60000"/>
                      <a:lumOff val="40000"/>
                    </a:schemeClr>
                  </a:solidFill>
                  <a:effectLst/>
                  <a:uLnTx/>
                  <a:uFillTx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2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4">
                      <a:lumMod val="60000"/>
                      <a:lumOff val="40000"/>
                    </a:schemeClr>
                  </a:solidFill>
                  <a:effectLst/>
                  <a:uLnTx/>
                  <a:uFillTx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2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4">
                      <a:lumMod val="60000"/>
                      <a:lumOff val="40000"/>
                    </a:schemeClr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3" name="Στρογγυλεμένο ορθογώνιο 22"/>
              <p:cNvSpPr/>
              <p:nvPr/>
            </p:nvSpPr>
            <p:spPr>
              <a:xfrm>
                <a:off x="5733067" y="4899939"/>
                <a:ext cx="2394409" cy="622287"/>
              </a:xfrm>
              <a:prstGeom prst="roundRect">
                <a:avLst/>
              </a:prstGeom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l-GR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Κοινότητας</a:t>
                </a:r>
              </a:p>
            </p:txBody>
          </p:sp>
          <p:sp>
            <p:nvSpPr>
              <p:cNvPr id="24" name="Στρογγυλεμένο ορθογώνιο 23"/>
              <p:cNvSpPr/>
              <p:nvPr/>
            </p:nvSpPr>
            <p:spPr>
              <a:xfrm>
                <a:off x="5733067" y="3450209"/>
                <a:ext cx="2394409" cy="527908"/>
              </a:xfrm>
              <a:prstGeom prst="roundRect">
                <a:avLst/>
              </a:prstGeom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l-GR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Μαθητών</a:t>
                </a:r>
              </a:p>
            </p:txBody>
          </p:sp>
          <p:sp>
            <p:nvSpPr>
              <p:cNvPr id="25" name="Στρογγυλεμένο ορθογώνιο 24"/>
              <p:cNvSpPr/>
              <p:nvPr/>
            </p:nvSpPr>
            <p:spPr>
              <a:xfrm>
                <a:off x="5733067" y="4138364"/>
                <a:ext cx="2394409" cy="601328"/>
              </a:xfrm>
              <a:prstGeom prst="roundRect">
                <a:avLst/>
              </a:prstGeom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l-GR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Εκπαιδευτικών</a:t>
                </a:r>
              </a:p>
            </p:txBody>
          </p:sp>
        </p:grpSp>
        <p:sp>
          <p:nvSpPr>
            <p:cNvPr id="26" name="Αριστερό-δεξί βέλος 25"/>
            <p:cNvSpPr/>
            <p:nvPr/>
          </p:nvSpPr>
          <p:spPr>
            <a:xfrm>
              <a:off x="3695302" y="3817857"/>
              <a:ext cx="718011" cy="527907"/>
            </a:xfrm>
            <a:prstGeom prst="leftRightArrow">
              <a:avLst/>
            </a:prstGeom>
            <a:solidFill>
              <a:srgbClr val="FF0000"/>
            </a:solidFill>
            <a:ln>
              <a:solidFill>
                <a:srgbClr val="0070C0"/>
              </a:solidFill>
            </a:ln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7" name="Αριστερό-δεξί βέλος 26"/>
            <p:cNvSpPr/>
            <p:nvPr/>
          </p:nvSpPr>
          <p:spPr>
            <a:xfrm>
              <a:off x="7769256" y="3817857"/>
              <a:ext cx="718011" cy="527907"/>
            </a:xfrm>
            <a:prstGeom prst="leftRightArrow">
              <a:avLst/>
            </a:prstGeom>
            <a:solidFill>
              <a:srgbClr val="FF0000"/>
            </a:solidFill>
            <a:ln>
              <a:solidFill>
                <a:srgbClr val="0070C0"/>
              </a:solidFill>
            </a:ln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56768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40962" y="476251"/>
            <a:ext cx="11639227" cy="9366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l-GR" altLang="el-GR" b="1" dirty="0" err="1">
                <a:solidFill>
                  <a:schemeClr val="accent6">
                    <a:lumMod val="75000"/>
                  </a:schemeClr>
                </a:solidFill>
              </a:rPr>
              <a:t>Εποικοδομισμός</a:t>
            </a:r>
            <a:r>
              <a:rPr lang="el-GR" altLang="el-GR" b="1" dirty="0">
                <a:solidFill>
                  <a:schemeClr val="accent6">
                    <a:lumMod val="75000"/>
                  </a:schemeClr>
                </a:solidFill>
              </a:rPr>
              <a:t> &amp; </a:t>
            </a:r>
            <a:r>
              <a:rPr lang="el-GR" altLang="el-GR" b="1" dirty="0" err="1">
                <a:solidFill>
                  <a:schemeClr val="accent6">
                    <a:lumMod val="75000"/>
                  </a:schemeClr>
                </a:solidFill>
              </a:rPr>
              <a:t>κοινωνικοπολιτισμική</a:t>
            </a:r>
            <a:r>
              <a:rPr lang="el-GR" altLang="el-GR" b="1" dirty="0">
                <a:solidFill>
                  <a:schemeClr val="accent6">
                    <a:lumMod val="75000"/>
                  </a:schemeClr>
                </a:solidFill>
              </a:rPr>
              <a:t> προσέγγιση των ΤΠΕ στην εκπαίδευση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728420" y="2076772"/>
            <a:ext cx="10662834" cy="4376415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el-GR" altLang="el-GR" sz="3200" dirty="0"/>
              <a:t>Σύμφωνα με τους </a:t>
            </a:r>
            <a:r>
              <a:rPr lang="el-GR" altLang="el-GR" sz="3200" dirty="0" err="1"/>
              <a:t>Bruner</a:t>
            </a:r>
            <a:r>
              <a:rPr lang="el-GR" altLang="el-GR" sz="3200" dirty="0"/>
              <a:t>, </a:t>
            </a:r>
            <a:r>
              <a:rPr lang="el-GR" altLang="el-GR" sz="3200" dirty="0" err="1"/>
              <a:t>Piaget</a:t>
            </a:r>
            <a:r>
              <a:rPr lang="el-GR" altLang="el-GR" sz="3200" dirty="0"/>
              <a:t> και </a:t>
            </a:r>
            <a:r>
              <a:rPr lang="el-GR" altLang="el-GR" sz="3200" dirty="0" err="1"/>
              <a:t>Vygotsky</a:t>
            </a:r>
            <a:r>
              <a:rPr lang="el-GR" altLang="el-GR" sz="3200" dirty="0"/>
              <a:t> η αμιγώς μαθησιακή και αντιληπτική διαδικασία </a:t>
            </a:r>
            <a:r>
              <a:rPr lang="el-GR" altLang="el-GR" sz="3200" b="1" dirty="0"/>
              <a:t>αφορά τον καθένα προσωπικά</a:t>
            </a:r>
            <a:r>
              <a:rPr lang="el-GR" altLang="el-GR" sz="3200" dirty="0"/>
              <a:t> και εξαρτάται από </a:t>
            </a:r>
            <a:r>
              <a:rPr lang="el-GR" altLang="el-GR" sz="3200" b="1" dirty="0"/>
              <a:t>τις εμπειρίες, τις γνώσεις, τις διεργασίες</a:t>
            </a:r>
            <a:r>
              <a:rPr lang="el-GR" altLang="el-GR" sz="3200" dirty="0"/>
              <a:t> των υποκειμένων</a:t>
            </a:r>
          </a:p>
          <a:p>
            <a:pPr marL="0" indent="0" algn="just">
              <a:lnSpc>
                <a:spcPct val="80000"/>
              </a:lnSpc>
              <a:buNone/>
            </a:pPr>
            <a:endParaRPr lang="el-GR" altLang="el-GR" sz="3200" dirty="0"/>
          </a:p>
          <a:p>
            <a:pPr algn="just">
              <a:lnSpc>
                <a:spcPct val="80000"/>
              </a:lnSpc>
            </a:pPr>
            <a:r>
              <a:rPr lang="el-GR" altLang="el-GR" sz="3200" dirty="0"/>
              <a:t>Σημαίνοντα ρόλο διαδραματίζει </a:t>
            </a:r>
            <a:r>
              <a:rPr lang="el-GR" altLang="el-GR" sz="3200" b="1" dirty="0"/>
              <a:t>το κοινωνικό </a:t>
            </a:r>
            <a:r>
              <a:rPr lang="el-GR" altLang="el-GR" sz="3200" dirty="0"/>
              <a:t>και </a:t>
            </a:r>
            <a:r>
              <a:rPr lang="el-GR" altLang="el-GR" sz="3200" b="1" dirty="0"/>
              <a:t>πολιτισμικό περιβάλλον</a:t>
            </a:r>
            <a:r>
              <a:rPr lang="el-GR" altLang="el-GR" sz="3200" dirty="0"/>
              <a:t> στο οποίο διαβιούν οι μαθητές και κυρίως η </a:t>
            </a:r>
            <a:r>
              <a:rPr lang="el-GR" altLang="el-GR" sz="3200" b="1" dirty="0"/>
              <a:t>αλληλεπίδραση</a:t>
            </a:r>
            <a:r>
              <a:rPr lang="el-GR" altLang="el-GR" sz="3200" dirty="0"/>
              <a:t> με τους άλλους ανθρώπους, προκειμένου να μπορέσουν να κατανοήσουν την παρεχόμενη γνώση</a:t>
            </a:r>
          </a:p>
        </p:txBody>
      </p:sp>
    </p:spTree>
    <p:extLst>
      <p:ext uri="{BB962C8B-B14F-4D97-AF65-F5344CB8AC3E}">
        <p14:creationId xmlns:p14="http://schemas.microsoft.com/office/powerpoint/2010/main" val="2152258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3393440" y="675323"/>
            <a:ext cx="5445760" cy="1102677"/>
          </a:xfrm>
        </p:spPr>
        <p:txBody>
          <a:bodyPr/>
          <a:lstStyle/>
          <a:p>
            <a:r>
              <a:rPr lang="en-US" dirty="0"/>
              <a:t>Learning Objects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3830320" y="1778000"/>
            <a:ext cx="4572000" cy="929322"/>
          </a:xfrm>
        </p:spPr>
        <p:txBody>
          <a:bodyPr/>
          <a:lstStyle/>
          <a:p>
            <a:r>
              <a:rPr lang="el-GR" dirty="0"/>
              <a:t>Μαθησιακά Αντικείμενα</a:t>
            </a:r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0820" y="2707322"/>
            <a:ext cx="4191000" cy="35242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742547" y="6376168"/>
            <a:ext cx="10706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i="1" dirty="0"/>
              <a:t>Μιχαήλ Κλεισαρχάκης (Μ</a:t>
            </a:r>
            <a:r>
              <a:rPr lang="en-US" i="1" dirty="0"/>
              <a:t>. Edu, </a:t>
            </a:r>
            <a:r>
              <a:rPr lang="en-US" i="1" dirty="0" err="1"/>
              <a:t>Phd</a:t>
            </a:r>
            <a:r>
              <a:rPr lang="en-US" i="1" dirty="0"/>
              <a:t>) </a:t>
            </a:r>
            <a:r>
              <a:rPr lang="el-GR" i="1" dirty="0" err="1"/>
              <a:t>Ε.Δι.Π</a:t>
            </a:r>
            <a:r>
              <a:rPr lang="el-GR" i="1" dirty="0"/>
              <a:t>. Παιδαγωγικό Τμήμα Δημοτικής Εκπαίδευσης - Πανεπιστήμιο Κρήτης</a:t>
            </a:r>
          </a:p>
        </p:txBody>
      </p:sp>
    </p:spTree>
    <p:extLst>
      <p:ext uri="{BB962C8B-B14F-4D97-AF65-F5344CB8AC3E}">
        <p14:creationId xmlns:p14="http://schemas.microsoft.com/office/powerpoint/2010/main" val="3338691804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924400"/>
            <a:ext cx="9144000" cy="1790520"/>
          </a:xfrm>
        </p:spPr>
        <p:txBody>
          <a:bodyPr>
            <a:noAutofit/>
          </a:bodyPr>
          <a:lstStyle/>
          <a:p>
            <a:pPr algn="just"/>
            <a:r>
              <a:rPr lang="el-GR" sz="2800" i="1" dirty="0"/>
              <a:t>Βασίζονται στην ιδέα ότι ο εκπαιδευτής δημιουργεί μικρές μαθησιακές μονάδες οι οποίες μπορούν να συνδυαστούν με σχεδόν άπειρους τρόπους, για την δημιουργία συλλογών όπως ενότητες, μαθήματα, κύκλους μαθημάτων κλπ.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317726"/>
            <a:ext cx="9144000" cy="2564599"/>
          </a:xfrm>
        </p:spPr>
        <p:txBody>
          <a:bodyPr>
            <a:noAutofit/>
          </a:bodyPr>
          <a:lstStyle/>
          <a:p>
            <a:pPr algn="just"/>
            <a:r>
              <a:rPr lang="el-GR" sz="2800" b="1" dirty="0"/>
              <a:t>Μαθησιακό αντικείμενο είναι μια αυτόνομη και ανεξάρτητη μονάδα εκπαιδευτικού περιεχομένου ψηφιακού τύπου, η οποία συνδέεται με έναν ή περισσότερους μαθησιακούς στόχους και έχει εκ των προτέρων ως στόχο την δυνατότητα επαναχρησιμοποίησης σε διαφορετικά εκπαιδευτικά περιβάλλοντα (</a:t>
            </a:r>
            <a:r>
              <a:rPr lang="en-US" sz="2800" b="1" dirty="0"/>
              <a:t>Wiley, 2000 &amp; </a:t>
            </a:r>
            <a:r>
              <a:rPr lang="en-US" sz="2800" b="1" dirty="0" err="1"/>
              <a:t>Polsani</a:t>
            </a:r>
            <a:r>
              <a:rPr lang="en-US" sz="2800" b="1" dirty="0"/>
              <a:t>, 2003)</a:t>
            </a:r>
            <a:endParaRPr lang="el-GR" sz="2800" b="1" dirty="0"/>
          </a:p>
        </p:txBody>
      </p:sp>
    </p:spTree>
    <p:extLst>
      <p:ext uri="{BB962C8B-B14F-4D97-AF65-F5344CB8AC3E}">
        <p14:creationId xmlns:p14="http://schemas.microsoft.com/office/powerpoint/2010/main" val="86302999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Λειτουργικές απαιτήσεις (</a:t>
            </a:r>
            <a:r>
              <a:rPr lang="en-US" dirty="0" err="1"/>
              <a:t>Pithamber</a:t>
            </a:r>
            <a:r>
              <a:rPr lang="en-US" dirty="0"/>
              <a:t>, 2003)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825625"/>
            <a:ext cx="4487944" cy="3406775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dirty="0"/>
              <a:t>Προσβασιμότητα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Δυνατότητα επαναχρησιμοποίησης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err="1"/>
              <a:t>Διαλειτουργικότητα</a:t>
            </a:r>
            <a:endParaRPr lang="el-GR" dirty="0"/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Να έχει μαθησιακή αξία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Να είναι αυτοτελές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Να είναι </a:t>
            </a:r>
            <a:r>
              <a:rPr lang="el-GR" dirty="0" err="1"/>
              <a:t>αναζητήσημο</a:t>
            </a:r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>
            <a:off x="6018230" y="1825625"/>
            <a:ext cx="5868970" cy="258532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l-GR" sz="2400" dirty="0"/>
              <a:t>Ένας ψηφιακός πόρος για να χαρακτηριστεί μαθησιακό αντικείμενο θα πρέπει να περιλαμβάνει ή να συνδέεται (</a:t>
            </a:r>
            <a:r>
              <a:rPr lang="en-US" sz="2400" dirty="0"/>
              <a:t>Metros, 2005)</a:t>
            </a:r>
          </a:p>
          <a:p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l-GR" sz="2400" dirty="0">
                <a:solidFill>
                  <a:schemeClr val="accent5">
                    <a:lumMod val="75000"/>
                  </a:schemeClr>
                </a:solidFill>
              </a:rPr>
              <a:t>Ένα προσδοκώμενο αποτέλεσμα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2400" dirty="0">
                <a:solidFill>
                  <a:schemeClr val="accent5">
                    <a:lumMod val="75000"/>
                  </a:schemeClr>
                </a:solidFill>
              </a:rPr>
              <a:t>Μια πρακτική δραστηριότητα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2400" dirty="0">
                <a:solidFill>
                  <a:schemeClr val="accent5">
                    <a:lumMod val="75000"/>
                  </a:schemeClr>
                </a:solidFill>
              </a:rPr>
              <a:t>Μια αξιολόγηση</a:t>
            </a:r>
          </a:p>
        </p:txBody>
      </p:sp>
    </p:spTree>
    <p:extLst>
      <p:ext uri="{BB962C8B-B14F-4D97-AF65-F5344CB8AC3E}">
        <p14:creationId xmlns:p14="http://schemas.microsoft.com/office/powerpoint/2010/main" val="134999669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487</Words>
  <Application>Microsoft Office PowerPoint</Application>
  <PresentationFormat>Ευρεία οθόνη</PresentationFormat>
  <Paragraphs>101</Paragraphs>
  <Slides>12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3</vt:i4>
      </vt:variant>
      <vt:variant>
        <vt:lpstr>Τίτλοι διαφανειών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Wingdings 2</vt:lpstr>
      <vt:lpstr>Θέμα του Office</vt:lpstr>
      <vt:lpstr>HDOfficeLightV0</vt:lpstr>
      <vt:lpstr>1_Θέμα του Office</vt:lpstr>
      <vt:lpstr>Κοινωνικός  Εποικοδομισμός</vt:lpstr>
      <vt:lpstr>Κοινωνικός Εποικοδομισμός</vt:lpstr>
      <vt:lpstr>Κοινονικο-πολιτισμικές Θεωρίες Vygotsky (1978)</vt:lpstr>
      <vt:lpstr>Συνεργατική Μάθηση &amp; Τεχνολογία</vt:lpstr>
      <vt:lpstr>Συνεργατική Μάθηση &amp; Τεχνολογία</vt:lpstr>
      <vt:lpstr>Εποικοδομισμός &amp; κοινωνικοπολιτισμική προσέγγιση των ΤΠΕ στην εκπαίδευση</vt:lpstr>
      <vt:lpstr>Learning Objects</vt:lpstr>
      <vt:lpstr>Βασίζονται στην ιδέα ότι ο εκπαιδευτής δημιουργεί μικρές μαθησιακές μονάδες οι οποίες μπορούν να συνδυαστούν με σχεδόν άπειρους τρόπους, για την δημιουργία συλλογών όπως ενότητες, μαθήματα, κύκλους μαθημάτων κλπ.</vt:lpstr>
      <vt:lpstr>Λειτουργικές απαιτήσεις (Pithamber, 2003)</vt:lpstr>
      <vt:lpstr>Πως σχεδιάζουμε ένα μαθησιακό αντικείμενο</vt:lpstr>
      <vt:lpstr>Παραδείγματα μαθησιακών αντικειμένων</vt:lpstr>
      <vt:lpstr>Επίλογος…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Objects</dc:title>
  <dc:creator>Μιχάλης Κλεισαρχάκης</dc:creator>
  <cp:lastModifiedBy>ΜΙΧΑΗΛ ΚΛΕΙΣΑΡΧΑΚΗΣ</cp:lastModifiedBy>
  <cp:revision>18</cp:revision>
  <dcterms:created xsi:type="dcterms:W3CDTF">2016-03-08T14:17:22Z</dcterms:created>
  <dcterms:modified xsi:type="dcterms:W3CDTF">2016-08-07T17:28:01Z</dcterms:modified>
</cp:coreProperties>
</file>