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Τίτλος">
    <p:spTree>
      <p:nvGrpSpPr>
        <p:cNvPr id="1" name=""/>
        <p:cNvGrpSpPr/>
        <p:nvPr/>
      </p:nvGrpSpPr>
      <p:grpSpPr>
        <a:xfrm>
          <a:off x="0" y="0"/>
          <a:ext cx="0" cy="0"/>
          <a:chOff x="0" y="0"/>
          <a:chExt cx="0" cy="0"/>
        </a:xfrm>
      </p:grpSpPr>
      <p:sp>
        <p:nvSpPr>
          <p:cNvPr id="11" name="Συγγραφέας και ημερομηνία"/>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Συγγραφέας και ημερομηνία</a:t>
            </a:r>
          </a:p>
        </p:txBody>
      </p:sp>
      <p:sp>
        <p:nvSpPr>
          <p:cNvPr id="12" name="Τίτλος παρουσίασης"/>
          <p:cNvSpPr txBox="1"/>
          <p:nvPr>
            <p:ph type="title" hasCustomPrompt="1"/>
          </p:nvPr>
        </p:nvSpPr>
        <p:spPr>
          <a:xfrm>
            <a:off x="1219200" y="3543300"/>
            <a:ext cx="21945600" cy="4267200"/>
          </a:xfrm>
          <a:prstGeom prst="rect">
            <a:avLst/>
          </a:prstGeom>
        </p:spPr>
        <p:txBody>
          <a:bodyPr anchor="b"/>
          <a:lstStyle>
            <a:lvl1pPr>
              <a:defRPr spc="-128" sz="12800"/>
            </a:lvl1pPr>
          </a:lstStyle>
          <a:p>
            <a:pPr/>
            <a:r>
              <a:t>Τίτλος παρουσίασης</a:t>
            </a:r>
          </a:p>
        </p:txBody>
      </p:sp>
      <p:sp>
        <p:nvSpPr>
          <p:cNvPr id="13" name="Επίπεδο κύριου τμήματος ένα…"/>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Υπότιτλος παρουσίασης</a:t>
            </a:r>
          </a:p>
          <a:p>
            <a:pPr lvl="1"/>
            <a:r>
              <a:t/>
            </a:r>
          </a:p>
          <a:p>
            <a:pPr lvl="2"/>
            <a:r>
              <a:t/>
            </a:r>
          </a:p>
          <a:p>
            <a:pPr lvl="3"/>
            <a:r>
              <a:t/>
            </a:r>
          </a:p>
          <a:p>
            <a:pPr lvl="4"/>
            <a:r>
              <a:t/>
            </a:r>
          </a:p>
        </p:txBody>
      </p:sp>
      <p:sp>
        <p:nvSpPr>
          <p:cNvPr id="14"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Δήλωση">
    <p:spTree>
      <p:nvGrpSpPr>
        <p:cNvPr id="1" name=""/>
        <p:cNvGrpSpPr/>
        <p:nvPr/>
      </p:nvGrpSpPr>
      <p:grpSpPr>
        <a:xfrm>
          <a:off x="0" y="0"/>
          <a:ext cx="0" cy="0"/>
          <a:chOff x="0" y="0"/>
          <a:chExt cx="0" cy="0"/>
        </a:xfrm>
      </p:grpSpPr>
      <p:sp>
        <p:nvSpPr>
          <p:cNvPr id="98" name="Επίπεδο κύριου τμήματος ένα…"/>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Δήλωση</a:t>
            </a:r>
          </a:p>
          <a:p>
            <a:pPr lvl="1"/>
            <a:r>
              <a:t/>
            </a:r>
          </a:p>
          <a:p>
            <a:pPr lvl="2"/>
            <a:r>
              <a:t/>
            </a:r>
          </a:p>
          <a:p>
            <a:pPr lvl="3"/>
            <a:r>
              <a:t/>
            </a:r>
          </a:p>
          <a:p>
            <a:pPr lvl="4"/>
            <a:r>
              <a:t/>
            </a:r>
          </a:p>
        </p:txBody>
      </p:sp>
      <p:sp>
        <p:nvSpPr>
          <p:cNvPr id="99"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Σπουδαίο γεγονός">
    <p:spTree>
      <p:nvGrpSpPr>
        <p:cNvPr id="1" name=""/>
        <p:cNvGrpSpPr/>
        <p:nvPr/>
      </p:nvGrpSpPr>
      <p:grpSpPr>
        <a:xfrm>
          <a:off x="0" y="0"/>
          <a:ext cx="0" cy="0"/>
          <a:chOff x="0" y="0"/>
          <a:chExt cx="0" cy="0"/>
        </a:xfrm>
      </p:grpSpPr>
      <p:sp>
        <p:nvSpPr>
          <p:cNvPr id="106" name="Πληροφορίες γεγονότος"/>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Πληροφορίες γεγονότος</a:t>
            </a:r>
          </a:p>
        </p:txBody>
      </p:sp>
      <p:sp>
        <p:nvSpPr>
          <p:cNvPr id="107" name="Επίπεδο κύριου τμήματος ένα…"/>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Παράθεση">
    <p:spTree>
      <p:nvGrpSpPr>
        <p:cNvPr id="1" name=""/>
        <p:cNvGrpSpPr/>
        <p:nvPr/>
      </p:nvGrpSpPr>
      <p:grpSpPr>
        <a:xfrm>
          <a:off x="0" y="0"/>
          <a:ext cx="0" cy="0"/>
          <a:chOff x="0" y="0"/>
          <a:chExt cx="0" cy="0"/>
        </a:xfrm>
      </p:grpSpPr>
      <p:sp>
        <p:nvSpPr>
          <p:cNvPr id="115" name="Απόδοση"/>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Απόδοση</a:t>
            </a:r>
          </a:p>
        </p:txBody>
      </p:sp>
      <p:sp>
        <p:nvSpPr>
          <p:cNvPr id="116" name="Επίπεδο κύριου τμήματος ένα…"/>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«Αξιοσημείωτη παράθεση»</a:t>
            </a:r>
          </a:p>
          <a:p>
            <a:pPr lvl="1"/>
            <a:r>
              <a:t/>
            </a:r>
          </a:p>
          <a:p>
            <a:pPr lvl="2"/>
            <a:r>
              <a:t/>
            </a:r>
          </a:p>
          <a:p>
            <a:pPr lvl="3"/>
            <a:r>
              <a:t/>
            </a:r>
          </a:p>
          <a:p>
            <a:pPr lvl="4"/>
            <a:r>
              <a:t/>
            </a:r>
          </a:p>
        </p:txBody>
      </p:sp>
      <p:sp>
        <p:nvSpPr>
          <p:cNvPr id="117"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 3 εικόνες">
    <p:spTree>
      <p:nvGrpSpPr>
        <p:cNvPr id="1" name=""/>
        <p:cNvGrpSpPr/>
        <p:nvPr/>
      </p:nvGrpSpPr>
      <p:grpSpPr>
        <a:xfrm>
          <a:off x="0" y="0"/>
          <a:ext cx="0" cy="0"/>
          <a:chOff x="0" y="0"/>
          <a:chExt cx="0" cy="0"/>
        </a:xfrm>
      </p:grpSpPr>
      <p:sp>
        <p:nvSpPr>
          <p:cNvPr id="124" name="Θάλασσα με φόντο τον ουρανό και το ηλιοβασίλεμα 2"/>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Θάλασσα με φόντο τον ουρανό και το ηλιοβασίλεμα 1"/>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Παραλία και θάλασσα στο ηλιοβασίλεμα"/>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p:spTree>
      <p:nvGrpSpPr>
        <p:cNvPr id="1" name=""/>
        <p:cNvGrpSpPr/>
        <p:nvPr/>
      </p:nvGrpSpPr>
      <p:grpSpPr>
        <a:xfrm>
          <a:off x="0" y="0"/>
          <a:ext cx="0" cy="0"/>
          <a:chOff x="0" y="0"/>
          <a:chExt cx="0" cy="0"/>
        </a:xfrm>
      </p:grpSpPr>
      <p:sp>
        <p:nvSpPr>
          <p:cNvPr id="134" name="παραλία και θάλασσα στο ηλιοβασίλεμα"/>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νή">
    <p:spTree>
      <p:nvGrpSpPr>
        <p:cNvPr id="1" name=""/>
        <p:cNvGrpSpPr/>
        <p:nvPr/>
      </p:nvGrpSpPr>
      <p:grpSpPr>
        <a:xfrm>
          <a:off x="0" y="0"/>
          <a:ext cx="0" cy="0"/>
          <a:chOff x="0" y="0"/>
          <a:chExt cx="0" cy="0"/>
        </a:xfrm>
      </p:grpSpPr>
      <p:sp>
        <p:nvSpPr>
          <p:cNvPr id="142"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φωτογραφία">
    <p:spTree>
      <p:nvGrpSpPr>
        <p:cNvPr id="1" name=""/>
        <p:cNvGrpSpPr/>
        <p:nvPr/>
      </p:nvGrpSpPr>
      <p:grpSpPr>
        <a:xfrm>
          <a:off x="0" y="0"/>
          <a:ext cx="0" cy="0"/>
          <a:chOff x="0" y="0"/>
          <a:chExt cx="0" cy="0"/>
        </a:xfrm>
      </p:grpSpPr>
      <p:sp>
        <p:nvSpPr>
          <p:cNvPr id="21" name="Παραλία και θάλασσα στο ηλιοβασίλεμα"/>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Τίτλος παρουσίασης"/>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Τίτλος παρουσίασης</a:t>
            </a:r>
          </a:p>
        </p:txBody>
      </p:sp>
      <p:sp>
        <p:nvSpPr>
          <p:cNvPr id="23" name="Επίπεδο κύριου τμήματος ένα…"/>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Υπότιτλος παρουσίασης</a:t>
            </a:r>
          </a:p>
          <a:p>
            <a:pPr lvl="1"/>
            <a:r>
              <a:t/>
            </a:r>
          </a:p>
          <a:p>
            <a:pPr lvl="2"/>
            <a:r>
              <a:t/>
            </a:r>
          </a:p>
          <a:p>
            <a:pPr lvl="3"/>
            <a:r>
              <a:t/>
            </a:r>
          </a:p>
          <a:p>
            <a:pPr lvl="4"/>
            <a:r>
              <a:t/>
            </a:r>
          </a:p>
        </p:txBody>
      </p:sp>
      <p:sp>
        <p:nvSpPr>
          <p:cNvPr id="24" name="Συγγραφέας και ημερομηνία"/>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Συγγραφέας και ημερομηνία</a:t>
            </a:r>
          </a:p>
        </p:txBody>
      </p:sp>
      <p:sp>
        <p:nvSpPr>
          <p:cNvPr id="25" name="Αριθμός σλάιντ"/>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Εναλλ. τίτλος και φωτογραφία">
    <p:spTree>
      <p:nvGrpSpPr>
        <p:cNvPr id="1" name=""/>
        <p:cNvGrpSpPr/>
        <p:nvPr/>
      </p:nvGrpSpPr>
      <p:grpSpPr>
        <a:xfrm>
          <a:off x="0" y="0"/>
          <a:ext cx="0" cy="0"/>
          <a:chOff x="0" y="0"/>
          <a:chExt cx="0" cy="0"/>
        </a:xfrm>
      </p:grpSpPr>
      <p:sp>
        <p:nvSpPr>
          <p:cNvPr id="32" name="Τίτλος σλάιντ"/>
          <p:cNvSpPr txBox="1"/>
          <p:nvPr>
            <p:ph type="title" hasCustomPrompt="1"/>
          </p:nvPr>
        </p:nvSpPr>
        <p:spPr>
          <a:xfrm>
            <a:off x="1215495" y="4585102"/>
            <a:ext cx="9757338" cy="2540001"/>
          </a:xfrm>
          <a:prstGeom prst="rect">
            <a:avLst/>
          </a:prstGeom>
        </p:spPr>
        <p:txBody>
          <a:bodyPr anchor="b"/>
          <a:lstStyle/>
          <a:p>
            <a:pPr/>
            <a:r>
              <a:t>Τίτλος σλάιντ</a:t>
            </a:r>
          </a:p>
        </p:txBody>
      </p:sp>
      <p:sp>
        <p:nvSpPr>
          <p:cNvPr id="33" name="Θάλασσα με φόντο τον ουρανό και το ηλιοβασίλεμα"/>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Επίπεδο κύριου τμήματος ένα…"/>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Υπότιτλος σλάιντ</a:t>
            </a:r>
          </a:p>
          <a:p>
            <a:pPr lvl="1"/>
            <a:r>
              <a:t/>
            </a:r>
          </a:p>
          <a:p>
            <a:pPr lvl="2"/>
            <a:r>
              <a:t/>
            </a:r>
          </a:p>
          <a:p>
            <a:pPr lvl="3"/>
            <a:r>
              <a:t/>
            </a:r>
          </a:p>
          <a:p>
            <a:pPr lvl="4"/>
            <a:r>
              <a:t/>
            </a:r>
          </a:p>
        </p:txBody>
      </p:sp>
      <p:sp>
        <p:nvSpPr>
          <p:cNvPr id="35"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κουκκίδες">
    <p:spTree>
      <p:nvGrpSpPr>
        <p:cNvPr id="1" name=""/>
        <p:cNvGrpSpPr/>
        <p:nvPr/>
      </p:nvGrpSpPr>
      <p:grpSpPr>
        <a:xfrm>
          <a:off x="0" y="0"/>
          <a:ext cx="0" cy="0"/>
          <a:chOff x="0" y="0"/>
          <a:chExt cx="0" cy="0"/>
        </a:xfrm>
      </p:grpSpPr>
      <p:sp>
        <p:nvSpPr>
          <p:cNvPr id="42" name="Τίτλος σλάιντ"/>
          <p:cNvSpPr txBox="1"/>
          <p:nvPr>
            <p:ph type="title" hasCustomPrompt="1"/>
          </p:nvPr>
        </p:nvSpPr>
        <p:spPr>
          <a:prstGeom prst="rect">
            <a:avLst/>
          </a:prstGeom>
        </p:spPr>
        <p:txBody>
          <a:bodyPr/>
          <a:lstStyle/>
          <a:p>
            <a:pPr/>
            <a:r>
              <a:t>Τίτλος σλάιντ</a:t>
            </a:r>
          </a:p>
        </p:txBody>
      </p:sp>
      <p:sp>
        <p:nvSpPr>
          <p:cNvPr id="43" name="Επίπεδο κύριου τμήματος ένα…"/>
          <p:cNvSpPr txBox="1"/>
          <p:nvPr>
            <p:ph type="body" idx="1" hasCustomPrompt="1"/>
          </p:nvPr>
        </p:nvSpPr>
        <p:spPr>
          <a:prstGeom prst="rect">
            <a:avLst/>
          </a:prstGeom>
        </p:spPr>
        <p:txBody>
          <a:bodyPr/>
          <a:lstStyle/>
          <a:p>
            <a:pPr/>
            <a:r>
              <a:t>Κείμενο κουκκίδων σλάιντ</a:t>
            </a:r>
          </a:p>
          <a:p>
            <a:pPr lvl="1"/>
            <a:r>
              <a:t/>
            </a:r>
          </a:p>
          <a:p>
            <a:pPr lvl="2"/>
            <a:r>
              <a:t/>
            </a:r>
          </a:p>
          <a:p>
            <a:pPr lvl="3"/>
            <a:r>
              <a:t/>
            </a:r>
          </a:p>
          <a:p>
            <a:pPr lvl="4"/>
            <a:r>
              <a:t/>
            </a:r>
          </a:p>
        </p:txBody>
      </p:sp>
      <p:sp>
        <p:nvSpPr>
          <p:cNvPr id="44" name="Υπότιτλος σλάιντ"/>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Υπότιτλος σλάιντ</a:t>
            </a:r>
          </a:p>
        </p:txBody>
      </p:sp>
      <p:sp>
        <p:nvSpPr>
          <p:cNvPr id="45"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ουκκίδες">
    <p:spTree>
      <p:nvGrpSpPr>
        <p:cNvPr id="1" name=""/>
        <p:cNvGrpSpPr/>
        <p:nvPr/>
      </p:nvGrpSpPr>
      <p:grpSpPr>
        <a:xfrm>
          <a:off x="0" y="0"/>
          <a:ext cx="0" cy="0"/>
          <a:chOff x="0" y="0"/>
          <a:chExt cx="0" cy="0"/>
        </a:xfrm>
      </p:grpSpPr>
      <p:sp>
        <p:nvSpPr>
          <p:cNvPr id="52" name="Επίπεδο κύριου τμήματος ένα…"/>
          <p:cNvSpPr txBox="1"/>
          <p:nvPr>
            <p:ph type="body" idx="1" hasCustomPrompt="1"/>
          </p:nvPr>
        </p:nvSpPr>
        <p:spPr>
          <a:xfrm>
            <a:off x="1219200" y="4013200"/>
            <a:ext cx="21945600" cy="8487148"/>
          </a:xfrm>
          <a:prstGeom prst="rect">
            <a:avLst/>
          </a:prstGeom>
        </p:spPr>
        <p:txBody>
          <a:bodyPr numCol="2" spcCol="2558384"/>
          <a:lstStyle/>
          <a:p>
            <a:pPr/>
            <a:r>
              <a:t>Κείμενο κουκκίδων σλάιντ</a:t>
            </a:r>
          </a:p>
          <a:p>
            <a:pPr lvl="1"/>
            <a:r>
              <a:t/>
            </a:r>
          </a:p>
          <a:p>
            <a:pPr lvl="2"/>
            <a:r>
              <a:t/>
            </a:r>
          </a:p>
          <a:p>
            <a:pPr lvl="3"/>
            <a:r>
              <a:t/>
            </a:r>
          </a:p>
          <a:p>
            <a:pPr lvl="4"/>
            <a:r>
              <a:t/>
            </a:r>
          </a:p>
        </p:txBody>
      </p:sp>
      <p:sp>
        <p:nvSpPr>
          <p:cNvPr id="53"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ουκκίδες και φωτογραφίες">
    <p:spTree>
      <p:nvGrpSpPr>
        <p:cNvPr id="1" name=""/>
        <p:cNvGrpSpPr/>
        <p:nvPr/>
      </p:nvGrpSpPr>
      <p:grpSpPr>
        <a:xfrm>
          <a:off x="0" y="0"/>
          <a:ext cx="0" cy="0"/>
          <a:chOff x="0" y="0"/>
          <a:chExt cx="0" cy="0"/>
        </a:xfrm>
      </p:grpSpPr>
      <p:sp>
        <p:nvSpPr>
          <p:cNvPr id="60" name="Τίτλος σλάιντ"/>
          <p:cNvSpPr txBox="1"/>
          <p:nvPr>
            <p:ph type="title" hasCustomPrompt="1"/>
          </p:nvPr>
        </p:nvSpPr>
        <p:spPr>
          <a:xfrm>
            <a:off x="1219200" y="774700"/>
            <a:ext cx="9753600" cy="1600200"/>
          </a:xfrm>
          <a:prstGeom prst="rect">
            <a:avLst/>
          </a:prstGeom>
        </p:spPr>
        <p:txBody>
          <a:bodyPr/>
          <a:lstStyle/>
          <a:p>
            <a:pPr/>
            <a:r>
              <a:t>Τίτλος σλάιντ</a:t>
            </a:r>
          </a:p>
        </p:txBody>
      </p:sp>
      <p:sp>
        <p:nvSpPr>
          <p:cNvPr id="61" name="Θάλασσα με φόντο τον ουρανό και το ηλιοβασίλεμα"/>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Υπότιτλος σλάιντ"/>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Υπότιτλος σλάιντ</a:t>
            </a:r>
          </a:p>
        </p:txBody>
      </p:sp>
      <p:sp>
        <p:nvSpPr>
          <p:cNvPr id="63" name="Επίπεδο κύριου τμήματος ένα…"/>
          <p:cNvSpPr txBox="1"/>
          <p:nvPr>
            <p:ph type="body" sz="half" idx="1" hasCustomPrompt="1"/>
          </p:nvPr>
        </p:nvSpPr>
        <p:spPr>
          <a:xfrm>
            <a:off x="1219200" y="4023221"/>
            <a:ext cx="9757569" cy="8384679"/>
          </a:xfrm>
          <a:prstGeom prst="rect">
            <a:avLst/>
          </a:prstGeom>
        </p:spPr>
        <p:txBody>
          <a:bodyPr/>
          <a:lstStyle/>
          <a:p>
            <a:pPr/>
            <a:r>
              <a:t>Κείμενο κουκκίδων σλάιντ</a:t>
            </a:r>
          </a:p>
          <a:p>
            <a:pPr lvl="1"/>
            <a:r>
              <a:t/>
            </a:r>
          </a:p>
          <a:p>
            <a:pPr lvl="2"/>
            <a:r>
              <a:t/>
            </a:r>
          </a:p>
          <a:p>
            <a:pPr lvl="3"/>
            <a:r>
              <a:t/>
            </a:r>
          </a:p>
          <a:p>
            <a:pPr lvl="4"/>
            <a:r>
              <a:t/>
            </a:r>
          </a:p>
        </p:txBody>
      </p:sp>
      <p:sp>
        <p:nvSpPr>
          <p:cNvPr id="64" name="Αριθμός σλάιντ"/>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Ενότητα">
    <p:spTree>
      <p:nvGrpSpPr>
        <p:cNvPr id="1" name=""/>
        <p:cNvGrpSpPr/>
        <p:nvPr/>
      </p:nvGrpSpPr>
      <p:grpSpPr>
        <a:xfrm>
          <a:off x="0" y="0"/>
          <a:ext cx="0" cy="0"/>
          <a:chOff x="0" y="0"/>
          <a:chExt cx="0" cy="0"/>
        </a:xfrm>
      </p:grpSpPr>
      <p:sp>
        <p:nvSpPr>
          <p:cNvPr id="71" name="Τίτλος ενότητας"/>
          <p:cNvSpPr txBox="1"/>
          <p:nvPr>
            <p:ph type="title" hasCustomPrompt="1"/>
          </p:nvPr>
        </p:nvSpPr>
        <p:spPr>
          <a:xfrm>
            <a:off x="1219200" y="3242270"/>
            <a:ext cx="21945600" cy="6604001"/>
          </a:xfrm>
          <a:prstGeom prst="rect">
            <a:avLst/>
          </a:prstGeom>
        </p:spPr>
        <p:txBody>
          <a:bodyPr anchor="ctr"/>
          <a:lstStyle>
            <a:lvl1pPr>
              <a:defRPr spc="0" sz="12800"/>
            </a:lvl1pPr>
          </a:lstStyle>
          <a:p>
            <a:pPr/>
            <a:r>
              <a:t>Τίτλος ενότητας</a:t>
            </a:r>
          </a:p>
        </p:txBody>
      </p:sp>
      <p:sp>
        <p:nvSpPr>
          <p:cNvPr id="72"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Μόνο τίτλος">
    <p:spTree>
      <p:nvGrpSpPr>
        <p:cNvPr id="1" name=""/>
        <p:cNvGrpSpPr/>
        <p:nvPr/>
      </p:nvGrpSpPr>
      <p:grpSpPr>
        <a:xfrm>
          <a:off x="0" y="0"/>
          <a:ext cx="0" cy="0"/>
          <a:chOff x="0" y="0"/>
          <a:chExt cx="0" cy="0"/>
        </a:xfrm>
      </p:grpSpPr>
      <p:sp>
        <p:nvSpPr>
          <p:cNvPr id="79" name="Τίτλος σλάιντ"/>
          <p:cNvSpPr txBox="1"/>
          <p:nvPr>
            <p:ph type="title" hasCustomPrompt="1"/>
          </p:nvPr>
        </p:nvSpPr>
        <p:spPr>
          <a:prstGeom prst="rect">
            <a:avLst/>
          </a:prstGeom>
        </p:spPr>
        <p:txBody>
          <a:bodyPr/>
          <a:lstStyle/>
          <a:p>
            <a:pPr/>
            <a:r>
              <a:t>Τίτλος σλάιντ</a:t>
            </a:r>
          </a:p>
        </p:txBody>
      </p:sp>
      <p:sp>
        <p:nvSpPr>
          <p:cNvPr id="80" name="Υπότιτλος σλάιντ"/>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Υπότιτλος σλάιντ</a:t>
            </a:r>
          </a:p>
        </p:txBody>
      </p:sp>
      <p:sp>
        <p:nvSpPr>
          <p:cNvPr id="81"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Ατζέντα">
    <p:spTree>
      <p:nvGrpSpPr>
        <p:cNvPr id="1" name=""/>
        <p:cNvGrpSpPr/>
        <p:nvPr/>
      </p:nvGrpSpPr>
      <p:grpSpPr>
        <a:xfrm>
          <a:off x="0" y="0"/>
          <a:ext cx="0" cy="0"/>
          <a:chOff x="0" y="0"/>
          <a:chExt cx="0" cy="0"/>
        </a:xfrm>
      </p:grpSpPr>
      <p:sp>
        <p:nvSpPr>
          <p:cNvPr id="88" name="Τίτλος αντζέντας"/>
          <p:cNvSpPr txBox="1"/>
          <p:nvPr>
            <p:ph type="title" hasCustomPrompt="1"/>
          </p:nvPr>
        </p:nvSpPr>
        <p:spPr>
          <a:prstGeom prst="rect">
            <a:avLst/>
          </a:prstGeom>
        </p:spPr>
        <p:txBody>
          <a:bodyPr/>
          <a:lstStyle/>
          <a:p>
            <a:pPr/>
            <a:r>
              <a:t>Τίτλος αντζέντας</a:t>
            </a:r>
          </a:p>
        </p:txBody>
      </p:sp>
      <p:sp>
        <p:nvSpPr>
          <p:cNvPr id="89" name="Επίπεδο κύριου τμήματος ένα…"/>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vl1pPr>
            <a:lvl2pPr marL="0" indent="457200" defTabSz="825500">
              <a:lnSpc>
                <a:spcPct val="100000"/>
              </a:lnSpc>
              <a:buSzTx/>
              <a:buNone/>
              <a:defRPr spc="-136" sz="6800"/>
            </a:lvl2pPr>
            <a:lvl3pPr marL="0" indent="914400" defTabSz="825500">
              <a:lnSpc>
                <a:spcPct val="100000"/>
              </a:lnSpc>
              <a:buSzTx/>
              <a:buNone/>
              <a:defRPr spc="-136" sz="6800"/>
            </a:lvl3pPr>
            <a:lvl4pPr marL="0" indent="1371600" defTabSz="825500">
              <a:lnSpc>
                <a:spcPct val="100000"/>
              </a:lnSpc>
              <a:buSzTx/>
              <a:buNone/>
              <a:defRPr spc="-136" sz="6800"/>
            </a:lvl4pPr>
            <a:lvl5pPr marL="0" indent="1828800" defTabSz="825500">
              <a:lnSpc>
                <a:spcPct val="100000"/>
              </a:lnSpc>
              <a:buSzTx/>
              <a:buNone/>
              <a:defRPr spc="-136" sz="6800"/>
            </a:lvl5pPr>
          </a:lstStyle>
          <a:p>
            <a:pPr/>
            <a:r>
              <a:t>Θέματα αντζέντας</a:t>
            </a:r>
          </a:p>
          <a:p>
            <a:pPr lvl="1"/>
            <a:r>
              <a:t/>
            </a:r>
          </a:p>
          <a:p>
            <a:pPr lvl="2"/>
            <a:r>
              <a:t/>
            </a:r>
          </a:p>
          <a:p>
            <a:pPr lvl="3"/>
            <a:r>
              <a:t/>
            </a:r>
          </a:p>
          <a:p>
            <a:pPr lvl="4"/>
            <a:r>
              <a:t/>
            </a:r>
          </a:p>
        </p:txBody>
      </p:sp>
      <p:sp>
        <p:nvSpPr>
          <p:cNvPr id="90" name="Υπότιτλος αντζέντας"/>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Υπότιτλος αντζέντας</a:t>
            </a:r>
          </a:p>
        </p:txBody>
      </p:sp>
      <p:sp>
        <p:nvSpPr>
          <p:cNvPr id="91" name="Αριθμός σλάιντ"/>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Τίτλος σλάιντ"/>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Τίτλος σλάιντ</a:t>
            </a:r>
          </a:p>
        </p:txBody>
      </p:sp>
      <p:sp>
        <p:nvSpPr>
          <p:cNvPr id="3" name="Επίπεδο κύριου τμήματος ένα…"/>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Κείμενο κουκκίδων σλάιντ</a:t>
            </a:r>
          </a:p>
          <a:p>
            <a:pPr lvl="1"/>
            <a:r>
              <a:t/>
            </a:r>
          </a:p>
          <a:p>
            <a:pPr lvl="2"/>
            <a:r>
              <a:t/>
            </a:r>
          </a:p>
          <a:p>
            <a:pPr lvl="3"/>
            <a:r>
              <a:t/>
            </a:r>
          </a:p>
          <a:p>
            <a:pPr lvl="4"/>
            <a:r>
              <a:t/>
            </a:r>
          </a:p>
        </p:txBody>
      </p:sp>
      <p:sp>
        <p:nvSpPr>
          <p:cNvPr id="4" name="Αριθμός σλάιντ"/>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Georgia"/>
          <a:ea typeface="Georgia"/>
          <a:cs typeface="Georgia"/>
          <a:sym typeface="Georgia"/>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youtu.be/biwRInS-y3U?fbclid=IwAR08EsmoWfBKlqMSMLo0orEEdSsCGj4Dax78SY6Fi0XBYT3Vk0cDfBjsN6Q" TargetMode="External"/><Relationship Id="rId3" Type="http://schemas.openxmlformats.org/officeDocument/2006/relationships/hyperlink" Target="https://youtu.be/lJlEQim-yMo?fbclid=IwAR0ImbMHiaImKk_QFlwnfbXiUsvMlJ6yNZ2Gh30nBH1wu7WLzxO36RE5pwc"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hyperlink" Target="https://scontent-vie1-1.xx.fbcdn.net/v/t1.6435-9/43036606_2255213928031467_8138363719068418048_n.jpg?_nc_cat=105&amp;ccb=1-7&amp;_nc_sid=730e14&amp;_nc_eui2=AeE6uugxqvnGIOw2RBZipQs3_EYk84dAuRb8RiTzh0C5FpRcTv94J82G8GsUd4Y7TEY&amp;_nc_ohc=zDolmG1mecMAX9LGodg&amp;_nc_ht=scontent-vie1-1.xx&amp;oh=00_AfA77DnkgawVIpF-kCyHKVibOvwtMeVxkj1AmZC2Ty6EBA&amp;oe=644254C0"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hyperlink" Target="https://grammatomazomata.weebly.com/omicroniota-deltarhoalphasigmaepsiloniotasigma-mualphasigma-delta/9175439?fbclid=IwAR1CDjeMxQ3D4qJvBn555aoyBZo_-j13vYokmecnw6AdhuP7tFMhXHU86kU"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Συγγραφέας και ημερομηνία"/>
          <p:cNvSpPr txBox="1"/>
          <p:nvPr>
            <p:ph type="body" idx="21"/>
          </p:nvPr>
        </p:nvSpPr>
        <p:spPr>
          <a:prstGeom prst="rect">
            <a:avLst/>
          </a:prstGeom>
        </p:spPr>
        <p:txBody>
          <a:bodyPr/>
          <a:lstStyle/>
          <a:p>
            <a:pPr/>
          </a:p>
        </p:txBody>
      </p:sp>
      <p:sp>
        <p:nvSpPr>
          <p:cNvPr id="152" name="Ορθογραφία"/>
          <p:cNvSpPr txBox="1"/>
          <p:nvPr>
            <p:ph type="ctrTitle"/>
          </p:nvPr>
        </p:nvSpPr>
        <p:spPr>
          <a:prstGeom prst="rect">
            <a:avLst/>
          </a:prstGeom>
        </p:spPr>
        <p:txBody>
          <a:bodyPr/>
          <a:lstStyle/>
          <a:p>
            <a:pPr/>
            <a:r>
              <a:t>Ορθογραφία</a:t>
            </a:r>
          </a:p>
        </p:txBody>
      </p:sp>
      <p:sp>
        <p:nvSpPr>
          <p:cNvPr id="153" name="Υπότιτλος παρουσίασης"/>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Η φούσκα της ηρεμίας προτείνεται για το ξεκίνημα ή για το κλείσιμο της μέρας αλλά και για τις μεταβάσεις από μάθημα σε μάθημα, για τις φορές που υπαρχει ένταση στην τάξη. Τις Παρασκευές η Ορθογραφία είναι προσωπική υπόθεση. Ο καθένας γράφει την αποψή του"/>
          <p:cNvSpPr txBox="1"/>
          <p:nvPr/>
        </p:nvSpPr>
        <p:spPr>
          <a:xfrm>
            <a:off x="259814" y="919431"/>
            <a:ext cx="24377791" cy="10929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00000"/>
              </a:lnSpc>
              <a:defRPr sz="5100">
                <a:solidFill>
                  <a:srgbClr val="050505"/>
                </a:solidFill>
                <a:latin typeface="Helvetica Neue"/>
                <a:ea typeface="Helvetica Neue"/>
                <a:cs typeface="Helvetica Neue"/>
                <a:sym typeface="Helvetica Neue"/>
              </a:defRPr>
            </a:pPr>
            <a:r>
              <a:t>Η φούσκα της ηρεμίας προτείνεται για το ξεκίνημα ή για το κλείσιμο της μέρας αλλά και για τις μεταβάσεις από μάθημα σε μάθημα, για τις φορές που υπαρχει ένταση στην τάξη. Τις Παρασκευές η Ορθογραφία είναι προσωπική υπόθεση. Ο καθένας γράφει την αποψή του για ένα θέμα και όλοι μοιραζόμαστε τις σκέψεις μας στο τέλος. </a:t>
            </a:r>
          </a:p>
          <a:p>
            <a:pPr algn="l" defTabSz="457200">
              <a:lnSpc>
                <a:spcPct val="100000"/>
              </a:lnSpc>
              <a:defRPr sz="5100">
                <a:solidFill>
                  <a:srgbClr val="050505"/>
                </a:solidFill>
                <a:latin typeface="Helvetica Neue"/>
                <a:ea typeface="Helvetica Neue"/>
                <a:cs typeface="Helvetica Neue"/>
                <a:sym typeface="Helvetica Neue"/>
              </a:defRPr>
            </a:pPr>
            <a:r>
              <a:t>Σήμερα το θέμα ήταν «η φούσκα της ηρεμίας». Μόνο για ένα λεπτό (κι έτσι καταλαβαίνεις πόσο πολύ είναι ένα λεπτό, αν το αξιοποιήσεις σωστά). Αν πάει καλά μπορεί κανείς να το αυξήσει, αλλιώς αρκεί τόσο. </a:t>
            </a:r>
          </a:p>
          <a:p>
            <a:pPr algn="l" defTabSz="457200">
              <a:lnSpc>
                <a:spcPct val="100000"/>
              </a:lnSpc>
              <a:defRPr sz="5100">
                <a:solidFill>
                  <a:srgbClr val="050505"/>
                </a:solidFill>
                <a:latin typeface="Helvetica Neue"/>
                <a:ea typeface="Helvetica Neue"/>
                <a:cs typeface="Helvetica Neue"/>
                <a:sym typeface="Helvetica Neue"/>
              </a:defRPr>
            </a:pPr>
            <a:r>
              <a:t>Διαλέγεις μουσική όπως αυτή</a:t>
            </a:r>
          </a:p>
          <a:p>
            <a:pPr algn="l" defTabSz="457200">
              <a:lnSpc>
                <a:spcPct val="100000"/>
              </a:lnSpc>
              <a:defRPr sz="5100">
                <a:solidFill>
                  <a:srgbClr val="216FDB"/>
                </a:solidFill>
                <a:latin typeface="Helvetica Neue"/>
                <a:ea typeface="Helvetica Neue"/>
                <a:cs typeface="Helvetica Neue"/>
                <a:sym typeface="Helvetica Neue"/>
              </a:defRPr>
            </a:pPr>
            <a:r>
              <a:rPr u="sng">
                <a:hlinkClick r:id="rId2" invalidUrl="" action="" tgtFrame="" tooltip="" history="1" highlightClick="0" endSnd="0"/>
              </a:rPr>
              <a:t>https://youtu.be/biwRInS-y3U</a:t>
            </a:r>
            <a:endParaRPr>
              <a:solidFill>
                <a:srgbClr val="050505"/>
              </a:solidFill>
            </a:endParaRPr>
          </a:p>
          <a:p>
            <a:pPr algn="l" defTabSz="457200">
              <a:lnSpc>
                <a:spcPct val="100000"/>
              </a:lnSpc>
              <a:defRPr sz="5100">
                <a:solidFill>
                  <a:srgbClr val="050505"/>
                </a:solidFill>
                <a:latin typeface="Helvetica Neue"/>
                <a:ea typeface="Helvetica Neue"/>
                <a:cs typeface="Helvetica Neue"/>
                <a:sym typeface="Helvetica Neue"/>
              </a:defRPr>
            </a:pPr>
            <a:r>
              <a:t>ή αυτή λόγω της περιόδου</a:t>
            </a:r>
          </a:p>
          <a:p>
            <a:pPr algn="l" defTabSz="457200">
              <a:lnSpc>
                <a:spcPct val="100000"/>
              </a:lnSpc>
              <a:defRPr sz="5100">
                <a:solidFill>
                  <a:srgbClr val="216FDB"/>
                </a:solidFill>
                <a:latin typeface="Helvetica Neue"/>
                <a:ea typeface="Helvetica Neue"/>
                <a:cs typeface="Helvetica Neue"/>
                <a:sym typeface="Helvetica Neue"/>
              </a:defRPr>
            </a:pPr>
            <a:r>
              <a:rPr u="sng">
                <a:hlinkClick r:id="rId3" invalidUrl="" action="" tgtFrame="" tooltip="" history="1" highlightClick="0" endSnd="0"/>
              </a:rPr>
              <a:t>https://youtu.be/lJlEQim-yMo</a:t>
            </a:r>
            <a:endParaRPr>
              <a:solidFill>
                <a:srgbClr val="050505"/>
              </a:solidFill>
            </a:endParaRPr>
          </a:p>
          <a:p>
            <a:pPr algn="l" defTabSz="457200">
              <a:lnSpc>
                <a:spcPct val="100000"/>
              </a:lnSpc>
              <a:defRPr sz="5100">
                <a:solidFill>
                  <a:srgbClr val="050505"/>
                </a:solidFill>
                <a:latin typeface="Helvetica Neue"/>
                <a:ea typeface="Helvetica Neue"/>
                <a:cs typeface="Helvetica Neue"/>
                <a:sym typeface="Helvetica Neue"/>
              </a:defRPr>
            </a:pPr>
            <a:r>
              <a:t>Αν τις πρώτες φορές είναι λίγο αμήχανα, δε χρειάζεται τίποτα. Με τον καιρό γίνεται μόνο του.</a:t>
            </a:r>
          </a:p>
        </p:txBody>
      </p:sp>
      <p:sp>
        <p:nvSpPr>
          <p:cNvPr id="184" name="Ελευθερία Καλούδη"/>
          <p:cNvSpPr txBox="1"/>
          <p:nvPr/>
        </p:nvSpPr>
        <p:spPr>
          <a:xfrm>
            <a:off x="1219200" y="-481231"/>
            <a:ext cx="21945600"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defRPr spc="-84" sz="8400">
                <a:latin typeface="+mn-lt"/>
                <a:ea typeface="+mn-ea"/>
                <a:cs typeface="+mn-cs"/>
                <a:sym typeface="Canela Bold"/>
              </a:defRPr>
            </a:lvl1pPr>
          </a:lstStyle>
          <a:p>
            <a:pPr/>
            <a:r>
              <a:t>Ελευθερία Καλούδη</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Κείμενο κουκκίδων σλάιντ"/>
          <p:cNvSpPr txBox="1"/>
          <p:nvPr>
            <p:ph type="body" idx="1"/>
          </p:nvPr>
        </p:nvSpPr>
        <p:spPr>
          <a:prstGeom prst="rect">
            <a:avLst/>
          </a:prstGeom>
        </p:spPr>
        <p:txBody>
          <a:bodyPr/>
          <a:lstStyle/>
          <a:p>
            <a:pPr/>
          </a:p>
        </p:txBody>
      </p:sp>
      <p:sp>
        <p:nvSpPr>
          <p:cNvPr id="187" name="Υπότιτλος σλάιντ"/>
          <p:cNvSpPr txBox="1"/>
          <p:nvPr>
            <p:ph type="body" idx="21"/>
          </p:nvPr>
        </p:nvSpPr>
        <p:spPr>
          <a:prstGeom prst="rect">
            <a:avLst/>
          </a:prstGeom>
        </p:spPr>
        <p:txBody>
          <a:bodyPr/>
          <a:lstStyle/>
          <a:p>
            <a:pPr/>
          </a:p>
        </p:txBody>
      </p:sp>
      <p:pic>
        <p:nvPicPr>
          <p:cNvPr id="188" name="Εικόνα" descr="Εικόνα"/>
          <p:cNvPicPr>
            <a:picLocks noChangeAspect="1"/>
          </p:cNvPicPr>
          <p:nvPr/>
        </p:nvPicPr>
        <p:blipFill>
          <a:blip r:embed="rId2">
            <a:extLst/>
          </a:blip>
          <a:stretch>
            <a:fillRect/>
          </a:stretch>
        </p:blipFill>
        <p:spPr>
          <a:xfrm>
            <a:off x="82531" y="2039739"/>
            <a:ext cx="24218938" cy="9636522"/>
          </a:xfrm>
          <a:prstGeom prst="rect">
            <a:avLst/>
          </a:prstGeom>
          <a:ln w="12700">
            <a:miter lim="400000"/>
          </a:ln>
        </p:spPr>
      </p:pic>
      <p:sp>
        <p:nvSpPr>
          <p:cNvPr id="189" name="Ελευθερία Καλούδη"/>
          <p:cNvSpPr txBox="1"/>
          <p:nvPr/>
        </p:nvSpPr>
        <p:spPr>
          <a:xfrm>
            <a:off x="1219200" y="-481231"/>
            <a:ext cx="21945600"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defRPr spc="-84" sz="8400">
                <a:latin typeface="+mn-lt"/>
                <a:ea typeface="+mn-ea"/>
                <a:cs typeface="+mn-cs"/>
                <a:sym typeface="Canela Bold"/>
              </a:defRPr>
            </a:lvl1pPr>
          </a:lstStyle>
          <a:p>
            <a:pPr/>
            <a:r>
              <a:t>Ελευθερία Καλούδη</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Τίτλος σλάιντ"/>
          <p:cNvSpPr txBox="1"/>
          <p:nvPr>
            <p:ph type="title"/>
          </p:nvPr>
        </p:nvSpPr>
        <p:spPr>
          <a:prstGeom prst="rect">
            <a:avLst/>
          </a:prstGeom>
        </p:spPr>
        <p:txBody>
          <a:bodyPr/>
          <a:lstStyle/>
          <a:p>
            <a:pPr/>
          </a:p>
        </p:txBody>
      </p:sp>
      <p:sp>
        <p:nvSpPr>
          <p:cNvPr id="192" name="Κείμενο κουκκίδων σλάιντ"/>
          <p:cNvSpPr txBox="1"/>
          <p:nvPr>
            <p:ph type="body" idx="1"/>
          </p:nvPr>
        </p:nvSpPr>
        <p:spPr>
          <a:prstGeom prst="rect">
            <a:avLst/>
          </a:prstGeom>
        </p:spPr>
        <p:txBody>
          <a:bodyPr/>
          <a:lstStyle/>
          <a:p>
            <a:pPr/>
          </a:p>
        </p:txBody>
      </p:sp>
      <p:sp>
        <p:nvSpPr>
          <p:cNvPr id="193" name="Υπότιτλος σλάιντ"/>
          <p:cNvSpPr txBox="1"/>
          <p:nvPr>
            <p:ph type="body" idx="21"/>
          </p:nvPr>
        </p:nvSpPr>
        <p:spPr>
          <a:prstGeom prst="rect">
            <a:avLst/>
          </a:prstGeom>
        </p:spPr>
        <p:txBody>
          <a:bodyPr/>
          <a:lstStyle/>
          <a:p>
            <a:pPr/>
          </a:p>
        </p:txBody>
      </p:sp>
      <p:pic>
        <p:nvPicPr>
          <p:cNvPr id="194" name="Εικόνα" descr="Εικόνα"/>
          <p:cNvPicPr>
            <a:picLocks noChangeAspect="1"/>
          </p:cNvPicPr>
          <p:nvPr/>
        </p:nvPicPr>
        <p:blipFill>
          <a:blip r:embed="rId2">
            <a:extLst/>
          </a:blip>
          <a:stretch>
            <a:fillRect/>
          </a:stretch>
        </p:blipFill>
        <p:spPr>
          <a:xfrm>
            <a:off x="0" y="601265"/>
            <a:ext cx="24384000" cy="12513470"/>
          </a:xfrm>
          <a:prstGeom prst="rect">
            <a:avLst/>
          </a:prstGeom>
          <a:ln w="12700">
            <a:miter lim="400000"/>
          </a:ln>
        </p:spPr>
      </p:pic>
      <p:sp>
        <p:nvSpPr>
          <p:cNvPr id="195" name="Ελευθερία Καλούδη"/>
          <p:cNvSpPr txBox="1"/>
          <p:nvPr/>
        </p:nvSpPr>
        <p:spPr>
          <a:xfrm>
            <a:off x="1219200" y="-481231"/>
            <a:ext cx="21945600"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defRPr spc="-84" sz="8400">
                <a:latin typeface="+mn-lt"/>
                <a:ea typeface="+mn-ea"/>
                <a:cs typeface="+mn-cs"/>
                <a:sym typeface="Canela Bold"/>
              </a:defRPr>
            </a:lvl1pPr>
          </a:lstStyle>
          <a:p>
            <a:pPr/>
            <a:r>
              <a:t>Ελευθερία Καλούδη</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Ορθογραφικές περιπέτειες ξανά.... με τη Β' αυτή τη φορά.…"/>
          <p:cNvSpPr txBox="1"/>
          <p:nvPr>
            <p:ph type="body" idx="1"/>
          </p:nvPr>
        </p:nvSpPr>
        <p:spPr>
          <a:prstGeom prst="rect">
            <a:avLst/>
          </a:prstGeom>
        </p:spPr>
        <p:txBody>
          <a:bodyPr/>
          <a:lstStyle/>
          <a:p>
            <a:pPr marL="0" indent="0" defTabSz="420623">
              <a:lnSpc>
                <a:spcPct val="100000"/>
              </a:lnSpc>
              <a:spcBef>
                <a:spcPts val="0"/>
              </a:spcBef>
              <a:buSzTx/>
              <a:buNone/>
              <a:defRPr sz="3220">
                <a:solidFill>
                  <a:srgbClr val="050505"/>
                </a:solidFill>
                <a:latin typeface="Helvetica Neue"/>
                <a:ea typeface="Helvetica Neue"/>
                <a:cs typeface="Helvetica Neue"/>
                <a:sym typeface="Helvetica Neue"/>
              </a:defRPr>
            </a:pPr>
            <a:r>
              <a:t>Ορθογραφικές περιπέτειες ξανά.... με τη Β' αυτή τη φορά.</a:t>
            </a:r>
          </a:p>
          <a:p>
            <a:pPr marL="0" indent="0" defTabSz="420623">
              <a:lnSpc>
                <a:spcPct val="100000"/>
              </a:lnSpc>
              <a:spcBef>
                <a:spcPts val="0"/>
              </a:spcBef>
              <a:buSzTx/>
              <a:buNone/>
              <a:defRPr sz="3220">
                <a:solidFill>
                  <a:srgbClr val="050505"/>
                </a:solidFill>
                <a:latin typeface="Helvetica Neue"/>
                <a:ea typeface="Helvetica Neue"/>
                <a:cs typeface="Helvetica Neue"/>
                <a:sym typeface="Helvetica Neue"/>
              </a:defRPr>
            </a:pPr>
            <a:r>
              <a:t>Χθες με αφορμή την επισκεψη ενός πυροσβέστη στο σχολείο ασχοληθήκαμε με τη λέξη "πυρ". Την ζωγραφίσαμε με αόρατο μολύβι, κλείσαμε τα μάτια μας και την είδαμε, νιωσαμε τη ζέστη που βγαίνει μεσα από το "υ", το γεμίσαμε με τη φαντασία μας νερό για να σβήσουμε τη φωτιά,ψάξαμε στο λεξικό για λέξεις από την ίδια οικογένεια. Όπου χρειάστηκε είδαμε εικόνες πχ για το υγρό πυρ και τον πυράκανθο. Δεν έδωσα τίποτα για διάβασμα στο σπίτι.</a:t>
            </a:r>
          </a:p>
          <a:p>
            <a:pPr marL="0" indent="0" defTabSz="420623">
              <a:lnSpc>
                <a:spcPct val="100000"/>
              </a:lnSpc>
              <a:spcBef>
                <a:spcPts val="0"/>
              </a:spcBef>
              <a:buSzTx/>
              <a:buNone/>
              <a:defRPr sz="3220">
                <a:solidFill>
                  <a:srgbClr val="050505"/>
                </a:solidFill>
                <a:latin typeface="Helvetica Neue"/>
                <a:ea typeface="Helvetica Neue"/>
                <a:cs typeface="Helvetica Neue"/>
                <a:sym typeface="Helvetica Neue"/>
              </a:defRPr>
            </a:pPr>
            <a:r>
              <a:t>Σήμερα γράψαμε Άγνωστη Ορθογραφία την πρόταση "Σήμερα ήρθε στο σχολείο μας ένας πυροσβέστης". Στατιστική λαθών: 6/23 λάθη στη λέξη σήμερα, 7/23 λάθη στη λέξη σχολείο, 5/23 λάθη στη λέξη ήρθε. Ο/23 λάθη στη λέξη πυροσβέστης. </a:t>
            </a:r>
          </a:p>
          <a:p>
            <a:pPr marL="0" indent="0" defTabSz="420623">
              <a:lnSpc>
                <a:spcPct val="100000"/>
              </a:lnSpc>
              <a:spcBef>
                <a:spcPts val="0"/>
              </a:spcBef>
              <a:buSzTx/>
              <a:buNone/>
              <a:defRPr sz="3220">
                <a:solidFill>
                  <a:srgbClr val="050505"/>
                </a:solidFill>
                <a:latin typeface="Helvetica Neue"/>
                <a:ea typeface="Helvetica Neue"/>
                <a:cs typeface="Helvetica Neue"/>
                <a:sym typeface="Helvetica Neue"/>
              </a:defRPr>
            </a:pPr>
          </a:p>
          <a:p>
            <a:pPr marL="0" indent="0" defTabSz="420623">
              <a:lnSpc>
                <a:spcPct val="100000"/>
              </a:lnSpc>
              <a:spcBef>
                <a:spcPts val="0"/>
              </a:spcBef>
              <a:buSzTx/>
              <a:buNone/>
              <a:defRPr sz="3220">
                <a:solidFill>
                  <a:srgbClr val="050505"/>
                </a:solidFill>
                <a:latin typeface="Helvetica Neue"/>
                <a:ea typeface="Helvetica Neue"/>
                <a:cs typeface="Helvetica Neue"/>
                <a:sym typeface="Helvetica Neue"/>
              </a:defRPr>
            </a:pPr>
            <a:r>
              <a:t>Σήμερα ζωγραφίσαμε την Ορθογραφία (θα μπορούσε να ειχε γίνει χθες αυτό) και συμπληρώσαμε μια άσκηση Ορθογραφίας που βοήθησε τα παιδιά να μάθουν να δίνουν ορισμούς για απλά πράγματα με σαφείς και ολοκληρωμένες προτάσεις (κι αυτό θα μπορούσε να είχε γίνει πριν). </a:t>
            </a:r>
          </a:p>
          <a:p>
            <a:pPr marL="0" indent="0" defTabSz="420623">
              <a:lnSpc>
                <a:spcPct val="100000"/>
              </a:lnSpc>
              <a:spcBef>
                <a:spcPts val="0"/>
              </a:spcBef>
              <a:buSzTx/>
              <a:buNone/>
              <a:defRPr sz="3220">
                <a:solidFill>
                  <a:srgbClr val="050505"/>
                </a:solidFill>
                <a:latin typeface="Helvetica Neue"/>
                <a:ea typeface="Helvetica Neue"/>
                <a:cs typeface="Helvetica Neue"/>
                <a:sym typeface="Helvetica Neue"/>
              </a:defRPr>
            </a:pPr>
            <a:r>
              <a:t>Για Αντιγραφή δόθηκε η Άγνωστη Ορθογραφία. Και κάπως έτσι φαίνεται πως όταν τα πράγματα γίνονται ανάποδα ίσως το αποτέλεσμα είναι πιο ενδιαφέρον. Σε καθε περίπτωση τα παιδιά δε μαθαίνουν Ορθογραφία αν γι΄αυτά οι λέξεις και η σωστή γραφή τους δεν έχουν κανένα νόημα. Αυτό προϋποθέτει βέβαια αποδέσμευση από το πατροπαράδοτο μονοπάτι: Αντιγραφή-Ορθογραφία-γράφω δέκα φορές τη λέξη που έκανα λάθος (συνήθως πάλι λάθος).</a:t>
            </a:r>
          </a:p>
        </p:txBody>
      </p:sp>
      <p:pic>
        <p:nvPicPr>
          <p:cNvPr id="198" name="1f609.png" descr="1f609.png"/>
          <p:cNvPicPr>
            <a:picLocks noChangeAspect="1"/>
          </p:cNvPicPr>
          <p:nvPr/>
        </p:nvPicPr>
        <p:blipFill>
          <a:blip r:embed="rId2">
            <a:extLst/>
          </a:blip>
          <a:stretch>
            <a:fillRect/>
          </a:stretch>
        </p:blipFill>
        <p:spPr>
          <a:xfrm>
            <a:off x="1219200" y="4013200"/>
            <a:ext cx="406400" cy="406400"/>
          </a:xfrm>
          <a:prstGeom prst="rect">
            <a:avLst/>
          </a:prstGeom>
          <a:ln w="12700">
            <a:miter lim="400000"/>
          </a:ln>
        </p:spPr>
      </p:pic>
      <p:sp>
        <p:nvSpPr>
          <p:cNvPr id="199" name="Κείμενο"/>
          <p:cNvSpPr txBox="1"/>
          <p:nvPr/>
        </p:nvSpPr>
        <p:spPr>
          <a:xfrm>
            <a:off x="11594455" y="6635750"/>
            <a:ext cx="1195090" cy="444500"/>
          </a:xfrm>
          <a:prstGeom prst="rect">
            <a:avLst/>
          </a:prstGeom>
          <a:ln w="12700">
            <a:miter lim="400000"/>
          </a:ln>
        </p:spPr>
        <p:txBody>
          <a:bodyPr wrap="none" lIns="50800" tIns="50800" rIns="50800" bIns="50800" anchor="ctr">
            <a:spAutoFit/>
          </a:bodyPr>
          <a:lstStyle/>
          <a:p>
            <a:pPr/>
          </a:p>
        </p:txBody>
      </p:sp>
      <p:sp>
        <p:nvSpPr>
          <p:cNvPr id="200" name="Ελευθερία Καλούδη"/>
          <p:cNvSpPr txBox="1"/>
          <p:nvPr/>
        </p:nvSpPr>
        <p:spPr>
          <a:xfrm>
            <a:off x="1219200" y="253370"/>
            <a:ext cx="219456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defRPr spc="-84" sz="8400">
                <a:latin typeface="+mn-lt"/>
                <a:ea typeface="+mn-ea"/>
                <a:cs typeface="+mn-cs"/>
                <a:sym typeface="Canela Bold"/>
              </a:defRPr>
            </a:lvl1pPr>
          </a:lstStyle>
          <a:p>
            <a:pPr/>
            <a:r>
              <a:t>Ελευθερία Καλούδη</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Εικόνα" descr="Εικόνα"/>
          <p:cNvPicPr>
            <a:picLocks noChangeAspect="1"/>
          </p:cNvPicPr>
          <p:nvPr/>
        </p:nvPicPr>
        <p:blipFill>
          <a:blip r:embed="rId2">
            <a:extLst/>
          </a:blip>
          <a:stretch>
            <a:fillRect/>
          </a:stretch>
        </p:blipFill>
        <p:spPr>
          <a:xfrm>
            <a:off x="3048000" y="0"/>
            <a:ext cx="18288000" cy="13716000"/>
          </a:xfrm>
          <a:prstGeom prst="rect">
            <a:avLst/>
          </a:prstGeom>
          <a:ln w="12700">
            <a:miter lim="400000"/>
          </a:ln>
        </p:spPr>
      </p:pic>
      <p:sp>
        <p:nvSpPr>
          <p:cNvPr id="203" name="https://scontent-vie1-1.xx.fbcdn.net/v/t1.6435-9/43036606_2255213928031467_8138363719068418048_n.jpg?_nc_cat=105&amp;ccb=1-7&amp;_nc_sid=730e14&amp;_nc_eui2=AeE6uugxqvnGIOw2RBZipQs3_EYk84dAuRb8RiTzh0C5FpRcTv94J82G8GsUd4Y7TEY&amp;_nc_ohc=zDolmG1mecMAX9LGodg&amp;_nc_ht=sconte"/>
          <p:cNvSpPr txBox="1"/>
          <p:nvPr/>
        </p:nvSpPr>
        <p:spPr>
          <a:xfrm>
            <a:off x="165472" y="6454140"/>
            <a:ext cx="24307056" cy="10617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u="sng">
                <a:hlinkClick r:id="rId3" invalidUrl="" action="" tgtFrame="" tooltip="" history="1" highlightClick="0" endSnd="0"/>
              </a:rPr>
              <a:t>https://scontent-vie1-1.xx.fbcdn.net/v/t1.6435-9/43036606_2255213928031467_8138363719068418048_n.jpg?_nc_cat=105&amp;ccb=1-7&amp;_nc_sid=730e14&amp;_nc_eui2=AeE6uugxqvnGIOw2RBZipQs3_EYk84dAuRb8RiTzh0C5FpRcTv94J82G8GsUd4Y7TEY&amp;_nc_ohc=zDolmG1mecMAX9LGodg&amp;_nc_ht=scontent-vie1-1.xx&amp;oh=00_AfA77DnkgawVIpF-kCyHKVibOvwtMeVxkj1AmZC2Ty6EBA&amp;oe=644254C0</a:t>
            </a:r>
            <a:r>
              <a:t> </a:t>
            </a:r>
          </a:p>
        </p:txBody>
      </p:sp>
      <p:sp>
        <p:nvSpPr>
          <p:cNvPr id="204" name="Ελευθερία Καλούδη"/>
          <p:cNvSpPr txBox="1"/>
          <p:nvPr/>
        </p:nvSpPr>
        <p:spPr>
          <a:xfrm>
            <a:off x="1219200" y="-481231"/>
            <a:ext cx="21945600"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defRPr spc="-84" sz="8400">
                <a:latin typeface="+mn-lt"/>
                <a:ea typeface="+mn-ea"/>
                <a:cs typeface="+mn-cs"/>
                <a:sym typeface="Canela Bold"/>
              </a:defRPr>
            </a:lvl1pPr>
          </a:lstStyle>
          <a:p>
            <a:pPr/>
            <a:r>
              <a:t>Ελευθερία Καλούδη</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Είδη λαθών"/>
          <p:cNvSpPr txBox="1"/>
          <p:nvPr>
            <p:ph type="title"/>
          </p:nvPr>
        </p:nvSpPr>
        <p:spPr>
          <a:prstGeom prst="rect">
            <a:avLst/>
          </a:prstGeom>
        </p:spPr>
        <p:txBody>
          <a:bodyPr/>
          <a:lstStyle/>
          <a:p>
            <a:pPr/>
            <a:r>
              <a:t>Είδη λαθών</a:t>
            </a:r>
          </a:p>
        </p:txBody>
      </p:sp>
      <p:sp>
        <p:nvSpPr>
          <p:cNvPr id="156" name="Παραλείψεις γραμμάτων ή συλλαβών…"/>
          <p:cNvSpPr txBox="1"/>
          <p:nvPr>
            <p:ph type="body" idx="1"/>
          </p:nvPr>
        </p:nvSpPr>
        <p:spPr>
          <a:prstGeom prst="rect">
            <a:avLst/>
          </a:prstGeom>
        </p:spPr>
        <p:txBody>
          <a:bodyPr/>
          <a:lstStyle/>
          <a:p>
            <a:pPr marL="535177" indent="-535177" defTabSz="2389572">
              <a:spcBef>
                <a:spcPts val="2300"/>
              </a:spcBef>
              <a:defRPr sz="4312"/>
            </a:pPr>
            <a:r>
              <a:t>Παραλείψεις γραμμάτων ή συλλαβών</a:t>
            </a:r>
          </a:p>
          <a:p>
            <a:pPr marL="535177" indent="-535177" defTabSz="2389572">
              <a:spcBef>
                <a:spcPts val="2300"/>
              </a:spcBef>
              <a:defRPr sz="4312"/>
            </a:pPr>
            <a:r>
              <a:t>Αντικαταστάσεις γραμμάτων ή συλλαβών</a:t>
            </a:r>
          </a:p>
          <a:p>
            <a:pPr marL="535177" indent="-535177" defTabSz="2389572">
              <a:spcBef>
                <a:spcPts val="2300"/>
              </a:spcBef>
              <a:defRPr sz="4312"/>
            </a:pPr>
            <a:r>
              <a:t>Πρόσθεση γραμμάτων ή συλλαβών</a:t>
            </a:r>
          </a:p>
          <a:p>
            <a:pPr marL="535177" indent="-535177" defTabSz="2389572">
              <a:spcBef>
                <a:spcPts val="2300"/>
              </a:spcBef>
              <a:defRPr sz="4312"/>
            </a:pPr>
            <a:r>
              <a:t>Χρήση κεφαλαίου γράμματος</a:t>
            </a:r>
          </a:p>
          <a:p>
            <a:pPr marL="535177" indent="-535177" defTabSz="2389572">
              <a:spcBef>
                <a:spcPts val="2300"/>
              </a:spcBef>
              <a:defRPr sz="4312"/>
            </a:pPr>
            <a:r>
              <a:t>Τονισμός</a:t>
            </a:r>
          </a:p>
          <a:p>
            <a:pPr marL="535177" indent="-535177" defTabSz="2389572">
              <a:spcBef>
                <a:spcPts val="2300"/>
              </a:spcBef>
              <a:defRPr sz="4312"/>
            </a:pPr>
            <a:r>
              <a:t>Απουσία απόστασης ανάμεσα στις λέξεις</a:t>
            </a:r>
          </a:p>
          <a:p>
            <a:pPr marL="535177" indent="-535177" defTabSz="2389572">
              <a:spcBef>
                <a:spcPts val="2300"/>
              </a:spcBef>
              <a:defRPr sz="4312"/>
            </a:pPr>
            <a:r>
              <a:t>Κακή γραφή</a:t>
            </a:r>
          </a:p>
          <a:p>
            <a:pPr marL="535177" indent="-535177" defTabSz="2389572">
              <a:spcBef>
                <a:spcPts val="2300"/>
              </a:spcBef>
              <a:defRPr sz="4312"/>
            </a:pPr>
            <a:r>
              <a:t>Λάθη σε βασικούς κανόνες ορθογραφίας (λάθη μορφολογίας)</a:t>
            </a:r>
          </a:p>
          <a:p>
            <a:pPr marL="535177" indent="-535177" defTabSz="2389572">
              <a:spcBef>
                <a:spcPts val="2300"/>
              </a:spcBef>
              <a:defRPr sz="4312"/>
            </a:pPr>
            <a:r>
              <a:t>Λάθη ιστορικής ορθογραφίας</a:t>
            </a:r>
          </a:p>
          <a:p>
            <a:pPr marL="535177" indent="-535177" defTabSz="2389572">
              <a:spcBef>
                <a:spcPts val="2300"/>
              </a:spcBef>
              <a:defRPr sz="4312"/>
            </a:pPr>
            <a:r>
              <a:t>Μη γενίκευση κανόνων    (Παντελιάδου, 2004)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Λάθη στη διδασκαλία"/>
          <p:cNvSpPr txBox="1"/>
          <p:nvPr>
            <p:ph type="title"/>
          </p:nvPr>
        </p:nvSpPr>
        <p:spPr>
          <a:prstGeom prst="rect">
            <a:avLst/>
          </a:prstGeom>
        </p:spPr>
        <p:txBody>
          <a:bodyPr/>
          <a:lstStyle/>
          <a:p>
            <a:pPr/>
            <a:r>
              <a:t>Λάθη στη διδασκαλία</a:t>
            </a:r>
          </a:p>
        </p:txBody>
      </p:sp>
      <p:sp>
        <p:nvSpPr>
          <p:cNvPr id="159" name="Διδασκαλία ορθογραφικών κανόνων σε μικρά παιδιά.…"/>
          <p:cNvSpPr txBox="1"/>
          <p:nvPr>
            <p:ph type="body" idx="1"/>
          </p:nvPr>
        </p:nvSpPr>
        <p:spPr>
          <a:prstGeom prst="rect">
            <a:avLst/>
          </a:prstGeom>
        </p:spPr>
        <p:txBody>
          <a:bodyPr/>
          <a:lstStyle/>
          <a:p>
            <a:pPr marL="0" indent="0" defTabSz="448055">
              <a:lnSpc>
                <a:spcPct val="100000"/>
              </a:lnSpc>
              <a:spcBef>
                <a:spcPts val="0"/>
              </a:spcBef>
              <a:buSzTx/>
              <a:buNone/>
              <a:defRPr sz="7546">
                <a:latin typeface="Times Roman"/>
                <a:ea typeface="Times Roman"/>
                <a:cs typeface="Times Roman"/>
                <a:sym typeface="Times Roman"/>
              </a:defRPr>
            </a:pPr>
            <a:r>
              <a:t> </a:t>
            </a:r>
          </a:p>
          <a:p>
            <a:pPr marL="145957" indent="-145957" defTabSz="448055">
              <a:lnSpc>
                <a:spcPct val="100000"/>
              </a:lnSpc>
              <a:spcBef>
                <a:spcPts val="0"/>
              </a:spcBef>
              <a:defRPr sz="7546">
                <a:latin typeface="Times Roman"/>
                <a:ea typeface="Times Roman"/>
                <a:cs typeface="Times Roman"/>
                <a:sym typeface="Times Roman"/>
              </a:defRPr>
            </a:pPr>
            <a:r>
              <a:t>Διδασκαλία ορθογραφικών κανόνων σε μικρά παιδιά. </a:t>
            </a:r>
          </a:p>
          <a:p>
            <a:pPr marL="145957" indent="-145957" defTabSz="448055">
              <a:lnSpc>
                <a:spcPct val="100000"/>
              </a:lnSpc>
              <a:spcBef>
                <a:spcPts val="0"/>
              </a:spcBef>
              <a:defRPr sz="7546">
                <a:latin typeface="Times Roman"/>
                <a:ea typeface="Times Roman"/>
                <a:cs typeface="Times Roman"/>
                <a:sym typeface="Times Roman"/>
              </a:defRPr>
            </a:pPr>
            <a:r>
              <a:t>Διδασκαλία ξεκομμένη από την ανάγνωση.</a:t>
            </a:r>
          </a:p>
          <a:p>
            <a:pPr marL="145957" indent="-145957" defTabSz="448055">
              <a:lnSpc>
                <a:spcPct val="100000"/>
              </a:lnSpc>
              <a:spcBef>
                <a:spcPts val="0"/>
              </a:spcBef>
              <a:defRPr sz="7546">
                <a:latin typeface="Times Roman"/>
                <a:ea typeface="Times Roman"/>
                <a:cs typeface="Times Roman"/>
                <a:sym typeface="Times Roman"/>
              </a:defRPr>
            </a:pPr>
            <a:r>
              <a:t>Ορθογραφική άσκηση με τυχαία δείγματα κειμένου. </a:t>
            </a:r>
          </a:p>
          <a:p>
            <a:pPr marL="145957" indent="-145957" defTabSz="448055">
              <a:lnSpc>
                <a:spcPct val="100000"/>
              </a:lnSpc>
              <a:spcBef>
                <a:spcPts val="0"/>
              </a:spcBef>
              <a:defRPr sz="7546">
                <a:latin typeface="Times Roman"/>
                <a:ea typeface="Times Roman"/>
                <a:cs typeface="Times Roman"/>
                <a:sym typeface="Times Roman"/>
              </a:defRPr>
            </a:pPr>
            <a:r>
              <a:t>Διόρθωση ερήμην παιδιών. Κοκκινισμένα γραπτά.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Βασικές τεχνικές"/>
          <p:cNvSpPr txBox="1"/>
          <p:nvPr>
            <p:ph type="title"/>
          </p:nvPr>
        </p:nvSpPr>
        <p:spPr>
          <a:prstGeom prst="rect">
            <a:avLst/>
          </a:prstGeom>
        </p:spPr>
        <p:txBody>
          <a:bodyPr/>
          <a:lstStyle/>
          <a:p>
            <a:pPr/>
            <a:r>
              <a:t>Βασικές τεχνικές </a:t>
            </a:r>
          </a:p>
        </p:txBody>
      </p:sp>
      <p:sp>
        <p:nvSpPr>
          <p:cNvPr id="162" name="Πρόγραμμα βασισμένο σε γλωσσικό υλικό επιλεγμένο και ιεραρχημένο με πιθανολογικά κριτήρια συχνότητας…"/>
          <p:cNvSpPr txBox="1"/>
          <p:nvPr>
            <p:ph type="body" idx="1"/>
          </p:nvPr>
        </p:nvSpPr>
        <p:spPr>
          <a:xfrm>
            <a:off x="697870" y="3444476"/>
            <a:ext cx="21948578" cy="8483601"/>
          </a:xfrm>
          <a:prstGeom prst="rect">
            <a:avLst/>
          </a:prstGeom>
        </p:spPr>
        <p:txBody>
          <a:bodyPr/>
          <a:lstStyle/>
          <a:p>
            <a:pPr marL="0" indent="0" defTabSz="416052">
              <a:lnSpc>
                <a:spcPct val="100000"/>
              </a:lnSpc>
              <a:spcBef>
                <a:spcPts val="1000"/>
              </a:spcBef>
              <a:buSzTx/>
              <a:buNone/>
              <a:defRPr sz="6279">
                <a:solidFill>
                  <a:srgbClr val="020202"/>
                </a:solidFill>
                <a:latin typeface="Times Roman"/>
                <a:ea typeface="Times Roman"/>
                <a:cs typeface="Times Roman"/>
                <a:sym typeface="Times Roman"/>
              </a:defRPr>
            </a:pPr>
            <a:r>
              <a:t>Πρόγραμμα βασισμένο σε γλωσσικό υλικό επιλεγμένο και ιεραρχημένο με πιθανολογικά κριτήρια συχνότητας </a:t>
            </a:r>
          </a:p>
          <a:p>
            <a:pPr marL="0" indent="0" defTabSz="416052">
              <a:lnSpc>
                <a:spcPct val="100000"/>
              </a:lnSpc>
              <a:spcBef>
                <a:spcPts val="1000"/>
              </a:spcBef>
              <a:buSzTx/>
              <a:buNone/>
              <a:defRPr sz="6279">
                <a:solidFill>
                  <a:srgbClr val="020202"/>
                </a:solidFill>
                <a:latin typeface="Times Roman"/>
                <a:ea typeface="Times Roman"/>
                <a:cs typeface="Times Roman"/>
                <a:sym typeface="Times Roman"/>
              </a:defRPr>
            </a:pPr>
            <a:r>
              <a:t>Παρώθηση</a:t>
            </a:r>
            <a:br/>
            <a:r>
              <a:t>Επαναληπτική άσκηση</a:t>
            </a:r>
            <a:br/>
            <a:r>
              <a:t>Ανατροφοδότηση (επαλήθευση, αυτοδιόρθωση) </a:t>
            </a:r>
          </a:p>
          <a:p>
            <a:pPr marL="0" indent="0" defTabSz="416052">
              <a:lnSpc>
                <a:spcPct val="100000"/>
              </a:lnSpc>
              <a:spcBef>
                <a:spcPts val="1000"/>
              </a:spcBef>
              <a:buSzTx/>
              <a:buNone/>
              <a:defRPr sz="6279">
                <a:solidFill>
                  <a:srgbClr val="020202"/>
                </a:solidFill>
                <a:latin typeface="Times Roman"/>
                <a:ea typeface="Times Roman"/>
                <a:cs typeface="Times Roman"/>
                <a:sym typeface="Times Roman"/>
              </a:defRPr>
            </a:pPr>
            <a:r>
              <a:t>Τόνωση αυτοσυναισθήματος </a:t>
            </a:r>
          </a:p>
          <a:p>
            <a:pPr marL="0" indent="0" defTabSz="416052">
              <a:lnSpc>
                <a:spcPct val="100000"/>
              </a:lnSpc>
              <a:spcBef>
                <a:spcPts val="1000"/>
              </a:spcBef>
              <a:buSzTx/>
              <a:buNone/>
              <a:defRPr sz="6279">
                <a:solidFill>
                  <a:srgbClr val="020202"/>
                </a:solidFill>
                <a:latin typeface="Times Roman"/>
                <a:ea typeface="Times Roman"/>
                <a:cs typeface="Times Roman"/>
                <a:sym typeface="Times Roman"/>
              </a:defRPr>
            </a:pPr>
            <a:r>
              <a:t>Αυθόρμητη ορθογραφία</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Βασικές τεχνικές"/>
          <p:cNvSpPr txBox="1"/>
          <p:nvPr>
            <p:ph type="title"/>
          </p:nvPr>
        </p:nvSpPr>
        <p:spPr>
          <a:prstGeom prst="rect">
            <a:avLst/>
          </a:prstGeom>
        </p:spPr>
        <p:txBody>
          <a:bodyPr/>
          <a:lstStyle/>
          <a:p>
            <a:pPr/>
            <a:r>
              <a:t>Βασικές τεχνικές </a:t>
            </a:r>
          </a:p>
        </p:txBody>
      </p:sp>
      <p:sp>
        <p:nvSpPr>
          <p:cNvPr id="165" name="Γενικευμένες εμπειρίες, βασισμένες σε ορθογραφικές κανονικότητες…"/>
          <p:cNvSpPr txBox="1"/>
          <p:nvPr>
            <p:ph type="body" idx="1"/>
          </p:nvPr>
        </p:nvSpPr>
        <p:spPr>
          <a:xfrm>
            <a:off x="697870" y="3444476"/>
            <a:ext cx="21948578" cy="8483601"/>
          </a:xfrm>
          <a:prstGeom prst="rect">
            <a:avLst/>
          </a:prstGeom>
        </p:spPr>
        <p:txBody>
          <a:bodyPr/>
          <a:lstStyle/>
          <a:p>
            <a:pPr marL="0" indent="0" defTabSz="393192">
              <a:lnSpc>
                <a:spcPct val="100000"/>
              </a:lnSpc>
              <a:spcBef>
                <a:spcPts val="1000"/>
              </a:spcBef>
              <a:buSzTx/>
              <a:buNone/>
              <a:defRPr sz="6536">
                <a:solidFill>
                  <a:srgbClr val="0F0F0F"/>
                </a:solidFill>
                <a:latin typeface="Times Roman"/>
                <a:ea typeface="Times Roman"/>
                <a:cs typeface="Times Roman"/>
                <a:sym typeface="Times Roman"/>
              </a:defRPr>
            </a:pPr>
            <a:r>
              <a:t>Γενικευμένες εμπειρίες, βασισμένες σε ορθογραφικές κανονικότητες </a:t>
            </a:r>
          </a:p>
          <a:p>
            <a:pPr marL="0" indent="0" defTabSz="393192">
              <a:lnSpc>
                <a:spcPct val="100000"/>
              </a:lnSpc>
              <a:spcBef>
                <a:spcPts val="1000"/>
              </a:spcBef>
              <a:buSzTx/>
              <a:buNone/>
              <a:defRPr sz="6536">
                <a:solidFill>
                  <a:srgbClr val="0F0F0F"/>
                </a:solidFill>
                <a:latin typeface="Times Roman"/>
                <a:ea typeface="Times Roman"/>
                <a:cs typeface="Times Roman"/>
                <a:sym typeface="Times Roman"/>
              </a:defRPr>
            </a:pPr>
            <a:r>
              <a:t>Οικογένειες λέξεων</a:t>
            </a:r>
            <a:br/>
            <a:r>
              <a:t>Καταληκτικές και προκαταληκτικές ομοιομορφίες. Αλφαβητικά λεξιλόγια ατομικής χρήσης</a:t>
            </a:r>
            <a:br/>
            <a:r>
              <a:t>Λεξικά </a:t>
            </a:r>
          </a:p>
          <a:p>
            <a:pPr marL="0" indent="0" defTabSz="393192">
              <a:lnSpc>
                <a:spcPct val="100000"/>
              </a:lnSpc>
              <a:spcBef>
                <a:spcPts val="1000"/>
              </a:spcBef>
              <a:buSzTx/>
              <a:buNone/>
              <a:defRPr sz="6536">
                <a:solidFill>
                  <a:srgbClr val="0F0F0F"/>
                </a:solidFill>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Βασικές τεχνικές - οικογένειες  λέξεων"/>
          <p:cNvSpPr txBox="1"/>
          <p:nvPr>
            <p:ph type="title"/>
          </p:nvPr>
        </p:nvSpPr>
        <p:spPr>
          <a:prstGeom prst="rect">
            <a:avLst/>
          </a:prstGeom>
        </p:spPr>
        <p:txBody>
          <a:bodyPr/>
          <a:lstStyle/>
          <a:p>
            <a:pPr/>
            <a:r>
              <a:t>Βασικές τεχνικές - οικογένειες  λέξεων</a:t>
            </a:r>
          </a:p>
        </p:txBody>
      </p:sp>
      <p:sp>
        <p:nvSpPr>
          <p:cNvPr id="168" name="1. Παρουσίαση οικογένειας σε αφήγηση και εικόνα.…"/>
          <p:cNvSpPr txBox="1"/>
          <p:nvPr>
            <p:ph type="body" idx="1"/>
          </p:nvPr>
        </p:nvSpPr>
        <p:spPr>
          <a:xfrm>
            <a:off x="697870" y="3444476"/>
            <a:ext cx="21948578" cy="8483601"/>
          </a:xfrm>
          <a:prstGeom prst="rect">
            <a:avLst/>
          </a:prstGeom>
        </p:spPr>
        <p:txBody>
          <a:bodyPr/>
          <a:lstStyle/>
          <a:p>
            <a:pPr marL="0" indent="0" defTabSz="370331">
              <a:lnSpc>
                <a:spcPct val="100000"/>
              </a:lnSpc>
              <a:spcBef>
                <a:spcPts val="900"/>
              </a:spcBef>
              <a:buSzTx/>
              <a:buNone/>
              <a:defRPr sz="6318">
                <a:solidFill>
                  <a:srgbClr val="080808"/>
                </a:solidFill>
                <a:latin typeface="Times Roman"/>
                <a:ea typeface="Times Roman"/>
                <a:cs typeface="Times Roman"/>
                <a:sym typeface="Times Roman"/>
              </a:defRPr>
            </a:pPr>
            <a:r>
              <a:t>1. Παρουσίαση οικογένειας σε αφήγηση και εικόνα. </a:t>
            </a:r>
          </a:p>
          <a:p>
            <a:pPr marL="0" indent="0" defTabSz="370331">
              <a:lnSpc>
                <a:spcPct val="100000"/>
              </a:lnSpc>
              <a:spcBef>
                <a:spcPts val="900"/>
              </a:spcBef>
              <a:buSzTx/>
              <a:buNone/>
              <a:defRPr sz="6318">
                <a:solidFill>
                  <a:srgbClr val="080808"/>
                </a:solidFill>
                <a:latin typeface="Times Roman"/>
                <a:ea typeface="Times Roman"/>
                <a:cs typeface="Times Roman"/>
                <a:sym typeface="Times Roman"/>
              </a:defRPr>
            </a:pPr>
            <a:r>
              <a:t>2. Δίνουμε όνομα στη μαμά και στα παιδιά. </a:t>
            </a:r>
          </a:p>
          <a:p>
            <a:pPr marL="0" indent="0" defTabSz="370331">
              <a:lnSpc>
                <a:spcPct val="100000"/>
              </a:lnSpc>
              <a:spcBef>
                <a:spcPts val="900"/>
              </a:spcBef>
              <a:buSzTx/>
              <a:buNone/>
              <a:defRPr sz="6318">
                <a:solidFill>
                  <a:srgbClr val="080808"/>
                </a:solidFill>
                <a:latin typeface="Times Roman"/>
                <a:ea typeface="Times Roman"/>
                <a:cs typeface="Times Roman"/>
                <a:sym typeface="Times Roman"/>
              </a:defRPr>
            </a:pPr>
            <a:r>
              <a:t>Π.χ. σκηνή η μαμά, σκηνογράφος, σκηνοθεσία </a:t>
            </a:r>
          </a:p>
          <a:p>
            <a:pPr marL="0" indent="0" defTabSz="370331">
              <a:lnSpc>
                <a:spcPct val="100000"/>
              </a:lnSpc>
              <a:spcBef>
                <a:spcPts val="900"/>
              </a:spcBef>
              <a:buSzTx/>
              <a:buNone/>
              <a:defRPr sz="6318">
                <a:solidFill>
                  <a:srgbClr val="080808"/>
                </a:solidFill>
                <a:latin typeface="Times Roman"/>
                <a:ea typeface="Times Roman"/>
                <a:cs typeface="Times Roman"/>
                <a:sym typeface="Times Roman"/>
              </a:defRPr>
            </a:pPr>
            <a:r>
              <a:t>3. Δίνουμε άσκηση με τρεις μαμάδες και πολλά παιδιά για να δημιουργήσουν σωστά τις οικογένειες. </a:t>
            </a:r>
          </a:p>
          <a:p>
            <a:pPr marL="0" indent="0" defTabSz="370331">
              <a:lnSpc>
                <a:spcPct val="100000"/>
              </a:lnSpc>
              <a:spcBef>
                <a:spcPts val="900"/>
              </a:spcBef>
              <a:buSzTx/>
              <a:buNone/>
              <a:defRPr sz="6318">
                <a:solidFill>
                  <a:srgbClr val="080808"/>
                </a:solidFill>
                <a:latin typeface="Times Roman"/>
                <a:ea typeface="Times Roman"/>
                <a:cs typeface="Times Roman"/>
                <a:sym typeface="Times Roman"/>
              </a:defRPr>
            </a:pPr>
            <a:r>
              <a:t>(Σύνθετες λέξεις: μπαμπάς, μαμά: ζητάμε να βρούμε το παιδί/τα παιδιά)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Στιγμιότυπο 2023-03-22, 2.41.35 μμ.png" descr="Στιγμιότυπο 2023-03-22, 2.41.35 μμ.png"/>
          <p:cNvPicPr>
            <a:picLocks noChangeAspect="1"/>
          </p:cNvPicPr>
          <p:nvPr/>
        </p:nvPicPr>
        <p:blipFill>
          <a:blip r:embed="rId2">
            <a:extLst/>
          </a:blip>
          <a:stretch>
            <a:fillRect/>
          </a:stretch>
        </p:blipFill>
        <p:spPr>
          <a:xfrm>
            <a:off x="470844" y="216504"/>
            <a:ext cx="22295502" cy="13105484"/>
          </a:xfrm>
          <a:prstGeom prst="rect">
            <a:avLst/>
          </a:prstGeom>
          <a:ln w="12700">
            <a:miter lim="400000"/>
          </a:ln>
        </p:spPr>
      </p:pic>
      <p:sp>
        <p:nvSpPr>
          <p:cNvPr id="171" name="Πηγή: Παντελιάδου"/>
          <p:cNvSpPr txBox="1"/>
          <p:nvPr/>
        </p:nvSpPr>
        <p:spPr>
          <a:xfrm>
            <a:off x="20336944" y="12086012"/>
            <a:ext cx="2809727"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Πηγή: Παντελιάδου</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Διορθωτικές τεχνικές"/>
          <p:cNvSpPr txBox="1"/>
          <p:nvPr>
            <p:ph type="title"/>
          </p:nvPr>
        </p:nvSpPr>
        <p:spPr>
          <a:prstGeom prst="rect">
            <a:avLst/>
          </a:prstGeom>
        </p:spPr>
        <p:txBody>
          <a:bodyPr/>
          <a:lstStyle/>
          <a:p>
            <a:pPr/>
            <a:r>
              <a:t>Διορθωτικές τεχνικές</a:t>
            </a:r>
          </a:p>
        </p:txBody>
      </p:sp>
      <p:sp>
        <p:nvSpPr>
          <p:cNvPr id="174" name="Πολυαισθητηριακές προσεγγίσεις εμπλέκονται…"/>
          <p:cNvSpPr txBox="1"/>
          <p:nvPr>
            <p:ph type="body" idx="1"/>
          </p:nvPr>
        </p:nvSpPr>
        <p:spPr>
          <a:xfrm>
            <a:off x="697870" y="3444476"/>
            <a:ext cx="21948578" cy="8483601"/>
          </a:xfrm>
          <a:prstGeom prst="rect">
            <a:avLst/>
          </a:prstGeom>
        </p:spPr>
        <p:txBody>
          <a:bodyPr/>
          <a:lstStyle/>
          <a:p>
            <a:pPr marL="0" indent="0" defTabSz="457200">
              <a:lnSpc>
                <a:spcPct val="100000"/>
              </a:lnSpc>
              <a:spcBef>
                <a:spcPts val="1200"/>
              </a:spcBef>
              <a:buSzTx/>
              <a:buNone/>
              <a:defRPr sz="9400">
                <a:solidFill>
                  <a:srgbClr val="090909"/>
                </a:solidFill>
                <a:latin typeface="Times Roman"/>
                <a:ea typeface="Times Roman"/>
                <a:cs typeface="Times Roman"/>
                <a:sym typeface="Times Roman"/>
              </a:defRPr>
            </a:pPr>
            <a:r>
              <a:t>Πολυαισθητηριακές προσεγγίσεις εμπλέκονται </a:t>
            </a:r>
          </a:p>
          <a:p>
            <a:pPr marL="0" indent="0" defTabSz="457200">
              <a:lnSpc>
                <a:spcPct val="100000"/>
              </a:lnSpc>
              <a:spcBef>
                <a:spcPts val="1200"/>
              </a:spcBef>
              <a:buSzTx/>
              <a:buNone/>
              <a:defRPr sz="9400">
                <a:solidFill>
                  <a:srgbClr val="090909"/>
                </a:solidFill>
                <a:latin typeface="Times Roman"/>
                <a:ea typeface="Times Roman"/>
                <a:cs typeface="Times Roman"/>
                <a:sym typeface="Times Roman"/>
              </a:defRPr>
            </a:pPr>
            <a:r>
              <a:t>οπτικές</a:t>
            </a:r>
            <a:br/>
            <a:r>
              <a:t>ακουστικές και κινητικές δεξιότητες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Τίτλος σλάιντ"/>
          <p:cNvSpPr txBox="1"/>
          <p:nvPr>
            <p:ph type="title"/>
          </p:nvPr>
        </p:nvSpPr>
        <p:spPr>
          <a:prstGeom prst="rect">
            <a:avLst/>
          </a:prstGeom>
        </p:spPr>
        <p:txBody>
          <a:bodyPr/>
          <a:lstStyle/>
          <a:p>
            <a:pPr/>
          </a:p>
        </p:txBody>
      </p:sp>
      <p:sp>
        <p:nvSpPr>
          <p:cNvPr id="177" name="Κείμενο κουκκίδων σλάιντ"/>
          <p:cNvSpPr txBox="1"/>
          <p:nvPr>
            <p:ph type="body" idx="1"/>
          </p:nvPr>
        </p:nvSpPr>
        <p:spPr>
          <a:prstGeom prst="rect">
            <a:avLst/>
          </a:prstGeom>
        </p:spPr>
        <p:txBody>
          <a:bodyPr/>
          <a:lstStyle/>
          <a:p>
            <a:pPr/>
          </a:p>
        </p:txBody>
      </p:sp>
      <p:sp>
        <p:nvSpPr>
          <p:cNvPr id="178" name="Υπότιτλος σλάιντ"/>
          <p:cNvSpPr txBox="1"/>
          <p:nvPr>
            <p:ph type="body" idx="21"/>
          </p:nvPr>
        </p:nvSpPr>
        <p:spPr>
          <a:prstGeom prst="rect">
            <a:avLst/>
          </a:prstGeom>
        </p:spPr>
        <p:txBody>
          <a:bodyPr/>
          <a:lstStyle/>
          <a:p>
            <a:pPr/>
          </a:p>
        </p:txBody>
      </p:sp>
      <p:pic>
        <p:nvPicPr>
          <p:cNvPr id="179" name="Ορθογραφίακαλούδη3.jpg" descr="Ορθογραφίακαλούδη3.jpg"/>
          <p:cNvPicPr>
            <a:picLocks noChangeAspect="1"/>
          </p:cNvPicPr>
          <p:nvPr/>
        </p:nvPicPr>
        <p:blipFill>
          <a:blip r:embed="rId2">
            <a:extLst/>
          </a:blip>
          <a:stretch>
            <a:fillRect/>
          </a:stretch>
        </p:blipFill>
        <p:spPr>
          <a:xfrm>
            <a:off x="-148476" y="-152919"/>
            <a:ext cx="23875651" cy="14325390"/>
          </a:xfrm>
          <a:prstGeom prst="rect">
            <a:avLst/>
          </a:prstGeom>
          <a:ln w="12700">
            <a:miter lim="400000"/>
          </a:ln>
        </p:spPr>
      </p:pic>
      <p:sp>
        <p:nvSpPr>
          <p:cNvPr id="180" name="https://grammatomazomata.weebly.com/omicroniota-deltarhoalphasigmaepsiloniotasigma-mualphasigma-delta/9175439?fbclid=IwAR1CDjeMxQ3D4qJvBn555aoyBZo_-j13vYokmecnw6AdhuP7tFMhXHU86kU"/>
          <p:cNvSpPr txBox="1"/>
          <p:nvPr/>
        </p:nvSpPr>
        <p:spPr>
          <a:xfrm>
            <a:off x="826257" y="12435327"/>
            <a:ext cx="23222844" cy="1061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https://grammatomazomata.weebly.com/omicroniota-deltarhoalphasigmaepsiloniotasigma-mualphasigma-delta/9175439?fbclid=IwAR1CDjeMxQ3D4qJvBn555aoyBZo_-j13vYokmecnw6AdhuP7tFMhXHU86kU</a:t>
            </a:r>
          </a:p>
        </p:txBody>
      </p:sp>
      <p:sp>
        <p:nvSpPr>
          <p:cNvPr id="181" name="Ελευθερία Καλούδη"/>
          <p:cNvSpPr txBox="1"/>
          <p:nvPr/>
        </p:nvSpPr>
        <p:spPr>
          <a:xfrm>
            <a:off x="1219200" y="-481231"/>
            <a:ext cx="219456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defRPr spc="-84" sz="8400">
                <a:latin typeface="+mn-lt"/>
                <a:ea typeface="+mn-ea"/>
                <a:cs typeface="+mn-cs"/>
                <a:sym typeface="Canela Bold"/>
              </a:defRPr>
            </a:lvl1pPr>
          </a:lstStyle>
          <a:p>
            <a:pPr/>
            <a:r>
              <a:t>Ελευθερία Καλούδη</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