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77" r:id="rId3"/>
    <p:sldId id="278" r:id="rId4"/>
    <p:sldId id="279" r:id="rId5"/>
    <p:sldId id="280" r:id="rId6"/>
    <p:sldId id="256" r:id="rId7"/>
    <p:sldId id="257" r:id="rId8"/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2" r:id="rId24"/>
    <p:sldId id="274" r:id="rId25"/>
    <p:sldId id="275" r:id="rId26"/>
    <p:sldId id="276" r:id="rId2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95" autoAdjust="0"/>
  </p:normalViewPr>
  <p:slideViewPr>
    <p:cSldViewPr snapToGrid="0">
      <p:cViewPr varScale="1">
        <p:scale>
          <a:sx n="87" d="100"/>
          <a:sy n="87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A605D5-096C-4791-AC63-CFED4DA51FF5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688F4-3096-4B15-AA47-957744D29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3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1225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1225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1225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1225"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42326E-58FF-47AF-908D-7B655A531850}" type="slidenum">
              <a:rPr kumimoji="0" lang="el-GR" alt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altLang="el-GR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3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1536A1D-20DE-4028-9FAA-C510D53183A5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D6923E4A-34FA-4F1C-8767-3578F86896E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847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A52B67C-353D-463C-A9D0-DF519534F3D7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9D8B4EEB-A970-42DE-974D-4C2B54FBC1F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00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57A3BC5-0899-499E-8D4B-DB023E86D644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8F52C41D-617F-42AE-93E3-0F07FD327F4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6781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76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5976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9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8881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968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03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4746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013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99C929CA-E010-4EAD-8F3A-64A58481C0F8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A0C2D608-D716-4A96-83F7-2BFA87160CA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8709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122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0863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24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AD770B6-9E9A-4742-9EA6-61AF7B4515B9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CC18D85C-6653-4EA3-8E2A-614FFAC8052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0721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420BFAF-EC95-42E0-87D1-F2C16E5F64D0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F2B0E102-EA92-492C-90C2-E5EC9FE5FCF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593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B96F2C8-F061-4619-B4A6-E83261CD0EF5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D0A63EC0-8DE5-4859-A544-A0AA2380193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27200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C433AF78-5888-4F15-8956-E5AB9957C927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37F44738-F541-4EC1-ADAC-FA6388915B5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46429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DFD4889-913C-4AD8-AA74-AB4366A3746F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EFDDB9C8-738B-460D-BF22-823B972B50E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233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B905F933-C484-4F05-9DB6-6B3D71561915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2EED28D0-D6C2-47A5-915B-3AB1E35B17E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39728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3F27FFE-B5AF-4865-AEDF-588A763D2D39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Arial" panose="020B0604020202020204" pitchFamily="34" charset="0"/>
              </a:defRPr>
            </a:lvl1pPr>
          </a:lstStyle>
          <a:p>
            <a:fld id="{ED91873B-E456-4F56-AD2A-118D5220CEE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51163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  <a:endParaRPr lang="el-GR" alt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  <a:endParaRPr lang="el-GR" alt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CC00DAE-13F4-4AFF-A6A4-38BF9A0A1CE7}" type="datetime1">
              <a:rPr lang="el-GR"/>
              <a:pPr>
                <a:defRPr/>
              </a:pPr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1A99879-6296-44D6-A825-D09D06C421D4}" type="slidenum">
              <a:rPr lang="el-GR" altLang="el-GR"/>
              <a:pPr/>
              <a:t>‹#›</a:t>
            </a:fld>
            <a:endParaRPr lang="el-GR" altLang="el-GR"/>
          </a:p>
        </p:txBody>
      </p:sp>
      <p:pic>
        <p:nvPicPr>
          <p:cNvPr id="1031" name="Picture 0" descr="λογότυπο ελληνικό πλήρες.jpg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8" r="-587" b="-1234"/>
          <a:stretch>
            <a:fillRect/>
          </a:stretch>
        </p:blipFill>
        <p:spPr bwMode="auto">
          <a:xfrm>
            <a:off x="1" y="0"/>
            <a:ext cx="17399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237288"/>
            <a:ext cx="278553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40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0DAEA22-28FF-4026-983E-5555A429FA9F}" type="datetimeFigureOut">
              <a:rPr lang="el-GR" smtClean="0"/>
              <a:t>3/3/2019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CB3609B-13B5-47FA-AD47-061678C1CB3B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2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oep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dentro.edu.g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6087" y="815248"/>
            <a:ext cx="7557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To </a:t>
            </a:r>
            <a:r>
              <a:rPr lang="el-GR" sz="4800" b="1" dirty="0" err="1" smtClean="0"/>
              <a:t>Φωτόδεντρο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93428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385" y="0"/>
            <a:ext cx="3495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7685"/>
            <a:ext cx="12188304" cy="484456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283677" y="1690688"/>
            <a:ext cx="2198077" cy="3444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1953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204787"/>
            <a:ext cx="9705975" cy="6448425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963008" y="870438"/>
            <a:ext cx="773723" cy="9551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8410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11488" cy="693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640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" y="1063206"/>
            <a:ext cx="12188304" cy="484456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4853354" y="1918626"/>
            <a:ext cx="2198077" cy="34440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96419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0" y="0"/>
            <a:ext cx="11883787" cy="6623361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8807570" y="4287328"/>
            <a:ext cx="2872596" cy="569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462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72" y="1"/>
            <a:ext cx="11593902" cy="678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62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" y="1063206"/>
            <a:ext cx="12188304" cy="4844562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8643668" y="1854679"/>
            <a:ext cx="2234241" cy="35368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307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30" y="103516"/>
            <a:ext cx="10749113" cy="66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71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00510" y="166717"/>
            <a:ext cx="10515600" cy="1325563"/>
          </a:xfrm>
        </p:spPr>
        <p:txBody>
          <a:bodyPr/>
          <a:lstStyle/>
          <a:p>
            <a:r>
              <a:rPr lang="el-GR" dirty="0" smtClean="0"/>
              <a:t>Παράδειγμα μαθησιακού αντικειμένου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1175" y="1284078"/>
            <a:ext cx="5900825" cy="4337199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4078"/>
            <a:ext cx="62911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6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FCA57BE-C13E-40F1-BC1E-7F1072705D04}" type="slidenum">
              <a:rPr lang="el-GR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l-GR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9289" y="1412875"/>
            <a:ext cx="8497887" cy="3168650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Το Φωτόδεντρο είναι το </a:t>
            </a:r>
            <a:r>
              <a:rPr lang="el-GR" sz="1600" b="1" dirty="0">
                <a:solidFill>
                  <a:srgbClr val="002060"/>
                </a:solidFill>
              </a:rPr>
              <a:t>Πανελλήνιο Ψηφιακό Αποθετήριο Μαθησιακών Αντικειμένων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για την Πρωτοβάθμια και τη Δευτεροβάθμια εκπαίδευση. </a:t>
            </a:r>
          </a:p>
          <a:p>
            <a:pPr algn="just">
              <a:defRPr/>
            </a:pP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Αποτελεί τον </a:t>
            </a:r>
            <a:r>
              <a:rPr lang="el-GR" sz="1600" b="1" dirty="0">
                <a:solidFill>
                  <a:srgbClr val="002060"/>
                </a:solidFill>
              </a:rPr>
              <a:t>Εθνικό Συσσωρευτή Εκπαιδευτικού Περιεχομένου</a:t>
            </a:r>
            <a:r>
              <a:rPr lang="el-GR" sz="1600" b="1" dirty="0"/>
              <a:t> 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με μεταδεδομένα από :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>
              <a:defRPr/>
            </a:pPr>
            <a:r>
              <a:rPr lang="el-GR" sz="1200" dirty="0"/>
              <a:t>συλλογές ψηφιακών πόρων </a:t>
            </a:r>
            <a:endParaRPr lang="en-US" sz="1200" dirty="0"/>
          </a:p>
          <a:p>
            <a:pPr lvl="1" algn="just">
              <a:defRPr/>
            </a:pPr>
            <a:r>
              <a:rPr lang="el-GR" sz="1200" dirty="0"/>
              <a:t>ψηφιακές βιβλιοθήκες </a:t>
            </a:r>
          </a:p>
          <a:p>
            <a:pPr lvl="1" algn="just">
              <a:defRPr/>
            </a:pPr>
            <a:r>
              <a:rPr lang="el-GR" sz="1200" dirty="0"/>
              <a:t>αποθετήρια άλλων φορέων </a:t>
            </a:r>
          </a:p>
          <a:p>
            <a:pPr marL="400050" lvl="1" indent="0" algn="just">
              <a:buNone/>
              <a:defRPr/>
            </a:pP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και τα οποία θα μπορούσαν να αξιοποιηθούν στη διαδικασία μάθησης.</a:t>
            </a:r>
          </a:p>
          <a:p>
            <a:pPr algn="just">
              <a:defRPr/>
            </a:pP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Στοχεύει να αποτελέσει την υποδομή πάνω στην οποία, διάφορων τύπων υπηρεσίες (όπως θεματικά ή γεωγραφικά </a:t>
            </a:r>
            <a:r>
              <a:rPr lang="el-G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portals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), θα μπορούν να αναπτυχθούν με εύκολο και γρήγορο τρόπο. </a:t>
            </a:r>
          </a:p>
          <a:p>
            <a:pPr algn="just">
              <a:defRPr/>
            </a:pPr>
            <a:r>
              <a:rPr lang="el-GR" sz="1600" b="1" dirty="0">
                <a:solidFill>
                  <a:srgbClr val="002060"/>
                </a:solidFill>
              </a:rPr>
              <a:t>Σχεδιάστηκε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και </a:t>
            </a:r>
            <a:r>
              <a:rPr lang="el-GR" sz="1600" b="1" dirty="0">
                <a:solidFill>
                  <a:srgbClr val="002060"/>
                </a:solidFill>
              </a:rPr>
              <a:t>αναπτύσσεται</a:t>
            </a:r>
            <a:r>
              <a:rPr lang="el-G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από το ΙΤΥΕ – ΔΙΟΦΑΝΤΟΣ στο πλαίσιο του «Ψηφιακού Σχολείου» για να αποτελέσει το κεντρικό σημείο πρόσβασης στο ψηφιακό εκπαιδευτικό περιεχόμενο.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3726" y="188913"/>
            <a:ext cx="7426325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Εισαγωγή</a:t>
            </a:r>
            <a:b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1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Πανελλήνιο Ψηφιακό Αποθετήριο Μαθησιακών Αντικειμένων «ΦΩΤΟΔΕΝΤΡΟ»</a:t>
            </a:r>
            <a:endParaRPr lang="el-GR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651375"/>
            <a:ext cx="1473200" cy="1479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5583115" y="3332285"/>
            <a:ext cx="351693" cy="4835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n w="38100">
                <a:solidFill>
                  <a:srgbClr val="C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14894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9362"/>
            <a:ext cx="12192000" cy="677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41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7702"/>
            <a:ext cx="12192000" cy="6965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0830" y="1204159"/>
            <a:ext cx="404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3"/>
              </a:rPr>
              <a:t>http://photodentro.edu.gr/oep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5771072" y="4994694"/>
            <a:ext cx="2018581" cy="1863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00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385" y="448574"/>
            <a:ext cx="12192000" cy="64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4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76981" cy="67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89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36" y="0"/>
            <a:ext cx="94165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4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F54E88A-55D1-41CB-B074-A14D565BFC25}" type="slidenum">
              <a:rPr lang="el-GR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l-GR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919289" y="1484313"/>
            <a:ext cx="8497887" cy="309721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Αποθηκεύει επαναχρησιμοποιήσιμα μαθησιακά αντικείμενα που: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είτε αναπτύσσονται από εκπαιδευτικούς στο πλαίσιο του εμπλουτισμού των σχολικών βιβλίων της Πρωτοβάθμιας και Δευτεροβάθμιας εκπαίδευσης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είτε έχουν δημιουργηθεί στο πλαίσιο άλλων έργων που χρηματοδοτήθηκαν από το Υπουργείο Παιδείας και Θρησκευμάτων (ΥΠΑΙΘ)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είτε έχουν επιλεγεί από άλλες πηγές. </a:t>
            </a:r>
          </a:p>
          <a:p>
            <a:pPr algn="just">
              <a:defRPr/>
            </a:pPr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Σύνδεσή του με Εκπαιδευτική Πλατφόρμα του «Ψηφιακού Σχολείου», διευκολύνοντας </a:t>
            </a:r>
          </a:p>
          <a:p>
            <a:pPr lvl="1" algn="just">
              <a:defRPr/>
            </a:pPr>
            <a:r>
              <a:rPr lang="el-GR" sz="1600" dirty="0"/>
              <a:t>στην εύρεση εκπαιδευτικού υλικού</a:t>
            </a:r>
          </a:p>
          <a:p>
            <a:pPr lvl="1" algn="just">
              <a:defRPr/>
            </a:pPr>
            <a:r>
              <a:rPr lang="el-GR" sz="1600" dirty="0"/>
              <a:t>στην ένταξη και αξιοποίησή σε εκπαιδευτικά σενάρια και μαθήματα.</a:t>
            </a:r>
          </a:p>
          <a:p>
            <a:pPr>
              <a:defRPr/>
            </a:pPr>
            <a:r>
              <a:rPr lang="el-G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Είναι ανοιχτό σε όλους.</a:t>
            </a: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3726" y="188913"/>
            <a:ext cx="7426325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Χαρακτηριστικά του </a:t>
            </a:r>
            <a:r>
              <a:rPr lang="el-GR" sz="2400" b="1" dirty="0" err="1">
                <a:solidFill>
                  <a:schemeClr val="accent6">
                    <a:lumMod val="75000"/>
                  </a:schemeClr>
                </a:solidFill>
              </a:rPr>
              <a:t>Φωτόδεντρου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1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Πανελλήνιο Ψηφιακό Αποθετήριο Μαθησιακών Αντικειμένων «ΦΩΤΟΔΕΝΤΡΟ»</a:t>
            </a:r>
            <a:endParaRPr lang="el-GR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652963"/>
            <a:ext cx="193516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4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18BF9F03-4927-4D26-B933-174B52CF7906}" type="slidenum">
              <a:rPr lang="el-GR" altLang="el-GR" sz="1200">
                <a:solidFill>
                  <a:srgbClr val="898989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4</a:t>
            </a:fld>
            <a:endParaRPr lang="el-GR" altLang="el-GR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07768" y="1628800"/>
            <a:ext cx="4680520" cy="1656184"/>
          </a:xfrm>
          <a:extLst/>
        </p:spPr>
        <p:txBody>
          <a:bodyPr numCol="3">
            <a:normAutofit/>
          </a:bodyPr>
          <a:lstStyle/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Εικόνα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Ήχος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Βίντεο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Κείμενο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Μοντέλο</a:t>
            </a:r>
          </a:p>
          <a:p>
            <a:pPr marL="557213" lvl="1" indent="-214313" eaLnBrk="1" fontAlgn="auto" hangingPunct="1">
              <a:spcAft>
                <a:spcPts val="0"/>
              </a:spcAft>
              <a:defRPr/>
            </a:pPr>
            <a:r>
              <a:rPr lang="el-GR" sz="1600" dirty="0"/>
              <a:t>Αναπαραστάσεις δεδομένων</a:t>
            </a:r>
          </a:p>
          <a:p>
            <a:pPr>
              <a:defRPr/>
            </a:pPr>
            <a:endParaRPr lang="el-GR" sz="20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33726" y="188913"/>
            <a:ext cx="7426325" cy="11430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l-GR" sz="2400" b="1" dirty="0"/>
              <a:t> 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Μαθησιακά Αντικείμενα του </a:t>
            </a:r>
            <a:r>
              <a:rPr lang="el-GR" sz="2400" b="1" dirty="0" err="1">
                <a:solidFill>
                  <a:schemeClr val="accent6">
                    <a:lumMod val="75000"/>
                  </a:schemeClr>
                </a:solidFill>
              </a:rPr>
              <a:t>Φωτόδεντρου</a:t>
            </a: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l-GR" sz="18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Πανελλήνιο Ψηφιακό Αποθετήριο Μαθησιακών Αντικειμένων «ΦΩΤΟΔΕΝΤΡΟ»</a:t>
            </a:r>
            <a:endParaRPr lang="el-GR" sz="24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3" name="Content Placeholder 2"/>
          <p:cNvSpPr txBox="1">
            <a:spLocks/>
          </p:cNvSpPr>
          <p:nvPr/>
        </p:nvSpPr>
        <p:spPr bwMode="auto">
          <a:xfrm>
            <a:off x="7104064" y="3500438"/>
            <a:ext cx="2376487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fontAlgn="base">
              <a:spcAft>
                <a:spcPct val="0"/>
              </a:spcAft>
            </a:pPr>
            <a:endParaRPr lang="el-GR" altLang="el-GR" sz="1600">
              <a:solidFill>
                <a:prstClr val="black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135560" y="3861048"/>
            <a:ext cx="813690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3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Προσομοίωση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Πείραμα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Εφαρμογή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Αξιολόγηση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Ασκήσεις πρακτικής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Μελέτη περίπτωσης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Ανοιχτή δραστηριότητα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Διερεύνηση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Ερευνητική δραστηριότητα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Έργο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Οδηγός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Διδακτικό εγχειρίδιο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Παρτιτούρα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Χάρτης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Πηγή-Αναφορά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Παρουσίαση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Επίδειξη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Μάθημα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Εκπαιδευτικό Σενάριο - Σχέδιο μαθήματος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Παιχνίδι ρόλων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Εκπαιδευτικό παιχνίδι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Ιστοσελίδα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Web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b</a:t>
            </a:r>
            <a:r>
              <a:rPr lang="el-GR" sz="4800" dirty="0">
                <a:solidFill>
                  <a:prstClr val="black"/>
                </a:solidFill>
                <a:latin typeface="Calibri"/>
              </a:rPr>
              <a:t>log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4800" dirty="0">
                <a:solidFill>
                  <a:prstClr val="black"/>
                </a:solidFill>
                <a:latin typeface="Calibri"/>
              </a:rPr>
              <a:t>W</a:t>
            </a:r>
            <a:r>
              <a:rPr lang="el-GR" sz="48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4800" dirty="0">
                <a:solidFill>
                  <a:prstClr val="black"/>
                </a:solidFill>
                <a:latin typeface="Calibri"/>
              </a:rPr>
              <a:t>k</a:t>
            </a:r>
            <a:r>
              <a:rPr lang="el-GR" sz="4800" dirty="0">
                <a:solidFill>
                  <a:prstClr val="black"/>
                </a:solidFill>
                <a:latin typeface="Calibri"/>
              </a:rPr>
              <a:t>i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Webcasts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Μέσο κοινωνικής δικτύωσης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l-GR" sz="4800" dirty="0">
                <a:solidFill>
                  <a:prstClr val="black"/>
                </a:solidFill>
                <a:latin typeface="Calibri"/>
              </a:rPr>
              <a:t>Γλωσσάρι</a:t>
            </a:r>
          </a:p>
          <a:p>
            <a:pPr marL="557213" lvl="1" indent="-214313" eaLnBrk="1" fontAlgn="auto" hangingPunct="1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endParaRPr lang="el-GR" sz="17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808664" y="2852738"/>
            <a:ext cx="574675" cy="57626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sz="16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48075" y="3429001"/>
            <a:ext cx="4751388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2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Σύνθετα Μαθησιακά Αντικείμενα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5051" y="1127126"/>
            <a:ext cx="4752975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l-GR" sz="2200" b="1" dirty="0">
                <a:solidFill>
                  <a:srgbClr val="1F497D">
                    <a:lumMod val="60000"/>
                    <a:lumOff val="40000"/>
                  </a:srgbClr>
                </a:solidFill>
                <a:latin typeface="Calibri"/>
              </a:rPr>
              <a:t>Απλά Μαθησιακά Αντικείμενα</a:t>
            </a:r>
          </a:p>
        </p:txBody>
      </p:sp>
    </p:spTree>
    <p:extLst>
      <p:ext uri="{BB962C8B-B14F-4D97-AF65-F5344CB8AC3E}">
        <p14:creationId xmlns:p14="http://schemas.microsoft.com/office/powerpoint/2010/main" val="7674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Ορθογώνιο 3"/>
          <p:cNvSpPr/>
          <p:nvPr/>
        </p:nvSpPr>
        <p:spPr>
          <a:xfrm>
            <a:off x="874358" y="1739730"/>
            <a:ext cx="279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http://photodentro.edu.gr</a:t>
            </a:r>
            <a:r>
              <a:rPr lang="en-US" b="1" dirty="0" smtClean="0"/>
              <a:t> </a:t>
            </a:r>
            <a:endParaRPr lang="el-GR" b="1" dirty="0"/>
          </a:p>
        </p:txBody>
      </p:sp>
      <p:sp>
        <p:nvSpPr>
          <p:cNvPr id="6" name="Ορθογώνιο 5"/>
          <p:cNvSpPr/>
          <p:nvPr/>
        </p:nvSpPr>
        <p:spPr>
          <a:xfrm>
            <a:off x="2743200" y="4779818"/>
            <a:ext cx="6143105" cy="1005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8091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86"/>
            <a:ext cx="12192000" cy="68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8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8913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2942705" y="3649287"/>
            <a:ext cx="299259" cy="382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749040" y="6126480"/>
            <a:ext cx="4688378" cy="7315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17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113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0" y="1645920"/>
            <a:ext cx="2011680" cy="7481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7649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ασκόπηση">
  <a:themeElements>
    <a:clrScheme name="Ανασκόπηση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Ανασκόπηση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νασκόπησ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264</Words>
  <Application>Microsoft Office PowerPoint</Application>
  <PresentationFormat>Ευρεία οθόνη</PresentationFormat>
  <Paragraphs>62</Paragraphs>
  <Slides>25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Ανασκόπηση</vt:lpstr>
      <vt:lpstr>Παρουσίαση του PowerPoint</vt:lpstr>
      <vt:lpstr> Εισαγωγή Πανελλήνιο Ψηφιακό Αποθετήριο Μαθησιακών Αντικειμένων «ΦΩΤΟΔΕΝΤΡΟ»</vt:lpstr>
      <vt:lpstr> Χαρακτηριστικά του Φωτόδεντρου Πανελλήνιο Ψηφιακό Αποθετήριο Μαθησιακών Αντικειμένων «ΦΩΤΟΔΕΝΤΡΟ»</vt:lpstr>
      <vt:lpstr> Μαθησιακά Αντικείμενα του Φωτόδεντρου Πανελλήνιο Ψηφιακό Αποθετήριο Μαθησιακών Αντικειμένων «ΦΩΤΟΔΕΝΤΡΟ»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Παράδειγμα μαθησιακού αντικειμένου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 G</dc:creator>
  <cp:lastModifiedBy>DIM</cp:lastModifiedBy>
  <cp:revision>14</cp:revision>
  <dcterms:created xsi:type="dcterms:W3CDTF">2019-02-04T21:11:44Z</dcterms:created>
  <dcterms:modified xsi:type="dcterms:W3CDTF">2019-03-03T00:26:47Z</dcterms:modified>
</cp:coreProperties>
</file>