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43"/>
  </p:notesMasterIdLst>
  <p:sldIdLst>
    <p:sldId id="354" r:id="rId2"/>
    <p:sldId id="309" r:id="rId3"/>
    <p:sldId id="355" r:id="rId4"/>
    <p:sldId id="356" r:id="rId5"/>
    <p:sldId id="362" r:id="rId6"/>
    <p:sldId id="290" r:id="rId7"/>
    <p:sldId id="363" r:id="rId8"/>
    <p:sldId id="389" r:id="rId9"/>
    <p:sldId id="358" r:id="rId10"/>
    <p:sldId id="357" r:id="rId11"/>
    <p:sldId id="364" r:id="rId12"/>
    <p:sldId id="359" r:id="rId13"/>
    <p:sldId id="366" r:id="rId14"/>
    <p:sldId id="361" r:id="rId15"/>
    <p:sldId id="367" r:id="rId16"/>
    <p:sldId id="347" r:id="rId17"/>
    <p:sldId id="368" r:id="rId18"/>
    <p:sldId id="369" r:id="rId19"/>
    <p:sldId id="391" r:id="rId20"/>
    <p:sldId id="350" r:id="rId21"/>
    <p:sldId id="370" r:id="rId22"/>
    <p:sldId id="390" r:id="rId23"/>
    <p:sldId id="371" r:id="rId24"/>
    <p:sldId id="372" r:id="rId25"/>
    <p:sldId id="373" r:id="rId26"/>
    <p:sldId id="374" r:id="rId27"/>
    <p:sldId id="375" r:id="rId28"/>
    <p:sldId id="376" r:id="rId29"/>
    <p:sldId id="377" r:id="rId30"/>
    <p:sldId id="378" r:id="rId31"/>
    <p:sldId id="379" r:id="rId32"/>
    <p:sldId id="380" r:id="rId33"/>
    <p:sldId id="381" r:id="rId34"/>
    <p:sldId id="382" r:id="rId35"/>
    <p:sldId id="383" r:id="rId36"/>
    <p:sldId id="384" r:id="rId37"/>
    <p:sldId id="385" r:id="rId38"/>
    <p:sldId id="386" r:id="rId39"/>
    <p:sldId id="387" r:id="rId40"/>
    <p:sldId id="388" r:id="rId41"/>
    <p:sldId id="353" r:id="rId4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FF"/>
    <a:srgbClr val="33CC33"/>
    <a:srgbClr val="FF0000"/>
    <a:srgbClr val="990000"/>
    <a:srgbClr val="FEC198"/>
    <a:srgbClr val="F85D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66" d="100"/>
          <a:sy n="66" d="100"/>
        </p:scale>
        <p:origin x="-432" y="-120"/>
      </p:cViewPr>
      <p:guideLst>
        <p:guide orient="horz" pos="2160"/>
        <p:guide pos="2880"/>
      </p:guideLst>
    </p:cSldViewPr>
  </p:slideViewPr>
  <p:outlineViewPr>
    <p:cViewPr>
      <p:scale>
        <a:sx n="33" d="100"/>
        <a:sy n="33" d="100"/>
      </p:scale>
      <p:origin x="0" y="86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804297-D4A3-434B-B390-83489CE6384B}" type="doc">
      <dgm:prSet loTypeId="urn:microsoft.com/office/officeart/2005/8/layout/target1" loCatId="relationship" qsTypeId="urn:microsoft.com/office/officeart/2005/8/quickstyle/simple1" qsCatId="simple" csTypeId="urn:microsoft.com/office/officeart/2005/8/colors/accent1_2" csCatId="accent1"/>
      <dgm:spPr/>
    </dgm:pt>
    <dgm:pt modelId="{3AF13EA8-3482-4686-9737-978C9E40C065}">
      <dgm:prSet/>
      <dgm:spPr/>
      <dgm: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b="0" i="0" u="none" strike="noStrike" cap="none" normalizeH="0" baseline="0" smtClean="0">
              <a:ln>
                <a:noFill/>
              </a:ln>
              <a:solidFill>
                <a:srgbClr val="FF0000"/>
              </a:solidFill>
              <a:effectLst/>
              <a:latin typeface="Arial" panose="020B0604020202020204" pitchFamily="34" charset="0"/>
              <a:cs typeface="Arial" panose="020B0604020202020204" pitchFamily="34" charset="0"/>
            </a:rPr>
            <a:t>ΣΧΟΛΙΚΗ</a:t>
          </a:r>
          <a:r>
            <a:rPr kumimoji="0" lang="el-GR" altLang="el-GR" b="0"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 </a:t>
          </a:r>
          <a:r>
            <a:rPr kumimoji="0" lang="el-GR" altLang="el-GR" b="0" i="0" u="none" strike="noStrike" cap="none" normalizeH="0" baseline="0" smtClean="0">
              <a:ln>
                <a:noFill/>
              </a:ln>
              <a:solidFill>
                <a:srgbClr val="FF0000"/>
              </a:solidFill>
              <a:effectLst/>
              <a:latin typeface="Arial" panose="020B0604020202020204" pitchFamily="34" charset="0"/>
              <a:cs typeface="Arial" panose="020B0604020202020204" pitchFamily="34" charset="0"/>
            </a:rPr>
            <a:t>ΤΑΞΗ</a:t>
          </a:r>
          <a:endParaRPr kumimoji="0" lang="en-US" altLang="el-GR" b="0" i="0" u="none" strike="noStrike" cap="none" normalizeH="0" baseline="0" smtClean="0">
            <a:ln>
              <a:noFill/>
            </a:ln>
            <a:solidFill>
              <a:srgbClr val="FF0000"/>
            </a:solidFill>
            <a:effectLst/>
            <a:latin typeface="Arial" panose="020B0604020202020204" pitchFamily="34" charset="0"/>
            <a:cs typeface="Arial" panose="020B0604020202020204" pitchFamily="34" charset="0"/>
          </a:endParaRPr>
        </a:p>
      </dgm:t>
    </dgm:pt>
    <dgm:pt modelId="{65E4A605-C2B7-4C2A-9FCC-E45C28E2B745}" type="parTrans" cxnId="{5422A991-8B62-4FA7-9FFD-FFF6FCE94CCF}">
      <dgm:prSet/>
      <dgm:spPr/>
    </dgm:pt>
    <dgm:pt modelId="{186FAD4F-68DA-48BD-8975-7B2193DA96D6}" type="sibTrans" cxnId="{5422A991-8B62-4FA7-9FFD-FFF6FCE94CCF}">
      <dgm:prSet/>
      <dgm:spPr/>
    </dgm:pt>
    <dgm:pt modelId="{854A1285-3DEB-4D06-9C94-221CC7B9650C}">
      <dgm:prSet/>
      <dgm:spPr/>
      <dgm: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b="0" i="0" u="none" strike="noStrike" cap="none" normalizeH="0" baseline="0" smtClean="0">
              <a:ln>
                <a:noFill/>
              </a:ln>
              <a:solidFill>
                <a:srgbClr val="33CC33"/>
              </a:solidFill>
              <a:effectLst/>
              <a:latin typeface="Arial" panose="020B0604020202020204" pitchFamily="34" charset="0"/>
              <a:cs typeface="Arial" panose="020B0604020202020204" pitchFamily="34" charset="0"/>
            </a:rPr>
            <a:t>ΣΧΟΛΙΚΗ ΚΟΙΝΟΤΗΤΑ</a:t>
          </a:r>
          <a:endParaRPr kumimoji="0" lang="en-US" altLang="el-GR" b="0" i="0" u="none" strike="noStrike" cap="none" normalizeH="0" baseline="0" smtClean="0">
            <a:ln>
              <a:noFill/>
            </a:ln>
            <a:solidFill>
              <a:srgbClr val="33CC33"/>
            </a:solidFill>
            <a:effectLst/>
            <a:latin typeface="Arial" panose="020B0604020202020204" pitchFamily="34" charset="0"/>
            <a:cs typeface="Arial" panose="020B0604020202020204" pitchFamily="34" charset="0"/>
          </a:endParaRPr>
        </a:p>
      </dgm:t>
    </dgm:pt>
    <dgm:pt modelId="{545EF4A5-CDE1-42CF-BCA1-FF26EDBF78CD}" type="parTrans" cxnId="{12DED7D5-3C00-4D0F-A6E1-64B7C321A3C4}">
      <dgm:prSet/>
      <dgm:spPr/>
    </dgm:pt>
    <dgm:pt modelId="{AD39C3DD-191E-4C59-8BCC-3BA3854A6F4B}" type="sibTrans" cxnId="{12DED7D5-3C00-4D0F-A6E1-64B7C321A3C4}">
      <dgm:prSet/>
      <dgm:spPr/>
    </dgm:pt>
    <dgm:pt modelId="{589321A7-76B4-4B09-A7F8-42741FEE01D2}">
      <dgm:prSet/>
      <dgm:spPr/>
      <dgm: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b="1" i="0" u="none" strike="noStrike" cap="none" normalizeH="0" baseline="0" smtClean="0">
              <a:ln>
                <a:noFill/>
              </a:ln>
              <a:solidFill>
                <a:srgbClr val="990000"/>
              </a:solidFill>
              <a:effectLst/>
              <a:latin typeface="Arial" panose="020B0604020202020204" pitchFamily="34" charset="0"/>
              <a:cs typeface="Arial" panose="020B0604020202020204" pitchFamily="34" charset="0"/>
            </a:rPr>
            <a:t>ΕΚΠΑΙΔΕΥΤΙΚΗ</a:t>
          </a:r>
          <a:r>
            <a:rPr kumimoji="0" lang="el-GR" altLang="el-GR" b="1" i="0" u="none" strike="noStrike" cap="none" normalizeH="0" baseline="0" smtClean="0">
              <a:ln>
                <a:noFill/>
              </a:ln>
              <a:solidFill>
                <a:schemeClr val="accent1"/>
              </a:solidFill>
              <a:effectLst/>
              <a:latin typeface="Arial" panose="020B0604020202020204" pitchFamily="34" charset="0"/>
              <a:cs typeface="Arial" panose="020B0604020202020204" pitchFamily="34" charset="0"/>
            </a:rPr>
            <a:t> </a:t>
          </a:r>
          <a:r>
            <a:rPr kumimoji="0" lang="el-GR" altLang="el-GR" b="1" i="0" u="none" strike="noStrike" cap="none" normalizeH="0" baseline="0" smtClean="0">
              <a:ln>
                <a:noFill/>
              </a:ln>
              <a:solidFill>
                <a:srgbClr val="990000"/>
              </a:solidFill>
              <a:effectLst/>
              <a:latin typeface="Arial" panose="020B0604020202020204" pitchFamily="34" charset="0"/>
              <a:cs typeface="Arial" panose="020B0604020202020204" pitchFamily="34" charset="0"/>
            </a:rPr>
            <a:t>ΠΟΛΙΤΙΚΗ</a:t>
          </a:r>
          <a:endParaRPr kumimoji="0" lang="en-US" altLang="el-GR" b="1" i="0" u="none" strike="noStrike" cap="none" normalizeH="0" baseline="0" smtClean="0">
            <a:ln>
              <a:noFill/>
            </a:ln>
            <a:solidFill>
              <a:srgbClr val="990000"/>
            </a:solidFill>
            <a:effectLst/>
            <a:latin typeface="Arial" panose="020B0604020202020204" pitchFamily="34" charset="0"/>
            <a:cs typeface="Arial" panose="020B0604020202020204" pitchFamily="34" charset="0"/>
          </a:endParaRPr>
        </a:p>
      </dgm:t>
    </dgm:pt>
    <dgm:pt modelId="{3A8119DE-C85C-49B8-9BC1-5F1ED39116D3}" type="parTrans" cxnId="{AE24016A-737A-4BCE-810E-D9C665FC8617}">
      <dgm:prSet/>
      <dgm:spPr/>
    </dgm:pt>
    <dgm:pt modelId="{BF088348-1030-4AB0-ADFA-121ABD9CFE1B}" type="sibTrans" cxnId="{AE24016A-737A-4BCE-810E-D9C665FC8617}">
      <dgm:prSet/>
      <dgm:spPr/>
    </dgm:pt>
    <dgm:pt modelId="{37DAB201-0FAB-4C7D-9DAE-3087C586C74D}" type="pres">
      <dgm:prSet presAssocID="{65804297-D4A3-434B-B390-83489CE6384B}" presName="composite" presStyleCnt="0">
        <dgm:presLayoutVars>
          <dgm:chMax val="5"/>
          <dgm:dir/>
          <dgm:resizeHandles val="exact"/>
        </dgm:presLayoutVars>
      </dgm:prSet>
      <dgm:spPr/>
    </dgm:pt>
    <dgm:pt modelId="{F4A734EA-0127-4ACC-9F02-44ECB11C7093}" type="pres">
      <dgm:prSet presAssocID="{3AF13EA8-3482-4686-9737-978C9E40C065}" presName="circle1" presStyleLbl="lnNode1" presStyleIdx="0" presStyleCnt="3"/>
      <dgm:spPr/>
    </dgm:pt>
    <dgm:pt modelId="{2048D202-B418-462E-8BC7-94C778140FB2}" type="pres">
      <dgm:prSet presAssocID="{3AF13EA8-3482-4686-9737-978C9E40C065}" presName="text1" presStyleLbl="revTx" presStyleIdx="0" presStyleCnt="3">
        <dgm:presLayoutVars>
          <dgm:bulletEnabled val="1"/>
        </dgm:presLayoutVars>
      </dgm:prSet>
      <dgm:spPr/>
      <dgm:t>
        <a:bodyPr/>
        <a:lstStyle/>
        <a:p>
          <a:endParaRPr lang="el-GR"/>
        </a:p>
      </dgm:t>
    </dgm:pt>
    <dgm:pt modelId="{89B88F8B-D17E-400C-81BE-41A91A692ABE}" type="pres">
      <dgm:prSet presAssocID="{3AF13EA8-3482-4686-9737-978C9E40C065}" presName="line1" presStyleLbl="callout" presStyleIdx="0" presStyleCnt="6"/>
      <dgm:spPr/>
    </dgm:pt>
    <dgm:pt modelId="{10BFA436-CE4D-4418-B50D-2B1CDDCF5B19}" type="pres">
      <dgm:prSet presAssocID="{3AF13EA8-3482-4686-9737-978C9E40C065}" presName="d1" presStyleLbl="callout" presStyleIdx="1" presStyleCnt="6"/>
      <dgm:spPr/>
    </dgm:pt>
    <dgm:pt modelId="{8F467351-4656-4C72-A9B9-6A881E3ECC73}" type="pres">
      <dgm:prSet presAssocID="{854A1285-3DEB-4D06-9C94-221CC7B9650C}" presName="circle2" presStyleLbl="lnNode1" presStyleIdx="1" presStyleCnt="3"/>
      <dgm:spPr/>
    </dgm:pt>
    <dgm:pt modelId="{18287860-C8A6-4B3C-8504-939E72506BDC}" type="pres">
      <dgm:prSet presAssocID="{854A1285-3DEB-4D06-9C94-221CC7B9650C}" presName="text2" presStyleLbl="revTx" presStyleIdx="1" presStyleCnt="3">
        <dgm:presLayoutVars>
          <dgm:bulletEnabled val="1"/>
        </dgm:presLayoutVars>
      </dgm:prSet>
      <dgm:spPr/>
      <dgm:t>
        <a:bodyPr/>
        <a:lstStyle/>
        <a:p>
          <a:endParaRPr lang="el-GR"/>
        </a:p>
      </dgm:t>
    </dgm:pt>
    <dgm:pt modelId="{71AB9754-42B1-443B-95E1-D394ABC8F768}" type="pres">
      <dgm:prSet presAssocID="{854A1285-3DEB-4D06-9C94-221CC7B9650C}" presName="line2" presStyleLbl="callout" presStyleIdx="2" presStyleCnt="6"/>
      <dgm:spPr/>
    </dgm:pt>
    <dgm:pt modelId="{FE28F3E6-1C41-4F56-B81D-FD6DD5418332}" type="pres">
      <dgm:prSet presAssocID="{854A1285-3DEB-4D06-9C94-221CC7B9650C}" presName="d2" presStyleLbl="callout" presStyleIdx="3" presStyleCnt="6"/>
      <dgm:spPr/>
    </dgm:pt>
    <dgm:pt modelId="{3CE8675D-8BE0-4686-8793-3787955C4C6D}" type="pres">
      <dgm:prSet presAssocID="{589321A7-76B4-4B09-A7F8-42741FEE01D2}" presName="circle3" presStyleLbl="lnNode1" presStyleIdx="2" presStyleCnt="3"/>
      <dgm:spPr/>
    </dgm:pt>
    <dgm:pt modelId="{17FA5015-3EA6-4C4A-850D-C3F72913CB67}" type="pres">
      <dgm:prSet presAssocID="{589321A7-76B4-4B09-A7F8-42741FEE01D2}" presName="text3" presStyleLbl="revTx" presStyleIdx="2" presStyleCnt="3">
        <dgm:presLayoutVars>
          <dgm:bulletEnabled val="1"/>
        </dgm:presLayoutVars>
      </dgm:prSet>
      <dgm:spPr/>
      <dgm:t>
        <a:bodyPr/>
        <a:lstStyle/>
        <a:p>
          <a:endParaRPr lang="el-GR"/>
        </a:p>
      </dgm:t>
    </dgm:pt>
    <dgm:pt modelId="{1B21E279-5594-418E-9657-39D251DFFE96}" type="pres">
      <dgm:prSet presAssocID="{589321A7-76B4-4B09-A7F8-42741FEE01D2}" presName="line3" presStyleLbl="callout" presStyleIdx="4" presStyleCnt="6"/>
      <dgm:spPr/>
    </dgm:pt>
    <dgm:pt modelId="{27F7D892-9C46-45DB-94EA-F990426B721F}" type="pres">
      <dgm:prSet presAssocID="{589321A7-76B4-4B09-A7F8-42741FEE01D2}" presName="d3" presStyleLbl="callout" presStyleIdx="5" presStyleCnt="6"/>
      <dgm:spPr/>
    </dgm:pt>
  </dgm:ptLst>
  <dgm:cxnLst>
    <dgm:cxn modelId="{5422A991-8B62-4FA7-9FFD-FFF6FCE94CCF}" srcId="{65804297-D4A3-434B-B390-83489CE6384B}" destId="{3AF13EA8-3482-4686-9737-978C9E40C065}" srcOrd="0" destOrd="0" parTransId="{65E4A605-C2B7-4C2A-9FCC-E45C28E2B745}" sibTransId="{186FAD4F-68DA-48BD-8975-7B2193DA96D6}"/>
    <dgm:cxn modelId="{12DED7D5-3C00-4D0F-A6E1-64B7C321A3C4}" srcId="{65804297-D4A3-434B-B390-83489CE6384B}" destId="{854A1285-3DEB-4D06-9C94-221CC7B9650C}" srcOrd="1" destOrd="0" parTransId="{545EF4A5-CDE1-42CF-BCA1-FF26EDBF78CD}" sibTransId="{AD39C3DD-191E-4C59-8BCC-3BA3854A6F4B}"/>
    <dgm:cxn modelId="{AE24016A-737A-4BCE-810E-D9C665FC8617}" srcId="{65804297-D4A3-434B-B390-83489CE6384B}" destId="{589321A7-76B4-4B09-A7F8-42741FEE01D2}" srcOrd="2" destOrd="0" parTransId="{3A8119DE-C85C-49B8-9BC1-5F1ED39116D3}" sibTransId="{BF088348-1030-4AB0-ADFA-121ABD9CFE1B}"/>
    <dgm:cxn modelId="{7F0A81E6-A4F7-4C09-B25B-ED4EB5D3E0D0}" type="presOf" srcId="{854A1285-3DEB-4D06-9C94-221CC7B9650C}" destId="{18287860-C8A6-4B3C-8504-939E72506BDC}" srcOrd="0" destOrd="0" presId="urn:microsoft.com/office/officeart/2005/8/layout/target1"/>
    <dgm:cxn modelId="{476B858E-A22C-4EC4-8D2D-F8C47A42DAE6}" type="presOf" srcId="{589321A7-76B4-4B09-A7F8-42741FEE01D2}" destId="{17FA5015-3EA6-4C4A-850D-C3F72913CB67}" srcOrd="0" destOrd="0" presId="urn:microsoft.com/office/officeart/2005/8/layout/target1"/>
    <dgm:cxn modelId="{4B3A04C8-8708-4E4E-9BBB-9539468F35C9}" type="presOf" srcId="{65804297-D4A3-434B-B390-83489CE6384B}" destId="{37DAB201-0FAB-4C7D-9DAE-3087C586C74D}" srcOrd="0" destOrd="0" presId="urn:microsoft.com/office/officeart/2005/8/layout/target1"/>
    <dgm:cxn modelId="{06BEEAE4-2E72-420E-8CCF-B247A83C63DE}" type="presOf" srcId="{3AF13EA8-3482-4686-9737-978C9E40C065}" destId="{2048D202-B418-462E-8BC7-94C778140FB2}" srcOrd="0" destOrd="0" presId="urn:microsoft.com/office/officeart/2005/8/layout/target1"/>
    <dgm:cxn modelId="{EFD6CB1C-651F-4AF2-A5AC-5131AACEB3E4}" type="presParOf" srcId="{37DAB201-0FAB-4C7D-9DAE-3087C586C74D}" destId="{F4A734EA-0127-4ACC-9F02-44ECB11C7093}" srcOrd="0" destOrd="0" presId="urn:microsoft.com/office/officeart/2005/8/layout/target1"/>
    <dgm:cxn modelId="{886B4749-73A4-4116-A270-47C497F6D82E}" type="presParOf" srcId="{37DAB201-0FAB-4C7D-9DAE-3087C586C74D}" destId="{2048D202-B418-462E-8BC7-94C778140FB2}" srcOrd="1" destOrd="0" presId="urn:microsoft.com/office/officeart/2005/8/layout/target1"/>
    <dgm:cxn modelId="{44651383-C431-4A59-931C-BEEA6D5428C0}" type="presParOf" srcId="{37DAB201-0FAB-4C7D-9DAE-3087C586C74D}" destId="{89B88F8B-D17E-400C-81BE-41A91A692ABE}" srcOrd="2" destOrd="0" presId="urn:microsoft.com/office/officeart/2005/8/layout/target1"/>
    <dgm:cxn modelId="{8C5AA761-41F6-409D-9C9D-62E75CF6D15A}" type="presParOf" srcId="{37DAB201-0FAB-4C7D-9DAE-3087C586C74D}" destId="{10BFA436-CE4D-4418-B50D-2B1CDDCF5B19}" srcOrd="3" destOrd="0" presId="urn:microsoft.com/office/officeart/2005/8/layout/target1"/>
    <dgm:cxn modelId="{EE4F81EB-DE25-4E38-8FE4-A4F4A8ADB2C3}" type="presParOf" srcId="{37DAB201-0FAB-4C7D-9DAE-3087C586C74D}" destId="{8F467351-4656-4C72-A9B9-6A881E3ECC73}" srcOrd="4" destOrd="0" presId="urn:microsoft.com/office/officeart/2005/8/layout/target1"/>
    <dgm:cxn modelId="{6C303F4E-387E-4DAC-8B31-5D6B69A7C025}" type="presParOf" srcId="{37DAB201-0FAB-4C7D-9DAE-3087C586C74D}" destId="{18287860-C8A6-4B3C-8504-939E72506BDC}" srcOrd="5" destOrd="0" presId="urn:microsoft.com/office/officeart/2005/8/layout/target1"/>
    <dgm:cxn modelId="{BAD54ED5-4555-479A-BA91-536FF4C973F4}" type="presParOf" srcId="{37DAB201-0FAB-4C7D-9DAE-3087C586C74D}" destId="{71AB9754-42B1-443B-95E1-D394ABC8F768}" srcOrd="6" destOrd="0" presId="urn:microsoft.com/office/officeart/2005/8/layout/target1"/>
    <dgm:cxn modelId="{49E4CFCD-506D-4892-B470-91CA1F7C61C6}" type="presParOf" srcId="{37DAB201-0FAB-4C7D-9DAE-3087C586C74D}" destId="{FE28F3E6-1C41-4F56-B81D-FD6DD5418332}" srcOrd="7" destOrd="0" presId="urn:microsoft.com/office/officeart/2005/8/layout/target1"/>
    <dgm:cxn modelId="{8A2A2B6D-AF68-4695-A90F-700C3DE5C591}" type="presParOf" srcId="{37DAB201-0FAB-4C7D-9DAE-3087C586C74D}" destId="{3CE8675D-8BE0-4686-8793-3787955C4C6D}" srcOrd="8" destOrd="0" presId="urn:microsoft.com/office/officeart/2005/8/layout/target1"/>
    <dgm:cxn modelId="{20B091C4-AD10-4C51-86D6-6E4A25F6945F}" type="presParOf" srcId="{37DAB201-0FAB-4C7D-9DAE-3087C586C74D}" destId="{17FA5015-3EA6-4C4A-850D-C3F72913CB67}" srcOrd="9" destOrd="0" presId="urn:microsoft.com/office/officeart/2005/8/layout/target1"/>
    <dgm:cxn modelId="{753CF0E1-4CDE-4E5E-9B45-401247320387}" type="presParOf" srcId="{37DAB201-0FAB-4C7D-9DAE-3087C586C74D}" destId="{1B21E279-5594-418E-9657-39D251DFFE96}" srcOrd="10" destOrd="0" presId="urn:microsoft.com/office/officeart/2005/8/layout/target1"/>
    <dgm:cxn modelId="{5E48E6C8-3D5B-4A88-99F1-490A88FC1968}" type="presParOf" srcId="{37DAB201-0FAB-4C7D-9DAE-3087C586C74D}" destId="{27F7D892-9C46-45DB-94EA-F990426B721F}"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E8675D-8BE0-4686-8793-3787955C4C6D}">
      <dsp:nvSpPr>
        <dsp:cNvPr id="0" name=""/>
        <dsp:cNvSpPr/>
      </dsp:nvSpPr>
      <dsp:spPr>
        <a:xfrm>
          <a:off x="0" y="2022950"/>
          <a:ext cx="4044315" cy="40443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467351-4656-4C72-A9B9-6A881E3ECC73}">
      <dsp:nvSpPr>
        <dsp:cNvPr id="0" name=""/>
        <dsp:cNvSpPr/>
      </dsp:nvSpPr>
      <dsp:spPr>
        <a:xfrm>
          <a:off x="808863" y="2831813"/>
          <a:ext cx="2426589" cy="242658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A734EA-0127-4ACC-9F02-44ECB11C7093}">
      <dsp:nvSpPr>
        <dsp:cNvPr id="0" name=""/>
        <dsp:cNvSpPr/>
      </dsp:nvSpPr>
      <dsp:spPr>
        <a:xfrm>
          <a:off x="1617726" y="3640677"/>
          <a:ext cx="808863" cy="80886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48D202-B418-462E-8BC7-94C778140FB2}">
      <dsp:nvSpPr>
        <dsp:cNvPr id="0" name=""/>
        <dsp:cNvSpPr/>
      </dsp:nvSpPr>
      <dsp:spPr>
        <a:xfrm>
          <a:off x="4718367" y="674845"/>
          <a:ext cx="2022157" cy="1179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24130" rIns="24130" bIns="2413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900" b="0" i="0" u="none" strike="noStrike" kern="1200" cap="none" normalizeH="0" baseline="0" smtClean="0">
              <a:ln>
                <a:noFill/>
              </a:ln>
              <a:solidFill>
                <a:srgbClr val="FF0000"/>
              </a:solidFill>
              <a:effectLst/>
              <a:latin typeface="Arial" panose="020B0604020202020204" pitchFamily="34" charset="0"/>
              <a:cs typeface="Arial" panose="020B0604020202020204" pitchFamily="34" charset="0"/>
            </a:rPr>
            <a:t>ΣΧΟΛΙΚΗ</a:t>
          </a:r>
          <a:r>
            <a:rPr kumimoji="0" lang="el-GR" altLang="el-GR" sz="1900" b="0" i="0" u="none" strike="noStrike" kern="1200" cap="none" normalizeH="0" baseline="0" smtClean="0">
              <a:ln>
                <a:noFill/>
              </a:ln>
              <a:solidFill>
                <a:schemeClr val="accent1"/>
              </a:solidFill>
              <a:effectLst/>
              <a:latin typeface="Arial" panose="020B0604020202020204" pitchFamily="34" charset="0"/>
              <a:cs typeface="Arial" panose="020B0604020202020204" pitchFamily="34" charset="0"/>
            </a:rPr>
            <a:t> </a:t>
          </a:r>
          <a:r>
            <a:rPr kumimoji="0" lang="el-GR" altLang="el-GR" sz="1900" b="0" i="0" u="none" strike="noStrike" kern="1200" cap="none" normalizeH="0" baseline="0" smtClean="0">
              <a:ln>
                <a:noFill/>
              </a:ln>
              <a:solidFill>
                <a:srgbClr val="FF0000"/>
              </a:solidFill>
              <a:effectLst/>
              <a:latin typeface="Arial" panose="020B0604020202020204" pitchFamily="34" charset="0"/>
              <a:cs typeface="Arial" panose="020B0604020202020204" pitchFamily="34" charset="0"/>
            </a:rPr>
            <a:t>ΤΑΞΗ</a:t>
          </a:r>
          <a:endParaRPr kumimoji="0" lang="en-US" altLang="el-GR" sz="1900" b="0" i="0" u="none" strike="noStrike" kern="1200" cap="none" normalizeH="0" baseline="0" smtClean="0">
            <a:ln>
              <a:noFill/>
            </a:ln>
            <a:solidFill>
              <a:srgbClr val="FF0000"/>
            </a:solidFill>
            <a:effectLst/>
            <a:latin typeface="Arial" panose="020B0604020202020204" pitchFamily="34" charset="0"/>
            <a:cs typeface="Arial" panose="020B0604020202020204" pitchFamily="34" charset="0"/>
          </a:endParaRPr>
        </a:p>
      </dsp:txBody>
      <dsp:txXfrm>
        <a:off x="4718367" y="674845"/>
        <a:ext cx="2022157" cy="1179591"/>
      </dsp:txXfrm>
    </dsp:sp>
    <dsp:sp modelId="{89B88F8B-D17E-400C-81BE-41A91A692ABE}">
      <dsp:nvSpPr>
        <dsp:cNvPr id="0" name=""/>
        <dsp:cNvSpPr/>
      </dsp:nvSpPr>
      <dsp:spPr>
        <a:xfrm>
          <a:off x="4212828" y="1264641"/>
          <a:ext cx="5055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BFA436-CE4D-4418-B50D-2B1CDDCF5B19}">
      <dsp:nvSpPr>
        <dsp:cNvPr id="0" name=""/>
        <dsp:cNvSpPr/>
      </dsp:nvSpPr>
      <dsp:spPr>
        <a:xfrm rot="5400000">
          <a:off x="1726585" y="1560888"/>
          <a:ext cx="2779792" cy="2188648"/>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287860-C8A6-4B3C-8504-939E72506BDC}">
      <dsp:nvSpPr>
        <dsp:cNvPr id="0" name=""/>
        <dsp:cNvSpPr/>
      </dsp:nvSpPr>
      <dsp:spPr>
        <a:xfrm>
          <a:off x="4718367" y="1854437"/>
          <a:ext cx="2022157" cy="1179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24130" rIns="24130" bIns="2413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900" b="0" i="0" u="none" strike="noStrike" kern="1200" cap="none" normalizeH="0" baseline="0" smtClean="0">
              <a:ln>
                <a:noFill/>
              </a:ln>
              <a:solidFill>
                <a:srgbClr val="33CC33"/>
              </a:solidFill>
              <a:effectLst/>
              <a:latin typeface="Arial" panose="020B0604020202020204" pitchFamily="34" charset="0"/>
              <a:cs typeface="Arial" panose="020B0604020202020204" pitchFamily="34" charset="0"/>
            </a:rPr>
            <a:t>ΣΧΟΛΙΚΗ ΚΟΙΝΟΤΗΤΑ</a:t>
          </a:r>
          <a:endParaRPr kumimoji="0" lang="en-US" altLang="el-GR" sz="1900" b="0" i="0" u="none" strike="noStrike" kern="1200" cap="none" normalizeH="0" baseline="0" smtClean="0">
            <a:ln>
              <a:noFill/>
            </a:ln>
            <a:solidFill>
              <a:srgbClr val="33CC33"/>
            </a:solidFill>
            <a:effectLst/>
            <a:latin typeface="Arial" panose="020B0604020202020204" pitchFamily="34" charset="0"/>
            <a:cs typeface="Arial" panose="020B0604020202020204" pitchFamily="34" charset="0"/>
          </a:endParaRPr>
        </a:p>
      </dsp:txBody>
      <dsp:txXfrm>
        <a:off x="4718367" y="1854437"/>
        <a:ext cx="2022157" cy="1179591"/>
      </dsp:txXfrm>
    </dsp:sp>
    <dsp:sp modelId="{71AB9754-42B1-443B-95E1-D394ABC8F768}">
      <dsp:nvSpPr>
        <dsp:cNvPr id="0" name=""/>
        <dsp:cNvSpPr/>
      </dsp:nvSpPr>
      <dsp:spPr>
        <a:xfrm>
          <a:off x="4212828" y="2444233"/>
          <a:ext cx="5055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28F3E6-1C41-4F56-B81D-FD6DD5418332}">
      <dsp:nvSpPr>
        <dsp:cNvPr id="0" name=""/>
        <dsp:cNvSpPr/>
      </dsp:nvSpPr>
      <dsp:spPr>
        <a:xfrm rot="5400000">
          <a:off x="2323256" y="2722078"/>
          <a:ext cx="2166135" cy="1608963"/>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FA5015-3EA6-4C4A-850D-C3F72913CB67}">
      <dsp:nvSpPr>
        <dsp:cNvPr id="0" name=""/>
        <dsp:cNvSpPr/>
      </dsp:nvSpPr>
      <dsp:spPr>
        <a:xfrm>
          <a:off x="4718367" y="3034029"/>
          <a:ext cx="2022157" cy="1179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24130" rIns="24130" bIns="24130" numCol="1" spcCol="1270" anchor="ctr" anchorCtr="0">
          <a:no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el-GR" sz="1900" b="1" i="0" u="none" strike="noStrike" kern="1200" cap="none" normalizeH="0" baseline="0" smtClean="0">
              <a:ln>
                <a:noFill/>
              </a:ln>
              <a:solidFill>
                <a:srgbClr val="990000"/>
              </a:solidFill>
              <a:effectLst/>
              <a:latin typeface="Arial" panose="020B0604020202020204" pitchFamily="34" charset="0"/>
              <a:cs typeface="Arial" panose="020B0604020202020204" pitchFamily="34" charset="0"/>
            </a:rPr>
            <a:t>ΕΚΠΑΙΔΕΥΤΙΚΗ</a:t>
          </a:r>
          <a:r>
            <a:rPr kumimoji="0" lang="el-GR" altLang="el-GR" sz="1900" b="1" i="0" u="none" strike="noStrike" kern="1200" cap="none" normalizeH="0" baseline="0" smtClean="0">
              <a:ln>
                <a:noFill/>
              </a:ln>
              <a:solidFill>
                <a:schemeClr val="accent1"/>
              </a:solidFill>
              <a:effectLst/>
              <a:latin typeface="Arial" panose="020B0604020202020204" pitchFamily="34" charset="0"/>
              <a:cs typeface="Arial" panose="020B0604020202020204" pitchFamily="34" charset="0"/>
            </a:rPr>
            <a:t> </a:t>
          </a:r>
          <a:r>
            <a:rPr kumimoji="0" lang="el-GR" altLang="el-GR" sz="1900" b="1" i="0" u="none" strike="noStrike" kern="1200" cap="none" normalizeH="0" baseline="0" smtClean="0">
              <a:ln>
                <a:noFill/>
              </a:ln>
              <a:solidFill>
                <a:srgbClr val="990000"/>
              </a:solidFill>
              <a:effectLst/>
              <a:latin typeface="Arial" panose="020B0604020202020204" pitchFamily="34" charset="0"/>
              <a:cs typeface="Arial" panose="020B0604020202020204" pitchFamily="34" charset="0"/>
            </a:rPr>
            <a:t>ΠΟΛΙΤΙΚΗ</a:t>
          </a:r>
          <a:endParaRPr kumimoji="0" lang="en-US" altLang="el-GR" sz="1900" b="1" i="0" u="none" strike="noStrike" kern="1200" cap="none" normalizeH="0" baseline="0" smtClean="0">
            <a:ln>
              <a:noFill/>
            </a:ln>
            <a:solidFill>
              <a:srgbClr val="990000"/>
            </a:solidFill>
            <a:effectLst/>
            <a:latin typeface="Arial" panose="020B0604020202020204" pitchFamily="34" charset="0"/>
            <a:cs typeface="Arial" panose="020B0604020202020204" pitchFamily="34" charset="0"/>
          </a:endParaRPr>
        </a:p>
      </dsp:txBody>
      <dsp:txXfrm>
        <a:off x="4718367" y="3034029"/>
        <a:ext cx="2022157" cy="1179591"/>
      </dsp:txXfrm>
    </dsp:sp>
    <dsp:sp modelId="{1B21E279-5594-418E-9657-39D251DFFE96}">
      <dsp:nvSpPr>
        <dsp:cNvPr id="0" name=""/>
        <dsp:cNvSpPr/>
      </dsp:nvSpPr>
      <dsp:spPr>
        <a:xfrm>
          <a:off x="4212828" y="3623825"/>
          <a:ext cx="5055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F7D892-9C46-45DB-94EA-F990426B721F}">
      <dsp:nvSpPr>
        <dsp:cNvPr id="0" name=""/>
        <dsp:cNvSpPr/>
      </dsp:nvSpPr>
      <dsp:spPr>
        <a:xfrm rot="5400000">
          <a:off x="2920669" y="3882324"/>
          <a:ext cx="1547624" cy="1029278"/>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08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12337F0B-D7E4-45AC-934A-D78FD42A2362}" type="datetimeFigureOut">
              <a:rPr lang="en-US"/>
              <a:pPr>
                <a:defRPr/>
              </a:pPr>
              <a:t>10/26/2021</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Κάντε κλικ για να επεξεργαστείτε τα στυλ κειμένου του υποδείγματος</a:t>
            </a:r>
          </a:p>
          <a:p>
            <a:pPr lvl="1"/>
            <a:r>
              <a:rPr lang="en-US" noProof="0" smtClean="0"/>
              <a:t>Δεύτερου επιπέδου</a:t>
            </a:r>
          </a:p>
          <a:p>
            <a:pPr lvl="2"/>
            <a:r>
              <a:rPr lang="en-US" noProof="0" smtClean="0"/>
              <a:t>Τρίτου επιπέδου</a:t>
            </a:r>
          </a:p>
          <a:p>
            <a:pPr lvl="3"/>
            <a:r>
              <a:rPr lang="en-US" noProof="0" smtClean="0"/>
              <a:t>Τέταρτου επιπέδου</a:t>
            </a:r>
          </a:p>
          <a:p>
            <a:pPr lvl="4"/>
            <a:r>
              <a:rPr lang="en-US" noProof="0" smtClean="0"/>
              <a:t>Πέμπτου επιπέδου</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C9A4D2-10CB-489E-A22D-2CEE39814260}" type="slidenum">
              <a:rPr lang="en-US"/>
              <a:pPr>
                <a:defRPr/>
              </a:pPr>
              <a:t>‹#›</a:t>
            </a:fld>
            <a:endParaRPr lang="en-US"/>
          </a:p>
        </p:txBody>
      </p:sp>
    </p:spTree>
    <p:extLst>
      <p:ext uri="{BB962C8B-B14F-4D97-AF65-F5344CB8AC3E}">
        <p14:creationId xmlns:p14="http://schemas.microsoft.com/office/powerpoint/2010/main" val="24675892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1 - Ορθογώνιο"/>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3 - Ορθογώνιο"/>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8 - Ορθογώνιο"/>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0 - Ευθεία γραμμή σύνδεσης"/>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9 - Ευθεία γραμμή σύνδεσης"/>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5 - Ευθεία γραμμή σύνδεσης"/>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21 - Ευθεία γραμμή σύνδεσης"/>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 Έλλειψη"/>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 Έλλειψη"/>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 Έλλειψη"/>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 Έλλειψη"/>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 Τίτλος"/>
          <p:cNvSpPr>
            <a:spLocks noGrp="1"/>
          </p:cNvSpPr>
          <p:nvPr>
            <p:ph type="ctrTitle"/>
          </p:nvPr>
        </p:nvSpPr>
        <p:spPr>
          <a:xfrm>
            <a:off x="2286000" y="3124200"/>
            <a:ext cx="6172200" cy="1894362"/>
          </a:xfrm>
        </p:spPr>
        <p:txBody>
          <a:bodyPr/>
          <a:lstStyle>
            <a:lvl1pPr>
              <a:defRPr b="1"/>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22" name="27 - Θέση ημερομηνίας"/>
          <p:cNvSpPr>
            <a:spLocks noGrp="1"/>
          </p:cNvSpPr>
          <p:nvPr>
            <p:ph type="dt" sz="half" idx="10"/>
          </p:nvPr>
        </p:nvSpPr>
        <p:spPr bwMode="auto">
          <a:xfrm rot="5400000">
            <a:off x="7764463" y="1174750"/>
            <a:ext cx="2286000" cy="381000"/>
          </a:xfrm>
        </p:spPr>
        <p:txBody>
          <a:bodyPr/>
          <a:lstStyle>
            <a:lvl1pPr>
              <a:defRPr/>
            </a:lvl1pPr>
          </a:lstStyle>
          <a:p>
            <a:pPr>
              <a:defRPr/>
            </a:pPr>
            <a:fld id="{DE9CAEAD-481B-4514-9ECE-300F155D5005}" type="datetime1">
              <a:rPr lang="el-GR"/>
              <a:pPr>
                <a:defRPr/>
              </a:pPr>
              <a:t>26/10/2021</a:t>
            </a:fld>
            <a:endParaRPr lang="el-GR"/>
          </a:p>
        </p:txBody>
      </p:sp>
      <p:sp>
        <p:nvSpPr>
          <p:cNvPr id="23" name="16 - Θέση υποσέλιδου"/>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28 - Θέση αριθμού διαφάνειας"/>
          <p:cNvSpPr>
            <a:spLocks noGrp="1"/>
          </p:cNvSpPr>
          <p:nvPr>
            <p:ph type="sldNum" sz="quarter" idx="12"/>
          </p:nvPr>
        </p:nvSpPr>
        <p:spPr bwMode="auto">
          <a:xfrm>
            <a:off x="1325563" y="4929188"/>
            <a:ext cx="609600" cy="517525"/>
          </a:xfrm>
        </p:spPr>
        <p:txBody>
          <a:bodyPr/>
          <a:lstStyle>
            <a:lvl1pPr>
              <a:defRPr/>
            </a:lvl1pPr>
          </a:lstStyle>
          <a:p>
            <a:pPr>
              <a:defRPr/>
            </a:pPr>
            <a:fld id="{2D646F8A-F6F8-484F-93F7-6B4CE2E4DEC3}"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1E4D6090-55D3-4DA9-8A0F-FDDD2E2EA09F}" type="datetime1">
              <a:rPr lang="el-GR"/>
              <a:pPr>
                <a:defRPr/>
              </a:pPr>
              <a:t>26/10/2021</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n-US"/>
          </a:p>
        </p:txBody>
      </p:sp>
      <p:sp>
        <p:nvSpPr>
          <p:cNvPr id="6" name="22 - Θέση αριθμού διαφάνειας"/>
          <p:cNvSpPr>
            <a:spLocks noGrp="1"/>
          </p:cNvSpPr>
          <p:nvPr>
            <p:ph type="sldNum" sz="quarter" idx="12"/>
          </p:nvPr>
        </p:nvSpPr>
        <p:spPr/>
        <p:txBody>
          <a:bodyPr/>
          <a:lstStyle>
            <a:lvl1pPr>
              <a:defRPr/>
            </a:lvl1pPr>
          </a:lstStyle>
          <a:p>
            <a:pPr>
              <a:defRPr/>
            </a:pPr>
            <a:fld id="{FC104305-0634-4CC0-BCF8-E92375FA586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D89F08F3-472E-41CC-8FEB-6AE3E1582593}" type="datetime1">
              <a:rPr lang="el-GR"/>
              <a:pPr>
                <a:defRPr/>
              </a:pPr>
              <a:t>26/10/2021</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n-US"/>
          </a:p>
        </p:txBody>
      </p:sp>
      <p:sp>
        <p:nvSpPr>
          <p:cNvPr id="6" name="22 - Θέση αριθμού διαφάνειας"/>
          <p:cNvSpPr>
            <a:spLocks noGrp="1"/>
          </p:cNvSpPr>
          <p:nvPr>
            <p:ph type="sldNum" sz="quarter" idx="12"/>
          </p:nvPr>
        </p:nvSpPr>
        <p:spPr/>
        <p:txBody>
          <a:bodyPr/>
          <a:lstStyle>
            <a:lvl1pPr>
              <a:defRPr/>
            </a:lvl1pPr>
          </a:lstStyle>
          <a:p>
            <a:pPr>
              <a:defRPr/>
            </a:pPr>
            <a:fld id="{290DDF97-CFB7-4EC6-AA95-23854A6CBEFA}"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8" name="7 - Θέση περιεχομένου"/>
          <p:cNvSpPr>
            <a:spLocks noGrp="1"/>
          </p:cNvSpPr>
          <p:nvPr>
            <p:ph sz="quarter" idx="1"/>
          </p:nvPr>
        </p:nvSpPr>
        <p:spPr>
          <a:xfrm>
            <a:off x="457200" y="1600200"/>
            <a:ext cx="7467600" cy="487375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6 - Θέση ημερομηνίας"/>
          <p:cNvSpPr>
            <a:spLocks noGrp="1"/>
          </p:cNvSpPr>
          <p:nvPr>
            <p:ph type="dt" sz="half" idx="10"/>
          </p:nvPr>
        </p:nvSpPr>
        <p:spPr/>
        <p:txBody>
          <a:bodyPr rtlCol="0"/>
          <a:lstStyle>
            <a:lvl1pPr>
              <a:defRPr/>
            </a:lvl1pPr>
          </a:lstStyle>
          <a:p>
            <a:pPr>
              <a:defRPr/>
            </a:pPr>
            <a:fld id="{56449420-574C-4A30-A704-9C17DBFA51A2}" type="datetime1">
              <a:rPr lang="el-GR"/>
              <a:pPr>
                <a:defRPr/>
              </a:pPr>
              <a:t>26/10/2021</a:t>
            </a:fld>
            <a:endParaRPr lang="el-GR"/>
          </a:p>
        </p:txBody>
      </p:sp>
      <p:sp>
        <p:nvSpPr>
          <p:cNvPr id="5" name="8 - Θέση αριθμού διαφάνειας"/>
          <p:cNvSpPr>
            <a:spLocks noGrp="1"/>
          </p:cNvSpPr>
          <p:nvPr>
            <p:ph type="sldNum" sz="quarter" idx="11"/>
          </p:nvPr>
        </p:nvSpPr>
        <p:spPr/>
        <p:txBody>
          <a:bodyPr rtlCol="0"/>
          <a:lstStyle>
            <a:lvl1pPr>
              <a:defRPr/>
            </a:lvl1pPr>
          </a:lstStyle>
          <a:p>
            <a:pPr>
              <a:defRPr/>
            </a:pPr>
            <a:fld id="{EBF4EB1C-319D-4FD6-AABC-4421327F2F64}" type="slidenum">
              <a:rPr lang="el-GR"/>
              <a:pPr>
                <a:defRPr/>
              </a:pPr>
              <a:t>‹#›</a:t>
            </a:fld>
            <a:endParaRPr lang="el-GR"/>
          </a:p>
        </p:txBody>
      </p:sp>
      <p:sp>
        <p:nvSpPr>
          <p:cNvPr id="6" name="9 - Θέση υποσέλιδου"/>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4"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 Ορθογώνιο"/>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 Ορθογώνιο"/>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1 - Ορθογώνιο"/>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2 - Ευθεία γραμμή σύνδεσης"/>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4 - Ευθεία γραμμή σύνδεσης"/>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5 - Ευθεία γραμμή σύνδεσης"/>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 Έλλειψη"/>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 Έλλειψη"/>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 Έλλειψη"/>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 Έλλειψη"/>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 Ευθεία γραμμή σύνδεσης"/>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20" name="3 - Θέση ημερομηνίας"/>
          <p:cNvSpPr>
            <a:spLocks noGrp="1"/>
          </p:cNvSpPr>
          <p:nvPr>
            <p:ph type="dt" sz="half" idx="10"/>
          </p:nvPr>
        </p:nvSpPr>
        <p:spPr bwMode="auto">
          <a:xfrm rot="5400000">
            <a:off x="7762875" y="1169988"/>
            <a:ext cx="2286000" cy="381000"/>
          </a:xfrm>
        </p:spPr>
        <p:txBody>
          <a:bodyPr/>
          <a:lstStyle>
            <a:lvl1pPr>
              <a:defRPr/>
            </a:lvl1pPr>
          </a:lstStyle>
          <a:p>
            <a:pPr>
              <a:defRPr/>
            </a:pPr>
            <a:fld id="{72700B95-83DA-4B3D-AB7E-3E94F34329EA}" type="datetime1">
              <a:rPr lang="el-GR"/>
              <a:pPr>
                <a:defRPr/>
              </a:pPr>
              <a:t>26/10/2021</a:t>
            </a:fld>
            <a:endParaRPr lang="el-GR"/>
          </a:p>
        </p:txBody>
      </p:sp>
      <p:sp>
        <p:nvSpPr>
          <p:cNvPr id="21" name="4 - Θέση υποσέλιδου"/>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5 - Θέση αριθμού διαφάνειας"/>
          <p:cNvSpPr>
            <a:spLocks noGrp="1"/>
          </p:cNvSpPr>
          <p:nvPr>
            <p:ph type="sldNum" sz="quarter" idx="12"/>
          </p:nvPr>
        </p:nvSpPr>
        <p:spPr bwMode="auto">
          <a:xfrm>
            <a:off x="1339850" y="4929188"/>
            <a:ext cx="609600" cy="517525"/>
          </a:xfrm>
        </p:spPr>
        <p:txBody>
          <a:bodyPr/>
          <a:lstStyle>
            <a:lvl1pPr>
              <a:defRPr/>
            </a:lvl1pPr>
          </a:lstStyle>
          <a:p>
            <a:pPr>
              <a:defRPr/>
            </a:pPr>
            <a:fld id="{88C6BC44-222F-4122-AF91-A6D548F082D7}"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9" name="8 - Θέση περιεχομένου"/>
          <p:cNvSpPr>
            <a:spLocks noGrp="1"/>
          </p:cNvSpPr>
          <p:nvPr>
            <p:ph sz="quarter" idx="1"/>
          </p:nvPr>
        </p:nvSpPr>
        <p:spPr>
          <a:xfrm>
            <a:off x="457200" y="1600200"/>
            <a:ext cx="3657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10 - Θέση περιεχομένου"/>
          <p:cNvSpPr>
            <a:spLocks noGrp="1"/>
          </p:cNvSpPr>
          <p:nvPr>
            <p:ph sz="quarter" idx="2"/>
          </p:nvPr>
        </p:nvSpPr>
        <p:spPr>
          <a:xfrm>
            <a:off x="4270248" y="1600200"/>
            <a:ext cx="3657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703E8771-DA25-4D2B-BDBD-39AD10587618}" type="datetime1">
              <a:rPr lang="el-GR"/>
              <a:pPr>
                <a:defRPr/>
              </a:pPr>
              <a:t>26/10/2021</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n-US"/>
          </a:p>
        </p:txBody>
      </p:sp>
      <p:sp>
        <p:nvSpPr>
          <p:cNvPr id="7" name="22 - Θέση αριθμού διαφάνειας"/>
          <p:cNvSpPr>
            <a:spLocks noGrp="1"/>
          </p:cNvSpPr>
          <p:nvPr>
            <p:ph type="sldNum" sz="quarter" idx="12"/>
          </p:nvPr>
        </p:nvSpPr>
        <p:spPr/>
        <p:txBody>
          <a:bodyPr/>
          <a:lstStyle>
            <a:lvl1pPr>
              <a:defRPr/>
            </a:lvl1pPr>
          </a:lstStyle>
          <a:p>
            <a:pPr>
              <a:defRPr/>
            </a:pPr>
            <a:fld id="{A425B262-5D03-4C23-8657-909F7BA84F68}"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lstStyle>
            <a:lvl1pPr>
              <a:defRPr/>
            </a:lvl1pPr>
          </a:lstStyle>
          <a:p>
            <a:r>
              <a:rPr lang="el-GR" smtClean="0"/>
              <a:t>Kλικ για επεξεργασία του τίτλου</a:t>
            </a:r>
            <a:endParaRPr lang="en-US"/>
          </a:p>
        </p:txBody>
      </p:sp>
      <p:sp>
        <p:nvSpPr>
          <p:cNvPr id="11" name="10 - Θέση περιεχομένου"/>
          <p:cNvSpPr>
            <a:spLocks noGrp="1"/>
          </p:cNvSpPr>
          <p:nvPr>
            <p:ph sz="quarter" idx="2"/>
          </p:nvPr>
        </p:nvSpPr>
        <p:spPr>
          <a:xfrm>
            <a:off x="457200" y="2362200"/>
            <a:ext cx="36576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quarter" idx="4"/>
          </p:nvPr>
        </p:nvSpPr>
        <p:spPr>
          <a:xfrm>
            <a:off x="4371975" y="2362200"/>
            <a:ext cx="36576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7" name="13 - Θέση ημερομηνίας"/>
          <p:cNvSpPr>
            <a:spLocks noGrp="1"/>
          </p:cNvSpPr>
          <p:nvPr>
            <p:ph type="dt" sz="half" idx="10"/>
          </p:nvPr>
        </p:nvSpPr>
        <p:spPr/>
        <p:txBody>
          <a:bodyPr/>
          <a:lstStyle>
            <a:lvl1pPr>
              <a:defRPr/>
            </a:lvl1pPr>
          </a:lstStyle>
          <a:p>
            <a:pPr>
              <a:defRPr/>
            </a:pPr>
            <a:fld id="{F0F679AF-1122-43A5-BB31-260729D09EC2}" type="datetime1">
              <a:rPr lang="el-GR"/>
              <a:pPr>
                <a:defRPr/>
              </a:pPr>
              <a:t>26/10/2021</a:t>
            </a:fld>
            <a:endParaRPr lang="el-GR"/>
          </a:p>
        </p:txBody>
      </p:sp>
      <p:sp>
        <p:nvSpPr>
          <p:cNvPr id="8" name="2 - Θέση υποσέλιδου"/>
          <p:cNvSpPr>
            <a:spLocks noGrp="1"/>
          </p:cNvSpPr>
          <p:nvPr>
            <p:ph type="ftr" sz="quarter" idx="11"/>
          </p:nvPr>
        </p:nvSpPr>
        <p:spPr/>
        <p:txBody>
          <a:bodyPr/>
          <a:lstStyle>
            <a:lvl1pPr>
              <a:defRPr/>
            </a:lvl1pPr>
          </a:lstStyle>
          <a:p>
            <a:pPr>
              <a:defRPr/>
            </a:pPr>
            <a:endParaRPr lang="en-US"/>
          </a:p>
        </p:txBody>
      </p:sp>
      <p:sp>
        <p:nvSpPr>
          <p:cNvPr id="9" name="22 - Θέση αριθμού διαφάνειας"/>
          <p:cNvSpPr>
            <a:spLocks noGrp="1"/>
          </p:cNvSpPr>
          <p:nvPr>
            <p:ph type="sldNum" sz="quarter" idx="12"/>
          </p:nvPr>
        </p:nvSpPr>
        <p:spPr/>
        <p:txBody>
          <a:bodyPr/>
          <a:lstStyle>
            <a:lvl1pPr>
              <a:defRPr/>
            </a:lvl1pPr>
          </a:lstStyle>
          <a:p>
            <a:pPr>
              <a:defRPr/>
            </a:pPr>
            <a:fld id="{CBCBE9B7-B9C7-448C-AA80-D6370668F973}"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5 - Θέση ημερομηνίας"/>
          <p:cNvSpPr>
            <a:spLocks noGrp="1"/>
          </p:cNvSpPr>
          <p:nvPr>
            <p:ph type="dt" sz="half" idx="10"/>
          </p:nvPr>
        </p:nvSpPr>
        <p:spPr/>
        <p:txBody>
          <a:bodyPr rtlCol="0"/>
          <a:lstStyle>
            <a:lvl1pPr>
              <a:defRPr/>
            </a:lvl1pPr>
          </a:lstStyle>
          <a:p>
            <a:pPr>
              <a:defRPr/>
            </a:pPr>
            <a:fld id="{44781641-C780-4995-BBE7-F32A02A18DD6}" type="datetime1">
              <a:rPr lang="el-GR"/>
              <a:pPr>
                <a:defRPr/>
              </a:pPr>
              <a:t>26/10/2021</a:t>
            </a:fld>
            <a:endParaRPr lang="el-GR"/>
          </a:p>
        </p:txBody>
      </p:sp>
      <p:sp>
        <p:nvSpPr>
          <p:cNvPr id="4" name="6 - Θέση αριθμού διαφάνειας"/>
          <p:cNvSpPr>
            <a:spLocks noGrp="1"/>
          </p:cNvSpPr>
          <p:nvPr>
            <p:ph type="sldNum" sz="quarter" idx="11"/>
          </p:nvPr>
        </p:nvSpPr>
        <p:spPr/>
        <p:txBody>
          <a:bodyPr rtlCol="0"/>
          <a:lstStyle>
            <a:lvl1pPr>
              <a:defRPr/>
            </a:lvl1pPr>
          </a:lstStyle>
          <a:p>
            <a:pPr>
              <a:defRPr/>
            </a:pPr>
            <a:fld id="{39B64C4A-9903-42CD-8BF7-26AAB37E9DC1}" type="slidenum">
              <a:rPr lang="el-GR"/>
              <a:pPr>
                <a:defRPr/>
              </a:pPr>
              <a:t>‹#›</a:t>
            </a:fld>
            <a:endParaRPr lang="el-GR"/>
          </a:p>
        </p:txBody>
      </p:sp>
      <p:sp>
        <p:nvSpPr>
          <p:cNvPr id="5" name="7 - Θέση υποσέλιδου"/>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fld id="{CDF928B5-57B7-4BF4-A606-7CC0408B286F}" type="datetime1">
              <a:rPr lang="el-GR"/>
              <a:pPr>
                <a:defRPr/>
              </a:pPr>
              <a:t>26/10/2021</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n-US"/>
          </a:p>
        </p:txBody>
      </p:sp>
      <p:sp>
        <p:nvSpPr>
          <p:cNvPr id="4" name="22 - Θέση αριθμού διαφάνειας"/>
          <p:cNvSpPr>
            <a:spLocks noGrp="1"/>
          </p:cNvSpPr>
          <p:nvPr>
            <p:ph type="sldNum" sz="quarter" idx="12"/>
          </p:nvPr>
        </p:nvSpPr>
        <p:spPr/>
        <p:txBody>
          <a:bodyPr/>
          <a:lstStyle>
            <a:lvl1pPr>
              <a:defRPr/>
            </a:lvl1pPr>
          </a:lstStyle>
          <a:p>
            <a:pPr>
              <a:defRPr/>
            </a:pPr>
            <a:fld id="{F2BAD457-BA86-46F4-B73E-CBA01CA0DD57}"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8 - Ευθεία γραμμή σύνδεσης"/>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3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 Τίτλος"/>
          <p:cNvSpPr>
            <a:spLocks noGrp="1"/>
          </p:cNvSpPr>
          <p:nvPr>
            <p:ph type="title"/>
          </p:nvPr>
        </p:nvSpPr>
        <p:spPr>
          <a:xfrm rot="5400000">
            <a:off x="3371850" y="3200400"/>
            <a:ext cx="6309360" cy="457200"/>
          </a:xfrm>
        </p:spPr>
        <p:txBody>
          <a:bodyPr/>
          <a:lstStyle>
            <a:lvl1pPr algn="l">
              <a:buNone/>
              <a:defRPr sz="2000" b="1" cap="small" baseline="0"/>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18" name="17 - Θέση περιεχομένου"/>
          <p:cNvSpPr>
            <a:spLocks noGrp="1"/>
          </p:cNvSpPr>
          <p:nvPr>
            <p:ph sz="quarter" idx="1"/>
          </p:nvPr>
        </p:nvSpPr>
        <p:spPr>
          <a:xfrm>
            <a:off x="304800" y="274320"/>
            <a:ext cx="5638800" cy="632764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2" name="20 - Θέση ημερομηνίας"/>
          <p:cNvSpPr>
            <a:spLocks noGrp="1"/>
          </p:cNvSpPr>
          <p:nvPr>
            <p:ph type="dt" sz="half" idx="10"/>
          </p:nvPr>
        </p:nvSpPr>
        <p:spPr/>
        <p:txBody>
          <a:bodyPr rtlCol="0"/>
          <a:lstStyle>
            <a:lvl1pPr>
              <a:defRPr/>
            </a:lvl1pPr>
          </a:lstStyle>
          <a:p>
            <a:pPr>
              <a:defRPr/>
            </a:pPr>
            <a:fld id="{55386395-314B-447D-9E3E-0C008741FC1C}" type="datetime1">
              <a:rPr lang="el-GR"/>
              <a:pPr>
                <a:defRPr/>
              </a:pPr>
              <a:t>26/10/2021</a:t>
            </a:fld>
            <a:endParaRPr lang="el-GR"/>
          </a:p>
        </p:txBody>
      </p:sp>
      <p:sp>
        <p:nvSpPr>
          <p:cNvPr id="13" name="21 - Θέση αριθμού διαφάνειας"/>
          <p:cNvSpPr>
            <a:spLocks noGrp="1"/>
          </p:cNvSpPr>
          <p:nvPr>
            <p:ph type="sldNum" sz="quarter" idx="11"/>
          </p:nvPr>
        </p:nvSpPr>
        <p:spPr/>
        <p:txBody>
          <a:bodyPr rtlCol="0"/>
          <a:lstStyle>
            <a:lvl1pPr>
              <a:defRPr/>
            </a:lvl1pPr>
          </a:lstStyle>
          <a:p>
            <a:pPr>
              <a:defRPr/>
            </a:pPr>
            <a:fld id="{F4576AF6-723F-4AEC-A773-ADF762309A95}" type="slidenum">
              <a:rPr lang="el-GR"/>
              <a:pPr>
                <a:defRPr/>
              </a:pPr>
              <a:t>‹#›</a:t>
            </a:fld>
            <a:endParaRPr lang="el-GR"/>
          </a:p>
        </p:txBody>
      </p:sp>
      <p:sp>
        <p:nvSpPr>
          <p:cNvPr id="14" name="22 - Θέση υποσέλιδου"/>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12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19 - Ευθεία γραμμή σύνδεσης"/>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1 - Τίτλος"/>
          <p:cNvSpPr>
            <a:spLocks noGrp="1"/>
          </p:cNvSpPr>
          <p:nvPr>
            <p:ph type="title"/>
          </p:nvPr>
        </p:nvSpPr>
        <p:spPr>
          <a:xfrm rot="5400000">
            <a:off x="3350133" y="3200400"/>
            <a:ext cx="6309360" cy="457200"/>
          </a:xfrm>
        </p:spPr>
        <p:txBody>
          <a:bodyPr/>
          <a:lstStyle>
            <a:lvl1pPr algn="l">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12" name="16 - Θέση ημερομηνίας"/>
          <p:cNvSpPr>
            <a:spLocks noGrp="1"/>
          </p:cNvSpPr>
          <p:nvPr>
            <p:ph type="dt" sz="half" idx="10"/>
          </p:nvPr>
        </p:nvSpPr>
        <p:spPr/>
        <p:txBody>
          <a:bodyPr rtlCol="0"/>
          <a:lstStyle>
            <a:lvl1pPr>
              <a:defRPr/>
            </a:lvl1pPr>
          </a:lstStyle>
          <a:p>
            <a:pPr>
              <a:defRPr/>
            </a:pPr>
            <a:fld id="{F7926D49-FCC6-47A7-8562-DF7845784407}" type="datetime1">
              <a:rPr lang="el-GR"/>
              <a:pPr>
                <a:defRPr/>
              </a:pPr>
              <a:t>26/10/2021</a:t>
            </a:fld>
            <a:endParaRPr lang="el-GR"/>
          </a:p>
        </p:txBody>
      </p:sp>
      <p:sp>
        <p:nvSpPr>
          <p:cNvPr id="13" name="17 - Θέση αριθμού διαφάνειας"/>
          <p:cNvSpPr>
            <a:spLocks noGrp="1"/>
          </p:cNvSpPr>
          <p:nvPr>
            <p:ph type="sldNum" sz="quarter" idx="11"/>
          </p:nvPr>
        </p:nvSpPr>
        <p:spPr/>
        <p:txBody>
          <a:bodyPr rtlCol="0"/>
          <a:lstStyle>
            <a:lvl1pPr>
              <a:defRPr/>
            </a:lvl1pPr>
          </a:lstStyle>
          <a:p>
            <a:pPr>
              <a:defRPr/>
            </a:pPr>
            <a:fld id="{A02B0F0E-A032-4CF1-BF7D-D83CAB1FBBB2}" type="slidenum">
              <a:rPr lang="el-GR"/>
              <a:pPr>
                <a:defRPr/>
              </a:pPr>
              <a:t>‹#›</a:t>
            </a:fld>
            <a:endParaRPr lang="el-GR"/>
          </a:p>
        </p:txBody>
      </p:sp>
      <p:sp>
        <p:nvSpPr>
          <p:cNvPr id="14" name="20 - Θέση υποσέλιδου"/>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lang="el-GR" smtClean="0"/>
              <a:t>Kλικ για επεξεργασία του τίτλου</a:t>
            </a:r>
            <a:endParaRPr lang="en-US"/>
          </a:p>
        </p:txBody>
      </p:sp>
      <p:sp>
        <p:nvSpPr>
          <p:cNvPr id="1028" name="12 - Θέση κειμένου"/>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7B53C2A2-CC88-4C1D-9074-3CD697A62429}" type="datetime1">
              <a:rPr lang="el-GR"/>
              <a:pPr>
                <a:defRPr/>
              </a:pPr>
              <a:t>26/10/2021</a:t>
            </a:fld>
            <a:endParaRPr lang="el-GR"/>
          </a:p>
        </p:txBody>
      </p:sp>
      <p:sp>
        <p:nvSpPr>
          <p:cNvPr id="3" name="2 - Θέση υποσέλιδου"/>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chemeClr val="tx2"/>
                </a:solidFill>
                <a:latin typeface="Century Schoolbook" pitchFamily="18" charset="0"/>
              </a:defRPr>
            </a:lvl1pPr>
          </a:lstStyle>
          <a:p>
            <a:pPr>
              <a:defRPr/>
            </a:pPr>
            <a:endParaRPr lang="en-US"/>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 Θέση αριθμού διαφάνειας"/>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5B9D2A0C-C8F3-4E75-93F6-D8767E5D83E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5" r:id="rId4"/>
    <p:sldLayoutId id="2147483694" r:id="rId5"/>
    <p:sldLayoutId id="2147483699" r:id="rId6"/>
    <p:sldLayoutId id="2147483693" r:id="rId7"/>
    <p:sldLayoutId id="2147483700" r:id="rId8"/>
    <p:sldLayoutId id="2147483701" r:id="rId9"/>
    <p:sldLayoutId id="2147483692" r:id="rId10"/>
    <p:sldLayoutId id="2147483691" r:id="rId11"/>
  </p:sldLayoutIdLst>
  <p:hf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Thought_experiment"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en.wikipedia.org/wiki/Demon_(thought_experiment)" TargetMode="External"/><Relationship Id="rId5" Type="http://schemas.openxmlformats.org/officeDocument/2006/relationships/hyperlink" Target="https://en.wikipedia.org/wiki/Second_law_of_thermodynamics" TargetMode="External"/><Relationship Id="rId4" Type="http://schemas.openxmlformats.org/officeDocument/2006/relationships/hyperlink" Target="https://en.wikipedia.org/wiki/James_Clerk_Maxwel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763688" y="333375"/>
            <a:ext cx="7380312" cy="1871489"/>
          </a:xfrm>
        </p:spPr>
        <p:txBody>
          <a:bodyPr/>
          <a:lstStyle/>
          <a:p>
            <a:pPr eaLnBrk="1" hangingPunct="1">
              <a:defRPr/>
            </a:pPr>
            <a:r>
              <a:rPr lang="el-GR" i="1" dirty="0"/>
              <a:t>Διαδικασίες του Κοινωνικού Γίγνεσθαι. Συνιστώσες της Κοινωνιολογίας της Εκπαίδευσης</a:t>
            </a:r>
            <a:endParaRPr lang="el-GR" altLang="en-US" sz="3200" b="1" i="1" dirty="0" smtClean="0"/>
          </a:p>
        </p:txBody>
      </p:sp>
      <p:sp>
        <p:nvSpPr>
          <p:cNvPr id="3075" name="Rectangle 3"/>
          <p:cNvSpPr>
            <a:spLocks noGrp="1" noChangeArrowheads="1"/>
          </p:cNvSpPr>
          <p:nvPr>
            <p:ph type="subTitle" idx="1"/>
          </p:nvPr>
        </p:nvSpPr>
        <p:spPr>
          <a:xfrm>
            <a:off x="2771800" y="4221088"/>
            <a:ext cx="6120680" cy="2088232"/>
          </a:xfrm>
        </p:spPr>
        <p:txBody>
          <a:bodyPr/>
          <a:lstStyle/>
          <a:p>
            <a:pPr eaLnBrk="1" hangingPunct="1">
              <a:lnSpc>
                <a:spcPct val="90000"/>
              </a:lnSpc>
              <a:defRPr/>
            </a:pPr>
            <a:endParaRPr lang="en-US" sz="2400" b="1" i="1" dirty="0" smtClean="0"/>
          </a:p>
          <a:p>
            <a:pPr eaLnBrk="1" hangingPunct="1">
              <a:lnSpc>
                <a:spcPct val="90000"/>
              </a:lnSpc>
              <a:defRPr/>
            </a:pPr>
            <a:r>
              <a:rPr lang="el-GR" sz="2400" b="1" i="1" dirty="0" smtClean="0"/>
              <a:t>Ελευθεράκης Θεόδωρος</a:t>
            </a:r>
          </a:p>
          <a:p>
            <a:pPr eaLnBrk="1" hangingPunct="1">
              <a:lnSpc>
                <a:spcPct val="90000"/>
              </a:lnSpc>
              <a:defRPr/>
            </a:pPr>
            <a:r>
              <a:rPr lang="el-GR" sz="2400" i="1" dirty="0" smtClean="0"/>
              <a:t>Παιδαγωγικό Τμήμα Προσχολικής Εκπαίδευσης</a:t>
            </a:r>
          </a:p>
          <a:p>
            <a:pPr eaLnBrk="1" hangingPunct="1">
              <a:lnSpc>
                <a:spcPct val="90000"/>
              </a:lnSpc>
              <a:defRPr/>
            </a:pPr>
            <a:r>
              <a:rPr lang="el-GR" sz="2400" dirty="0" smtClean="0"/>
              <a:t>Πανεπιστήμιο Κρήτης</a:t>
            </a:r>
          </a:p>
          <a:p>
            <a:pPr eaLnBrk="1" hangingPunct="1">
              <a:lnSpc>
                <a:spcPct val="90000"/>
              </a:lnSpc>
              <a:defRPr/>
            </a:pPr>
            <a:endParaRPr lang="en-US" sz="2400" dirty="0" smtClean="0"/>
          </a:p>
          <a:p>
            <a:pPr algn="r" eaLnBrk="1" hangingPunct="1">
              <a:lnSpc>
                <a:spcPct val="90000"/>
              </a:lnSpc>
              <a:defRPr/>
            </a:pPr>
            <a:endParaRPr lang="el-GR" sz="2400" dirty="0" smtClean="0"/>
          </a:p>
        </p:txBody>
      </p:sp>
    </p:spTree>
    <p:extLst>
      <p:ext uri="{BB962C8B-B14F-4D97-AF65-F5344CB8AC3E}">
        <p14:creationId xmlns:p14="http://schemas.microsoft.com/office/powerpoint/2010/main" val="3730846634"/>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81988" cy="936104"/>
          </a:xfrm>
        </p:spPr>
        <p:txBody>
          <a:bodyPr>
            <a:normAutofit fontScale="90000"/>
          </a:bodyPr>
          <a:lstStyle/>
          <a:p>
            <a:r>
              <a:rPr lang="en-US" b="1" dirty="0"/>
              <a:t>Emile </a:t>
            </a:r>
            <a:r>
              <a:rPr lang="en-US" b="1" dirty="0" smtClean="0"/>
              <a:t>Durkheim</a:t>
            </a:r>
            <a:r>
              <a:rPr lang="el-GR" b="1" dirty="0"/>
              <a:t/>
            </a:r>
            <a:br>
              <a:rPr lang="el-GR" b="1" dirty="0"/>
            </a:br>
            <a:r>
              <a:rPr lang="el-GR" b="1" dirty="0" smtClean="0"/>
              <a:t>(θεμελιωτής </a:t>
            </a:r>
            <a:r>
              <a:rPr lang="el-GR" dirty="0"/>
              <a:t>της σύγχρονης Κοινωνιολογίας</a:t>
            </a:r>
            <a:r>
              <a:rPr lang="el-GR" b="1" dirty="0"/>
              <a:t>)</a:t>
            </a:r>
            <a:endParaRPr lang="el-GR" dirty="0"/>
          </a:p>
        </p:txBody>
      </p:sp>
      <p:sp>
        <p:nvSpPr>
          <p:cNvPr id="3" name="Θέση περιεχομένου 2"/>
          <p:cNvSpPr>
            <a:spLocks noGrp="1"/>
          </p:cNvSpPr>
          <p:nvPr>
            <p:ph sz="quarter" idx="1"/>
          </p:nvPr>
        </p:nvSpPr>
        <p:spPr>
          <a:xfrm>
            <a:off x="251520" y="1052736"/>
            <a:ext cx="7992888" cy="5616624"/>
          </a:xfrm>
        </p:spPr>
        <p:txBody>
          <a:bodyPr/>
          <a:lstStyle/>
          <a:p>
            <a:pPr marL="457200" lvl="1" indent="0" algn="just">
              <a:spcAft>
                <a:spcPts val="0"/>
              </a:spcAft>
              <a:buNone/>
            </a:pPr>
            <a:endParaRPr lang="el-GR" sz="2400" dirty="0" smtClean="0">
              <a:latin typeface="Times New Roman" panose="02020603050405020304" pitchFamily="18" charset="0"/>
              <a:ea typeface="Times New Roman" panose="02020603050405020304" pitchFamily="18" charset="0"/>
            </a:endParaRPr>
          </a:p>
          <a:p>
            <a:pPr marL="457200" lvl="1" indent="0" algn="just">
              <a:spcAft>
                <a:spcPts val="0"/>
              </a:spcAft>
              <a:buNone/>
            </a:pPr>
            <a:r>
              <a:rPr lang="el-GR" sz="2400" dirty="0" smtClean="0">
                <a:latin typeface="Times New Roman" panose="02020603050405020304" pitchFamily="18" charset="0"/>
                <a:ea typeface="Times New Roman" panose="02020603050405020304" pitchFamily="18" charset="0"/>
              </a:rPr>
              <a:t>4. όπου </a:t>
            </a:r>
            <a:r>
              <a:rPr lang="el-GR" sz="2400" u="sng" dirty="0">
                <a:latin typeface="Times New Roman" panose="02020603050405020304" pitchFamily="18" charset="0"/>
                <a:ea typeface="Times New Roman" panose="02020603050405020304" pitchFamily="18" charset="0"/>
              </a:rPr>
              <a:t>ο </a:t>
            </a:r>
            <a:r>
              <a:rPr lang="el-GR" sz="2400" b="1" u="sng" dirty="0">
                <a:latin typeface="Times New Roman" panose="02020603050405020304" pitchFamily="18" charset="0"/>
                <a:ea typeface="Times New Roman" panose="02020603050405020304" pitchFamily="18" charset="0"/>
              </a:rPr>
              <a:t>άνθρωπος</a:t>
            </a:r>
            <a:r>
              <a:rPr lang="el-GR" sz="2400" u="sng" dirty="0">
                <a:latin typeface="Times New Roman" panose="02020603050405020304" pitchFamily="18" charset="0"/>
                <a:ea typeface="Times New Roman" panose="02020603050405020304" pitchFamily="18" charset="0"/>
              </a:rPr>
              <a:t> μαθαίνει ένα</a:t>
            </a:r>
            <a:r>
              <a:rPr lang="el-GR" sz="2400" b="1" dirty="0">
                <a:latin typeface="Times New Roman" panose="02020603050405020304" pitchFamily="18" charset="0"/>
                <a:ea typeface="Times New Roman" panose="02020603050405020304" pitchFamily="18" charset="0"/>
              </a:rPr>
              <a:t> </a:t>
            </a:r>
            <a:r>
              <a:rPr lang="el-GR" sz="2400" b="1" u="sng" dirty="0">
                <a:latin typeface="Times New Roman" panose="02020603050405020304" pitchFamily="18" charset="0"/>
                <a:ea typeface="Times New Roman" panose="02020603050405020304" pitchFamily="18" charset="0"/>
              </a:rPr>
              <a:t>σύστημα αξιών και κανόνων</a:t>
            </a:r>
            <a:r>
              <a:rPr lang="el-GR" sz="2400" b="1"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το οποίο ρυθμίζει με τη μορφή μιας</a:t>
            </a:r>
            <a:r>
              <a:rPr lang="el-GR" sz="2400" b="1" dirty="0">
                <a:latin typeface="Times New Roman" panose="02020603050405020304" pitchFamily="18" charset="0"/>
                <a:ea typeface="Times New Roman" panose="02020603050405020304" pitchFamily="18" charset="0"/>
              </a:rPr>
              <a:t> ‘συλλογικής συνείδησης’ </a:t>
            </a:r>
            <a:r>
              <a:rPr lang="el-GR" sz="2400" dirty="0">
                <a:latin typeface="Times New Roman" panose="02020603050405020304" pitchFamily="18" charset="0"/>
                <a:ea typeface="Times New Roman" panose="02020603050405020304" pitchFamily="18" charset="0"/>
              </a:rPr>
              <a:t>τη</a:t>
            </a:r>
            <a:r>
              <a:rPr lang="el-GR" sz="2400" b="1" dirty="0">
                <a:latin typeface="Times New Roman" panose="02020603050405020304" pitchFamily="18" charset="0"/>
                <a:ea typeface="Times New Roman" panose="02020603050405020304" pitchFamily="18" charset="0"/>
              </a:rPr>
              <a:t> </a:t>
            </a:r>
            <a:r>
              <a:rPr lang="el-GR" sz="2400" b="1" u="sng" dirty="0">
                <a:latin typeface="Times New Roman" panose="02020603050405020304" pitchFamily="18" charset="0"/>
                <a:ea typeface="Times New Roman" panose="02020603050405020304" pitchFamily="18" charset="0"/>
              </a:rPr>
              <a:t>συμπεριφορά</a:t>
            </a:r>
            <a:r>
              <a:rPr lang="el-GR" sz="2400" b="1" dirty="0">
                <a:latin typeface="Times New Roman" panose="02020603050405020304" pitchFamily="18" charset="0"/>
                <a:ea typeface="Times New Roman" panose="02020603050405020304" pitchFamily="18" charset="0"/>
              </a:rPr>
              <a:t> του καθενός </a:t>
            </a:r>
            <a:r>
              <a:rPr lang="el-GR" sz="2400" dirty="0">
                <a:latin typeface="Times New Roman" panose="02020603050405020304" pitchFamily="18" charset="0"/>
                <a:ea typeface="Times New Roman" panose="02020603050405020304" pitchFamily="18" charset="0"/>
              </a:rPr>
              <a:t>και</a:t>
            </a:r>
            <a:r>
              <a:rPr lang="el-GR" sz="2400" b="1" dirty="0">
                <a:latin typeface="Times New Roman" panose="02020603050405020304" pitchFamily="18" charset="0"/>
                <a:ea typeface="Times New Roman" panose="02020603050405020304" pitchFamily="18" charset="0"/>
              </a:rPr>
              <a:t> </a:t>
            </a:r>
            <a:r>
              <a:rPr lang="el-GR" sz="2400" u="sng" dirty="0">
                <a:latin typeface="Times New Roman" panose="02020603050405020304" pitchFamily="18" charset="0"/>
                <a:ea typeface="Times New Roman" panose="02020603050405020304" pitchFamily="18" charset="0"/>
              </a:rPr>
              <a:t>μεταβάλλεται</a:t>
            </a:r>
            <a:r>
              <a:rPr lang="el-GR" sz="2400" b="1"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από</a:t>
            </a:r>
            <a:r>
              <a:rPr lang="el-GR" sz="2400" b="1" dirty="0">
                <a:latin typeface="Times New Roman" panose="02020603050405020304" pitchFamily="18" charset="0"/>
                <a:ea typeface="Times New Roman" panose="02020603050405020304" pitchFamily="18" charset="0"/>
              </a:rPr>
              <a:t> </a:t>
            </a:r>
            <a:r>
              <a:rPr lang="el-GR" sz="2400" b="1" u="sng" dirty="0">
                <a:latin typeface="Times New Roman" panose="02020603050405020304" pitchFamily="18" charset="0"/>
                <a:ea typeface="Times New Roman" panose="02020603050405020304" pitchFamily="18" charset="0"/>
              </a:rPr>
              <a:t>ύπαρξη ‘</a:t>
            </a:r>
            <a:r>
              <a:rPr lang="el-GR" sz="2400" b="1" u="sng" dirty="0">
                <a:solidFill>
                  <a:srgbClr val="00B0F0"/>
                </a:solidFill>
                <a:latin typeface="Times New Roman" panose="02020603050405020304" pitchFamily="18" charset="0"/>
                <a:ea typeface="Times New Roman" panose="02020603050405020304" pitchFamily="18" charset="0"/>
              </a:rPr>
              <a:t>βιολογική</a:t>
            </a:r>
            <a:r>
              <a:rPr lang="el-GR" sz="2400" b="1" u="sng" dirty="0">
                <a:latin typeface="Times New Roman" panose="02020603050405020304" pitchFamily="18" charset="0"/>
                <a:ea typeface="Times New Roman" panose="02020603050405020304" pitchFamily="18" charset="0"/>
              </a:rPr>
              <a:t>’ σε ‘</a:t>
            </a:r>
            <a:r>
              <a:rPr lang="el-GR" sz="2400" b="1" u="sng" dirty="0">
                <a:solidFill>
                  <a:srgbClr val="00B050"/>
                </a:solidFill>
                <a:latin typeface="Times New Roman" panose="02020603050405020304" pitchFamily="18" charset="0"/>
                <a:ea typeface="Times New Roman" panose="02020603050405020304" pitchFamily="18" charset="0"/>
              </a:rPr>
              <a:t>πολιτιστική</a:t>
            </a:r>
            <a:r>
              <a:rPr lang="el-GR" sz="2400" b="1" u="sng" dirty="0">
                <a:latin typeface="Times New Roman" panose="02020603050405020304" pitchFamily="18" charset="0"/>
                <a:ea typeface="Times New Roman" panose="02020603050405020304" pitchFamily="18" charset="0"/>
              </a:rPr>
              <a:t>’ και ‘</a:t>
            </a:r>
            <a:r>
              <a:rPr lang="el-GR" sz="2400" b="1" u="sng" dirty="0">
                <a:solidFill>
                  <a:srgbClr val="FF0000"/>
                </a:solidFill>
                <a:latin typeface="Times New Roman" panose="02020603050405020304" pitchFamily="18" charset="0"/>
                <a:ea typeface="Times New Roman" panose="02020603050405020304" pitchFamily="18" charset="0"/>
              </a:rPr>
              <a:t>κοινωνική</a:t>
            </a:r>
            <a:r>
              <a:rPr lang="el-GR" sz="2400" b="1" u="sng" dirty="0">
                <a:latin typeface="Times New Roman" panose="02020603050405020304" pitchFamily="18" charset="0"/>
                <a:ea typeface="Times New Roman" panose="02020603050405020304" pitchFamily="18" charset="0"/>
              </a:rPr>
              <a:t>’</a:t>
            </a:r>
            <a:r>
              <a:rPr lang="el-GR" sz="2400" b="1" dirty="0">
                <a:latin typeface="Times New Roman" panose="02020603050405020304" pitchFamily="18" charset="0"/>
                <a:ea typeface="Times New Roman" panose="02020603050405020304" pitchFamily="18" charset="0"/>
              </a:rPr>
              <a:t>.</a:t>
            </a:r>
            <a:endParaRPr lang="el-GR" sz="4400" dirty="0">
              <a:latin typeface="Times New Roman" panose="02020603050405020304" pitchFamily="18" charset="0"/>
              <a:ea typeface="Times New Roman" panose="02020603050405020304" pitchFamily="18" charset="0"/>
            </a:endParaRPr>
          </a:p>
          <a:p>
            <a:pPr marL="342900" lvl="0" indent="-342900" algn="just">
              <a:spcAft>
                <a:spcPts val="0"/>
              </a:spcAft>
              <a:buSzPts val="800"/>
              <a:buFont typeface="Symbol" panose="05050102010706020507" pitchFamily="18" charset="2"/>
              <a:buChar char=""/>
            </a:pPr>
            <a:endParaRPr lang="el-GR" dirty="0" smtClean="0">
              <a:latin typeface="Times New Roman" panose="02020603050405020304" pitchFamily="18" charset="0"/>
              <a:ea typeface="Times New Roman" panose="02020603050405020304" pitchFamily="18" charset="0"/>
            </a:endParaRPr>
          </a:p>
          <a:p>
            <a:pPr marL="342900" lvl="0" indent="-342900" algn="just">
              <a:spcAft>
                <a:spcPts val="0"/>
              </a:spcAft>
              <a:buSzPts val="800"/>
              <a:buFont typeface="Symbol" panose="05050102010706020507" pitchFamily="18" charset="2"/>
              <a:buChar char=""/>
            </a:pPr>
            <a:endParaRPr lang="el-GR" dirty="0">
              <a:latin typeface="Times New Roman" panose="02020603050405020304" pitchFamily="18" charset="0"/>
              <a:ea typeface="Times New Roman" panose="02020603050405020304" pitchFamily="18" charset="0"/>
            </a:endParaRPr>
          </a:p>
          <a:p>
            <a:pPr marL="342900" lvl="0" indent="-342900" algn="just">
              <a:spcAft>
                <a:spcPts val="0"/>
              </a:spcAft>
              <a:buSzPts val="800"/>
              <a:buFont typeface="Symbol" panose="05050102010706020507" pitchFamily="18" charset="2"/>
              <a:buChar char=""/>
            </a:pPr>
            <a:endParaRPr lang="el-GR" dirty="0" smtClean="0">
              <a:latin typeface="Times New Roman" panose="02020603050405020304" pitchFamily="18" charset="0"/>
              <a:ea typeface="Times New Roman" panose="02020603050405020304" pitchFamily="18" charset="0"/>
            </a:endParaRPr>
          </a:p>
          <a:p>
            <a:pPr marL="342900" lvl="0" indent="-342900" algn="just">
              <a:spcAft>
                <a:spcPts val="0"/>
              </a:spcAft>
              <a:buSzPts val="800"/>
              <a:buFont typeface="Symbol" panose="05050102010706020507" pitchFamily="18" charset="2"/>
              <a:buChar char=""/>
            </a:pPr>
            <a:r>
              <a:rPr lang="el-GR" dirty="0" smtClean="0">
                <a:latin typeface="Times New Roman" panose="02020603050405020304" pitchFamily="18" charset="0"/>
                <a:ea typeface="Times New Roman" panose="02020603050405020304" pitchFamily="18" charset="0"/>
              </a:rPr>
              <a:t>Τελικά</a:t>
            </a:r>
            <a:r>
              <a:rPr lang="el-GR" dirty="0">
                <a:latin typeface="Times New Roman" panose="02020603050405020304" pitchFamily="18" charset="0"/>
                <a:ea typeface="Times New Roman" panose="02020603050405020304" pitchFamily="18" charset="0"/>
              </a:rPr>
              <a:t>, </a:t>
            </a:r>
            <a:r>
              <a:rPr lang="el-GR" u="sng" dirty="0">
                <a:latin typeface="Times New Roman" panose="02020603050405020304" pitchFamily="18" charset="0"/>
                <a:ea typeface="Times New Roman" panose="02020603050405020304" pitchFamily="18" charset="0"/>
              </a:rPr>
              <a:t>ο άνθρωπος </a:t>
            </a:r>
            <a:r>
              <a:rPr lang="el-GR" b="1" u="sng" dirty="0">
                <a:latin typeface="Times New Roman" panose="02020603050405020304" pitchFamily="18" charset="0"/>
                <a:ea typeface="Times New Roman" panose="02020603050405020304" pitchFamily="18" charset="0"/>
              </a:rPr>
              <a:t>μαθαίνει</a:t>
            </a:r>
            <a:r>
              <a:rPr lang="el-GR" u="sng" dirty="0">
                <a:latin typeface="Times New Roman" panose="02020603050405020304" pitchFamily="18" charset="0"/>
                <a:ea typeface="Times New Roman" panose="02020603050405020304" pitchFamily="18" charset="0"/>
              </a:rPr>
              <a:t> την</a:t>
            </a:r>
            <a:r>
              <a:rPr lang="el-GR" b="1" dirty="0">
                <a:latin typeface="Times New Roman" panose="02020603050405020304" pitchFamily="18" charset="0"/>
                <a:ea typeface="Times New Roman" panose="02020603050405020304" pitchFamily="18" charset="0"/>
              </a:rPr>
              <a:t> </a:t>
            </a:r>
            <a:r>
              <a:rPr lang="el-GR" b="1" u="sng" dirty="0">
                <a:highlight>
                  <a:srgbClr val="C0C0C0"/>
                </a:highlight>
                <a:latin typeface="Times New Roman" panose="02020603050405020304" pitchFamily="18" charset="0"/>
                <a:ea typeface="Times New Roman" panose="02020603050405020304" pitchFamily="18" charset="0"/>
              </a:rPr>
              <a:t>κοινωνική συμπεριφορά</a:t>
            </a:r>
            <a:r>
              <a:rPr lang="el-GR" b="1" dirty="0">
                <a:latin typeface="Times New Roman" panose="02020603050405020304" pitchFamily="18" charset="0"/>
                <a:ea typeface="Times New Roman" panose="02020603050405020304" pitchFamily="18" charset="0"/>
              </a:rPr>
              <a:t> </a:t>
            </a:r>
            <a:r>
              <a:rPr lang="el-GR" u="sng" dirty="0">
                <a:latin typeface="Times New Roman" panose="02020603050405020304" pitchFamily="18" charset="0"/>
                <a:ea typeface="Times New Roman" panose="02020603050405020304" pitchFamily="18" charset="0"/>
              </a:rPr>
              <a:t>που</a:t>
            </a:r>
            <a:r>
              <a:rPr lang="el-GR" b="1" u="sng" dirty="0">
                <a:latin typeface="Times New Roman" panose="02020603050405020304" pitchFamily="18" charset="0"/>
                <a:ea typeface="Times New Roman" panose="02020603050405020304" pitchFamily="18" charset="0"/>
              </a:rPr>
              <a:t> </a:t>
            </a:r>
            <a:r>
              <a:rPr lang="el-GR" u="sng" dirty="0">
                <a:latin typeface="Times New Roman" panose="02020603050405020304" pitchFamily="18" charset="0"/>
                <a:ea typeface="Times New Roman" panose="02020603050405020304" pitchFamily="18" charset="0"/>
              </a:rPr>
              <a:t>αποδέχεται η κοινωνία</a:t>
            </a:r>
            <a:r>
              <a:rPr lang="el-GR" b="1" dirty="0">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και</a:t>
            </a:r>
            <a:r>
              <a:rPr lang="el-GR" b="1" dirty="0">
                <a:latin typeface="Times New Roman" panose="02020603050405020304" pitchFamily="18" charset="0"/>
                <a:ea typeface="Times New Roman" panose="02020603050405020304" pitchFamily="18" charset="0"/>
              </a:rPr>
              <a:t> </a:t>
            </a:r>
            <a:r>
              <a:rPr lang="el-GR" b="1" u="sng" dirty="0">
                <a:latin typeface="Times New Roman" panose="02020603050405020304" pitchFamily="18" charset="0"/>
                <a:ea typeface="Times New Roman" panose="02020603050405020304" pitchFamily="18" charset="0"/>
              </a:rPr>
              <a:t>προσαρμόζεται </a:t>
            </a:r>
            <a:r>
              <a:rPr lang="el-GR" u="sng" dirty="0">
                <a:latin typeface="Times New Roman" panose="02020603050405020304" pitchFamily="18" charset="0"/>
                <a:ea typeface="Times New Roman" panose="02020603050405020304" pitchFamily="18" charset="0"/>
              </a:rPr>
              <a:t>στο</a:t>
            </a:r>
            <a:r>
              <a:rPr lang="el-GR" dirty="0">
                <a:latin typeface="Times New Roman" panose="02020603050405020304" pitchFamily="18" charset="0"/>
                <a:ea typeface="Times New Roman" panose="02020603050405020304" pitchFamily="18" charset="0"/>
              </a:rPr>
              <a:t> </a:t>
            </a:r>
            <a:r>
              <a:rPr lang="el-GR" b="1" u="sng" dirty="0">
                <a:highlight>
                  <a:srgbClr val="C0C0C0"/>
                </a:highlight>
                <a:latin typeface="Times New Roman" panose="02020603050405020304" pitchFamily="18" charset="0"/>
                <a:ea typeface="Times New Roman" panose="02020603050405020304" pitchFamily="18" charset="0"/>
              </a:rPr>
              <a:t>κοινωνικό περιβάλλον</a:t>
            </a:r>
            <a:r>
              <a:rPr lang="el-GR" b="1" dirty="0">
                <a:latin typeface="Times New Roman" panose="02020603050405020304" pitchFamily="18" charset="0"/>
                <a:ea typeface="Times New Roman" panose="02020603050405020304" pitchFamily="18" charset="0"/>
              </a:rPr>
              <a:t>.</a:t>
            </a:r>
            <a:endParaRPr lang="el-GR" sz="4400" dirty="0">
              <a:latin typeface="Times New Roman" panose="02020603050405020304" pitchFamily="18" charset="0"/>
              <a:ea typeface="Times New Roman" panose="02020603050405020304" pitchFamily="18" charset="0"/>
            </a:endParaRPr>
          </a:p>
          <a:p>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10</a:t>
            </a:fld>
            <a:endParaRPr lang="el-GR"/>
          </a:p>
        </p:txBody>
      </p:sp>
      <p:sp>
        <p:nvSpPr>
          <p:cNvPr id="5" name="Oval 41"/>
          <p:cNvSpPr>
            <a:spLocks noChangeArrowheads="1"/>
          </p:cNvSpPr>
          <p:nvPr/>
        </p:nvSpPr>
        <p:spPr bwMode="auto">
          <a:xfrm>
            <a:off x="2738878" y="3433007"/>
            <a:ext cx="3312368" cy="1224360"/>
          </a:xfrm>
          <a:prstGeom prst="ellipse">
            <a:avLst/>
          </a:prstGeom>
          <a:solidFill>
            <a:srgbClr val="00CCFF"/>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1800" dirty="0" smtClean="0">
                <a:solidFill>
                  <a:srgbClr val="FF0000"/>
                </a:solidFill>
              </a:rPr>
              <a:t>                                   κοινωνία</a:t>
            </a:r>
            <a:endParaRPr lang="en-US" altLang="en-US" sz="1800" dirty="0">
              <a:solidFill>
                <a:srgbClr val="FF0000"/>
              </a:solidFill>
            </a:endParaRPr>
          </a:p>
        </p:txBody>
      </p:sp>
      <p:sp>
        <p:nvSpPr>
          <p:cNvPr id="6" name="Oval 41"/>
          <p:cNvSpPr>
            <a:spLocks noChangeArrowheads="1"/>
          </p:cNvSpPr>
          <p:nvPr/>
        </p:nvSpPr>
        <p:spPr bwMode="auto">
          <a:xfrm>
            <a:off x="3069554" y="3749868"/>
            <a:ext cx="719187" cy="648296"/>
          </a:xfrm>
          <a:prstGeom prst="ellipse">
            <a:avLst/>
          </a:prstGeom>
          <a:solidFill>
            <a:srgbClr val="00CCFF"/>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1000" dirty="0" smtClean="0">
                <a:solidFill>
                  <a:srgbClr val="FF0000"/>
                </a:solidFill>
              </a:rPr>
              <a:t>οικογένεια</a:t>
            </a:r>
            <a:endParaRPr lang="en-US" altLang="en-US" sz="1000" dirty="0">
              <a:solidFill>
                <a:srgbClr val="FF0000"/>
              </a:solidFill>
            </a:endParaRPr>
          </a:p>
        </p:txBody>
      </p:sp>
      <p:sp>
        <p:nvSpPr>
          <p:cNvPr id="7" name="Oval 41"/>
          <p:cNvSpPr>
            <a:spLocks noChangeArrowheads="1"/>
          </p:cNvSpPr>
          <p:nvPr/>
        </p:nvSpPr>
        <p:spPr bwMode="auto">
          <a:xfrm>
            <a:off x="3923928" y="3721039"/>
            <a:ext cx="719187" cy="648296"/>
          </a:xfrm>
          <a:prstGeom prst="ellipse">
            <a:avLst/>
          </a:prstGeom>
          <a:solidFill>
            <a:srgbClr val="00CCFF"/>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1000" dirty="0" smtClean="0">
                <a:solidFill>
                  <a:srgbClr val="FF0000"/>
                </a:solidFill>
              </a:rPr>
              <a:t>Σχολική τάξη</a:t>
            </a:r>
            <a:endParaRPr lang="en-US" altLang="en-US" sz="1000" dirty="0">
              <a:solidFill>
                <a:srgbClr val="FF0000"/>
              </a:solidFill>
            </a:endParaRPr>
          </a:p>
        </p:txBody>
      </p:sp>
    </p:spTree>
    <p:extLst>
      <p:ext uri="{BB962C8B-B14F-4D97-AF65-F5344CB8AC3E}">
        <p14:creationId xmlns:p14="http://schemas.microsoft.com/office/powerpoint/2010/main" val="3515767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p:cNvSpPr>
          <p:nvPr>
            <p:ph type="title" idx="4294967295"/>
          </p:nvPr>
        </p:nvSpPr>
        <p:spPr bwMode="auto">
          <a:xfrm>
            <a:off x="395536" y="188640"/>
            <a:ext cx="8208912" cy="1080120"/>
          </a:xfrm>
          <a:noFill/>
        </p:spPr>
        <p:txBody>
          <a:bodyPr wrap="square" lIns="91440" tIns="45720" rIns="91440" bIns="45720" numCol="1" anchorCtr="0" compatLnSpc="1">
            <a:prstTxWarp prst="textNoShape">
              <a:avLst/>
            </a:prstTxWarp>
            <a:normAutofit/>
          </a:bodyPr>
          <a:lstStyle/>
          <a:p>
            <a:r>
              <a:rPr lang="el-GR" sz="2200" b="1" i="1" cap="none" dirty="0" smtClean="0"/>
              <a:t>β. Η συστημική θεωρία</a:t>
            </a:r>
            <a:r>
              <a:rPr lang="el-GR" sz="2200" i="1" cap="none" dirty="0" smtClean="0"/>
              <a:t> κοινωνικοποίησης:</a:t>
            </a:r>
            <a:br>
              <a:rPr lang="el-GR" sz="2200" i="1" cap="none" dirty="0" smtClean="0"/>
            </a:br>
            <a:r>
              <a:rPr lang="el-GR" sz="2200" cap="none" dirty="0" smtClean="0">
                <a:solidFill>
                  <a:srgbClr val="FF0000"/>
                </a:solidFill>
              </a:rPr>
              <a:t>Τ. </a:t>
            </a:r>
            <a:r>
              <a:rPr lang="en-US" sz="2200" cap="none" dirty="0" smtClean="0">
                <a:solidFill>
                  <a:srgbClr val="FF0000"/>
                </a:solidFill>
              </a:rPr>
              <a:t>Parsons</a:t>
            </a:r>
            <a:r>
              <a:rPr lang="el-GR" sz="2200" cap="none" dirty="0" smtClean="0">
                <a:solidFill>
                  <a:srgbClr val="FF0000"/>
                </a:solidFill>
              </a:rPr>
              <a:t> (1902-1979)</a:t>
            </a:r>
            <a:r>
              <a:rPr lang="en-US" sz="2600" cap="none" dirty="0" smtClean="0">
                <a:solidFill>
                  <a:srgbClr val="FF0000"/>
                </a:solidFill>
              </a:rPr>
              <a:t> </a:t>
            </a:r>
          </a:p>
        </p:txBody>
      </p:sp>
      <p:sp>
        <p:nvSpPr>
          <p:cNvPr id="174083" name="Rectangle 3"/>
          <p:cNvSpPr>
            <a:spLocks noGrp="1"/>
          </p:cNvSpPr>
          <p:nvPr>
            <p:ph type="body" idx="4294967295"/>
          </p:nvPr>
        </p:nvSpPr>
        <p:spPr>
          <a:xfrm>
            <a:off x="457200" y="1600200"/>
            <a:ext cx="7467600" cy="5257800"/>
          </a:xfrm>
        </p:spPr>
        <p:txBody>
          <a:bodyPr/>
          <a:lstStyle/>
          <a:p>
            <a:r>
              <a:rPr lang="el-GR" dirty="0" smtClean="0"/>
              <a:t>Ο </a:t>
            </a:r>
            <a:r>
              <a:rPr lang="el-GR" b="1" i="1" dirty="0" err="1" smtClean="0"/>
              <a:t>Πάρσονς</a:t>
            </a:r>
            <a:r>
              <a:rPr lang="el-GR" dirty="0" smtClean="0"/>
              <a:t> τάχθηκε υπέρ της αντίληψης σχετικά με την </a:t>
            </a:r>
            <a:r>
              <a:rPr lang="el-GR" b="1" i="1" dirty="0" smtClean="0"/>
              <a:t>αναγκαιότητα της ισορροπίας </a:t>
            </a:r>
            <a:r>
              <a:rPr lang="el-GR" dirty="0" smtClean="0"/>
              <a:t>στο </a:t>
            </a:r>
            <a:r>
              <a:rPr lang="el-GR" b="1" dirty="0" smtClean="0"/>
              <a:t>κοινωνικοοικονομικό</a:t>
            </a:r>
            <a:r>
              <a:rPr lang="el-GR" dirty="0" smtClean="0"/>
              <a:t> και </a:t>
            </a:r>
            <a:r>
              <a:rPr lang="el-GR" b="1" dirty="0" err="1" smtClean="0"/>
              <a:t>κοινωνικο</a:t>
            </a:r>
            <a:r>
              <a:rPr lang="el-GR" b="1" dirty="0" smtClean="0"/>
              <a:t>-πολιτισμικό</a:t>
            </a:r>
            <a:r>
              <a:rPr lang="el-GR" dirty="0" smtClean="0"/>
              <a:t> σύστημα </a:t>
            </a:r>
          </a:p>
          <a:p>
            <a:r>
              <a:rPr lang="el-GR" dirty="0" smtClean="0"/>
              <a:t> και έτσι υποστηρίζει ότι η </a:t>
            </a:r>
            <a:r>
              <a:rPr lang="el-GR" b="1" dirty="0" smtClean="0"/>
              <a:t>κοινωνικοποίηση</a:t>
            </a:r>
            <a:r>
              <a:rPr lang="el-GR" dirty="0" smtClean="0"/>
              <a:t> του ατόμου αρχίζει με την </a:t>
            </a:r>
            <a:r>
              <a:rPr lang="el-GR" b="1" i="1" dirty="0" smtClean="0">
                <a:solidFill>
                  <a:srgbClr val="FF0000"/>
                </a:solidFill>
              </a:rPr>
              <a:t>εσωτερίκευση</a:t>
            </a:r>
            <a:r>
              <a:rPr lang="el-GR" dirty="0" smtClean="0"/>
              <a:t> (</a:t>
            </a:r>
            <a:r>
              <a:rPr lang="el-GR" b="1" i="1" dirty="0" smtClean="0"/>
              <a:t>της κουλτούρας της κοινωνίας στην οποία βρίσκεται το άτομ</a:t>
            </a:r>
            <a:r>
              <a:rPr lang="el-GR" dirty="0" smtClean="0"/>
              <a:t>ο) ως </a:t>
            </a:r>
            <a:r>
              <a:rPr lang="el-GR" dirty="0" smtClean="0">
                <a:solidFill>
                  <a:srgbClr val="FF0000"/>
                </a:solidFill>
              </a:rPr>
              <a:t>συμβόλων</a:t>
            </a:r>
            <a:r>
              <a:rPr lang="el-GR" dirty="0" smtClean="0"/>
              <a:t> της μητέρας και του πατέρα και ολοκληρώνεται με την εσωτερίκευση των </a:t>
            </a:r>
            <a:r>
              <a:rPr lang="el-GR" dirty="0" smtClean="0">
                <a:solidFill>
                  <a:srgbClr val="FF0000"/>
                </a:solidFill>
              </a:rPr>
              <a:t>κανόνων και των αξιών </a:t>
            </a:r>
            <a:r>
              <a:rPr lang="el-GR" dirty="0" smtClean="0"/>
              <a:t>του κοινωνικού συστήματος και βοηθά στην ισορροπία του συστήματος.</a:t>
            </a:r>
            <a:endParaRPr lang="el-GR" b="1" dirty="0" smtClean="0"/>
          </a:p>
        </p:txBody>
      </p:sp>
    </p:spTree>
    <p:extLst>
      <p:ext uri="{BB962C8B-B14F-4D97-AF65-F5344CB8AC3E}">
        <p14:creationId xmlns:p14="http://schemas.microsoft.com/office/powerpoint/2010/main" val="207027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7467600" cy="504056"/>
          </a:xfrm>
        </p:spPr>
        <p:txBody>
          <a:bodyPr>
            <a:normAutofit fontScale="90000"/>
          </a:bodyPr>
          <a:lstStyle/>
          <a:p>
            <a:pPr lvl="0"/>
            <a:r>
              <a:rPr lang="en-US" b="1" dirty="0" err="1"/>
              <a:t>Talkot</a:t>
            </a:r>
            <a:r>
              <a:rPr lang="en-US" b="1" dirty="0"/>
              <a:t> </a:t>
            </a:r>
            <a:r>
              <a:rPr lang="en-US" b="1" dirty="0" smtClean="0"/>
              <a:t>Parsons</a:t>
            </a:r>
            <a:endParaRPr lang="el-GR" dirty="0"/>
          </a:p>
        </p:txBody>
      </p:sp>
      <p:sp>
        <p:nvSpPr>
          <p:cNvPr id="3" name="Θέση περιεχομένου 2"/>
          <p:cNvSpPr>
            <a:spLocks noGrp="1"/>
          </p:cNvSpPr>
          <p:nvPr>
            <p:ph sz="quarter" idx="1"/>
          </p:nvPr>
        </p:nvSpPr>
        <p:spPr>
          <a:xfrm>
            <a:off x="179512" y="620688"/>
            <a:ext cx="8559676" cy="5976664"/>
          </a:xfrm>
        </p:spPr>
        <p:txBody>
          <a:bodyPr/>
          <a:lstStyle/>
          <a:p>
            <a:pPr lvl="1">
              <a:defRPr/>
            </a:pPr>
            <a:r>
              <a:rPr lang="el-GR" sz="2400" dirty="0">
                <a:solidFill>
                  <a:srgbClr val="000000"/>
                </a:solidFill>
                <a:effectLst>
                  <a:outerShdw blurRad="38100" dist="38100" dir="2700000" algn="tl">
                    <a:srgbClr val="C0C0C0"/>
                  </a:outerShdw>
                </a:effectLst>
              </a:rPr>
              <a:t>Τ. </a:t>
            </a:r>
            <a:r>
              <a:rPr lang="en-US" sz="2400" dirty="0">
                <a:solidFill>
                  <a:srgbClr val="000000"/>
                </a:solidFill>
                <a:effectLst>
                  <a:outerShdw blurRad="38100" dist="38100" dir="2700000" algn="tl">
                    <a:srgbClr val="C0C0C0"/>
                  </a:outerShdw>
                </a:effectLst>
              </a:rPr>
              <a:t>Parsons</a:t>
            </a:r>
            <a:r>
              <a:rPr lang="el-GR" sz="2400" dirty="0">
                <a:solidFill>
                  <a:srgbClr val="000000"/>
                </a:solidFill>
                <a:effectLst>
                  <a:outerShdw blurRad="38100" dist="38100" dir="2700000" algn="tl">
                    <a:srgbClr val="C0C0C0"/>
                  </a:outerShdw>
                </a:effectLst>
              </a:rPr>
              <a:t>:</a:t>
            </a:r>
            <a:r>
              <a:rPr lang="el-GR" sz="2400" dirty="0">
                <a:effectLst>
                  <a:outerShdw blurRad="38100" dist="38100" dir="2700000" algn="tl">
                    <a:srgbClr val="C0C0C0"/>
                  </a:outerShdw>
                </a:effectLst>
              </a:rPr>
              <a:t> «</a:t>
            </a:r>
            <a:r>
              <a:rPr lang="el-GR" sz="2400" i="1" dirty="0">
                <a:solidFill>
                  <a:srgbClr val="000000"/>
                </a:solidFill>
                <a:effectLst>
                  <a:outerShdw blurRad="38100" dist="38100" dir="2700000" algn="tl">
                    <a:srgbClr val="C0C0C0"/>
                  </a:outerShdw>
                </a:effectLst>
              </a:rPr>
              <a:t>εσωτερίκευση της κουλτούρας</a:t>
            </a:r>
            <a:r>
              <a:rPr lang="el-GR" sz="2400" i="1" dirty="0">
                <a:effectLst>
                  <a:outerShdw blurRad="38100" dist="38100" dir="2700000" algn="tl">
                    <a:srgbClr val="C0C0C0"/>
                  </a:outerShdw>
                </a:effectLst>
              </a:rPr>
              <a:t> της συγκεκριμένης κοινωνίας</a:t>
            </a:r>
            <a:r>
              <a:rPr lang="el-GR" sz="2400" dirty="0" smtClean="0">
                <a:effectLst>
                  <a:outerShdw blurRad="38100" dist="38100" dir="2700000" algn="tl">
                    <a:srgbClr val="C0C0C0"/>
                  </a:outerShdw>
                </a:effectLst>
              </a:rPr>
              <a:t>», </a:t>
            </a:r>
            <a:r>
              <a:rPr lang="el-GR" sz="2400" dirty="0">
                <a:effectLst>
                  <a:outerShdw blurRad="38100" dist="38100" dir="2700000" algn="tl">
                    <a:srgbClr val="C0C0C0"/>
                  </a:outerShdw>
                </a:effectLst>
              </a:rPr>
              <a:t>στην οποία γεννήθηκε και μεγάλωσε το άτομο.</a:t>
            </a:r>
          </a:p>
          <a:p>
            <a:pPr lvl="1">
              <a:defRPr/>
            </a:pPr>
            <a:r>
              <a:rPr lang="el-GR" sz="2400" dirty="0">
                <a:effectLst>
                  <a:outerShdw blurRad="38100" dist="38100" dir="2700000" algn="tl">
                    <a:srgbClr val="C0C0C0"/>
                  </a:outerShdw>
                </a:effectLst>
              </a:rPr>
              <a:t>Η διαδικασία εσωτερίκευσης πραγματοποιείται σε </a:t>
            </a:r>
            <a:r>
              <a:rPr lang="el-GR" sz="2400" dirty="0">
                <a:solidFill>
                  <a:srgbClr val="000000"/>
                </a:solidFill>
                <a:effectLst>
                  <a:outerShdw blurRad="38100" dist="38100" dir="2700000" algn="tl">
                    <a:srgbClr val="C0C0C0"/>
                  </a:outerShdw>
                </a:effectLst>
              </a:rPr>
              <a:t>5 διαδοχικές φάσεις</a:t>
            </a:r>
            <a:r>
              <a:rPr lang="el-GR" sz="2400" dirty="0">
                <a:effectLst>
                  <a:outerShdw blurRad="38100" dist="38100" dir="2700000" algn="tl">
                    <a:srgbClr val="C0C0C0"/>
                  </a:outerShdw>
                </a:effectLst>
              </a:rPr>
              <a:t>:</a:t>
            </a:r>
          </a:p>
          <a:p>
            <a:pPr lvl="2">
              <a:defRPr/>
            </a:pPr>
            <a:r>
              <a:rPr lang="el-GR" sz="2400" dirty="0">
                <a:effectLst>
                  <a:outerShdw blurRad="38100" dist="38100" dir="2700000" algn="tl">
                    <a:srgbClr val="C0C0C0"/>
                  </a:outerShdw>
                </a:effectLst>
              </a:rPr>
              <a:t>α΄ φάση: στη σχέση με τη </a:t>
            </a:r>
            <a:r>
              <a:rPr lang="el-GR" sz="2400" dirty="0">
                <a:solidFill>
                  <a:schemeClr val="accent2"/>
                </a:solidFill>
                <a:effectLst>
                  <a:outerShdw blurRad="38100" dist="38100" dir="2700000" algn="tl">
                    <a:srgbClr val="C0C0C0"/>
                  </a:outerShdw>
                </a:effectLst>
              </a:rPr>
              <a:t>μητέρα</a:t>
            </a:r>
          </a:p>
          <a:p>
            <a:pPr lvl="2">
              <a:defRPr/>
            </a:pPr>
            <a:r>
              <a:rPr lang="el-GR" sz="2400" dirty="0">
                <a:effectLst>
                  <a:outerShdw blurRad="38100" dist="38100" dir="2700000" algn="tl">
                    <a:srgbClr val="C0C0C0"/>
                  </a:outerShdw>
                </a:effectLst>
              </a:rPr>
              <a:t>β΄ φάση: στη σχέση με την </a:t>
            </a:r>
            <a:r>
              <a:rPr lang="el-GR" sz="2400" dirty="0">
                <a:solidFill>
                  <a:schemeClr val="accent2"/>
                </a:solidFill>
                <a:effectLst>
                  <a:outerShdw blurRad="38100" dist="38100" dir="2700000" algn="tl">
                    <a:srgbClr val="C0C0C0"/>
                  </a:outerShdw>
                </a:effectLst>
              </a:rPr>
              <a:t>οικογένεια</a:t>
            </a:r>
            <a:r>
              <a:rPr lang="el-GR" sz="2400" dirty="0">
                <a:effectLst>
                  <a:outerShdw blurRad="38100" dist="38100" dir="2700000" algn="tl">
                    <a:srgbClr val="C0C0C0"/>
                  </a:outerShdw>
                </a:effectLst>
              </a:rPr>
              <a:t> (αδέλφια, πατέρας, συγγενείς)</a:t>
            </a:r>
          </a:p>
          <a:p>
            <a:pPr lvl="2">
              <a:defRPr/>
            </a:pPr>
            <a:r>
              <a:rPr lang="el-GR" sz="2400" dirty="0">
                <a:effectLst>
                  <a:outerShdw blurRad="38100" dist="38100" dir="2700000" algn="tl">
                    <a:srgbClr val="C0C0C0"/>
                  </a:outerShdw>
                </a:effectLst>
              </a:rPr>
              <a:t>γ΄ φάση: στη σχέση με το σχολικό περιβάλλον (</a:t>
            </a:r>
            <a:r>
              <a:rPr lang="el-GR" sz="2400" dirty="0">
                <a:solidFill>
                  <a:schemeClr val="accent2"/>
                </a:solidFill>
                <a:effectLst>
                  <a:outerShdw blurRad="38100" dist="38100" dir="2700000" algn="tl">
                    <a:srgbClr val="C0C0C0"/>
                  </a:outerShdw>
                </a:effectLst>
              </a:rPr>
              <a:t>σχολική κοινωνικοποίηση</a:t>
            </a:r>
            <a:r>
              <a:rPr lang="el-GR" sz="2400" dirty="0">
                <a:effectLst>
                  <a:outerShdw blurRad="38100" dist="38100" dir="2700000" algn="tl">
                    <a:srgbClr val="C0C0C0"/>
                  </a:outerShdw>
                </a:effectLst>
              </a:rPr>
              <a:t>)</a:t>
            </a:r>
          </a:p>
          <a:p>
            <a:pPr lvl="2">
              <a:defRPr/>
            </a:pPr>
            <a:r>
              <a:rPr lang="el-GR" sz="2400" dirty="0">
                <a:effectLst>
                  <a:outerShdw blurRad="38100" dist="38100" dir="2700000" algn="tl">
                    <a:srgbClr val="C0C0C0"/>
                  </a:outerShdw>
                </a:effectLst>
              </a:rPr>
              <a:t>δ΄ φάση: στη σχέση με την </a:t>
            </a:r>
            <a:r>
              <a:rPr lang="el-GR" sz="2400" dirty="0">
                <a:solidFill>
                  <a:schemeClr val="accent2"/>
                </a:solidFill>
                <a:effectLst>
                  <a:outerShdw blurRad="38100" dist="38100" dir="2700000" algn="tl">
                    <a:srgbClr val="C0C0C0"/>
                  </a:outerShdw>
                </a:effectLst>
              </a:rPr>
              <a:t>ομάδα συνομηλίκων</a:t>
            </a:r>
            <a:r>
              <a:rPr lang="el-GR" sz="2400" dirty="0">
                <a:effectLst>
                  <a:outerShdw blurRad="38100" dist="38100" dir="2700000" algn="tl">
                    <a:srgbClr val="C0C0C0"/>
                  </a:outerShdw>
                </a:effectLst>
              </a:rPr>
              <a:t> (μαθαίνει να λειτουργεί στην ομάδα-φιλικές σχέσεις)</a:t>
            </a:r>
          </a:p>
          <a:p>
            <a:pPr lvl="2">
              <a:defRPr/>
            </a:pPr>
            <a:r>
              <a:rPr lang="el-GR" sz="2400" dirty="0">
                <a:effectLst>
                  <a:outerShdw blurRad="38100" dist="38100" dir="2700000" algn="tl">
                    <a:srgbClr val="C0C0C0"/>
                  </a:outerShdw>
                </a:effectLst>
              </a:rPr>
              <a:t>ε΄ φάση: στη σχέση με το επάγγελμα (</a:t>
            </a:r>
            <a:r>
              <a:rPr lang="el-GR" sz="2400" dirty="0">
                <a:solidFill>
                  <a:schemeClr val="accent2"/>
                </a:solidFill>
                <a:effectLst>
                  <a:outerShdw blurRad="38100" dist="38100" dir="2700000" algn="tl">
                    <a:srgbClr val="C0C0C0"/>
                  </a:outerShdw>
                </a:effectLst>
              </a:rPr>
              <a:t>επαγγελματική κοινωνικοποίηση</a:t>
            </a:r>
            <a:r>
              <a:rPr lang="el-GR" sz="2400" dirty="0">
                <a:effectLst>
                  <a:outerShdw blurRad="38100" dist="38100" dir="2700000" algn="tl">
                    <a:srgbClr val="C0C0C0"/>
                  </a:outerShdw>
                </a:effectLst>
              </a:rPr>
              <a:t>)</a:t>
            </a:r>
            <a:endParaRPr lang="en-US" sz="2400" dirty="0">
              <a:effectLst>
                <a:outerShdw blurRad="38100" dist="38100" dir="2700000" algn="tl">
                  <a:srgbClr val="C0C0C0"/>
                </a:outerShdw>
              </a:effectLst>
            </a:endParaRPr>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12</a:t>
            </a:fld>
            <a:endParaRPr lang="el-GR"/>
          </a:p>
        </p:txBody>
      </p:sp>
    </p:spTree>
    <p:extLst>
      <p:ext uri="{BB962C8B-B14F-4D97-AF65-F5344CB8AC3E}">
        <p14:creationId xmlns:p14="http://schemas.microsoft.com/office/powerpoint/2010/main" val="3503445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 name="8 - Θέση αριθμού διαφάνειας"/>
          <p:cNvSpPr>
            <a:spLocks noGrp="1"/>
          </p:cNvSpPr>
          <p:nvPr>
            <p:ph type="sldNum" sz="quarter" idx="11"/>
          </p:nvPr>
        </p:nvSpPr>
        <p:spPr/>
        <p:txBody>
          <a:bodyPr/>
          <a:lstStyle/>
          <a:p>
            <a:pPr>
              <a:defRPr/>
            </a:pPr>
            <a:fld id="{0836850D-3DAD-4408-9F94-3E6138C0BE80}" type="slidenum">
              <a:rPr lang="el-GR"/>
              <a:pPr>
                <a:defRPr/>
              </a:pPr>
              <a:t>13</a:t>
            </a:fld>
            <a:endParaRPr lang="el-GR"/>
          </a:p>
        </p:txBody>
      </p:sp>
      <p:grpSp>
        <p:nvGrpSpPr>
          <p:cNvPr id="25602" name="Group 2"/>
          <p:cNvGrpSpPr>
            <a:grpSpLocks noChangeAspect="1"/>
          </p:cNvGrpSpPr>
          <p:nvPr/>
        </p:nvGrpSpPr>
        <p:grpSpPr bwMode="auto">
          <a:xfrm>
            <a:off x="1403350" y="3429000"/>
            <a:ext cx="7561263" cy="1008063"/>
            <a:chOff x="2657" y="2847"/>
            <a:chExt cx="8925" cy="1134"/>
          </a:xfrm>
        </p:grpSpPr>
        <p:sp>
          <p:nvSpPr>
            <p:cNvPr id="25618" name="AutoShape 3"/>
            <p:cNvSpPr>
              <a:spLocks noChangeAspect="1" noChangeArrowheads="1" noTextEdit="1"/>
            </p:cNvSpPr>
            <p:nvPr/>
          </p:nvSpPr>
          <p:spPr bwMode="auto">
            <a:xfrm>
              <a:off x="2657" y="2847"/>
              <a:ext cx="8925" cy="1134"/>
            </a:xfrm>
            <a:prstGeom prst="rect">
              <a:avLst/>
            </a:prstGeom>
            <a:solidFill>
              <a:srgbClr val="FFFFFF"/>
            </a:solidFill>
            <a:ln w="9525">
              <a:solidFill>
                <a:srgbClr val="000000"/>
              </a:solidFill>
              <a:prstDash val="sysDot"/>
              <a:miter lim="800000"/>
              <a:headEnd/>
              <a:tailEnd/>
            </a:ln>
          </p:spPr>
          <p:txBody>
            <a:bodyPr/>
            <a:lstStyle/>
            <a:p>
              <a:endParaRPr lang="en-US"/>
            </a:p>
          </p:txBody>
        </p:sp>
        <p:sp>
          <p:nvSpPr>
            <p:cNvPr id="25619" name="AutoShape 4"/>
            <p:cNvSpPr>
              <a:spLocks noChangeArrowheads="1"/>
            </p:cNvSpPr>
            <p:nvPr/>
          </p:nvSpPr>
          <p:spPr bwMode="auto">
            <a:xfrm>
              <a:off x="3127" y="3327"/>
              <a:ext cx="8455" cy="160"/>
            </a:xfrm>
            <a:prstGeom prst="rightArrow">
              <a:avLst>
                <a:gd name="adj1" fmla="val 50000"/>
                <a:gd name="adj2" fmla="val 1321094"/>
              </a:avLst>
            </a:prstGeom>
            <a:solidFill>
              <a:srgbClr val="000000"/>
            </a:solidFill>
            <a:ln w="9525">
              <a:solidFill>
                <a:srgbClr val="000000"/>
              </a:solidFill>
              <a:prstDash val="sysDot"/>
              <a:miter lim="800000"/>
              <a:headEnd/>
              <a:tailEnd/>
            </a:ln>
          </p:spPr>
          <p:txBody>
            <a:bodyPr/>
            <a:lstStyle/>
            <a:p>
              <a:endParaRPr lang="en-US" sz="2000"/>
            </a:p>
          </p:txBody>
        </p:sp>
        <p:sp>
          <p:nvSpPr>
            <p:cNvPr id="25620" name="Oval 5"/>
            <p:cNvSpPr>
              <a:spLocks noChangeArrowheads="1"/>
            </p:cNvSpPr>
            <p:nvPr/>
          </p:nvSpPr>
          <p:spPr bwMode="auto">
            <a:xfrm>
              <a:off x="3753" y="3167"/>
              <a:ext cx="469" cy="480"/>
            </a:xfrm>
            <a:prstGeom prst="ellipse">
              <a:avLst/>
            </a:prstGeom>
            <a:solidFill>
              <a:srgbClr val="FF0000"/>
            </a:solidFill>
            <a:ln w="9525">
              <a:solidFill>
                <a:srgbClr val="000000"/>
              </a:solidFill>
              <a:prstDash val="sysDot"/>
              <a:round/>
              <a:headEnd/>
              <a:tailEnd/>
            </a:ln>
          </p:spPr>
          <p:txBody>
            <a:bodyPr/>
            <a:lstStyle/>
            <a:p>
              <a:endParaRPr lang="en-US" sz="2000"/>
            </a:p>
          </p:txBody>
        </p:sp>
        <p:sp>
          <p:nvSpPr>
            <p:cNvPr id="25621" name="Oval 6"/>
            <p:cNvSpPr>
              <a:spLocks noChangeArrowheads="1"/>
            </p:cNvSpPr>
            <p:nvPr/>
          </p:nvSpPr>
          <p:spPr bwMode="auto">
            <a:xfrm>
              <a:off x="4223" y="2847"/>
              <a:ext cx="1096" cy="1120"/>
            </a:xfrm>
            <a:prstGeom prst="ellipse">
              <a:avLst/>
            </a:prstGeom>
            <a:solidFill>
              <a:srgbClr val="00FF00"/>
            </a:solidFill>
            <a:ln w="9525">
              <a:solidFill>
                <a:srgbClr val="0000FF"/>
              </a:solidFill>
              <a:prstDash val="sysDot"/>
              <a:round/>
              <a:headEnd/>
              <a:tailEnd/>
            </a:ln>
          </p:spPr>
          <p:txBody>
            <a:bodyPr/>
            <a:lstStyle/>
            <a:p>
              <a:endParaRPr lang="en-US" sz="2000"/>
            </a:p>
          </p:txBody>
        </p:sp>
        <p:sp>
          <p:nvSpPr>
            <p:cNvPr id="25622" name="Line 7"/>
            <p:cNvSpPr>
              <a:spLocks noChangeShapeType="1"/>
            </p:cNvSpPr>
            <p:nvPr/>
          </p:nvSpPr>
          <p:spPr bwMode="auto">
            <a:xfrm flipV="1">
              <a:off x="3753" y="3327"/>
              <a:ext cx="1" cy="654"/>
            </a:xfrm>
            <a:prstGeom prst="line">
              <a:avLst/>
            </a:prstGeom>
            <a:noFill/>
            <a:ln w="9525">
              <a:solidFill>
                <a:srgbClr val="000000"/>
              </a:solidFill>
              <a:prstDash val="sysDot"/>
              <a:round/>
              <a:headEnd/>
              <a:tailEnd type="triangle" w="med" len="med"/>
            </a:ln>
          </p:spPr>
          <p:txBody>
            <a:bodyPr/>
            <a:lstStyle/>
            <a:p>
              <a:endParaRPr lang="en-US"/>
            </a:p>
          </p:txBody>
        </p:sp>
        <p:sp>
          <p:nvSpPr>
            <p:cNvPr id="25623" name="Line 8"/>
            <p:cNvSpPr>
              <a:spLocks noChangeShapeType="1"/>
            </p:cNvSpPr>
            <p:nvPr/>
          </p:nvSpPr>
          <p:spPr bwMode="auto">
            <a:xfrm flipV="1">
              <a:off x="3127" y="3327"/>
              <a:ext cx="1" cy="654"/>
            </a:xfrm>
            <a:prstGeom prst="line">
              <a:avLst/>
            </a:prstGeom>
            <a:noFill/>
            <a:ln w="9525">
              <a:solidFill>
                <a:srgbClr val="000000"/>
              </a:solidFill>
              <a:prstDash val="sysDot"/>
              <a:round/>
              <a:headEnd/>
              <a:tailEnd type="triangle" w="med" len="med"/>
            </a:ln>
          </p:spPr>
          <p:txBody>
            <a:bodyPr/>
            <a:lstStyle/>
            <a:p>
              <a:endParaRPr lang="en-US"/>
            </a:p>
          </p:txBody>
        </p:sp>
        <p:sp>
          <p:nvSpPr>
            <p:cNvPr id="25624" name="Oval 9"/>
            <p:cNvSpPr>
              <a:spLocks noChangeArrowheads="1"/>
            </p:cNvSpPr>
            <p:nvPr/>
          </p:nvSpPr>
          <p:spPr bwMode="auto">
            <a:xfrm>
              <a:off x="6571" y="2847"/>
              <a:ext cx="943" cy="960"/>
            </a:xfrm>
            <a:prstGeom prst="ellipse">
              <a:avLst/>
            </a:prstGeom>
            <a:solidFill>
              <a:srgbClr val="FFFF00">
                <a:alpha val="89803"/>
              </a:srgbClr>
            </a:solidFill>
            <a:ln w="9525">
              <a:solidFill>
                <a:srgbClr val="000000"/>
              </a:solidFill>
              <a:prstDash val="sysDot"/>
              <a:round/>
              <a:headEnd/>
              <a:tailEnd/>
            </a:ln>
          </p:spPr>
          <p:txBody>
            <a:bodyPr/>
            <a:lstStyle/>
            <a:p>
              <a:endParaRPr lang="en-US" sz="2000"/>
            </a:p>
          </p:txBody>
        </p:sp>
      </p:grpSp>
      <p:sp>
        <p:nvSpPr>
          <p:cNvPr id="25603" name="Line 10"/>
          <p:cNvSpPr>
            <a:spLocks noChangeShapeType="1"/>
          </p:cNvSpPr>
          <p:nvPr/>
        </p:nvSpPr>
        <p:spPr bwMode="auto">
          <a:xfrm flipV="1">
            <a:off x="2555875" y="4076700"/>
            <a:ext cx="0" cy="685800"/>
          </a:xfrm>
          <a:prstGeom prst="line">
            <a:avLst/>
          </a:prstGeom>
          <a:noFill/>
          <a:ln w="9525">
            <a:solidFill>
              <a:srgbClr val="000000"/>
            </a:solidFill>
            <a:round/>
            <a:headEnd/>
            <a:tailEnd type="triangle" w="med" len="med"/>
          </a:ln>
        </p:spPr>
        <p:txBody>
          <a:bodyPr/>
          <a:lstStyle/>
          <a:p>
            <a:endParaRPr lang="en-US"/>
          </a:p>
        </p:txBody>
      </p:sp>
      <p:sp>
        <p:nvSpPr>
          <p:cNvPr id="25604" name="Line 11"/>
          <p:cNvSpPr>
            <a:spLocks noChangeShapeType="1"/>
          </p:cNvSpPr>
          <p:nvPr/>
        </p:nvSpPr>
        <p:spPr bwMode="auto">
          <a:xfrm flipV="1">
            <a:off x="3203575" y="4221163"/>
            <a:ext cx="0" cy="1028700"/>
          </a:xfrm>
          <a:prstGeom prst="line">
            <a:avLst/>
          </a:prstGeom>
          <a:noFill/>
          <a:ln w="9525">
            <a:solidFill>
              <a:srgbClr val="000000"/>
            </a:solidFill>
            <a:round/>
            <a:headEnd/>
            <a:tailEnd type="triangle" w="med" len="med"/>
          </a:ln>
        </p:spPr>
        <p:txBody>
          <a:bodyPr/>
          <a:lstStyle/>
          <a:p>
            <a:endParaRPr lang="en-US"/>
          </a:p>
        </p:txBody>
      </p:sp>
      <p:sp>
        <p:nvSpPr>
          <p:cNvPr id="25605" name="Oval 12"/>
          <p:cNvSpPr>
            <a:spLocks noChangeArrowheads="1"/>
          </p:cNvSpPr>
          <p:nvPr/>
        </p:nvSpPr>
        <p:spPr bwMode="auto">
          <a:xfrm>
            <a:off x="3635375" y="3429000"/>
            <a:ext cx="1081088" cy="1006475"/>
          </a:xfrm>
          <a:prstGeom prst="ellipse">
            <a:avLst/>
          </a:prstGeom>
          <a:solidFill>
            <a:srgbClr val="0000FF"/>
          </a:solidFill>
          <a:ln w="9525">
            <a:solidFill>
              <a:srgbClr val="000000"/>
            </a:solidFill>
            <a:round/>
            <a:headEnd/>
            <a:tailEnd/>
          </a:ln>
        </p:spPr>
        <p:txBody>
          <a:bodyPr/>
          <a:lstStyle/>
          <a:p>
            <a:r>
              <a:rPr lang="el-GR" sz="1200" b="1" i="1" u="sng" dirty="0"/>
              <a:t> </a:t>
            </a:r>
            <a:r>
              <a:rPr lang="el-GR" sz="1200" b="1" i="1" u="sng" dirty="0">
                <a:solidFill>
                  <a:srgbClr val="FF0000"/>
                </a:solidFill>
              </a:rPr>
              <a:t>Σχολείο</a:t>
            </a:r>
          </a:p>
        </p:txBody>
      </p:sp>
      <p:sp>
        <p:nvSpPr>
          <p:cNvPr id="25606" name="Line 13"/>
          <p:cNvSpPr>
            <a:spLocks noChangeShapeType="1"/>
          </p:cNvSpPr>
          <p:nvPr/>
        </p:nvSpPr>
        <p:spPr bwMode="auto">
          <a:xfrm flipV="1">
            <a:off x="4211638" y="4149725"/>
            <a:ext cx="0" cy="828675"/>
          </a:xfrm>
          <a:prstGeom prst="line">
            <a:avLst/>
          </a:prstGeom>
          <a:noFill/>
          <a:ln w="9525">
            <a:solidFill>
              <a:srgbClr val="000000"/>
            </a:solidFill>
            <a:round/>
            <a:headEnd/>
            <a:tailEnd type="triangle" w="med" len="med"/>
          </a:ln>
        </p:spPr>
        <p:txBody>
          <a:bodyPr/>
          <a:lstStyle/>
          <a:p>
            <a:endParaRPr lang="en-US"/>
          </a:p>
        </p:txBody>
      </p:sp>
      <p:sp>
        <p:nvSpPr>
          <p:cNvPr id="25607" name="Oval 14"/>
          <p:cNvSpPr>
            <a:spLocks noChangeArrowheads="1"/>
          </p:cNvSpPr>
          <p:nvPr/>
        </p:nvSpPr>
        <p:spPr bwMode="auto">
          <a:xfrm>
            <a:off x="5508625" y="3357563"/>
            <a:ext cx="1223963" cy="1152525"/>
          </a:xfrm>
          <a:prstGeom prst="ellipse">
            <a:avLst/>
          </a:prstGeom>
          <a:solidFill>
            <a:srgbClr val="993300"/>
          </a:solidFill>
          <a:ln w="9525">
            <a:solidFill>
              <a:srgbClr val="000000"/>
            </a:solidFill>
            <a:round/>
            <a:headEnd/>
            <a:tailEnd/>
          </a:ln>
        </p:spPr>
        <p:txBody>
          <a:bodyPr/>
          <a:lstStyle/>
          <a:p>
            <a:endParaRPr lang="en-US" sz="2000"/>
          </a:p>
        </p:txBody>
      </p:sp>
      <p:sp>
        <p:nvSpPr>
          <p:cNvPr id="25608" name="Line 15"/>
          <p:cNvSpPr>
            <a:spLocks noChangeShapeType="1"/>
          </p:cNvSpPr>
          <p:nvPr/>
        </p:nvSpPr>
        <p:spPr bwMode="auto">
          <a:xfrm flipV="1">
            <a:off x="5148263" y="4221163"/>
            <a:ext cx="0" cy="571500"/>
          </a:xfrm>
          <a:prstGeom prst="line">
            <a:avLst/>
          </a:prstGeom>
          <a:noFill/>
          <a:ln w="9525">
            <a:solidFill>
              <a:srgbClr val="000000"/>
            </a:solidFill>
            <a:round/>
            <a:headEnd/>
            <a:tailEnd type="triangle" w="med" len="med"/>
          </a:ln>
        </p:spPr>
        <p:txBody>
          <a:bodyPr/>
          <a:lstStyle/>
          <a:p>
            <a:endParaRPr lang="en-US"/>
          </a:p>
        </p:txBody>
      </p:sp>
      <p:sp>
        <p:nvSpPr>
          <p:cNvPr id="25609" name="Line 16"/>
          <p:cNvSpPr>
            <a:spLocks noChangeShapeType="1"/>
          </p:cNvSpPr>
          <p:nvPr/>
        </p:nvSpPr>
        <p:spPr bwMode="auto">
          <a:xfrm flipV="1">
            <a:off x="6156325" y="4076700"/>
            <a:ext cx="0" cy="1225550"/>
          </a:xfrm>
          <a:prstGeom prst="line">
            <a:avLst/>
          </a:prstGeom>
          <a:noFill/>
          <a:ln w="9525">
            <a:solidFill>
              <a:srgbClr val="000000"/>
            </a:solidFill>
            <a:round/>
            <a:headEnd/>
            <a:tailEnd type="triangle" w="med" len="med"/>
          </a:ln>
        </p:spPr>
        <p:txBody>
          <a:bodyPr/>
          <a:lstStyle/>
          <a:p>
            <a:endParaRPr lang="en-US"/>
          </a:p>
        </p:txBody>
      </p:sp>
      <p:sp>
        <p:nvSpPr>
          <p:cNvPr id="25610" name="Rectangle 17"/>
          <p:cNvSpPr>
            <a:spLocks noChangeArrowheads="1"/>
          </p:cNvSpPr>
          <p:nvPr/>
        </p:nvSpPr>
        <p:spPr bwMode="auto">
          <a:xfrm>
            <a:off x="0" y="1989138"/>
            <a:ext cx="9144000" cy="0"/>
          </a:xfrm>
          <a:prstGeom prst="rect">
            <a:avLst/>
          </a:prstGeom>
          <a:noFill/>
          <a:ln w="9525">
            <a:noFill/>
            <a:miter lim="800000"/>
            <a:headEnd/>
            <a:tailEnd/>
          </a:ln>
        </p:spPr>
        <p:txBody>
          <a:bodyPr wrap="none" anchor="ctr">
            <a:spAutoFit/>
          </a:bodyPr>
          <a:lstStyle/>
          <a:p>
            <a:endParaRPr lang="en-US" sz="2000"/>
          </a:p>
        </p:txBody>
      </p:sp>
      <p:sp>
        <p:nvSpPr>
          <p:cNvPr id="25611" name="Rectangle 18"/>
          <p:cNvSpPr>
            <a:spLocks noChangeArrowheads="1"/>
          </p:cNvSpPr>
          <p:nvPr/>
        </p:nvSpPr>
        <p:spPr bwMode="auto">
          <a:xfrm>
            <a:off x="179388" y="4763"/>
            <a:ext cx="8964612" cy="2878137"/>
          </a:xfrm>
          <a:prstGeom prst="rect">
            <a:avLst/>
          </a:prstGeom>
          <a:noFill/>
          <a:ln w="9525">
            <a:solidFill>
              <a:srgbClr val="FF0000"/>
            </a:solidFill>
            <a:miter lim="800000"/>
            <a:headEnd/>
            <a:tailEnd/>
          </a:ln>
        </p:spPr>
        <p:txBody>
          <a:bodyPr anchor="ctr">
            <a:spAutoFit/>
          </a:bodyPr>
          <a:lstStyle/>
          <a:p>
            <a:pPr algn="ctr"/>
            <a:r>
              <a:rPr lang="el-GR" sz="2000" b="1" u="sng" dirty="0">
                <a:solidFill>
                  <a:srgbClr val="000000"/>
                </a:solidFill>
                <a:cs typeface="Times New Roman" pitchFamily="18" charset="0"/>
              </a:rPr>
              <a:t>ΚΟΙΝΩΝΙΚΟΠΟΙΗΣΗ</a:t>
            </a:r>
            <a:endParaRPr lang="el-GR" sz="2000" dirty="0">
              <a:solidFill>
                <a:srgbClr val="000000"/>
              </a:solidFill>
              <a:cs typeface="Times New Roman" pitchFamily="18" charset="0"/>
            </a:endParaRPr>
          </a:p>
          <a:p>
            <a:pPr eaLnBrk="0" hangingPunct="0">
              <a:buFontTx/>
              <a:buChar char="•"/>
            </a:pPr>
            <a:r>
              <a:rPr lang="el-GR" b="1" dirty="0">
                <a:solidFill>
                  <a:srgbClr val="000000"/>
                </a:solidFill>
                <a:cs typeface="Times New Roman" pitchFamily="18" charset="0"/>
              </a:rPr>
              <a:t>Εφ’ όρου ζωής διαδικασία</a:t>
            </a:r>
            <a:r>
              <a:rPr lang="el-GR" dirty="0">
                <a:solidFill>
                  <a:srgbClr val="000000"/>
                </a:solidFill>
                <a:cs typeface="Times New Roman" pitchFamily="18" charset="0"/>
              </a:rPr>
              <a:t> για τη διαμόρφωση της </a:t>
            </a:r>
            <a:r>
              <a:rPr lang="el-GR" b="1" dirty="0">
                <a:solidFill>
                  <a:srgbClr val="000000"/>
                </a:solidFill>
                <a:cs typeface="Times New Roman" pitchFamily="18" charset="0"/>
              </a:rPr>
              <a:t>προσωπικότητας</a:t>
            </a:r>
          </a:p>
          <a:p>
            <a:pPr eaLnBrk="0" hangingPunct="0">
              <a:buFontTx/>
              <a:buChar char="•"/>
            </a:pPr>
            <a:r>
              <a:rPr lang="el-GR" dirty="0">
                <a:solidFill>
                  <a:srgbClr val="000000"/>
                </a:solidFill>
                <a:cs typeface="Times New Roman" pitchFamily="18" charset="0"/>
              </a:rPr>
              <a:t>Αλληλεπίδραση της συλλογικής με την ατομική συνείδηση</a:t>
            </a:r>
          </a:p>
          <a:p>
            <a:pPr eaLnBrk="0" hangingPunct="0">
              <a:buFontTx/>
              <a:buChar char="•"/>
            </a:pPr>
            <a:r>
              <a:rPr lang="el-GR" dirty="0">
                <a:solidFill>
                  <a:srgbClr val="000000"/>
                </a:solidFill>
                <a:cs typeface="Times New Roman" pitchFamily="18" charset="0"/>
              </a:rPr>
              <a:t>Αλληλεπίδραση των ενηλίκων με τους ανήλικους</a:t>
            </a:r>
          </a:p>
          <a:p>
            <a:pPr eaLnBrk="0" hangingPunct="0">
              <a:buFontTx/>
              <a:buChar char="•"/>
            </a:pPr>
            <a:r>
              <a:rPr lang="el-GR" dirty="0">
                <a:solidFill>
                  <a:srgbClr val="000000"/>
                </a:solidFill>
                <a:cs typeface="Times New Roman" pitchFamily="18" charset="0"/>
              </a:rPr>
              <a:t>Το </a:t>
            </a:r>
            <a:r>
              <a:rPr lang="el-GR" b="1" dirty="0">
                <a:solidFill>
                  <a:srgbClr val="000000"/>
                </a:solidFill>
                <a:cs typeface="Times New Roman" pitchFamily="18" charset="0"/>
              </a:rPr>
              <a:t>βιολογικό ον</a:t>
            </a:r>
            <a:r>
              <a:rPr lang="el-GR" dirty="0">
                <a:solidFill>
                  <a:srgbClr val="000000"/>
                </a:solidFill>
                <a:cs typeface="Times New Roman" pitchFamily="18" charset="0"/>
              </a:rPr>
              <a:t> γίνεται </a:t>
            </a:r>
            <a:r>
              <a:rPr lang="el-GR" b="1" dirty="0" err="1">
                <a:solidFill>
                  <a:srgbClr val="000000"/>
                </a:solidFill>
                <a:cs typeface="Times New Roman" pitchFamily="18" charset="0"/>
              </a:rPr>
              <a:t>κοινωνικο</a:t>
            </a:r>
            <a:r>
              <a:rPr lang="el-GR" b="1" dirty="0">
                <a:solidFill>
                  <a:srgbClr val="000000"/>
                </a:solidFill>
                <a:cs typeface="Times New Roman" pitchFamily="18" charset="0"/>
              </a:rPr>
              <a:t>-πολιτισμικό ον</a:t>
            </a:r>
            <a:r>
              <a:rPr lang="el-GR" dirty="0">
                <a:solidFill>
                  <a:srgbClr val="000000"/>
                </a:solidFill>
                <a:cs typeface="Times New Roman" pitchFamily="18" charset="0"/>
              </a:rPr>
              <a:t> </a:t>
            </a:r>
            <a:r>
              <a:rPr lang="el-GR" b="1" dirty="0">
                <a:solidFill>
                  <a:srgbClr val="000000"/>
                </a:solidFill>
                <a:cs typeface="Times New Roman" pitchFamily="18" charset="0"/>
              </a:rPr>
              <a:t>(</a:t>
            </a:r>
            <a:r>
              <a:rPr lang="en-US" b="1" dirty="0">
                <a:solidFill>
                  <a:srgbClr val="FF0000"/>
                </a:solidFill>
                <a:cs typeface="Times New Roman" pitchFamily="18" charset="0"/>
              </a:rPr>
              <a:t>Durkheim</a:t>
            </a:r>
            <a:r>
              <a:rPr lang="el-GR" b="1" dirty="0">
                <a:solidFill>
                  <a:srgbClr val="000000"/>
                </a:solidFill>
                <a:cs typeface="Times New Roman" pitchFamily="18" charset="0"/>
              </a:rPr>
              <a:t>)</a:t>
            </a:r>
            <a:r>
              <a:rPr lang="el-GR" dirty="0">
                <a:solidFill>
                  <a:srgbClr val="000000"/>
                </a:solidFill>
                <a:cs typeface="Times New Roman" pitchFamily="18" charset="0"/>
              </a:rPr>
              <a:t>.</a:t>
            </a:r>
          </a:p>
          <a:p>
            <a:pPr eaLnBrk="0" hangingPunct="0">
              <a:buFontTx/>
              <a:buChar char="•"/>
            </a:pPr>
            <a:r>
              <a:rPr lang="el-GR" b="1" dirty="0">
                <a:solidFill>
                  <a:srgbClr val="000000"/>
                </a:solidFill>
                <a:cs typeface="Times New Roman" pitchFamily="18" charset="0"/>
              </a:rPr>
              <a:t>Εσωτερίκευση της κουλτούρας</a:t>
            </a:r>
            <a:r>
              <a:rPr lang="el-GR" dirty="0">
                <a:solidFill>
                  <a:srgbClr val="000000"/>
                </a:solidFill>
                <a:cs typeface="Times New Roman" pitchFamily="18" charset="0"/>
              </a:rPr>
              <a:t> της κοινωνίας: </a:t>
            </a:r>
            <a:r>
              <a:rPr lang="el-GR" b="1" dirty="0">
                <a:solidFill>
                  <a:srgbClr val="000000"/>
                </a:solidFill>
                <a:cs typeface="Times New Roman" pitchFamily="18" charset="0"/>
              </a:rPr>
              <a:t>σύστημα αξιών και κανόνων, ρόλων, συμβόλων (</a:t>
            </a:r>
            <a:r>
              <a:rPr lang="en-US" b="1" dirty="0">
                <a:solidFill>
                  <a:srgbClr val="FF0000"/>
                </a:solidFill>
                <a:cs typeface="Times New Roman" pitchFamily="18" charset="0"/>
              </a:rPr>
              <a:t>Parsons</a:t>
            </a:r>
            <a:r>
              <a:rPr lang="el-GR" b="1" dirty="0">
                <a:solidFill>
                  <a:srgbClr val="000000"/>
                </a:solidFill>
                <a:cs typeface="Times New Roman" pitchFamily="18" charset="0"/>
              </a:rPr>
              <a:t>)</a:t>
            </a:r>
            <a:r>
              <a:rPr lang="en-US" b="1" dirty="0">
                <a:solidFill>
                  <a:srgbClr val="000000"/>
                </a:solidFill>
                <a:cs typeface="Times New Roman" pitchFamily="18" charset="0"/>
              </a:rPr>
              <a:t>.</a:t>
            </a:r>
            <a:endParaRPr lang="el-GR" b="1" dirty="0">
              <a:solidFill>
                <a:srgbClr val="000000"/>
              </a:solidFill>
              <a:cs typeface="Times New Roman" pitchFamily="18" charset="0"/>
            </a:endParaRPr>
          </a:p>
          <a:p>
            <a:pPr eaLnBrk="0" hangingPunct="0">
              <a:buFontTx/>
              <a:buChar char="•"/>
            </a:pPr>
            <a:r>
              <a:rPr lang="el-GR" dirty="0">
                <a:solidFill>
                  <a:srgbClr val="000000"/>
                </a:solidFill>
                <a:cs typeface="Times New Roman" pitchFamily="18" charset="0"/>
              </a:rPr>
              <a:t>Το άτομο φτιάχνει μια </a:t>
            </a:r>
            <a:r>
              <a:rPr lang="el-GR" b="1" u="sng" dirty="0">
                <a:solidFill>
                  <a:srgbClr val="000000"/>
                </a:solidFill>
                <a:cs typeface="Times New Roman" pitchFamily="18" charset="0"/>
              </a:rPr>
              <a:t>προσωπικότητα</a:t>
            </a:r>
            <a:r>
              <a:rPr lang="el-GR" dirty="0">
                <a:solidFill>
                  <a:srgbClr val="000000"/>
                </a:solidFill>
                <a:cs typeface="Times New Roman" pitchFamily="18" charset="0"/>
              </a:rPr>
              <a:t> με αποδεκτή </a:t>
            </a:r>
            <a:r>
              <a:rPr lang="el-GR" u="sng" dirty="0">
                <a:solidFill>
                  <a:srgbClr val="FF0000"/>
                </a:solidFill>
                <a:cs typeface="Times New Roman" pitchFamily="18" charset="0"/>
              </a:rPr>
              <a:t>συμπεριφορά</a:t>
            </a:r>
            <a:r>
              <a:rPr lang="en-US" dirty="0">
                <a:solidFill>
                  <a:srgbClr val="000000"/>
                </a:solidFill>
                <a:cs typeface="Times New Roman" pitchFamily="18" charset="0"/>
              </a:rPr>
              <a:t> </a:t>
            </a:r>
            <a:r>
              <a:rPr lang="el-GR" dirty="0">
                <a:solidFill>
                  <a:srgbClr val="000000"/>
                </a:solidFill>
                <a:cs typeface="Times New Roman" pitchFamily="18" charset="0"/>
              </a:rPr>
              <a:t>και </a:t>
            </a:r>
            <a:r>
              <a:rPr lang="el-GR" u="sng" dirty="0">
                <a:solidFill>
                  <a:srgbClr val="FF0000"/>
                </a:solidFill>
                <a:cs typeface="Times New Roman" pitchFamily="18" charset="0"/>
              </a:rPr>
              <a:t>δράση</a:t>
            </a:r>
            <a:r>
              <a:rPr lang="el-GR" dirty="0">
                <a:solidFill>
                  <a:srgbClr val="000000"/>
                </a:solidFill>
                <a:cs typeface="Times New Roman" pitchFamily="18" charset="0"/>
              </a:rPr>
              <a:t> (παίζει αποδεκτούς </a:t>
            </a:r>
            <a:r>
              <a:rPr lang="el-GR" u="sng" dirty="0">
                <a:solidFill>
                  <a:srgbClr val="000000"/>
                </a:solidFill>
                <a:cs typeface="Times New Roman" pitchFamily="18" charset="0"/>
              </a:rPr>
              <a:t>κοινωνικούς </a:t>
            </a:r>
            <a:r>
              <a:rPr lang="el-GR" u="sng" dirty="0">
                <a:solidFill>
                  <a:srgbClr val="FF0000"/>
                </a:solidFill>
                <a:cs typeface="Times New Roman" pitchFamily="18" charset="0"/>
              </a:rPr>
              <a:t>ρόλους</a:t>
            </a:r>
            <a:r>
              <a:rPr lang="el-GR" dirty="0">
                <a:solidFill>
                  <a:srgbClr val="000000"/>
                </a:solidFill>
                <a:cs typeface="Times New Roman" pitchFamily="18" charset="0"/>
              </a:rPr>
              <a:t>) και έτσι</a:t>
            </a:r>
            <a:r>
              <a:rPr lang="el-GR" b="1" dirty="0">
                <a:solidFill>
                  <a:srgbClr val="000000"/>
                </a:solidFill>
                <a:cs typeface="Times New Roman" pitchFamily="18" charset="0"/>
              </a:rPr>
              <a:t> μαθαίνει </a:t>
            </a:r>
            <a:r>
              <a:rPr lang="el-GR" dirty="0">
                <a:solidFill>
                  <a:srgbClr val="000000"/>
                </a:solidFill>
                <a:cs typeface="Times New Roman" pitchFamily="18" charset="0"/>
              </a:rPr>
              <a:t>να</a:t>
            </a:r>
            <a:r>
              <a:rPr lang="el-GR" b="1" dirty="0">
                <a:solidFill>
                  <a:srgbClr val="000000"/>
                </a:solidFill>
                <a:cs typeface="Times New Roman" pitchFamily="18" charset="0"/>
              </a:rPr>
              <a:t> προσαρμόζεται </a:t>
            </a:r>
            <a:r>
              <a:rPr lang="el-GR" dirty="0">
                <a:solidFill>
                  <a:srgbClr val="000000"/>
                </a:solidFill>
                <a:cs typeface="Times New Roman" pitchFamily="18" charset="0"/>
              </a:rPr>
              <a:t>στο </a:t>
            </a:r>
            <a:r>
              <a:rPr lang="el-GR" b="1" dirty="0">
                <a:solidFill>
                  <a:srgbClr val="000000"/>
                </a:solidFill>
                <a:cs typeface="Times New Roman" pitchFamily="18" charset="0"/>
              </a:rPr>
              <a:t>κοινωνικό περιβάλλον </a:t>
            </a:r>
            <a:r>
              <a:rPr lang="el-GR" dirty="0">
                <a:solidFill>
                  <a:srgbClr val="000000"/>
                </a:solidFill>
                <a:cs typeface="Times New Roman" pitchFamily="18" charset="0"/>
              </a:rPr>
              <a:t>και</a:t>
            </a:r>
            <a:r>
              <a:rPr lang="el-GR" b="1" dirty="0">
                <a:solidFill>
                  <a:srgbClr val="000000"/>
                </a:solidFill>
                <a:cs typeface="Times New Roman" pitchFamily="18" charset="0"/>
              </a:rPr>
              <a:t> να οδηγείται προς την πρόοδο / επιτυχία και την ευτυχία</a:t>
            </a:r>
          </a:p>
        </p:txBody>
      </p:sp>
      <p:sp>
        <p:nvSpPr>
          <p:cNvPr id="25612" name="Rectangle 19"/>
          <p:cNvSpPr>
            <a:spLocks noChangeArrowheads="1"/>
          </p:cNvSpPr>
          <p:nvPr/>
        </p:nvSpPr>
        <p:spPr bwMode="auto">
          <a:xfrm>
            <a:off x="1116013" y="4365625"/>
            <a:ext cx="7489825" cy="1158875"/>
          </a:xfrm>
          <a:prstGeom prst="rect">
            <a:avLst/>
          </a:prstGeom>
          <a:noFill/>
          <a:ln w="9525">
            <a:noFill/>
            <a:miter lim="800000"/>
            <a:headEnd/>
            <a:tailEnd/>
          </a:ln>
        </p:spPr>
        <p:txBody>
          <a:bodyPr anchor="ctr">
            <a:spAutoFit/>
          </a:bodyPr>
          <a:lstStyle/>
          <a:p>
            <a:pPr>
              <a:tabLst>
                <a:tab pos="360363" algn="l"/>
              </a:tabLst>
            </a:pPr>
            <a:r>
              <a:rPr lang="el-GR" sz="1400" b="1" u="sng">
                <a:cs typeface="Times New Roman" pitchFamily="18" charset="0"/>
              </a:rPr>
              <a:t>Σύλληψη</a:t>
            </a:r>
            <a:r>
              <a:rPr lang="el-GR" sz="1400" b="1">
                <a:cs typeface="Times New Roman" pitchFamily="18" charset="0"/>
              </a:rPr>
              <a:t>  </a:t>
            </a:r>
            <a:r>
              <a:rPr lang="el-GR" sz="1400" b="1" u="sng">
                <a:cs typeface="Times New Roman" pitchFamily="18" charset="0"/>
              </a:rPr>
              <a:t>Γέννηση</a:t>
            </a:r>
            <a:endParaRPr lang="el-GR" sz="1400">
              <a:cs typeface="Times New Roman" pitchFamily="18" charset="0"/>
            </a:endParaRPr>
          </a:p>
          <a:p>
            <a:pPr eaLnBrk="0" hangingPunct="0">
              <a:tabLst>
                <a:tab pos="360363" algn="l"/>
              </a:tabLst>
            </a:pPr>
            <a:r>
              <a:rPr lang="el-GR" sz="1400" b="1">
                <a:cs typeface="Times New Roman" pitchFamily="18" charset="0"/>
              </a:rPr>
              <a:t>                 </a:t>
            </a:r>
            <a:r>
              <a:rPr lang="el-GR" b="1">
                <a:cs typeface="Times New Roman" pitchFamily="18" charset="0"/>
              </a:rPr>
              <a:t>Α. </a:t>
            </a:r>
            <a:r>
              <a:rPr lang="el-GR" b="1" u="sng">
                <a:cs typeface="Times New Roman" pitchFamily="18" charset="0"/>
              </a:rPr>
              <a:t>Μητέρα</a:t>
            </a:r>
            <a:r>
              <a:rPr lang="el-GR" b="1">
                <a:cs typeface="Times New Roman" pitchFamily="18" charset="0"/>
              </a:rPr>
              <a:t>                  Δ. </a:t>
            </a:r>
            <a:r>
              <a:rPr lang="el-GR" b="1" u="sng">
                <a:cs typeface="Times New Roman" pitchFamily="18" charset="0"/>
              </a:rPr>
              <a:t>Ομάδα συνομηλίκων</a:t>
            </a:r>
            <a:endParaRPr lang="el-GR" b="1">
              <a:cs typeface="Times New Roman" pitchFamily="18" charset="0"/>
            </a:endParaRPr>
          </a:p>
          <a:p>
            <a:pPr eaLnBrk="0" hangingPunct="0">
              <a:tabLst>
                <a:tab pos="360363" algn="l"/>
              </a:tabLst>
            </a:pPr>
            <a:r>
              <a:rPr lang="el-GR" b="1">
                <a:cs typeface="Times New Roman" pitchFamily="18" charset="0"/>
              </a:rPr>
              <a:t>                                          </a:t>
            </a:r>
            <a:r>
              <a:rPr lang="el-GR" sz="2000" b="1" i="1">
                <a:cs typeface="Times New Roman" pitchFamily="18" charset="0"/>
              </a:rPr>
              <a:t>Γ. </a:t>
            </a:r>
            <a:r>
              <a:rPr lang="el-GR" sz="2000" b="1" i="1" u="sng">
                <a:cs typeface="Times New Roman" pitchFamily="18" charset="0"/>
              </a:rPr>
              <a:t>Σχολείο</a:t>
            </a:r>
            <a:endParaRPr lang="el-GR" sz="2000" b="1" i="1">
              <a:cs typeface="Times New Roman" pitchFamily="18" charset="0"/>
            </a:endParaRPr>
          </a:p>
          <a:p>
            <a:pPr eaLnBrk="0" hangingPunct="0">
              <a:tabLst>
                <a:tab pos="360363" algn="l"/>
              </a:tabLst>
            </a:pPr>
            <a:r>
              <a:rPr lang="el-GR" b="1">
                <a:cs typeface="Times New Roman" pitchFamily="18" charset="0"/>
              </a:rPr>
              <a:t>                       Β. </a:t>
            </a:r>
            <a:r>
              <a:rPr lang="el-GR" b="1" u="sng">
                <a:cs typeface="Times New Roman" pitchFamily="18" charset="0"/>
              </a:rPr>
              <a:t>Ευρύτερη οικογένεια </a:t>
            </a:r>
            <a:r>
              <a:rPr lang="el-GR" b="1">
                <a:cs typeface="Times New Roman" pitchFamily="18" charset="0"/>
              </a:rPr>
              <a:t>    Ε. </a:t>
            </a:r>
            <a:r>
              <a:rPr lang="el-GR" b="1" u="sng">
                <a:cs typeface="Times New Roman" pitchFamily="18" charset="0"/>
              </a:rPr>
              <a:t>Επαγγελματικός χώρος</a:t>
            </a:r>
          </a:p>
        </p:txBody>
      </p:sp>
      <p:sp>
        <p:nvSpPr>
          <p:cNvPr id="25613" name="Line 20"/>
          <p:cNvSpPr>
            <a:spLocks noChangeShapeType="1"/>
          </p:cNvSpPr>
          <p:nvPr/>
        </p:nvSpPr>
        <p:spPr bwMode="auto">
          <a:xfrm flipV="1">
            <a:off x="3635375" y="4005263"/>
            <a:ext cx="0" cy="1728787"/>
          </a:xfrm>
          <a:prstGeom prst="line">
            <a:avLst/>
          </a:prstGeom>
          <a:noFill/>
          <a:ln w="9525">
            <a:solidFill>
              <a:srgbClr val="000000"/>
            </a:solidFill>
            <a:round/>
            <a:headEnd/>
            <a:tailEnd type="triangle" w="med" len="med"/>
          </a:ln>
        </p:spPr>
        <p:txBody>
          <a:bodyPr/>
          <a:lstStyle/>
          <a:p>
            <a:endParaRPr lang="en-US"/>
          </a:p>
        </p:txBody>
      </p:sp>
      <p:sp>
        <p:nvSpPr>
          <p:cNvPr id="25614" name="Text Box 21"/>
          <p:cNvSpPr txBox="1">
            <a:spLocks noChangeArrowheads="1"/>
          </p:cNvSpPr>
          <p:nvPr/>
        </p:nvSpPr>
        <p:spPr bwMode="auto">
          <a:xfrm>
            <a:off x="1979613" y="5661025"/>
            <a:ext cx="3097212" cy="650875"/>
          </a:xfrm>
          <a:prstGeom prst="rect">
            <a:avLst/>
          </a:prstGeom>
          <a:noFill/>
          <a:ln w="9525">
            <a:solidFill>
              <a:srgbClr val="FF0000"/>
            </a:solidFill>
            <a:miter lim="800000"/>
            <a:headEnd/>
            <a:tailEnd/>
          </a:ln>
        </p:spPr>
        <p:txBody>
          <a:bodyPr>
            <a:spAutoFit/>
          </a:bodyPr>
          <a:lstStyle/>
          <a:p>
            <a:r>
              <a:rPr lang="el-GR"/>
              <a:t>Είσοδος του παιδιού</a:t>
            </a:r>
          </a:p>
          <a:p>
            <a:r>
              <a:rPr lang="el-GR"/>
              <a:t>στο σχολείο (Νηπιαγωγείο)</a:t>
            </a:r>
          </a:p>
        </p:txBody>
      </p:sp>
      <p:sp>
        <p:nvSpPr>
          <p:cNvPr id="25615" name="Line 22"/>
          <p:cNvSpPr>
            <a:spLocks noChangeShapeType="1"/>
          </p:cNvSpPr>
          <p:nvPr/>
        </p:nvSpPr>
        <p:spPr bwMode="auto">
          <a:xfrm>
            <a:off x="1835150" y="3213100"/>
            <a:ext cx="0" cy="792163"/>
          </a:xfrm>
          <a:prstGeom prst="line">
            <a:avLst/>
          </a:prstGeom>
          <a:noFill/>
          <a:ln w="9525">
            <a:solidFill>
              <a:srgbClr val="000000"/>
            </a:solidFill>
            <a:prstDash val="sysDot"/>
            <a:round/>
            <a:headEnd/>
            <a:tailEnd type="triangle" w="med" len="med"/>
          </a:ln>
        </p:spPr>
        <p:txBody>
          <a:bodyPr/>
          <a:lstStyle/>
          <a:p>
            <a:endParaRPr lang="en-US"/>
          </a:p>
        </p:txBody>
      </p:sp>
      <p:sp>
        <p:nvSpPr>
          <p:cNvPr id="25616" name="Text Box 23"/>
          <p:cNvSpPr txBox="1">
            <a:spLocks noChangeArrowheads="1"/>
          </p:cNvSpPr>
          <p:nvPr/>
        </p:nvSpPr>
        <p:spPr bwMode="auto">
          <a:xfrm>
            <a:off x="539750" y="2852738"/>
            <a:ext cx="2520950" cy="376237"/>
          </a:xfrm>
          <a:prstGeom prst="rect">
            <a:avLst/>
          </a:prstGeom>
          <a:noFill/>
          <a:ln w="9525">
            <a:solidFill>
              <a:schemeClr val="accent2"/>
            </a:solidFill>
            <a:miter lim="800000"/>
            <a:headEnd/>
            <a:tailEnd/>
          </a:ln>
        </p:spPr>
        <p:txBody>
          <a:bodyPr>
            <a:spAutoFit/>
          </a:bodyPr>
          <a:lstStyle/>
          <a:p>
            <a:r>
              <a:rPr lang="el-GR" u="sng">
                <a:solidFill>
                  <a:srgbClr val="000000"/>
                </a:solidFill>
              </a:rPr>
              <a:t>ΚΛΗΡΟΝΟΜΙΚΟΤΗΤΑ</a:t>
            </a:r>
          </a:p>
        </p:txBody>
      </p:sp>
      <p:sp>
        <p:nvSpPr>
          <p:cNvPr id="25617" name="Oval 25"/>
          <p:cNvSpPr>
            <a:spLocks noChangeArrowheads="1"/>
          </p:cNvSpPr>
          <p:nvPr/>
        </p:nvSpPr>
        <p:spPr bwMode="auto">
          <a:xfrm>
            <a:off x="2339975" y="3357563"/>
            <a:ext cx="1295400" cy="1150937"/>
          </a:xfrm>
          <a:prstGeom prst="ellipse">
            <a:avLst/>
          </a:prstGeom>
          <a:noFill/>
          <a:ln w="28575">
            <a:solidFill>
              <a:srgbClr val="FF0000"/>
            </a:solidFill>
            <a:round/>
            <a:headEnd/>
            <a:tailEnd/>
          </a:ln>
        </p:spPr>
        <p:txBody>
          <a:bodyPr wrap="none" anchor="ctr"/>
          <a:lstStyle/>
          <a:p>
            <a:endParaRPr lang="en-US" sz="2000"/>
          </a:p>
        </p:txBody>
      </p:sp>
    </p:spTree>
    <p:extLst>
      <p:ext uri="{BB962C8B-B14F-4D97-AF65-F5344CB8AC3E}">
        <p14:creationId xmlns:p14="http://schemas.microsoft.com/office/powerpoint/2010/main" val="1805765302"/>
      </p:ext>
    </p:extLst>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78098"/>
          </a:xfrm>
        </p:spPr>
        <p:txBody>
          <a:bodyPr/>
          <a:lstStyle/>
          <a:p>
            <a:r>
              <a:rPr lang="en-US" b="1" dirty="0" err="1"/>
              <a:t>Σημ</a:t>
            </a:r>
            <a:r>
              <a:rPr lang="en-US" b="1" dirty="0"/>
              <a:t>ασία κοινωνικοποίησης</a:t>
            </a:r>
            <a:r>
              <a:rPr lang="en-US" b="1" dirty="0" smtClean="0"/>
              <a:t>:</a:t>
            </a:r>
            <a:endParaRPr lang="el-GR" dirty="0"/>
          </a:p>
        </p:txBody>
      </p:sp>
      <p:sp>
        <p:nvSpPr>
          <p:cNvPr id="3" name="Θέση περιεχομένου 2"/>
          <p:cNvSpPr>
            <a:spLocks noGrp="1"/>
          </p:cNvSpPr>
          <p:nvPr>
            <p:ph sz="quarter" idx="1"/>
          </p:nvPr>
        </p:nvSpPr>
        <p:spPr/>
        <p:txBody>
          <a:bodyPr/>
          <a:lstStyle/>
          <a:p>
            <a:pPr lvl="0"/>
            <a:r>
              <a:rPr lang="el-GR" b="1" dirty="0" smtClean="0"/>
              <a:t>Για </a:t>
            </a:r>
            <a:r>
              <a:rPr lang="el-GR" b="1" dirty="0"/>
              <a:t>τον </a:t>
            </a:r>
            <a:r>
              <a:rPr lang="el-GR" b="1" u="sng" dirty="0"/>
              <a:t>άνθρωπο</a:t>
            </a:r>
            <a:r>
              <a:rPr lang="el-GR" b="1" dirty="0"/>
              <a:t>: </a:t>
            </a:r>
            <a:r>
              <a:rPr lang="el-GR" dirty="0"/>
              <a:t>απαραίτητη διότι </a:t>
            </a:r>
            <a:r>
              <a:rPr lang="el-GR" u="sng" dirty="0"/>
              <a:t>η στέρησή της</a:t>
            </a:r>
            <a:r>
              <a:rPr lang="el-GR" dirty="0"/>
              <a:t> κρατά τον </a:t>
            </a:r>
            <a:r>
              <a:rPr lang="el-GR" u="sng" dirty="0"/>
              <a:t>άνθρωπο σε </a:t>
            </a:r>
            <a:r>
              <a:rPr lang="el-GR" u="sng" dirty="0" err="1">
                <a:solidFill>
                  <a:srgbClr val="FF0000"/>
                </a:solidFill>
              </a:rPr>
              <a:t>υπανθρώπινη</a:t>
            </a:r>
            <a:r>
              <a:rPr lang="el-GR" u="sng" dirty="0">
                <a:solidFill>
                  <a:srgbClr val="FF0000"/>
                </a:solidFill>
              </a:rPr>
              <a:t> βαθμίδα</a:t>
            </a:r>
            <a:r>
              <a:rPr lang="el-GR" dirty="0"/>
              <a:t> (1801, </a:t>
            </a:r>
            <a:r>
              <a:rPr lang="el-GR" b="1" dirty="0"/>
              <a:t>Βίκτωρας</a:t>
            </a:r>
            <a:r>
              <a:rPr lang="el-GR" dirty="0"/>
              <a:t> ο άγριος της </a:t>
            </a:r>
            <a:r>
              <a:rPr lang="el-GR" dirty="0" err="1"/>
              <a:t>Αβεϊρόν</a:t>
            </a:r>
            <a:r>
              <a:rPr lang="el-GR" dirty="0"/>
              <a:t>-Γαλλία)</a:t>
            </a:r>
          </a:p>
          <a:p>
            <a:r>
              <a:rPr lang="el-GR" b="1" dirty="0"/>
              <a:t>Για την </a:t>
            </a:r>
            <a:r>
              <a:rPr lang="el-GR" b="1" u="sng" dirty="0"/>
              <a:t>κοινωνία</a:t>
            </a:r>
            <a:r>
              <a:rPr lang="el-GR" b="1" dirty="0"/>
              <a:t>: </a:t>
            </a:r>
            <a:r>
              <a:rPr lang="el-GR" dirty="0"/>
              <a:t>απαραίτητη διότι </a:t>
            </a:r>
            <a:r>
              <a:rPr lang="el-GR" u="sng" dirty="0"/>
              <a:t>υπηρετεί</a:t>
            </a:r>
            <a:r>
              <a:rPr lang="el-GR" dirty="0"/>
              <a:t> την</a:t>
            </a:r>
            <a:r>
              <a:rPr lang="el-GR" b="1" dirty="0"/>
              <a:t> </a:t>
            </a:r>
            <a:r>
              <a:rPr lang="el-GR" b="1" u="sng" dirty="0">
                <a:solidFill>
                  <a:srgbClr val="FF0000"/>
                </a:solidFill>
              </a:rPr>
              <a:t>παράδοση</a:t>
            </a:r>
            <a:r>
              <a:rPr lang="el-GR" b="1" dirty="0"/>
              <a:t>, </a:t>
            </a:r>
            <a:r>
              <a:rPr lang="el-GR" dirty="0"/>
              <a:t>την</a:t>
            </a:r>
            <a:r>
              <a:rPr lang="el-GR" b="1" dirty="0"/>
              <a:t> </a:t>
            </a:r>
            <a:r>
              <a:rPr lang="el-GR" b="1" u="sng" dirty="0">
                <a:solidFill>
                  <a:srgbClr val="FF0000"/>
                </a:solidFill>
              </a:rPr>
              <a:t>κοινωνικοπολιτική τάξη</a:t>
            </a:r>
            <a:r>
              <a:rPr lang="el-GR" b="1" dirty="0">
                <a:solidFill>
                  <a:srgbClr val="FF0000"/>
                </a:solidFill>
              </a:rPr>
              <a:t> </a:t>
            </a:r>
            <a:r>
              <a:rPr lang="el-GR" dirty="0"/>
              <a:t>της κοινωνίας</a:t>
            </a:r>
            <a:r>
              <a:rPr lang="el-GR" b="1" dirty="0"/>
              <a:t>, </a:t>
            </a:r>
            <a:r>
              <a:rPr lang="el-GR" dirty="0"/>
              <a:t>όπως έχει οριστεί από τις </a:t>
            </a:r>
            <a:r>
              <a:rPr lang="el-GR" u="sng" dirty="0"/>
              <a:t>ανάγκες</a:t>
            </a:r>
            <a:r>
              <a:rPr lang="el-GR" dirty="0"/>
              <a:t> και τις </a:t>
            </a:r>
            <a:r>
              <a:rPr lang="el-GR" u="sng" dirty="0"/>
              <a:t>απαιτήσεις</a:t>
            </a:r>
            <a:r>
              <a:rPr lang="el-GR" dirty="0"/>
              <a:t> του </a:t>
            </a:r>
            <a:r>
              <a:rPr lang="el-GR" b="1" dirty="0"/>
              <a:t>κοινωνικού συστήματος</a:t>
            </a:r>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14</a:t>
            </a:fld>
            <a:endParaRPr lang="el-GR"/>
          </a:p>
        </p:txBody>
      </p:sp>
    </p:spTree>
    <p:extLst>
      <p:ext uri="{BB962C8B-B14F-4D97-AF65-F5344CB8AC3E}">
        <p14:creationId xmlns:p14="http://schemas.microsoft.com/office/powerpoint/2010/main" val="3938428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idx="4294967295"/>
          </p:nvPr>
        </p:nvSpPr>
        <p:spPr bwMode="auto">
          <a:xfrm>
            <a:off x="611188" y="1628800"/>
            <a:ext cx="7467600" cy="2376264"/>
          </a:xfrm>
          <a:noFill/>
        </p:spPr>
        <p:txBody>
          <a:bodyPr wrap="square" lIns="91440" tIns="45720" rIns="91440" bIns="45720" numCol="1" anchorCtr="0" compatLnSpc="1">
            <a:prstTxWarp prst="textNoShape">
              <a:avLst/>
            </a:prstTxWarp>
            <a:normAutofit/>
          </a:bodyPr>
          <a:lstStyle/>
          <a:p>
            <a:pPr algn="ctr"/>
            <a:r>
              <a:rPr lang="el-GR" sz="2600" b="1" i="1" cap="none" dirty="0" smtClean="0"/>
              <a:t>Κοινωνιολογικές θεωρίες για την κοινωνικοποίηση και την αναπαραγωγή</a:t>
            </a:r>
            <a:br>
              <a:rPr lang="el-GR" sz="2600" b="1" i="1" cap="none" dirty="0" smtClean="0"/>
            </a:br>
            <a:r>
              <a:rPr lang="en-US" sz="2600" cap="none" dirty="0" smtClean="0"/>
              <a:t> </a:t>
            </a:r>
            <a:r>
              <a:rPr lang="el-GR" sz="2600" cap="none" dirty="0" smtClean="0"/>
              <a:t/>
            </a:r>
            <a:br>
              <a:rPr lang="el-GR" sz="2600" cap="none" dirty="0" smtClean="0"/>
            </a:br>
            <a:r>
              <a:rPr lang="el-GR" sz="2200" b="1" i="1" cap="none" dirty="0"/>
              <a:t>(2) Οι θεωρίες του μαρξισμού, της </a:t>
            </a:r>
            <a:r>
              <a:rPr lang="el-GR" sz="2200" b="1" i="1" cap="none" dirty="0">
                <a:solidFill>
                  <a:srgbClr val="00B050"/>
                </a:solidFill>
              </a:rPr>
              <a:t>σύγκρουσης</a:t>
            </a:r>
            <a:r>
              <a:rPr lang="el-GR" sz="2200" b="1" i="1" cap="none" dirty="0"/>
              <a:t>, της </a:t>
            </a:r>
            <a:r>
              <a:rPr lang="el-GR" sz="2200" b="1" i="1" cap="none" dirty="0" smtClean="0"/>
              <a:t>αναπαραγωγής</a:t>
            </a:r>
            <a:endParaRPr lang="el-GR" sz="2200" cap="none" dirty="0" smtClean="0"/>
          </a:p>
        </p:txBody>
      </p:sp>
    </p:spTree>
    <p:extLst>
      <p:ext uri="{BB962C8B-B14F-4D97-AF65-F5344CB8AC3E}">
        <p14:creationId xmlns:p14="http://schemas.microsoft.com/office/powerpoint/2010/main" val="2423084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a:bodyPr>
          <a:lstStyle/>
          <a:p>
            <a:r>
              <a:rPr lang="el-GR" sz="2600" b="1" i="1" cap="none" dirty="0" smtClean="0"/>
              <a:t>Η </a:t>
            </a:r>
            <a:r>
              <a:rPr lang="el-GR" sz="2600" b="1" i="1" cap="none" dirty="0" err="1" smtClean="0"/>
              <a:t>κοινωνικο</a:t>
            </a:r>
            <a:r>
              <a:rPr lang="el-GR" sz="2600" b="1" i="1" cap="none" dirty="0" smtClean="0"/>
              <a:t>-δομική θεωρία</a:t>
            </a:r>
            <a:r>
              <a:rPr lang="el-GR" sz="2600" i="1" cap="none" dirty="0" smtClean="0"/>
              <a:t> κοινωνικοποίησης</a:t>
            </a:r>
            <a:r>
              <a:rPr lang="en-US" sz="2600" cap="none" dirty="0" smtClean="0"/>
              <a:t> </a:t>
            </a:r>
          </a:p>
        </p:txBody>
      </p:sp>
      <p:sp>
        <p:nvSpPr>
          <p:cNvPr id="175107" name="Rectangle 3"/>
          <p:cNvSpPr>
            <a:spLocks noGrp="1"/>
          </p:cNvSpPr>
          <p:nvPr>
            <p:ph type="body" idx="4294967295"/>
          </p:nvPr>
        </p:nvSpPr>
        <p:spPr/>
        <p:txBody>
          <a:bodyPr/>
          <a:lstStyle/>
          <a:p>
            <a:r>
              <a:rPr lang="el-GR" sz="2000" dirty="0" smtClean="0"/>
              <a:t>η κοινωνικοποίηση του ατόμου έχει άμεση σχέση με τον </a:t>
            </a:r>
            <a:r>
              <a:rPr lang="el-GR" sz="2000" b="1" i="1" u="sng" dirty="0" smtClean="0"/>
              <a:t>πολιτισμό</a:t>
            </a:r>
            <a:r>
              <a:rPr lang="el-GR" sz="2000" u="sng" dirty="0" smtClean="0"/>
              <a:t> και τη </a:t>
            </a:r>
            <a:r>
              <a:rPr lang="el-GR" sz="2000" b="1" i="1" u="sng" dirty="0" smtClean="0"/>
              <a:t>δομή</a:t>
            </a:r>
            <a:r>
              <a:rPr lang="el-GR" sz="2000" u="sng" dirty="0" smtClean="0"/>
              <a:t> της κοινωνίας</a:t>
            </a:r>
            <a:r>
              <a:rPr lang="el-GR" sz="2000" dirty="0" smtClean="0"/>
              <a:t> όπου αυτό γεννιέται και αναπτύσσεται. Για το λόγο αυτό αποδίδει μεγάλη βαρύτητα στις </a:t>
            </a:r>
            <a:r>
              <a:rPr lang="el-GR" sz="2000" b="1" dirty="0" smtClean="0"/>
              <a:t>οικονομικές</a:t>
            </a:r>
            <a:r>
              <a:rPr lang="el-GR" sz="2000" dirty="0" smtClean="0"/>
              <a:t>, </a:t>
            </a:r>
            <a:r>
              <a:rPr lang="el-GR" sz="2000" b="1" dirty="0" smtClean="0"/>
              <a:t>πολιτικές</a:t>
            </a:r>
            <a:r>
              <a:rPr lang="el-GR" sz="2000" dirty="0" smtClean="0"/>
              <a:t>, </a:t>
            </a:r>
            <a:r>
              <a:rPr lang="el-GR" sz="2000" b="1" dirty="0" smtClean="0"/>
              <a:t>πολιτισμικές</a:t>
            </a:r>
            <a:r>
              <a:rPr lang="el-GR" sz="2000" dirty="0" smtClean="0"/>
              <a:t> και </a:t>
            </a:r>
            <a:r>
              <a:rPr lang="el-GR" sz="2000" b="1" dirty="0" smtClean="0"/>
              <a:t>οικολογικές</a:t>
            </a:r>
            <a:r>
              <a:rPr lang="el-GR" sz="2000" dirty="0" smtClean="0"/>
              <a:t> συνθήκες ζωής.</a:t>
            </a:r>
          </a:p>
          <a:p>
            <a:r>
              <a:rPr lang="el-GR" sz="2000" dirty="0" smtClean="0"/>
              <a:t>Αφετηρία της θεωρίας αποτελεί η </a:t>
            </a:r>
            <a:r>
              <a:rPr lang="el-GR" sz="2000" b="1" i="1" dirty="0" smtClean="0">
                <a:solidFill>
                  <a:srgbClr val="FF0000"/>
                </a:solidFill>
              </a:rPr>
              <a:t>μαρξιστική</a:t>
            </a:r>
            <a:r>
              <a:rPr lang="el-GR" sz="2000" dirty="0" smtClean="0">
                <a:solidFill>
                  <a:srgbClr val="FF0000"/>
                </a:solidFill>
              </a:rPr>
              <a:t> αντίληψη</a:t>
            </a:r>
            <a:r>
              <a:rPr lang="el-GR" sz="2000" dirty="0" smtClean="0"/>
              <a:t>, σύμφωνα με την οποία οι κοινωνικές τάξεις είναι σε κάθε κοινωνία δύο: η αστική και η εργατική, οι οποίες βρίσκονται σε συνεχή διαμάχη-</a:t>
            </a:r>
            <a:r>
              <a:rPr lang="el-GR" sz="2000" b="1" i="1" dirty="0" smtClean="0"/>
              <a:t>σύγκρουση</a:t>
            </a:r>
            <a:r>
              <a:rPr lang="el-GR" sz="2000" dirty="0" smtClean="0"/>
              <a:t> </a:t>
            </a:r>
            <a:r>
              <a:rPr lang="el-GR" sz="2000" dirty="0" smtClean="0">
                <a:solidFill>
                  <a:srgbClr val="FF0000"/>
                </a:solidFill>
              </a:rPr>
              <a:t>(‘πάλη των τάξεων’).</a:t>
            </a:r>
          </a:p>
          <a:p>
            <a:r>
              <a:rPr lang="el-GR" sz="2000" dirty="0" smtClean="0"/>
              <a:t>Η </a:t>
            </a:r>
            <a:r>
              <a:rPr lang="el-GR" sz="2000" b="1" i="1" u="sng" dirty="0" smtClean="0">
                <a:solidFill>
                  <a:srgbClr val="FF0000"/>
                </a:solidFill>
              </a:rPr>
              <a:t>ανισότητα</a:t>
            </a:r>
            <a:r>
              <a:rPr lang="el-GR" sz="2000" u="sng" dirty="0" smtClean="0">
                <a:solidFill>
                  <a:srgbClr val="FF0000"/>
                </a:solidFill>
              </a:rPr>
              <a:t> </a:t>
            </a:r>
            <a:r>
              <a:rPr lang="el-GR" sz="2000" u="sng" dirty="0" smtClean="0"/>
              <a:t>χαρακτηρίζει τις δύο τάξεις </a:t>
            </a:r>
            <a:r>
              <a:rPr lang="el-GR" sz="2000" dirty="0" smtClean="0"/>
              <a:t>σε όλα τα επίπεδα, ενώ η </a:t>
            </a:r>
            <a:r>
              <a:rPr lang="el-GR" sz="2000" b="1" i="1" dirty="0" smtClean="0"/>
              <a:t>κοινωνικοποίηση</a:t>
            </a:r>
            <a:r>
              <a:rPr lang="el-GR" sz="2000" dirty="0" smtClean="0"/>
              <a:t> του κάθε ατόμου προσδιορίζεται από την </a:t>
            </a:r>
            <a:r>
              <a:rPr lang="el-GR" sz="2000" b="1" i="1" dirty="0" smtClean="0"/>
              <a:t>κοινωνική και πολιτισμική ζωή</a:t>
            </a:r>
            <a:r>
              <a:rPr lang="el-GR" sz="2000" dirty="0" smtClean="0"/>
              <a:t> που του επιβάλλεται καθημερινά.</a:t>
            </a:r>
            <a:endParaRPr lang="en-US"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2210"/>
            <a:ext cx="7467600" cy="490066"/>
          </a:xfrm>
        </p:spPr>
        <p:txBody>
          <a:bodyPr>
            <a:normAutofit fontScale="90000"/>
          </a:bodyPr>
          <a:lstStyle/>
          <a:p>
            <a:r>
              <a:rPr lang="el-GR" b="1" dirty="0" smtClean="0"/>
              <a:t>α</a:t>
            </a:r>
            <a:r>
              <a:rPr lang="el-GR" b="1" dirty="0"/>
              <a:t>. </a:t>
            </a:r>
            <a:r>
              <a:rPr lang="en-US" b="1" dirty="0"/>
              <a:t>R</a:t>
            </a:r>
            <a:r>
              <a:rPr lang="el-GR" b="1" dirty="0"/>
              <a:t>. </a:t>
            </a:r>
            <a:r>
              <a:rPr lang="en-US" b="1" dirty="0" err="1" smtClean="0"/>
              <a:t>Dahrendorf</a:t>
            </a:r>
            <a:endParaRPr lang="el-GR" dirty="0"/>
          </a:p>
        </p:txBody>
      </p:sp>
      <p:sp>
        <p:nvSpPr>
          <p:cNvPr id="3" name="Θέση περιεχομένου 2"/>
          <p:cNvSpPr>
            <a:spLocks noGrp="1"/>
          </p:cNvSpPr>
          <p:nvPr>
            <p:ph sz="quarter" idx="1"/>
          </p:nvPr>
        </p:nvSpPr>
        <p:spPr>
          <a:xfrm>
            <a:off x="107504" y="404664"/>
            <a:ext cx="8631684" cy="6335724"/>
          </a:xfrm>
        </p:spPr>
        <p:txBody>
          <a:bodyPr/>
          <a:lstStyle/>
          <a:p>
            <a:pPr marL="342900" lvl="0" indent="-342900" algn="just">
              <a:spcAft>
                <a:spcPts val="0"/>
              </a:spcAft>
              <a:buSzPts val="800"/>
              <a:buFont typeface="Symbol" panose="05050102010706020507" pitchFamily="18" charset="2"/>
              <a:buChar char=""/>
            </a:pPr>
            <a:r>
              <a:rPr lang="el-GR" b="1" u="sng" spc="-30" dirty="0">
                <a:latin typeface="Times New Roman" panose="02020603050405020304" pitchFamily="18" charset="0"/>
                <a:ea typeface="Times New Roman" panose="02020603050405020304" pitchFamily="18" charset="0"/>
              </a:rPr>
              <a:t>Κοινωνικοποίηση</a:t>
            </a:r>
            <a:r>
              <a:rPr lang="el-GR" b="1" spc="-30" dirty="0">
                <a:latin typeface="Times New Roman" panose="02020603050405020304" pitchFamily="18" charset="0"/>
                <a:ea typeface="Times New Roman" panose="02020603050405020304" pitchFamily="18" charset="0"/>
              </a:rPr>
              <a:t>: </a:t>
            </a:r>
            <a:r>
              <a:rPr lang="el-GR" spc="-30" dirty="0">
                <a:latin typeface="Times New Roman" panose="02020603050405020304" pitchFamily="18" charset="0"/>
                <a:ea typeface="Times New Roman" panose="02020603050405020304" pitchFamily="18" charset="0"/>
              </a:rPr>
              <a:t>είναι </a:t>
            </a:r>
            <a:r>
              <a:rPr lang="el-GR" b="1" spc="-30" dirty="0">
                <a:latin typeface="Times New Roman" panose="02020603050405020304" pitchFamily="18" charset="0"/>
                <a:ea typeface="Times New Roman" panose="02020603050405020304" pitchFamily="18" charset="0"/>
              </a:rPr>
              <a:t>μηχανισμός της κοινωνίας </a:t>
            </a:r>
            <a:r>
              <a:rPr lang="el-GR" b="1" i="1" u="sng" spc="-20" dirty="0">
                <a:latin typeface="Times New Roman" panose="02020603050405020304" pitchFamily="18" charset="0"/>
                <a:ea typeface="Times New Roman" panose="02020603050405020304" pitchFamily="18" charset="0"/>
              </a:rPr>
              <a:t>για να </a:t>
            </a:r>
            <a:r>
              <a:rPr lang="el-GR" b="1" i="1" u="sng" spc="-20" dirty="0">
                <a:solidFill>
                  <a:srgbClr val="00B050"/>
                </a:solidFill>
                <a:latin typeface="Times New Roman" panose="02020603050405020304" pitchFamily="18" charset="0"/>
                <a:ea typeface="Times New Roman" panose="02020603050405020304" pitchFamily="18" charset="0"/>
              </a:rPr>
              <a:t>αναπαράγεται</a:t>
            </a:r>
            <a:r>
              <a:rPr lang="el-GR" b="1" spc="-30" dirty="0">
                <a:latin typeface="Times New Roman" panose="02020603050405020304" pitchFamily="18" charset="0"/>
                <a:ea typeface="Times New Roman" panose="02020603050405020304" pitchFamily="18" charset="0"/>
              </a:rPr>
              <a:t>, </a:t>
            </a:r>
            <a:r>
              <a:rPr lang="el-GR" spc="-30" dirty="0">
                <a:latin typeface="Times New Roman" panose="02020603050405020304" pitchFamily="18" charset="0"/>
                <a:ea typeface="Times New Roman" panose="02020603050405020304" pitchFamily="18" charset="0"/>
              </a:rPr>
              <a:t>αφού το άτομο υποβάλλεται στη </a:t>
            </a:r>
            <a:r>
              <a:rPr lang="el-GR" u="sng" spc="-30" dirty="0">
                <a:latin typeface="Times New Roman" panose="02020603050405020304" pitchFamily="18" charset="0"/>
                <a:ea typeface="Times New Roman" panose="02020603050405020304" pitchFamily="18" charset="0"/>
              </a:rPr>
              <a:t>διαδικασία να</a:t>
            </a:r>
            <a:r>
              <a:rPr lang="el-GR" b="1" u="sng" spc="-30" dirty="0">
                <a:latin typeface="Times New Roman" panose="02020603050405020304" pitchFamily="18" charset="0"/>
                <a:ea typeface="Times New Roman" panose="02020603050405020304" pitchFamily="18" charset="0"/>
              </a:rPr>
              <a:t> εσωτερικεύσει </a:t>
            </a:r>
            <a:r>
              <a:rPr lang="el-GR" b="1" i="1" u="sng" spc="-30" dirty="0">
                <a:latin typeface="Times New Roman" panose="02020603050405020304" pitchFamily="18" charset="0"/>
                <a:ea typeface="Times New Roman" panose="02020603050405020304" pitchFamily="18" charset="0"/>
              </a:rPr>
              <a:t>δείγματα συμπεριφοράς</a:t>
            </a:r>
            <a:endParaRPr lang="el-GR" sz="4400" dirty="0">
              <a:latin typeface="Times New Roman" panose="02020603050405020304" pitchFamily="18" charset="0"/>
              <a:ea typeface="Times New Roman" panose="02020603050405020304" pitchFamily="18" charset="0"/>
            </a:endParaRPr>
          </a:p>
          <a:p>
            <a:pPr marL="342900" lvl="0" indent="-342900" algn="just">
              <a:spcAft>
                <a:spcPts val="0"/>
              </a:spcAft>
              <a:buSzPts val="800"/>
              <a:buFont typeface="Symbol" panose="05050102010706020507" pitchFamily="18" charset="2"/>
              <a:buChar char=""/>
            </a:pPr>
            <a:r>
              <a:rPr lang="el-GR" b="1" spc="-30" dirty="0">
                <a:latin typeface="Times New Roman" panose="02020603050405020304" pitchFamily="18" charset="0"/>
                <a:ea typeface="Times New Roman" panose="02020603050405020304" pitchFamily="18" charset="0"/>
              </a:rPr>
              <a:t>Οι </a:t>
            </a:r>
            <a:r>
              <a:rPr lang="el-GR" b="1" spc="-30" dirty="0">
                <a:highlight>
                  <a:srgbClr val="C0C0C0"/>
                </a:highlight>
                <a:latin typeface="Times New Roman" panose="02020603050405020304" pitchFamily="18" charset="0"/>
                <a:ea typeface="Times New Roman" panose="02020603050405020304" pitchFamily="18" charset="0"/>
              </a:rPr>
              <a:t>Κοινωνικές θέσεις</a:t>
            </a:r>
            <a:r>
              <a:rPr lang="el-GR" b="1" spc="-30" dirty="0">
                <a:latin typeface="Times New Roman" panose="02020603050405020304" pitchFamily="18" charset="0"/>
                <a:ea typeface="Times New Roman" panose="02020603050405020304" pitchFamily="18" charset="0"/>
              </a:rPr>
              <a:t> </a:t>
            </a:r>
            <a:r>
              <a:rPr lang="el-GR" spc="-30" dirty="0">
                <a:latin typeface="Times New Roman" panose="02020603050405020304" pitchFamily="18" charset="0"/>
                <a:ea typeface="Times New Roman" panose="02020603050405020304" pitchFamily="18" charset="0"/>
              </a:rPr>
              <a:t>που κατέχουν τα άτομα</a:t>
            </a:r>
            <a:endParaRPr lang="el-GR" sz="4400" dirty="0">
              <a:latin typeface="Times New Roman" panose="02020603050405020304" pitchFamily="18" charset="0"/>
              <a:ea typeface="Times New Roman" panose="02020603050405020304" pitchFamily="18" charset="0"/>
            </a:endParaRPr>
          </a:p>
          <a:p>
            <a:pPr marL="457200" algn="just">
              <a:spcAft>
                <a:spcPts val="0"/>
              </a:spcAft>
            </a:pPr>
            <a:r>
              <a:rPr lang="el-GR" sz="2000" b="1" spc="-30" dirty="0">
                <a:latin typeface="Times New Roman" panose="02020603050405020304" pitchFamily="18" charset="0"/>
                <a:ea typeface="Times New Roman" panose="02020603050405020304" pitchFamily="18" charset="0"/>
              </a:rPr>
              <a:t>α. </a:t>
            </a:r>
            <a:r>
              <a:rPr lang="el-GR" sz="2000" b="1" u="sng" spc="-30" dirty="0">
                <a:solidFill>
                  <a:srgbClr val="0033CC"/>
                </a:solidFill>
                <a:latin typeface="Times New Roman" panose="02020603050405020304" pitchFamily="18" charset="0"/>
                <a:ea typeface="Times New Roman" panose="02020603050405020304" pitchFamily="18" charset="0"/>
              </a:rPr>
              <a:t>καθορίζονται</a:t>
            </a:r>
            <a:r>
              <a:rPr lang="el-GR" sz="2000" b="1" spc="-30" dirty="0">
                <a:solidFill>
                  <a:srgbClr val="0033CC"/>
                </a:solidFill>
                <a:latin typeface="Times New Roman" panose="02020603050405020304" pitchFamily="18" charset="0"/>
                <a:ea typeface="Times New Roman" panose="02020603050405020304" pitchFamily="18" charset="0"/>
              </a:rPr>
              <a:t> </a:t>
            </a:r>
            <a:r>
              <a:rPr lang="el-GR" sz="2000" spc="-30" dirty="0">
                <a:latin typeface="Times New Roman" panose="02020603050405020304" pitchFamily="18" charset="0"/>
                <a:ea typeface="Times New Roman" panose="02020603050405020304" pitchFamily="18" charset="0"/>
              </a:rPr>
              <a:t>από</a:t>
            </a:r>
            <a:r>
              <a:rPr lang="el-GR" sz="2000" b="1" spc="-30" dirty="0">
                <a:latin typeface="Times New Roman" panose="02020603050405020304" pitchFamily="18" charset="0"/>
                <a:ea typeface="Times New Roman" panose="02020603050405020304" pitchFamily="18" charset="0"/>
              </a:rPr>
              <a:t> βιολογικούς, κοινωνικούς ή ιστορικούς παράγοντες </a:t>
            </a:r>
            <a:r>
              <a:rPr lang="el-GR" sz="2000" spc="-30" dirty="0">
                <a:latin typeface="Times New Roman" panose="02020603050405020304" pitchFamily="18" charset="0"/>
                <a:ea typeface="Times New Roman" panose="02020603050405020304" pitchFamily="18" charset="0"/>
              </a:rPr>
              <a:t>και </a:t>
            </a:r>
            <a:r>
              <a:rPr lang="el-GR" sz="2000" u="sng" spc="-30" dirty="0">
                <a:latin typeface="Times New Roman" panose="02020603050405020304" pitchFamily="18" charset="0"/>
                <a:ea typeface="Times New Roman" panose="02020603050405020304" pitchFamily="18" charset="0"/>
              </a:rPr>
              <a:t>επιβάλλονται χωρίς το άτομο να ερωτηθεί</a:t>
            </a:r>
            <a:r>
              <a:rPr lang="el-GR" sz="2000" spc="-30" dirty="0">
                <a:latin typeface="Times New Roman" panose="02020603050405020304" pitchFamily="18" charset="0"/>
                <a:ea typeface="Times New Roman" panose="02020603050405020304" pitchFamily="18" charset="0"/>
              </a:rPr>
              <a:t> (</a:t>
            </a:r>
            <a:r>
              <a:rPr lang="el-GR" sz="2000" b="1" spc="-30" dirty="0">
                <a:latin typeface="Times New Roman" panose="02020603050405020304" pitchFamily="18" charset="0"/>
                <a:ea typeface="Times New Roman" panose="02020603050405020304" pitchFamily="18" charset="0"/>
              </a:rPr>
              <a:t>ηλικία, φύλο, θρησκεία, εθνικότητα</a:t>
            </a:r>
            <a:r>
              <a:rPr lang="el-GR" sz="2000" spc="-30" dirty="0">
                <a:latin typeface="Times New Roman" panose="02020603050405020304" pitchFamily="18" charset="0"/>
                <a:ea typeface="Times New Roman" panose="02020603050405020304" pitchFamily="18" charset="0"/>
              </a:rPr>
              <a:t>)</a:t>
            </a:r>
            <a:endParaRPr lang="el-GR" sz="2000" dirty="0">
              <a:latin typeface="Times New Roman" panose="02020603050405020304" pitchFamily="18" charset="0"/>
              <a:ea typeface="Times New Roman" panose="02020603050405020304" pitchFamily="18" charset="0"/>
            </a:endParaRPr>
          </a:p>
          <a:p>
            <a:pPr marL="457200" algn="just">
              <a:spcAft>
                <a:spcPts val="0"/>
              </a:spcAft>
            </a:pPr>
            <a:r>
              <a:rPr lang="el-GR" sz="2000" b="1" spc="-30" dirty="0">
                <a:latin typeface="Times New Roman" panose="02020603050405020304" pitchFamily="18" charset="0"/>
                <a:ea typeface="Times New Roman" panose="02020603050405020304" pitchFamily="18" charset="0"/>
              </a:rPr>
              <a:t>β. </a:t>
            </a:r>
            <a:r>
              <a:rPr lang="el-GR" sz="2000" b="1" u="sng" spc="-30" dirty="0">
                <a:solidFill>
                  <a:srgbClr val="0033CC"/>
                </a:solidFill>
                <a:latin typeface="Times New Roman" panose="02020603050405020304" pitchFamily="18" charset="0"/>
                <a:ea typeface="Times New Roman" panose="02020603050405020304" pitchFamily="18" charset="0"/>
              </a:rPr>
              <a:t>αποκτώνται</a:t>
            </a:r>
            <a:r>
              <a:rPr lang="el-GR" sz="2000" b="1" spc="-30" dirty="0">
                <a:solidFill>
                  <a:srgbClr val="0033CC"/>
                </a:solidFill>
                <a:latin typeface="Times New Roman" panose="02020603050405020304" pitchFamily="18" charset="0"/>
                <a:ea typeface="Times New Roman" panose="02020603050405020304" pitchFamily="18" charset="0"/>
              </a:rPr>
              <a:t> </a:t>
            </a:r>
            <a:r>
              <a:rPr lang="el-GR" sz="2000" u="sng" spc="-30" dirty="0">
                <a:latin typeface="Times New Roman" panose="02020603050405020304" pitchFamily="18" charset="0"/>
                <a:ea typeface="Times New Roman" panose="02020603050405020304" pitchFamily="18" charset="0"/>
              </a:rPr>
              <a:t>με προσπάθεια του ατόμου</a:t>
            </a:r>
            <a:r>
              <a:rPr lang="el-GR" sz="2000" b="1" spc="-30" dirty="0">
                <a:latin typeface="Times New Roman" panose="02020603050405020304" pitchFamily="18" charset="0"/>
                <a:ea typeface="Times New Roman" panose="02020603050405020304" pitchFamily="18" charset="0"/>
              </a:rPr>
              <a:t> </a:t>
            </a:r>
            <a:r>
              <a:rPr lang="el-GR" sz="2000" spc="-30" dirty="0">
                <a:latin typeface="Times New Roman" panose="02020603050405020304" pitchFamily="18" charset="0"/>
                <a:ea typeface="Times New Roman" panose="02020603050405020304" pitchFamily="18" charset="0"/>
              </a:rPr>
              <a:t>(</a:t>
            </a:r>
            <a:r>
              <a:rPr lang="el-GR" sz="2000" b="1" spc="-30" dirty="0">
                <a:latin typeface="Times New Roman" panose="02020603050405020304" pitchFamily="18" charset="0"/>
                <a:ea typeface="Times New Roman" panose="02020603050405020304" pitchFamily="18" charset="0"/>
              </a:rPr>
              <a:t>επάγγελμα, οικογένεια, ελεύθερος χρόνος</a:t>
            </a:r>
            <a:r>
              <a:rPr lang="el-GR" sz="2000" spc="-30" dirty="0">
                <a:latin typeface="Times New Roman" panose="02020603050405020304" pitchFamily="18" charset="0"/>
                <a:ea typeface="Times New Roman" panose="02020603050405020304" pitchFamily="18" charset="0"/>
              </a:rPr>
              <a:t>)</a:t>
            </a:r>
            <a:endParaRPr lang="el-GR" sz="2000" dirty="0">
              <a:latin typeface="Times New Roman" panose="02020603050405020304" pitchFamily="18" charset="0"/>
              <a:ea typeface="Times New Roman" panose="02020603050405020304" pitchFamily="18" charset="0"/>
            </a:endParaRPr>
          </a:p>
          <a:p>
            <a:pPr marL="457200" algn="just">
              <a:spcAft>
                <a:spcPts val="0"/>
              </a:spcAft>
            </a:pPr>
            <a:r>
              <a:rPr lang="el-GR" sz="2000" b="1" spc="-30" dirty="0">
                <a:latin typeface="Times New Roman" panose="02020603050405020304" pitchFamily="18" charset="0"/>
                <a:ea typeface="Times New Roman" panose="02020603050405020304" pitchFamily="18" charset="0"/>
              </a:rPr>
              <a:t>γ. </a:t>
            </a:r>
            <a:r>
              <a:rPr lang="el-GR" sz="2000" spc="-30" dirty="0">
                <a:latin typeface="Times New Roman" panose="02020603050405020304" pitchFamily="18" charset="0"/>
                <a:ea typeface="Times New Roman" panose="02020603050405020304" pitchFamily="18" charset="0"/>
              </a:rPr>
              <a:t>είναι σαν τα</a:t>
            </a:r>
            <a:r>
              <a:rPr lang="el-GR" sz="2000" b="1" spc="-30" dirty="0">
                <a:latin typeface="Times New Roman" panose="02020603050405020304" pitchFamily="18" charset="0"/>
                <a:ea typeface="Times New Roman" panose="02020603050405020304" pitchFamily="18" charset="0"/>
              </a:rPr>
              <a:t> </a:t>
            </a:r>
            <a:r>
              <a:rPr lang="el-GR" b="1" spc="-30" dirty="0">
                <a:solidFill>
                  <a:srgbClr val="FF0000"/>
                </a:solidFill>
                <a:latin typeface="Times New Roman" panose="02020603050405020304" pitchFamily="18" charset="0"/>
                <a:ea typeface="Times New Roman" panose="02020603050405020304" pitchFamily="18" charset="0"/>
              </a:rPr>
              <a:t>«Δώρα των Δαναών» </a:t>
            </a:r>
            <a:r>
              <a:rPr lang="el-GR" sz="2000" spc="-30" dirty="0">
                <a:latin typeface="Times New Roman" panose="02020603050405020304" pitchFamily="18" charset="0"/>
                <a:ea typeface="Times New Roman" panose="02020603050405020304" pitchFamily="18" charset="0"/>
              </a:rPr>
              <a:t>για τον άνθρωπο –καταβάλλουν κάποιο κόστος-, διότι η κοινωνία απαιτεί από τον καθένα που έχει μια</a:t>
            </a:r>
            <a:r>
              <a:rPr lang="el-GR" sz="2000" b="1" spc="-30" dirty="0">
                <a:latin typeface="Times New Roman" panose="02020603050405020304" pitchFamily="18" charset="0"/>
                <a:ea typeface="Times New Roman" panose="02020603050405020304" pitchFamily="18" charset="0"/>
              </a:rPr>
              <a:t> συγκεκριμένη θέση </a:t>
            </a:r>
            <a:r>
              <a:rPr lang="el-GR" sz="2000" spc="-30" dirty="0">
                <a:latin typeface="Times New Roman" panose="02020603050405020304" pitchFamily="18" charset="0"/>
                <a:ea typeface="Times New Roman" panose="02020603050405020304" pitchFamily="18" charset="0"/>
              </a:rPr>
              <a:t>να έχει μια</a:t>
            </a:r>
            <a:r>
              <a:rPr lang="el-GR" sz="2000" b="1" spc="-30" dirty="0">
                <a:latin typeface="Times New Roman" panose="02020603050405020304" pitchFamily="18" charset="0"/>
                <a:ea typeface="Times New Roman" panose="02020603050405020304" pitchFamily="18" charset="0"/>
              </a:rPr>
              <a:t> συγκεκριμένη απόδοση, </a:t>
            </a:r>
            <a:r>
              <a:rPr lang="el-GR" sz="2000" spc="-30" dirty="0">
                <a:latin typeface="Times New Roman" panose="02020603050405020304" pitchFamily="18" charset="0"/>
                <a:ea typeface="Times New Roman" panose="02020603050405020304" pitchFamily="18" charset="0"/>
              </a:rPr>
              <a:t>που απορρέει από το </a:t>
            </a:r>
            <a:r>
              <a:rPr lang="el-GR" sz="2000" b="1" spc="-30" dirty="0">
                <a:latin typeface="Times New Roman" panose="02020603050405020304" pitchFamily="18" charset="0"/>
                <a:ea typeface="Times New Roman" panose="02020603050405020304" pitchFamily="18" charset="0"/>
              </a:rPr>
              <a:t>συγκεκριμένο ρόλο</a:t>
            </a:r>
            <a:r>
              <a:rPr lang="el-GR" sz="2000" spc="-30" dirty="0">
                <a:latin typeface="Times New Roman" panose="02020603050405020304" pitchFamily="18" charset="0"/>
                <a:ea typeface="Times New Roman" panose="02020603050405020304" pitchFamily="18" charset="0"/>
              </a:rPr>
              <a:t> </a:t>
            </a:r>
            <a:r>
              <a:rPr lang="el-GR" sz="2000" spc="-30" dirty="0" smtClean="0">
                <a:latin typeface="Times New Roman" panose="02020603050405020304" pitchFamily="18" charset="0"/>
                <a:ea typeface="Times New Roman" panose="02020603050405020304" pitchFamily="18" charset="0"/>
              </a:rPr>
              <a:t>του</a:t>
            </a:r>
          </a:p>
          <a:p>
            <a:pPr marL="823913" lvl="1" algn="just">
              <a:spcAft>
                <a:spcPts val="0"/>
              </a:spcAft>
            </a:pPr>
            <a:r>
              <a:rPr lang="el-GR" b="1" spc="-30" dirty="0" smtClean="0">
                <a:latin typeface="Times New Roman" panose="02020603050405020304" pitchFamily="18" charset="0"/>
                <a:ea typeface="Times New Roman" panose="02020603050405020304" pitchFamily="18" charset="0"/>
              </a:rPr>
              <a:t>ι</a:t>
            </a:r>
            <a:r>
              <a:rPr lang="el-GR" b="1" spc="-30" dirty="0">
                <a:latin typeface="Times New Roman" panose="02020603050405020304" pitchFamily="18" charset="0"/>
                <a:ea typeface="Times New Roman" panose="02020603050405020304" pitchFamily="18" charset="0"/>
              </a:rPr>
              <a:t>. </a:t>
            </a:r>
            <a:r>
              <a:rPr lang="el-GR" u="sng" spc="-30" dirty="0">
                <a:latin typeface="Times New Roman" panose="02020603050405020304" pitchFamily="18" charset="0"/>
                <a:ea typeface="Times New Roman" panose="02020603050405020304" pitchFamily="18" charset="0"/>
              </a:rPr>
              <a:t>αν το άτομο</a:t>
            </a:r>
            <a:r>
              <a:rPr lang="el-GR" b="1" u="sng" spc="-30" dirty="0">
                <a:latin typeface="Times New Roman" panose="02020603050405020304" pitchFamily="18" charset="0"/>
                <a:ea typeface="Times New Roman" panose="02020603050405020304" pitchFamily="18" charset="0"/>
              </a:rPr>
              <a:t> ανταποκρίνεται</a:t>
            </a:r>
            <a:r>
              <a:rPr lang="el-GR" b="1" spc="-30" dirty="0">
                <a:latin typeface="Times New Roman" panose="02020603050405020304" pitchFamily="18" charset="0"/>
                <a:ea typeface="Times New Roman" panose="02020603050405020304" pitchFamily="18" charset="0"/>
              </a:rPr>
              <a:t> στις προσδοκίες της κοινωνίας </a:t>
            </a:r>
            <a:r>
              <a:rPr lang="el-GR" spc="-30" dirty="0">
                <a:latin typeface="Times New Roman" panose="02020603050405020304" pitchFamily="18" charset="0"/>
                <a:ea typeface="Times New Roman" panose="02020603050405020304" pitchFamily="18" charset="0"/>
              </a:rPr>
              <a:t>(σε σχέση με το ρόλο του)</a:t>
            </a:r>
            <a:r>
              <a:rPr lang="el-GR" b="1" spc="-30" dirty="0">
                <a:latin typeface="Times New Roman" panose="02020603050405020304" pitchFamily="18" charset="0"/>
                <a:ea typeface="Times New Roman" panose="02020603050405020304" pitchFamily="18" charset="0"/>
              </a:rPr>
              <a:t> </a:t>
            </a:r>
            <a:r>
              <a:rPr lang="el-GR" spc="-30" dirty="0">
                <a:latin typeface="Times New Roman" panose="02020603050405020304" pitchFamily="18" charset="0"/>
                <a:ea typeface="Times New Roman" panose="02020603050405020304" pitchFamily="18" charset="0"/>
              </a:rPr>
              <a:t>με την ανάλογη συμπεριφορά, τότε</a:t>
            </a:r>
            <a:r>
              <a:rPr lang="el-GR" b="1" spc="-30" dirty="0">
                <a:latin typeface="Times New Roman" panose="02020603050405020304" pitchFamily="18" charset="0"/>
                <a:ea typeface="Times New Roman" panose="02020603050405020304" pitchFamily="18" charset="0"/>
              </a:rPr>
              <a:t> κρίνεται </a:t>
            </a:r>
            <a:r>
              <a:rPr lang="el-GR" b="1" spc="-30" dirty="0">
                <a:solidFill>
                  <a:srgbClr val="FF0000"/>
                </a:solidFill>
                <a:latin typeface="Times New Roman" panose="02020603050405020304" pitchFamily="18" charset="0"/>
                <a:ea typeface="Times New Roman" panose="02020603050405020304" pitchFamily="18" charset="0"/>
              </a:rPr>
              <a:t>θετικά</a:t>
            </a:r>
            <a:r>
              <a:rPr lang="el-GR" b="1" spc="-30" dirty="0">
                <a:latin typeface="Times New Roman" panose="02020603050405020304" pitchFamily="18" charset="0"/>
                <a:ea typeface="Times New Roman" panose="02020603050405020304" pitchFamily="18" charset="0"/>
              </a:rPr>
              <a:t> από την </a:t>
            </a:r>
            <a:r>
              <a:rPr lang="el-GR" b="1" spc="-30" dirty="0" smtClean="0">
                <a:latin typeface="Times New Roman" panose="02020603050405020304" pitchFamily="18" charset="0"/>
                <a:ea typeface="Times New Roman" panose="02020603050405020304" pitchFamily="18" charset="0"/>
              </a:rPr>
              <a:t>ομάδα</a:t>
            </a:r>
          </a:p>
          <a:p>
            <a:pPr marL="823913" lvl="1" algn="just">
              <a:spcAft>
                <a:spcPts val="0"/>
              </a:spcAft>
            </a:pPr>
            <a:r>
              <a:rPr lang="el-GR" b="1" spc="-30" dirty="0" err="1" smtClean="0">
                <a:latin typeface="Times New Roman" panose="02020603050405020304" pitchFamily="18" charset="0"/>
                <a:ea typeface="Times New Roman" panose="02020603050405020304" pitchFamily="18" charset="0"/>
              </a:rPr>
              <a:t>ιι</a:t>
            </a:r>
            <a:r>
              <a:rPr lang="el-GR" b="1" spc="-30" dirty="0">
                <a:latin typeface="Times New Roman" panose="02020603050405020304" pitchFamily="18" charset="0"/>
                <a:ea typeface="Times New Roman" panose="02020603050405020304" pitchFamily="18" charset="0"/>
              </a:rPr>
              <a:t>. </a:t>
            </a:r>
            <a:r>
              <a:rPr lang="el-GR" u="sng" spc="-30" dirty="0">
                <a:latin typeface="Times New Roman" panose="02020603050405020304" pitchFamily="18" charset="0"/>
                <a:ea typeface="Times New Roman" panose="02020603050405020304" pitchFamily="18" charset="0"/>
              </a:rPr>
              <a:t>αν το άτομο</a:t>
            </a:r>
            <a:r>
              <a:rPr lang="el-GR" b="1" u="sng" spc="-30" dirty="0">
                <a:latin typeface="Times New Roman" panose="02020603050405020304" pitchFamily="18" charset="0"/>
                <a:ea typeface="Times New Roman" panose="02020603050405020304" pitchFamily="18" charset="0"/>
              </a:rPr>
              <a:t> δεν ανταποκρίνεται</a:t>
            </a:r>
            <a:r>
              <a:rPr lang="el-GR" b="1" spc="-30" dirty="0">
                <a:latin typeface="Times New Roman" panose="02020603050405020304" pitchFamily="18" charset="0"/>
                <a:ea typeface="Times New Roman" panose="02020603050405020304" pitchFamily="18" charset="0"/>
              </a:rPr>
              <a:t> στο ρόλο του, </a:t>
            </a:r>
            <a:r>
              <a:rPr lang="el-GR" spc="-30" dirty="0">
                <a:latin typeface="Times New Roman" panose="02020603050405020304" pitchFamily="18" charset="0"/>
                <a:ea typeface="Times New Roman" panose="02020603050405020304" pitchFamily="18" charset="0"/>
              </a:rPr>
              <a:t>τότε</a:t>
            </a:r>
            <a:r>
              <a:rPr lang="el-GR" b="1" spc="-30" dirty="0">
                <a:latin typeface="Times New Roman" panose="02020603050405020304" pitchFamily="18" charset="0"/>
                <a:ea typeface="Times New Roman" panose="02020603050405020304" pitchFamily="18" charset="0"/>
              </a:rPr>
              <a:t> υποβάλλεται σε </a:t>
            </a:r>
            <a:r>
              <a:rPr lang="el-GR" b="1" spc="-30" dirty="0">
                <a:solidFill>
                  <a:srgbClr val="FF0000"/>
                </a:solidFill>
                <a:latin typeface="Times New Roman" panose="02020603050405020304" pitchFamily="18" charset="0"/>
                <a:ea typeface="Times New Roman" panose="02020603050405020304" pitchFamily="18" charset="0"/>
              </a:rPr>
              <a:t>κυρώσεις</a:t>
            </a:r>
            <a:r>
              <a:rPr lang="el-GR" b="1" spc="-30" dirty="0">
                <a:latin typeface="Times New Roman" panose="02020603050405020304" pitchFamily="18" charset="0"/>
                <a:ea typeface="Times New Roman" panose="02020603050405020304" pitchFamily="18" charset="0"/>
              </a:rPr>
              <a:t> </a:t>
            </a:r>
            <a:r>
              <a:rPr lang="el-GR" spc="-30" dirty="0">
                <a:latin typeface="Times New Roman" panose="02020603050405020304" pitchFamily="18" charset="0"/>
                <a:ea typeface="Times New Roman" panose="02020603050405020304" pitchFamily="18" charset="0"/>
              </a:rPr>
              <a:t>(π.χ. μπορεί να χάσει τη θέση του)</a:t>
            </a:r>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17</a:t>
            </a:fld>
            <a:endParaRPr lang="el-GR"/>
          </a:p>
        </p:txBody>
      </p:sp>
    </p:spTree>
    <p:extLst>
      <p:ext uri="{BB962C8B-B14F-4D97-AF65-F5344CB8AC3E}">
        <p14:creationId xmlns:p14="http://schemas.microsoft.com/office/powerpoint/2010/main" val="4062040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562074"/>
          </a:xfrm>
        </p:spPr>
        <p:txBody>
          <a:bodyPr/>
          <a:lstStyle/>
          <a:p>
            <a:r>
              <a:rPr lang="en-US" b="1" dirty="0"/>
              <a:t>β</a:t>
            </a:r>
            <a:r>
              <a:rPr lang="fr-FR" b="1" dirty="0"/>
              <a:t>. P. Bourdieu &amp; J-C. </a:t>
            </a:r>
            <a:r>
              <a:rPr lang="en-US" b="1" dirty="0" err="1" smtClean="0"/>
              <a:t>Passeron</a:t>
            </a:r>
            <a:endParaRPr lang="el-GR" dirty="0"/>
          </a:p>
        </p:txBody>
      </p:sp>
      <p:sp>
        <p:nvSpPr>
          <p:cNvPr id="3" name="Θέση περιεχομένου 2"/>
          <p:cNvSpPr>
            <a:spLocks noGrp="1"/>
          </p:cNvSpPr>
          <p:nvPr>
            <p:ph sz="quarter" idx="1"/>
          </p:nvPr>
        </p:nvSpPr>
        <p:spPr>
          <a:xfrm>
            <a:off x="179512" y="836712"/>
            <a:ext cx="8064896" cy="5904656"/>
          </a:xfrm>
        </p:spPr>
        <p:txBody>
          <a:bodyPr/>
          <a:lstStyle/>
          <a:p>
            <a:pPr marL="342900" algn="just">
              <a:spcAft>
                <a:spcPts val="0"/>
              </a:spcAft>
            </a:pPr>
            <a:r>
              <a:rPr lang="el-GR" spc="-20" dirty="0">
                <a:latin typeface="Times New Roman" panose="02020603050405020304" pitchFamily="18" charset="0"/>
                <a:ea typeface="Times New Roman" panose="02020603050405020304" pitchFamily="18" charset="0"/>
              </a:rPr>
              <a:t>Οι </a:t>
            </a:r>
            <a:r>
              <a:rPr lang="el-GR" b="1" i="1" spc="-20" dirty="0" err="1">
                <a:latin typeface="Times New Roman" panose="02020603050405020304" pitchFamily="18" charset="0"/>
                <a:ea typeface="Times New Roman" panose="02020603050405020304" pitchFamily="18" charset="0"/>
              </a:rPr>
              <a:t>Μπουρντιέ</a:t>
            </a:r>
            <a:r>
              <a:rPr lang="el-GR" spc="-20" dirty="0">
                <a:latin typeface="Times New Roman" panose="02020603050405020304" pitchFamily="18" charset="0"/>
                <a:ea typeface="Times New Roman" panose="02020603050405020304" pitchFamily="18" charset="0"/>
              </a:rPr>
              <a:t> και </a:t>
            </a:r>
            <a:r>
              <a:rPr lang="el-GR" b="1" i="1" spc="-20" dirty="0" err="1">
                <a:latin typeface="Times New Roman" panose="02020603050405020304" pitchFamily="18" charset="0"/>
                <a:ea typeface="Times New Roman" panose="02020603050405020304" pitchFamily="18" charset="0"/>
              </a:rPr>
              <a:t>Πασσερόν</a:t>
            </a:r>
            <a:r>
              <a:rPr lang="el-GR" spc="-20" dirty="0">
                <a:latin typeface="Times New Roman" panose="02020603050405020304" pitchFamily="18" charset="0"/>
                <a:ea typeface="Times New Roman" panose="02020603050405020304" pitchFamily="18" charset="0"/>
              </a:rPr>
              <a:t> πιστεύουν ότι το </a:t>
            </a:r>
            <a:r>
              <a:rPr lang="el-GR" spc="-20" dirty="0">
                <a:solidFill>
                  <a:srgbClr val="FF0000"/>
                </a:solidFill>
                <a:latin typeface="Times New Roman" panose="02020603050405020304" pitchFamily="18" charset="0"/>
                <a:ea typeface="Times New Roman" panose="02020603050405020304" pitchFamily="18" charset="0"/>
              </a:rPr>
              <a:t>σχολείο</a:t>
            </a:r>
            <a:r>
              <a:rPr lang="el-GR" spc="-20" dirty="0">
                <a:latin typeface="Times New Roman" panose="02020603050405020304" pitchFamily="18" charset="0"/>
                <a:ea typeface="Times New Roman" panose="02020603050405020304" pitchFamily="18" charset="0"/>
              </a:rPr>
              <a:t>, με μοχλό το </a:t>
            </a:r>
            <a:r>
              <a:rPr lang="el-GR" b="1" i="1" spc="-20" dirty="0">
                <a:solidFill>
                  <a:srgbClr val="00B050"/>
                </a:solidFill>
                <a:latin typeface="Times New Roman" panose="02020603050405020304" pitchFamily="18" charset="0"/>
                <a:ea typeface="Times New Roman" panose="02020603050405020304" pitchFamily="18" charset="0"/>
              </a:rPr>
              <a:t>εξεταστικό του σύστημα</a:t>
            </a:r>
            <a:r>
              <a:rPr lang="el-GR" spc="-20" dirty="0">
                <a:latin typeface="Times New Roman" panose="02020603050405020304" pitchFamily="18" charset="0"/>
                <a:ea typeface="Times New Roman" panose="02020603050405020304" pitchFamily="18" charset="0"/>
              </a:rPr>
              <a:t>, παίρνει τους μαθητές με οικογενειακή προέλευση από </a:t>
            </a:r>
            <a:r>
              <a:rPr lang="el-GR" spc="-20" dirty="0">
                <a:solidFill>
                  <a:srgbClr val="FF0000"/>
                </a:solidFill>
                <a:latin typeface="Times New Roman" panose="02020603050405020304" pitchFamily="18" charset="0"/>
                <a:ea typeface="Times New Roman" panose="02020603050405020304" pitchFamily="18" charset="0"/>
              </a:rPr>
              <a:t>χαμηλά κοινωνικά στρώματα </a:t>
            </a:r>
            <a:r>
              <a:rPr lang="el-GR" spc="-20" dirty="0">
                <a:latin typeface="Times New Roman" panose="02020603050405020304" pitchFamily="18" charset="0"/>
                <a:ea typeface="Times New Roman" panose="02020603050405020304" pitchFamily="18" charset="0"/>
              </a:rPr>
              <a:t>(με το χαμηλό </a:t>
            </a:r>
            <a:r>
              <a:rPr lang="el-GR" b="1" i="1" spc="-20" dirty="0">
                <a:latin typeface="Times New Roman" panose="02020603050405020304" pitchFamily="18" charset="0"/>
                <a:ea typeface="Times New Roman" panose="02020603050405020304" pitchFamily="18" charset="0"/>
              </a:rPr>
              <a:t>πολιτισμικό τους κεφάλαιο</a:t>
            </a:r>
            <a:r>
              <a:rPr lang="el-GR" spc="-20" dirty="0">
                <a:latin typeface="Times New Roman" panose="02020603050405020304" pitchFamily="18" charset="0"/>
                <a:ea typeface="Times New Roman" panose="02020603050405020304" pitchFamily="18" charset="0"/>
              </a:rPr>
              <a:t>) και τους οδηγεί </a:t>
            </a:r>
            <a:r>
              <a:rPr lang="el-GR" b="1" i="1" spc="-20" dirty="0">
                <a:latin typeface="Times New Roman" panose="02020603050405020304" pitchFamily="18" charset="0"/>
                <a:ea typeface="Times New Roman" panose="02020603050405020304" pitchFamily="18" charset="0"/>
              </a:rPr>
              <a:t>-διαχωρίζει-</a:t>
            </a:r>
            <a:r>
              <a:rPr lang="el-GR" spc="-20" dirty="0">
                <a:latin typeface="Times New Roman" panose="02020603050405020304" pitchFamily="18" charset="0"/>
                <a:ea typeface="Times New Roman" panose="02020603050405020304" pitchFamily="18" charset="0"/>
              </a:rPr>
              <a:t> σε </a:t>
            </a:r>
            <a:r>
              <a:rPr lang="el-GR" spc="-20" dirty="0">
                <a:solidFill>
                  <a:srgbClr val="FF0000"/>
                </a:solidFill>
                <a:latin typeface="Times New Roman" panose="02020603050405020304" pitchFamily="18" charset="0"/>
                <a:ea typeface="Times New Roman" panose="02020603050405020304" pitchFamily="18" charset="0"/>
              </a:rPr>
              <a:t>χαμηλή επαγγελματική και κοινωνική αποκατάσταση</a:t>
            </a:r>
            <a:r>
              <a:rPr lang="el-GR" spc="-20" dirty="0">
                <a:latin typeface="Times New Roman" panose="02020603050405020304" pitchFamily="18" charset="0"/>
                <a:ea typeface="Times New Roman" panose="02020603050405020304" pitchFamily="18" charset="0"/>
              </a:rPr>
              <a:t>, ενώ τους μαθητές από τα </a:t>
            </a:r>
            <a:r>
              <a:rPr lang="el-GR" spc="-20" dirty="0">
                <a:solidFill>
                  <a:srgbClr val="0000FF"/>
                </a:solidFill>
                <a:latin typeface="Times New Roman" panose="02020603050405020304" pitchFamily="18" charset="0"/>
                <a:ea typeface="Times New Roman" panose="02020603050405020304" pitchFamily="18" charset="0"/>
              </a:rPr>
              <a:t>υψηλότερα κοινωνικά στρώματα</a:t>
            </a:r>
            <a:r>
              <a:rPr lang="el-GR" spc="-20" dirty="0">
                <a:latin typeface="Times New Roman" panose="02020603050405020304" pitchFamily="18" charset="0"/>
                <a:ea typeface="Times New Roman" panose="02020603050405020304" pitchFamily="18" charset="0"/>
              </a:rPr>
              <a:t> (με το υψηλό </a:t>
            </a:r>
            <a:r>
              <a:rPr lang="el-GR" b="1" i="1" spc="-20" dirty="0">
                <a:latin typeface="Times New Roman" panose="02020603050405020304" pitchFamily="18" charset="0"/>
                <a:ea typeface="Times New Roman" panose="02020603050405020304" pitchFamily="18" charset="0"/>
              </a:rPr>
              <a:t>πολιτισμικό τους κεφάλαιο</a:t>
            </a:r>
            <a:r>
              <a:rPr lang="el-GR" spc="-20" dirty="0">
                <a:latin typeface="Times New Roman" panose="02020603050405020304" pitchFamily="18" charset="0"/>
                <a:ea typeface="Times New Roman" panose="02020603050405020304" pitchFamily="18" charset="0"/>
              </a:rPr>
              <a:t>) τα οδηγεί αντιστρόφως σε </a:t>
            </a:r>
            <a:r>
              <a:rPr lang="el-GR" spc="-20" dirty="0">
                <a:solidFill>
                  <a:srgbClr val="0000FF"/>
                </a:solidFill>
                <a:latin typeface="Times New Roman" panose="02020603050405020304" pitchFamily="18" charset="0"/>
                <a:ea typeface="Times New Roman" panose="02020603050405020304" pitchFamily="18" charset="0"/>
              </a:rPr>
              <a:t>υψηλή επαγγελματική αποκατάσταση</a:t>
            </a:r>
            <a:r>
              <a:rPr lang="el-GR" spc="-20" dirty="0">
                <a:latin typeface="Times New Roman" panose="02020603050405020304" pitchFamily="18" charset="0"/>
                <a:ea typeface="Times New Roman" panose="02020603050405020304" pitchFamily="18" charset="0"/>
              </a:rPr>
              <a:t>. Λειτουργεί δηλαδή όπως η </a:t>
            </a:r>
            <a:r>
              <a:rPr lang="el-GR" b="1" i="1" spc="-20" dirty="0">
                <a:solidFill>
                  <a:srgbClr val="FF0000"/>
                </a:solidFill>
                <a:latin typeface="Times New Roman" panose="02020603050405020304" pitchFamily="18" charset="0"/>
                <a:ea typeface="Times New Roman" panose="02020603050405020304" pitchFamily="18" charset="0"/>
              </a:rPr>
              <a:t>μηχανή του </a:t>
            </a:r>
            <a:r>
              <a:rPr lang="el-GR" b="1" i="1" spc="-20" dirty="0" err="1">
                <a:solidFill>
                  <a:srgbClr val="FF0000"/>
                </a:solidFill>
                <a:latin typeface="Times New Roman" panose="02020603050405020304" pitchFamily="18" charset="0"/>
                <a:ea typeface="Times New Roman" panose="02020603050405020304" pitchFamily="18" charset="0"/>
              </a:rPr>
              <a:t>Maxwell</a:t>
            </a:r>
            <a:r>
              <a:rPr lang="el-GR" spc="-20" dirty="0">
                <a:latin typeface="Times New Roman" panose="02020603050405020304" pitchFamily="18" charset="0"/>
                <a:ea typeface="Times New Roman" panose="02020603050405020304" pitchFamily="18" charset="0"/>
              </a:rPr>
              <a:t>: η οποία </a:t>
            </a:r>
            <a:r>
              <a:rPr lang="el-GR" spc="-20" dirty="0" smtClean="0">
                <a:latin typeface="Times New Roman" panose="02020603050405020304" pitchFamily="18" charset="0"/>
                <a:ea typeface="Times New Roman" panose="02020603050405020304" pitchFamily="18" charset="0"/>
              </a:rPr>
              <a:t>μέσω ενός </a:t>
            </a:r>
            <a:r>
              <a:rPr lang="el-GR" spc="-20" dirty="0" smtClean="0">
                <a:solidFill>
                  <a:srgbClr val="0033CC"/>
                </a:solidFill>
                <a:latin typeface="Times New Roman" panose="02020603050405020304" pitchFamily="18" charset="0"/>
                <a:ea typeface="Times New Roman" panose="02020603050405020304" pitchFamily="18" charset="0"/>
              </a:rPr>
              <a:t>δαίμονα</a:t>
            </a:r>
            <a:r>
              <a:rPr lang="el-GR" spc="-20" dirty="0" smtClean="0">
                <a:latin typeface="Times New Roman" panose="02020603050405020304" pitchFamily="18" charset="0"/>
                <a:ea typeface="Times New Roman" panose="02020603050405020304" pitchFamily="18" charset="0"/>
              </a:rPr>
              <a:t> (εξεταστικό σύστημα) διαχωρίζει </a:t>
            </a:r>
            <a:r>
              <a:rPr lang="el-GR" spc="-20" dirty="0">
                <a:latin typeface="Times New Roman" panose="02020603050405020304" pitchFamily="18" charset="0"/>
                <a:ea typeface="Times New Roman" panose="02020603050405020304" pitchFamily="18" charset="0"/>
              </a:rPr>
              <a:t>απλά τα θερμά (μαθητές με πλούσιο πολιτιστικό κεφάλαιο) από τα ψυχρά (μαθητές με φτωχό πολιτιστικό κεφάλαιο) μόρια του </a:t>
            </a:r>
            <a:r>
              <a:rPr lang="el-GR" spc="-20" dirty="0" smtClean="0">
                <a:latin typeface="Times New Roman" panose="02020603050405020304" pitchFamily="18" charset="0"/>
                <a:ea typeface="Times New Roman" panose="02020603050405020304" pitchFamily="18" charset="0"/>
              </a:rPr>
              <a:t>αερίου.</a:t>
            </a:r>
            <a:r>
              <a:rPr lang="el-GR" sz="2800" spc="-20" dirty="0" smtClean="0">
                <a:latin typeface="Comic Sans MS" panose="030F0702030302020204" pitchFamily="66" charset="0"/>
                <a:ea typeface="Times New Roman" panose="02020603050405020304" pitchFamily="18" charset="0"/>
              </a:rPr>
              <a:t> </a:t>
            </a:r>
          </a:p>
          <a:p>
            <a:pPr marL="342900" algn="just">
              <a:spcAft>
                <a:spcPts val="0"/>
              </a:spcAft>
            </a:pPr>
            <a:r>
              <a:rPr lang="el-GR" spc="-20" dirty="0" smtClean="0">
                <a:latin typeface="Times New Roman" panose="02020603050405020304" pitchFamily="18" charset="0"/>
                <a:ea typeface="Times New Roman" panose="02020603050405020304" pitchFamily="18" charset="0"/>
              </a:rPr>
              <a:t>Η </a:t>
            </a:r>
            <a:r>
              <a:rPr lang="el-GR" spc="-20" dirty="0">
                <a:latin typeface="Times New Roman" panose="02020603050405020304" pitchFamily="18" charset="0"/>
                <a:ea typeface="Times New Roman" panose="02020603050405020304" pitchFamily="18" charset="0"/>
              </a:rPr>
              <a:t>διαδικασία της </a:t>
            </a:r>
            <a:r>
              <a:rPr lang="el-GR" b="1" i="1" spc="-20" dirty="0">
                <a:latin typeface="Times New Roman" panose="02020603050405020304" pitchFamily="18" charset="0"/>
                <a:ea typeface="Times New Roman" panose="02020603050405020304" pitchFamily="18" charset="0"/>
              </a:rPr>
              <a:t>κοινωνικοποίησης</a:t>
            </a:r>
            <a:r>
              <a:rPr lang="el-GR" spc="-20" dirty="0">
                <a:latin typeface="Times New Roman" panose="02020603050405020304" pitchFamily="18" charset="0"/>
                <a:ea typeface="Times New Roman" panose="02020603050405020304" pitchFamily="18" charset="0"/>
              </a:rPr>
              <a:t>, δηλαδή, διευκολύνει την </a:t>
            </a:r>
            <a:r>
              <a:rPr lang="el-GR" b="1" i="1" u="sng" spc="-20" dirty="0">
                <a:solidFill>
                  <a:srgbClr val="FF0000"/>
                </a:solidFill>
                <a:latin typeface="Times New Roman" panose="02020603050405020304" pitchFamily="18" charset="0"/>
                <a:ea typeface="Times New Roman" panose="02020603050405020304" pitchFamily="18" charset="0"/>
              </a:rPr>
              <a:t>αναπαραγωγή</a:t>
            </a:r>
            <a:r>
              <a:rPr lang="el-GR" b="1" i="1" u="sng" spc="-20" dirty="0">
                <a:latin typeface="Times New Roman" panose="02020603050405020304" pitchFamily="18" charset="0"/>
                <a:ea typeface="Times New Roman" panose="02020603050405020304" pitchFamily="18" charset="0"/>
              </a:rPr>
              <a:t> της κοινωνίας</a:t>
            </a:r>
            <a:r>
              <a:rPr lang="el-GR" b="1" i="1" spc="-20" dirty="0">
                <a:latin typeface="Times New Roman" panose="02020603050405020304" pitchFamily="18" charset="0"/>
                <a:ea typeface="Times New Roman" panose="02020603050405020304" pitchFamily="18" charset="0"/>
              </a:rPr>
              <a:t> &amp; των επιμέρους θεσμών, λειτουργιών, δομών της</a:t>
            </a:r>
            <a:r>
              <a:rPr lang="el-GR" spc="-20" dirty="0">
                <a:latin typeface="Times New Roman" panose="02020603050405020304" pitchFamily="18" charset="0"/>
                <a:ea typeface="Times New Roman" panose="02020603050405020304" pitchFamily="18" charset="0"/>
              </a:rPr>
              <a:t>.</a:t>
            </a:r>
            <a:endParaRPr lang="el-GR" sz="4400" dirty="0">
              <a:latin typeface="Times New Roman" panose="02020603050405020304" pitchFamily="18" charset="0"/>
              <a:ea typeface="Times New Roman" panose="02020603050405020304" pitchFamily="18" charset="0"/>
            </a:endParaRPr>
          </a:p>
          <a:p>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18</a:t>
            </a:fld>
            <a:endParaRPr lang="el-GR"/>
          </a:p>
        </p:txBody>
      </p:sp>
    </p:spTree>
    <p:extLst>
      <p:ext uri="{BB962C8B-B14F-4D97-AF65-F5344CB8AC3E}">
        <p14:creationId xmlns:p14="http://schemas.microsoft.com/office/powerpoint/2010/main" val="2031751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5 - Θέση περιεχομένου" descr="Maxwell's_demon.svg.png"/>
          <p:cNvPicPr>
            <a:picLocks noGrp="1" noChangeAspect="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277813" y="3789363"/>
            <a:ext cx="8666163" cy="3046412"/>
          </a:xfrm>
        </p:spPr>
      </p:pic>
      <p:sp>
        <p:nvSpPr>
          <p:cNvPr id="38915" name="3 - Θέση αριθμού διαφάνειας"/>
          <p:cNvSpPr>
            <a:spLocks noGrp="1"/>
          </p:cNvSpPr>
          <p:nvPr>
            <p:ph type="sldNum" sz="quarter" idx="12"/>
          </p:nvPr>
        </p:nvSpPr>
        <p:spPr>
          <a:xfrm>
            <a:off x="3124200" y="624522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981B2E92-0172-4971-B9D5-E5C6A5704A41}" type="slidenum">
              <a:rPr lang="el-GR" altLang="el-GR" smtClean="0"/>
              <a:pPr algn="ctr" eaLnBrk="1" hangingPunct="1"/>
              <a:t>19</a:t>
            </a:fld>
            <a:endParaRPr lang="el-GR" altLang="el-GR" smtClean="0"/>
          </a:p>
        </p:txBody>
      </p:sp>
      <p:sp>
        <p:nvSpPr>
          <p:cNvPr id="7" name="Rectangle 3"/>
          <p:cNvSpPr txBox="1">
            <a:spLocks/>
          </p:cNvSpPr>
          <p:nvPr/>
        </p:nvSpPr>
        <p:spPr bwMode="auto">
          <a:xfrm>
            <a:off x="250825" y="908050"/>
            <a:ext cx="7921625" cy="5589588"/>
          </a:xfrm>
          <a:prstGeom prst="rect">
            <a:avLst/>
          </a:prstGeom>
          <a:noFill/>
          <a:ln w="9525">
            <a:noFill/>
            <a:miter lim="800000"/>
            <a:headEnd/>
            <a:tailEnd/>
          </a:ln>
        </p:spPr>
        <p:txBody>
          <a:bodyPr/>
          <a:lstStyle/>
          <a:p>
            <a:pPr marL="273050" indent="-273050" eaLnBrk="0" hangingPunct="0">
              <a:lnSpc>
                <a:spcPct val="90000"/>
              </a:lnSpc>
              <a:spcBef>
                <a:spcPts val="600"/>
              </a:spcBef>
              <a:buClr>
                <a:schemeClr val="accent1"/>
              </a:buClr>
              <a:buSzPct val="70000"/>
              <a:buFont typeface="Wingdings" pitchFamily="2" charset="2"/>
              <a:buChar char=""/>
              <a:defRPr/>
            </a:pPr>
            <a:r>
              <a:rPr lang="el-GR" sz="2000" dirty="0">
                <a:latin typeface="Times New Roman" pitchFamily="18" charset="0"/>
                <a:cs typeface="Times New Roman" pitchFamily="18" charset="0"/>
              </a:rPr>
              <a:t>Ο </a:t>
            </a:r>
            <a:r>
              <a:rPr lang="el-GR" sz="2000" b="1" dirty="0">
                <a:latin typeface="Times New Roman" pitchFamily="18" charset="0"/>
                <a:cs typeface="Times New Roman" pitchFamily="18" charset="0"/>
              </a:rPr>
              <a:t>δαίμονας του </a:t>
            </a:r>
            <a:r>
              <a:rPr lang="el-GR" sz="2000" b="1" dirty="0" err="1">
                <a:latin typeface="Times New Roman" pitchFamily="18" charset="0"/>
                <a:cs typeface="Times New Roman" pitchFamily="18" charset="0"/>
              </a:rPr>
              <a:t>Maxwell</a:t>
            </a:r>
            <a:r>
              <a:rPr lang="el-GR" sz="2000" dirty="0">
                <a:latin typeface="Times New Roman" pitchFamily="18" charset="0"/>
                <a:cs typeface="Times New Roman" pitchFamily="18" charset="0"/>
              </a:rPr>
              <a:t> είναι ένα </a:t>
            </a:r>
            <a:r>
              <a:rPr lang="el-GR" sz="2000" dirty="0">
                <a:latin typeface="Times New Roman" pitchFamily="18" charset="0"/>
                <a:cs typeface="Times New Roman" pitchFamily="18" charset="0"/>
                <a:hlinkClick r:id="rId3" tooltip="Πείραμα σκέψης"/>
              </a:rPr>
              <a:t>πείραμα σκέψης που</a:t>
            </a:r>
            <a:r>
              <a:rPr lang="el-GR" sz="2000" dirty="0">
                <a:latin typeface="Times New Roman" pitchFamily="18" charset="0"/>
                <a:cs typeface="Times New Roman" pitchFamily="18" charset="0"/>
              </a:rPr>
              <a:t> δημιούργησε ο φυσικός </a:t>
            </a:r>
            <a:r>
              <a:rPr lang="el-GR" sz="2000" dirty="0" err="1">
                <a:latin typeface="Times New Roman" pitchFamily="18" charset="0"/>
                <a:cs typeface="Times New Roman" pitchFamily="18" charset="0"/>
                <a:hlinkClick r:id="rId4" tooltip="James Clerk Maxwell"/>
              </a:rPr>
              <a:t>James</a:t>
            </a:r>
            <a:r>
              <a:rPr lang="el-GR" sz="2000" dirty="0">
                <a:latin typeface="Times New Roman" pitchFamily="18" charset="0"/>
                <a:cs typeface="Times New Roman" pitchFamily="18" charset="0"/>
                <a:hlinkClick r:id="rId4" tooltip="James Clerk Maxwell"/>
              </a:rPr>
              <a:t> </a:t>
            </a:r>
            <a:r>
              <a:rPr lang="el-GR" sz="2000" dirty="0" err="1">
                <a:latin typeface="Times New Roman" pitchFamily="18" charset="0"/>
                <a:cs typeface="Times New Roman" pitchFamily="18" charset="0"/>
                <a:hlinkClick r:id="rId4" tooltip="James Clerk Maxwell"/>
              </a:rPr>
              <a:t>Clerk</a:t>
            </a:r>
            <a:r>
              <a:rPr lang="el-GR" sz="2000" dirty="0">
                <a:latin typeface="Times New Roman" pitchFamily="18" charset="0"/>
                <a:cs typeface="Times New Roman" pitchFamily="18" charset="0"/>
                <a:hlinkClick r:id="rId4" tooltip="James Clerk Maxwell"/>
              </a:rPr>
              <a:t> </a:t>
            </a:r>
            <a:r>
              <a:rPr lang="el-GR" sz="2000" dirty="0" err="1">
                <a:latin typeface="Times New Roman" pitchFamily="18" charset="0"/>
                <a:cs typeface="Times New Roman" pitchFamily="18" charset="0"/>
                <a:hlinkClick r:id="rId4" tooltip="James Clerk Maxwell"/>
              </a:rPr>
              <a:t>Maxwell</a:t>
            </a:r>
            <a:r>
              <a:rPr lang="el-GR" sz="2000" dirty="0">
                <a:latin typeface="Times New Roman" pitchFamily="18" charset="0"/>
                <a:cs typeface="Times New Roman" pitchFamily="18" charset="0"/>
              </a:rPr>
              <a:t> το 1867, στο οποίο πρότεινε πώς μπορεί να παραβιαστεί υποθετικά ο </a:t>
            </a:r>
            <a:r>
              <a:rPr lang="el-GR" sz="2000" dirty="0">
                <a:latin typeface="Times New Roman" pitchFamily="18" charset="0"/>
                <a:cs typeface="Times New Roman" pitchFamily="18" charset="0"/>
                <a:hlinkClick r:id="rId5" tooltip="Δεύτερος νόμος της θερμοδυναμικής"/>
              </a:rPr>
              <a:t>δεύτερος νόμος της θερμοδυναμικής. </a:t>
            </a:r>
            <a:r>
              <a:rPr lang="el-GR" sz="2000" dirty="0">
                <a:latin typeface="Times New Roman" pitchFamily="18" charset="0"/>
                <a:cs typeface="Times New Roman" pitchFamily="18" charset="0"/>
              </a:rPr>
              <a:t/>
            </a:r>
            <a:br>
              <a:rPr lang="el-GR" sz="2000" dirty="0">
                <a:latin typeface="Times New Roman" pitchFamily="18" charset="0"/>
                <a:cs typeface="Times New Roman" pitchFamily="18" charset="0"/>
              </a:rPr>
            </a:br>
            <a:endParaRPr lang="el-GR" sz="400" dirty="0">
              <a:latin typeface="Times New Roman" pitchFamily="18" charset="0"/>
              <a:cs typeface="Times New Roman" pitchFamily="18" charset="0"/>
            </a:endParaRPr>
          </a:p>
          <a:p>
            <a:pPr marL="273050" indent="-273050" eaLnBrk="0" hangingPunct="0">
              <a:lnSpc>
                <a:spcPct val="90000"/>
              </a:lnSpc>
              <a:spcBef>
                <a:spcPts val="600"/>
              </a:spcBef>
              <a:buClr>
                <a:schemeClr val="accent1"/>
              </a:buClr>
              <a:buSzPct val="70000"/>
              <a:buFont typeface="Wingdings" pitchFamily="2" charset="2"/>
              <a:buChar char=""/>
              <a:defRPr/>
            </a:pPr>
            <a:r>
              <a:rPr lang="el-GR" sz="2000" dirty="0">
                <a:latin typeface="Times New Roman" pitchFamily="18" charset="0"/>
                <a:cs typeface="Times New Roman" pitchFamily="18" charset="0"/>
              </a:rPr>
              <a:t>Στο πείραμα σκέψης, ένας </a:t>
            </a:r>
            <a:r>
              <a:rPr lang="el-GR" sz="2000" dirty="0">
                <a:latin typeface="Times New Roman" pitchFamily="18" charset="0"/>
                <a:cs typeface="Times New Roman" pitchFamily="18" charset="0"/>
                <a:hlinkClick r:id="rId6" tooltip="Δοκίμιο (πείραμα σκέψης)"/>
              </a:rPr>
              <a:t>δαίμονα</a:t>
            </a:r>
            <a:r>
              <a:rPr lang="el-GR" sz="2000" dirty="0">
                <a:latin typeface="Times New Roman" pitchFamily="18" charset="0"/>
                <a:cs typeface="Times New Roman" pitchFamily="18" charset="0"/>
              </a:rPr>
              <a:t>ς ελέγχει μια μικρή πόρτα μεταξύ δύο θαλάμων αερίου. Καθώς τα ατομικά μόρια αερίου πλησιάζουν την πόρτα, ο δαίμονας ανοίγει γρήγορα και κλείνει την πόρτα, έτσι ώστε μόνο τα γρήγορα μόρια να περάσουν σε έναν από τους θαλάμους, ενώ μόνο αργά μόρια περνούν μέσα στο άλλο. Επειδή τα ταχύτερα μόρια είναι θερμότερα, η συμπεριφορά του δαίμονα προκαλεί τον ένα θάλαμο να ζεσταθεί και τον άλλο να κρυώσει.</a:t>
            </a:r>
            <a:endParaRPr lang="en-US" sz="2000" dirty="0">
              <a:latin typeface="+mn-lt"/>
            </a:endParaRPr>
          </a:p>
        </p:txBody>
      </p:sp>
      <p:sp>
        <p:nvSpPr>
          <p:cNvPr id="38917" name="7 - Τίτλος"/>
          <p:cNvSpPr>
            <a:spLocks noGrp="1"/>
          </p:cNvSpPr>
          <p:nvPr>
            <p:ph type="title"/>
          </p:nvPr>
        </p:nvSpPr>
        <p:spPr>
          <a:xfrm>
            <a:off x="468313" y="115888"/>
            <a:ext cx="7467600" cy="720725"/>
          </a:xfrm>
        </p:spPr>
        <p:txBody>
          <a:bodyPr/>
          <a:lstStyle/>
          <a:p>
            <a:r>
              <a:rPr lang="el-GR" altLang="el-GR" sz="3200" smtClean="0">
                <a:latin typeface="Times New Roman" pitchFamily="18" charset="0"/>
                <a:cs typeface="Times New Roman" pitchFamily="18" charset="0"/>
              </a:rPr>
              <a:t>Ο </a:t>
            </a:r>
            <a:r>
              <a:rPr lang="el-GR" altLang="el-GR" sz="3200" b="1" smtClean="0">
                <a:latin typeface="Times New Roman" pitchFamily="18" charset="0"/>
                <a:cs typeface="Times New Roman" pitchFamily="18" charset="0"/>
              </a:rPr>
              <a:t>ΔαίμοναΣ του Maxwell</a:t>
            </a:r>
            <a:endParaRPr lang="el-GR" altLang="el-GR" smtClean="0"/>
          </a:p>
        </p:txBody>
      </p:sp>
    </p:spTree>
    <p:extLst>
      <p:ext uri="{BB962C8B-B14F-4D97-AF65-F5344CB8AC3E}">
        <p14:creationId xmlns:p14="http://schemas.microsoft.com/office/powerpoint/2010/main" val="382802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 Θέση αριθμού διαφάνειας"/>
          <p:cNvSpPr>
            <a:spLocks noGrp="1"/>
          </p:cNvSpPr>
          <p:nvPr>
            <p:ph type="sldNum" sz="quarter" idx="11"/>
          </p:nvPr>
        </p:nvSpPr>
        <p:spPr/>
        <p:txBody>
          <a:bodyPr/>
          <a:lstStyle/>
          <a:p>
            <a:pPr>
              <a:defRPr/>
            </a:pPr>
            <a:fld id="{08E5F34A-B24D-44A8-BBA5-B914D3035FB4}" type="slidenum">
              <a:rPr lang="el-GR"/>
              <a:pPr>
                <a:defRPr/>
              </a:pPr>
              <a:t>2</a:t>
            </a:fld>
            <a:endParaRPr lang="el-GR"/>
          </a:p>
        </p:txBody>
      </p:sp>
      <p:sp>
        <p:nvSpPr>
          <p:cNvPr id="15362" name="Rectangle 2"/>
          <p:cNvSpPr>
            <a:spLocks noGrp="1"/>
          </p:cNvSpPr>
          <p:nvPr>
            <p:ph type="title" idx="4294967295"/>
          </p:nvPr>
        </p:nvSpPr>
        <p:spPr bwMode="auto">
          <a:xfrm>
            <a:off x="457200" y="274638"/>
            <a:ext cx="7467600" cy="633412"/>
          </a:xfrm>
          <a:noFill/>
        </p:spPr>
        <p:txBody>
          <a:bodyPr wrap="square" lIns="91440" tIns="45720" rIns="91440" bIns="45720" numCol="1" anchorCtr="0" compatLnSpc="1">
            <a:prstTxWarp prst="textNoShape">
              <a:avLst/>
            </a:prstTxWarp>
          </a:bodyPr>
          <a:lstStyle/>
          <a:p>
            <a:pPr algn="ctr" eaLnBrk="1" hangingPunct="1"/>
            <a:r>
              <a:rPr lang="el-GR" sz="3400" b="1" cap="none" smtClean="0"/>
              <a:t>Περιεχόμενα</a:t>
            </a:r>
            <a:endParaRPr lang="en-US" sz="3400" b="1" cap="none" smtClean="0"/>
          </a:p>
        </p:txBody>
      </p:sp>
      <p:sp>
        <p:nvSpPr>
          <p:cNvPr id="15363" name="Rectangle 3"/>
          <p:cNvSpPr>
            <a:spLocks noGrp="1"/>
          </p:cNvSpPr>
          <p:nvPr>
            <p:ph type="body" idx="4294967295"/>
          </p:nvPr>
        </p:nvSpPr>
        <p:spPr>
          <a:xfrm>
            <a:off x="900113" y="1052513"/>
            <a:ext cx="6985000" cy="5616575"/>
          </a:xfrm>
        </p:spPr>
        <p:txBody>
          <a:bodyPr/>
          <a:lstStyle/>
          <a:p>
            <a:pPr marL="381000" indent="-381000" eaLnBrk="1" hangingPunct="1">
              <a:lnSpc>
                <a:spcPct val="80000"/>
              </a:lnSpc>
            </a:pPr>
            <a:r>
              <a:rPr lang="el-GR" sz="2000" b="1" dirty="0" smtClean="0"/>
              <a:t>Εισαγωγικά</a:t>
            </a:r>
          </a:p>
          <a:p>
            <a:r>
              <a:rPr lang="el-GR" dirty="0" smtClean="0"/>
              <a:t>Κοινωνικοποίηση</a:t>
            </a:r>
          </a:p>
          <a:p>
            <a:pPr lvl="1"/>
            <a:r>
              <a:rPr lang="el-GR" dirty="0"/>
              <a:t>E. </a:t>
            </a:r>
            <a:r>
              <a:rPr lang="el-GR" dirty="0" err="1"/>
              <a:t>Durkheim</a:t>
            </a:r>
            <a:r>
              <a:rPr lang="el-GR" dirty="0"/>
              <a:t>, </a:t>
            </a:r>
            <a:endParaRPr lang="el-GR" dirty="0" smtClean="0"/>
          </a:p>
          <a:p>
            <a:pPr lvl="1"/>
            <a:r>
              <a:rPr lang="el-GR" dirty="0" smtClean="0"/>
              <a:t>T</a:t>
            </a:r>
            <a:r>
              <a:rPr lang="el-GR" dirty="0"/>
              <a:t>. </a:t>
            </a:r>
            <a:r>
              <a:rPr lang="el-GR" dirty="0" err="1"/>
              <a:t>Parsons</a:t>
            </a:r>
            <a:r>
              <a:rPr lang="el-GR" dirty="0"/>
              <a:t>, </a:t>
            </a:r>
          </a:p>
          <a:p>
            <a:r>
              <a:rPr lang="el-GR" dirty="0" smtClean="0"/>
              <a:t> Αναπαραγωγή</a:t>
            </a:r>
          </a:p>
          <a:p>
            <a:pPr lvl="1"/>
            <a:r>
              <a:rPr lang="el-GR" dirty="0" smtClean="0"/>
              <a:t>R</a:t>
            </a:r>
            <a:r>
              <a:rPr lang="el-GR" dirty="0"/>
              <a:t>. </a:t>
            </a:r>
            <a:r>
              <a:rPr lang="el-GR" dirty="0" err="1"/>
              <a:t>Dahrendorf</a:t>
            </a:r>
            <a:r>
              <a:rPr lang="el-GR" dirty="0"/>
              <a:t>, </a:t>
            </a:r>
            <a:endParaRPr lang="el-GR" dirty="0" smtClean="0"/>
          </a:p>
          <a:p>
            <a:pPr lvl="1"/>
            <a:r>
              <a:rPr lang="el-GR" dirty="0" smtClean="0"/>
              <a:t>P</a:t>
            </a:r>
            <a:r>
              <a:rPr lang="el-GR" dirty="0"/>
              <a:t>. </a:t>
            </a:r>
            <a:r>
              <a:rPr lang="el-GR" dirty="0" err="1"/>
              <a:t>Bourdieu</a:t>
            </a:r>
            <a:r>
              <a:rPr lang="el-GR" dirty="0"/>
              <a:t> &amp; J-C. </a:t>
            </a:r>
            <a:r>
              <a:rPr lang="el-GR" dirty="0" err="1"/>
              <a:t>Passeron</a:t>
            </a:r>
            <a:r>
              <a:rPr lang="el-GR" dirty="0"/>
              <a:t>,</a:t>
            </a:r>
            <a:r>
              <a:rPr lang="el-GR" b="1" dirty="0"/>
              <a:t> </a:t>
            </a:r>
            <a:endParaRPr lang="el-GR" b="1" dirty="0" smtClean="0"/>
          </a:p>
          <a:p>
            <a:pPr lvl="1"/>
            <a:r>
              <a:rPr lang="el-GR" dirty="0" err="1" smtClean="0"/>
              <a:t>Bowles</a:t>
            </a:r>
            <a:r>
              <a:rPr lang="el-GR" dirty="0" smtClean="0"/>
              <a:t> </a:t>
            </a:r>
            <a:r>
              <a:rPr lang="el-GR" dirty="0"/>
              <a:t>&amp; </a:t>
            </a:r>
            <a:r>
              <a:rPr lang="el-GR" dirty="0" err="1"/>
              <a:t>Gintis</a:t>
            </a:r>
            <a:r>
              <a:rPr lang="el-GR" dirty="0"/>
              <a:t>).</a:t>
            </a:r>
          </a:p>
          <a:p>
            <a:r>
              <a:rPr lang="el-GR" dirty="0"/>
              <a:t>Κοινωνική </a:t>
            </a:r>
            <a:r>
              <a:rPr lang="el-GR" dirty="0" smtClean="0"/>
              <a:t>ένταξη </a:t>
            </a:r>
          </a:p>
          <a:p>
            <a:r>
              <a:rPr lang="el-GR" dirty="0" smtClean="0"/>
              <a:t>Εκπολιτισμός</a:t>
            </a:r>
          </a:p>
          <a:p>
            <a:r>
              <a:rPr lang="el-GR" dirty="0" smtClean="0"/>
              <a:t>Εκπαίδευση- </a:t>
            </a:r>
            <a:r>
              <a:rPr lang="el-GR" dirty="0"/>
              <a:t>Αγωγή- </a:t>
            </a:r>
            <a:r>
              <a:rPr lang="el-GR" dirty="0" smtClean="0"/>
              <a:t>Παιδεία </a:t>
            </a:r>
          </a:p>
          <a:p>
            <a:r>
              <a:rPr lang="el-GR" dirty="0" smtClean="0"/>
              <a:t>Κοινωνική </a:t>
            </a:r>
            <a:r>
              <a:rPr lang="el-GR" dirty="0"/>
              <a:t>ομάδα &amp; Κοινωνική </a:t>
            </a:r>
            <a:r>
              <a:rPr lang="el-GR" dirty="0" smtClean="0"/>
              <a:t>συνοχή</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p:cNvSpPr>
          <p:nvPr>
            <p:ph type="title" idx="4294967295"/>
          </p:nvPr>
        </p:nvSpPr>
        <p:spPr bwMode="auto">
          <a:xfrm>
            <a:off x="468313" y="333375"/>
            <a:ext cx="7467600" cy="652463"/>
          </a:xfrm>
          <a:noFill/>
        </p:spPr>
        <p:txBody>
          <a:bodyPr wrap="square" lIns="91440" tIns="45720" rIns="91440" bIns="45720" numCol="1" anchorCtr="0" compatLnSpc="1">
            <a:prstTxWarp prst="textNoShape">
              <a:avLst/>
            </a:prstTxWarp>
          </a:bodyPr>
          <a:lstStyle/>
          <a:p>
            <a:r>
              <a:rPr lang="el-GR" b="1" cap="none" dirty="0"/>
              <a:t>γ</a:t>
            </a:r>
            <a:r>
              <a:rPr lang="el-GR" b="1" cap="none" dirty="0" smtClean="0"/>
              <a:t>. </a:t>
            </a:r>
            <a:r>
              <a:rPr lang="en-US" b="1" cap="none" dirty="0" smtClean="0"/>
              <a:t>Bowles</a:t>
            </a:r>
            <a:r>
              <a:rPr lang="el-GR" b="1" cap="none" dirty="0" smtClean="0"/>
              <a:t> &amp; </a:t>
            </a:r>
            <a:r>
              <a:rPr lang="en-US" b="1" cap="none" dirty="0" err="1" smtClean="0"/>
              <a:t>Gintis</a:t>
            </a:r>
            <a:r>
              <a:rPr lang="en-US" cap="none" dirty="0" smtClean="0"/>
              <a:t> </a:t>
            </a:r>
          </a:p>
        </p:txBody>
      </p:sp>
      <p:sp>
        <p:nvSpPr>
          <p:cNvPr id="178179" name="Rectangle 3"/>
          <p:cNvSpPr>
            <a:spLocks noGrp="1"/>
          </p:cNvSpPr>
          <p:nvPr>
            <p:ph type="body" idx="4294967295"/>
          </p:nvPr>
        </p:nvSpPr>
        <p:spPr>
          <a:xfrm>
            <a:off x="179513" y="985839"/>
            <a:ext cx="8136904" cy="5872162"/>
          </a:xfrm>
        </p:spPr>
        <p:txBody>
          <a:bodyPr/>
          <a:lstStyle/>
          <a:p>
            <a:pPr>
              <a:lnSpc>
                <a:spcPct val="90000"/>
              </a:lnSpc>
            </a:pPr>
            <a:r>
              <a:rPr lang="el-GR" sz="2000" dirty="0" smtClean="0">
                <a:solidFill>
                  <a:srgbClr val="00B050"/>
                </a:solidFill>
              </a:rPr>
              <a:t>Η </a:t>
            </a:r>
            <a:r>
              <a:rPr lang="el-GR" sz="2000" b="1" i="1" dirty="0" smtClean="0">
                <a:solidFill>
                  <a:srgbClr val="FF0000"/>
                </a:solidFill>
              </a:rPr>
              <a:t>κοινωνικοποίηση</a:t>
            </a:r>
            <a:r>
              <a:rPr lang="el-GR" sz="2000" dirty="0" smtClean="0">
                <a:solidFill>
                  <a:srgbClr val="00B050"/>
                </a:solidFill>
              </a:rPr>
              <a:t> είναι η διαδικασία που προετοιμάζει τον άνθρωπο για την </a:t>
            </a:r>
            <a:r>
              <a:rPr lang="el-GR" sz="2000" b="1" dirty="0" smtClean="0">
                <a:solidFill>
                  <a:srgbClr val="00B050"/>
                </a:solidFill>
              </a:rPr>
              <a:t>ανάληψη συγκεκριμένων κοινωνικών ρόλων</a:t>
            </a:r>
            <a:r>
              <a:rPr lang="el-GR" sz="2000" dirty="0" smtClean="0"/>
              <a:t>, </a:t>
            </a:r>
            <a:r>
              <a:rPr lang="el-GR" sz="2000" u="sng" dirty="0" smtClean="0"/>
              <a:t>ασκεί όμως κριτική</a:t>
            </a:r>
            <a:r>
              <a:rPr lang="el-GR" sz="2000" dirty="0" smtClean="0"/>
              <a:t> στον τρόπο που διαμορφώνονται οι αξίες και οι πεποιθήσεις μέσα από τις ανθρώπινες σχέσεις, </a:t>
            </a:r>
            <a:r>
              <a:rPr lang="el-GR" sz="2000" u="sng" dirty="0" smtClean="0"/>
              <a:t>διότι </a:t>
            </a:r>
            <a:r>
              <a:rPr lang="el-GR" sz="2000" u="sng" dirty="0" smtClean="0">
                <a:solidFill>
                  <a:srgbClr val="FF0000"/>
                </a:solidFill>
              </a:rPr>
              <a:t>έτσι εξασφαλίζεται η διαιώνιση των κοινωνικών ανισοτήτων</a:t>
            </a:r>
            <a:r>
              <a:rPr lang="el-GR" sz="2000" dirty="0" smtClean="0">
                <a:solidFill>
                  <a:srgbClr val="FF0000"/>
                </a:solidFill>
              </a:rPr>
              <a:t> </a:t>
            </a:r>
            <a:r>
              <a:rPr lang="el-GR" sz="2000" dirty="0" smtClean="0"/>
              <a:t>και η μετάδοσή τους από γενιά σε γενιά, </a:t>
            </a:r>
            <a:r>
              <a:rPr lang="el-GR" sz="2000" b="1" u="sng" dirty="0" smtClean="0"/>
              <a:t>με βασικό εργαλείο την εκπαίδευση</a:t>
            </a:r>
            <a:r>
              <a:rPr lang="el-GR" sz="2000" dirty="0" smtClean="0"/>
              <a:t> </a:t>
            </a:r>
            <a:r>
              <a:rPr lang="el-GR" sz="2000" u="sng" dirty="0" smtClean="0"/>
              <a:t>που λειτουργεί με τρόπο που να </a:t>
            </a:r>
            <a:r>
              <a:rPr lang="el-GR" sz="2000" b="1" u="sng" dirty="0" smtClean="0">
                <a:solidFill>
                  <a:srgbClr val="FF0000"/>
                </a:solidFill>
              </a:rPr>
              <a:t>αναπαραγάγετε το σύστημα</a:t>
            </a:r>
            <a:r>
              <a:rPr lang="el-GR" sz="2000" b="1" dirty="0" smtClean="0">
                <a:solidFill>
                  <a:srgbClr val="FF0000"/>
                </a:solidFill>
              </a:rPr>
              <a:t> </a:t>
            </a:r>
            <a:r>
              <a:rPr lang="el-GR" sz="2000" dirty="0" smtClean="0"/>
              <a:t>(κοινωνικό, οικονομικό, πολιτικό κ.λπ.) </a:t>
            </a:r>
            <a:r>
              <a:rPr lang="el-GR" sz="2000" b="1" i="1" u="sng" dirty="0" smtClean="0"/>
              <a:t>μέσω της </a:t>
            </a:r>
            <a:r>
              <a:rPr lang="el-GR" sz="2800" b="1" i="1" u="sng" dirty="0" smtClean="0">
                <a:solidFill>
                  <a:srgbClr val="FF0000"/>
                </a:solidFill>
              </a:rPr>
              <a:t>νομιμοποίησης</a:t>
            </a:r>
            <a:r>
              <a:rPr lang="el-GR" sz="2000" dirty="0" smtClean="0">
                <a:solidFill>
                  <a:srgbClr val="FF0000"/>
                </a:solidFill>
              </a:rPr>
              <a:t> που η εκπαίδευση -σχολείο- παρέχει</a:t>
            </a:r>
            <a:r>
              <a:rPr lang="el-GR" sz="2000" dirty="0" smtClean="0"/>
              <a:t>, επειδή μεταδίδει την «</a:t>
            </a:r>
            <a:r>
              <a:rPr lang="el-GR" sz="2000" i="1" dirty="0" smtClean="0">
                <a:solidFill>
                  <a:srgbClr val="0070C0"/>
                </a:solidFill>
              </a:rPr>
              <a:t>ιδεολογία των ίσων εκπαιδευτικών ευκαιριών και την αξιοκρατία</a:t>
            </a:r>
            <a:r>
              <a:rPr lang="el-GR" sz="2000" dirty="0" smtClean="0"/>
              <a:t>» ως ένα </a:t>
            </a:r>
            <a:r>
              <a:rPr lang="el-GR" sz="2000" dirty="0" smtClean="0">
                <a:solidFill>
                  <a:srgbClr val="00B050"/>
                </a:solidFill>
              </a:rPr>
              <a:t>ιδεολογικό ‘προπέτασμα καπνού’</a:t>
            </a:r>
            <a:r>
              <a:rPr lang="el-GR" sz="2000" dirty="0" smtClean="0"/>
              <a:t>, κρύβοντας την αλήθεια ότι δεν είναι η </a:t>
            </a:r>
            <a:r>
              <a:rPr lang="el-GR" sz="2000" b="1" dirty="0" smtClean="0"/>
              <a:t>ικανότητα</a:t>
            </a:r>
            <a:r>
              <a:rPr lang="el-GR" sz="2000" dirty="0" smtClean="0"/>
              <a:t> το σημαντικό κριτήριο, αλλά η </a:t>
            </a:r>
            <a:r>
              <a:rPr lang="el-GR" sz="2000" b="1" dirty="0" smtClean="0"/>
              <a:t>κοινωνικοοικονομική προέλευση</a:t>
            </a:r>
            <a:r>
              <a:rPr lang="el-GR" sz="2000" dirty="0" smtClean="0"/>
              <a:t> των μαθητών για την επαγγελματική επιλογή τους.</a:t>
            </a:r>
          </a:p>
          <a:p>
            <a:pPr>
              <a:lnSpc>
                <a:spcPct val="90000"/>
              </a:lnSpc>
            </a:pPr>
            <a:r>
              <a:rPr lang="el-GR" sz="2000" dirty="0" smtClean="0"/>
              <a:t>Γιατί απλά οι μαθητές αυτοί προσαρμόζουν την εικόνα τους, ανάλογα με τις </a:t>
            </a:r>
            <a:r>
              <a:rPr lang="el-GR" sz="2000" dirty="0" smtClean="0">
                <a:solidFill>
                  <a:srgbClr val="00B050"/>
                </a:solidFill>
              </a:rPr>
              <a:t>ταξικές τους ταυτίσεις</a:t>
            </a:r>
            <a:r>
              <a:rPr lang="el-GR" sz="2000" dirty="0" smtClean="0"/>
              <a:t>, στα κελεύσματα των αναγκών του καταμερισμού εργασίας. </a:t>
            </a:r>
          </a:p>
          <a:p>
            <a:pPr>
              <a:lnSpc>
                <a:spcPct val="90000"/>
              </a:lnSpc>
            </a:pPr>
            <a:r>
              <a:rPr lang="el-GR" sz="2000" dirty="0" smtClean="0"/>
              <a:t>Έτσι, οι φτωχοί μαθητές οδηγούνται, σε αντίθεση με τους πλούσιους, σε </a:t>
            </a:r>
            <a:r>
              <a:rPr lang="el-GR" sz="2000" dirty="0" smtClean="0">
                <a:solidFill>
                  <a:srgbClr val="00B050"/>
                </a:solidFill>
              </a:rPr>
              <a:t>επαγγέλματα χαμηλότερου κοινωνικού </a:t>
            </a:r>
            <a:r>
              <a:rPr lang="el-GR" sz="2000" dirty="0" smtClean="0"/>
              <a:t>και οικονομικού επιπέδου.</a:t>
            </a:r>
            <a:r>
              <a:rPr lang="en-US" sz="2000" dirty="0" smtClean="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i="1" dirty="0">
                <a:solidFill>
                  <a:srgbClr val="0F6FC6"/>
                </a:solidFill>
                <a:latin typeface="Comic Sans MS" panose="030F0702030302020204" pitchFamily="66" charset="0"/>
                <a:ea typeface="Times New Roman" panose="02020603050405020304" pitchFamily="18" charset="0"/>
                <a:cs typeface="Times New Roman" panose="02020603050405020304" pitchFamily="18" charset="0"/>
              </a:rPr>
              <a:t>Βασικές λειτουργίες κοινωνικοποίησης:</a:t>
            </a:r>
            <a:r>
              <a:rPr lang="el-GR" sz="4000" b="1" dirty="0">
                <a:latin typeface="Comic Sans MS" panose="030F0702030302020204" pitchFamily="66" charset="0"/>
                <a:ea typeface="Times New Roman" panose="02020603050405020304" pitchFamily="18" charset="0"/>
                <a:cs typeface="Times New Roman" panose="02020603050405020304" pitchFamily="18" charset="0"/>
              </a:rPr>
              <a:t> </a:t>
            </a:r>
            <a:endParaRPr lang="el-GR" dirty="0"/>
          </a:p>
        </p:txBody>
      </p:sp>
      <p:sp>
        <p:nvSpPr>
          <p:cNvPr id="3" name="Θέση περιεχομένου 2"/>
          <p:cNvSpPr>
            <a:spLocks noGrp="1"/>
          </p:cNvSpPr>
          <p:nvPr>
            <p:ph sz="quarter" idx="1"/>
          </p:nvPr>
        </p:nvSpPr>
        <p:spPr/>
        <p:txBody>
          <a:bodyPr/>
          <a:lstStyle/>
          <a:p>
            <a:r>
              <a:rPr lang="el-GR" b="1" spc="-60" dirty="0" err="1" smtClean="0">
                <a:latin typeface="Times New Roman" panose="02020603050405020304" pitchFamily="18" charset="0"/>
                <a:ea typeface="Times New Roman" panose="02020603050405020304" pitchFamily="18" charset="0"/>
              </a:rPr>
              <a:t>Κοινωνιοκεντρική</a:t>
            </a:r>
            <a:r>
              <a:rPr lang="el-GR" spc="-60" dirty="0">
                <a:latin typeface="Times New Roman" panose="02020603050405020304" pitchFamily="18" charset="0"/>
                <a:ea typeface="Times New Roman" panose="02020603050405020304" pitchFamily="18" charset="0"/>
              </a:rPr>
              <a:t>: </a:t>
            </a:r>
            <a:r>
              <a:rPr lang="el-GR" u="sng" spc="-60" dirty="0">
                <a:latin typeface="Times New Roman" panose="02020603050405020304" pitchFamily="18" charset="0"/>
                <a:ea typeface="Times New Roman" panose="02020603050405020304" pitchFamily="18" charset="0"/>
              </a:rPr>
              <a:t>για να λειτουργήσει η κοινωνία</a:t>
            </a:r>
            <a:r>
              <a:rPr lang="el-GR" spc="-60" dirty="0">
                <a:latin typeface="Times New Roman" panose="02020603050405020304" pitchFamily="18" charset="0"/>
                <a:ea typeface="Times New Roman" panose="02020603050405020304" pitchFamily="18" charset="0"/>
              </a:rPr>
              <a:t> χρειάζεται η </a:t>
            </a:r>
            <a:r>
              <a:rPr lang="el-GR" b="1" u="sng" spc="-60" dirty="0">
                <a:solidFill>
                  <a:srgbClr val="00B050"/>
                </a:solidFill>
                <a:latin typeface="Times New Roman" panose="02020603050405020304" pitchFamily="18" charset="0"/>
                <a:ea typeface="Times New Roman" panose="02020603050405020304" pitchFamily="18" charset="0"/>
              </a:rPr>
              <a:t>προσαρμογή</a:t>
            </a:r>
            <a:r>
              <a:rPr lang="el-GR" u="sng" spc="-60" dirty="0">
                <a:latin typeface="Times New Roman" panose="02020603050405020304" pitchFamily="18" charset="0"/>
                <a:ea typeface="Times New Roman" panose="02020603050405020304" pitchFamily="18" charset="0"/>
              </a:rPr>
              <a:t> της συμπεριφοράς του </a:t>
            </a:r>
            <a:r>
              <a:rPr lang="el-GR" b="1" u="sng" spc="-60" dirty="0">
                <a:latin typeface="Times New Roman" panose="02020603050405020304" pitchFamily="18" charset="0"/>
                <a:ea typeface="Times New Roman" panose="02020603050405020304" pitchFamily="18" charset="0"/>
              </a:rPr>
              <a:t>ατόμου</a:t>
            </a:r>
            <a:r>
              <a:rPr lang="el-GR" u="sng" spc="-60" dirty="0">
                <a:latin typeface="Times New Roman" panose="02020603050405020304" pitchFamily="18" charset="0"/>
                <a:ea typeface="Times New Roman" panose="02020603050405020304" pitchFamily="18" charset="0"/>
              </a:rPr>
              <a:t> στους </a:t>
            </a:r>
            <a:r>
              <a:rPr lang="el-GR" b="1" u="sng" spc="-60" dirty="0">
                <a:latin typeface="Times New Roman" panose="02020603050405020304" pitchFamily="18" charset="0"/>
                <a:ea typeface="Times New Roman" panose="02020603050405020304" pitchFamily="18" charset="0"/>
              </a:rPr>
              <a:t>κανόνες </a:t>
            </a:r>
            <a:r>
              <a:rPr lang="el-GR" u="sng" spc="-60" dirty="0">
                <a:latin typeface="Times New Roman" panose="02020603050405020304" pitchFamily="18" charset="0"/>
                <a:ea typeface="Times New Roman" panose="02020603050405020304" pitchFamily="18" charset="0"/>
              </a:rPr>
              <a:t>και τις</a:t>
            </a:r>
            <a:r>
              <a:rPr lang="el-GR" b="1" u="sng" spc="-60" dirty="0">
                <a:latin typeface="Times New Roman" panose="02020603050405020304" pitchFamily="18" charset="0"/>
                <a:ea typeface="Times New Roman" panose="02020603050405020304" pitchFamily="18" charset="0"/>
              </a:rPr>
              <a:t> αξίες</a:t>
            </a:r>
            <a:r>
              <a:rPr lang="el-GR" b="1" spc="-60" dirty="0">
                <a:latin typeface="Times New Roman" panose="02020603050405020304" pitchFamily="18" charset="0"/>
                <a:ea typeface="Times New Roman" panose="02020603050405020304" pitchFamily="18" charset="0"/>
              </a:rPr>
              <a:t> του </a:t>
            </a:r>
            <a:r>
              <a:rPr lang="el-GR" b="1" spc="-60" dirty="0" err="1">
                <a:latin typeface="Times New Roman" panose="02020603050405020304" pitchFamily="18" charset="0"/>
                <a:ea typeface="Times New Roman" panose="02020603050405020304" pitchFamily="18" charset="0"/>
              </a:rPr>
              <a:t>κοιν</a:t>
            </a:r>
            <a:r>
              <a:rPr lang="el-GR" b="1" spc="-60" dirty="0">
                <a:latin typeface="Times New Roman" panose="02020603050405020304" pitchFamily="18" charset="0"/>
                <a:ea typeface="Times New Roman" panose="02020603050405020304" pitchFamily="18" charset="0"/>
              </a:rPr>
              <a:t>. συστήματος</a:t>
            </a:r>
            <a:r>
              <a:rPr lang="el-GR" spc="-60" dirty="0">
                <a:latin typeface="Times New Roman" panose="02020603050405020304" pitchFamily="18" charset="0"/>
                <a:ea typeface="Times New Roman" panose="02020603050405020304" pitchFamily="18" charset="0"/>
              </a:rPr>
              <a:t> </a:t>
            </a:r>
            <a:endParaRPr lang="el-GR" spc="-60" dirty="0" smtClean="0">
              <a:latin typeface="Times New Roman" panose="02020603050405020304" pitchFamily="18" charset="0"/>
              <a:ea typeface="Times New Roman" panose="02020603050405020304" pitchFamily="18" charset="0"/>
            </a:endParaRPr>
          </a:p>
          <a:p>
            <a:r>
              <a:rPr lang="el-GR" b="1" spc="-60" dirty="0" err="1" smtClean="0">
                <a:latin typeface="Times New Roman" panose="02020603050405020304" pitchFamily="18" charset="0"/>
                <a:ea typeface="Times New Roman" panose="02020603050405020304" pitchFamily="18" charset="0"/>
              </a:rPr>
              <a:t>Ατομοκεντρική</a:t>
            </a:r>
            <a:r>
              <a:rPr lang="el-GR" spc="-60" dirty="0">
                <a:latin typeface="Times New Roman" panose="02020603050405020304" pitchFamily="18" charset="0"/>
                <a:ea typeface="Times New Roman" panose="02020603050405020304" pitchFamily="18" charset="0"/>
              </a:rPr>
              <a:t>: το άτομο πρέπει να δείξει </a:t>
            </a:r>
            <a:r>
              <a:rPr lang="el-GR" b="1" u="sng" spc="-60" dirty="0">
                <a:solidFill>
                  <a:srgbClr val="00B050"/>
                </a:solidFill>
                <a:latin typeface="Times New Roman" panose="02020603050405020304" pitchFamily="18" charset="0"/>
                <a:ea typeface="Times New Roman" panose="02020603050405020304" pitchFamily="18" charset="0"/>
              </a:rPr>
              <a:t>ανταπόκριση</a:t>
            </a:r>
            <a:r>
              <a:rPr lang="el-GR" u="sng" spc="-60" dirty="0">
                <a:latin typeface="Times New Roman" panose="02020603050405020304" pitchFamily="18" charset="0"/>
                <a:ea typeface="Times New Roman" panose="02020603050405020304" pitchFamily="18" charset="0"/>
              </a:rPr>
              <a:t> στις προσδοκίες της κοινωνίας</a:t>
            </a:r>
            <a:r>
              <a:rPr lang="el-GR" spc="-60" dirty="0">
                <a:latin typeface="Times New Roman" panose="02020603050405020304" pitchFamily="18" charset="0"/>
                <a:ea typeface="Times New Roman" panose="02020603050405020304" pitchFamily="18" charset="0"/>
              </a:rPr>
              <a:t>, </a:t>
            </a:r>
            <a:r>
              <a:rPr lang="el-GR" u="sng" spc="-60" dirty="0">
                <a:solidFill>
                  <a:srgbClr val="00B050"/>
                </a:solidFill>
                <a:latin typeface="Times New Roman" panose="02020603050405020304" pitchFamily="18" charset="0"/>
                <a:ea typeface="Times New Roman" panose="02020603050405020304" pitchFamily="18" charset="0"/>
              </a:rPr>
              <a:t>για να </a:t>
            </a:r>
            <a:r>
              <a:rPr lang="el-GR" b="1" u="sng" spc="-60" dirty="0">
                <a:solidFill>
                  <a:srgbClr val="00B050"/>
                </a:solidFill>
                <a:latin typeface="Times New Roman" panose="02020603050405020304" pitchFamily="18" charset="0"/>
                <a:ea typeface="Times New Roman" panose="02020603050405020304" pitchFamily="18" charset="0"/>
              </a:rPr>
              <a:t>ενταχθεί</a:t>
            </a:r>
            <a:r>
              <a:rPr lang="el-GR" spc="-60" dirty="0">
                <a:solidFill>
                  <a:srgbClr val="00B050"/>
                </a:solidFill>
                <a:latin typeface="Times New Roman" panose="02020603050405020304" pitchFamily="18" charset="0"/>
                <a:ea typeface="Times New Roman" panose="02020603050405020304" pitchFamily="18" charset="0"/>
              </a:rPr>
              <a:t> </a:t>
            </a:r>
            <a:r>
              <a:rPr lang="el-GR" spc="-60" dirty="0">
                <a:latin typeface="Times New Roman" panose="02020603050405020304" pitchFamily="18" charset="0"/>
                <a:ea typeface="Times New Roman" panose="02020603050405020304" pitchFamily="18" charset="0"/>
              </a:rPr>
              <a:t>στο κοινωνικό σύνολο και να επιβιώσει</a:t>
            </a:r>
            <a:r>
              <a:rPr lang="el-GR" dirty="0">
                <a:latin typeface="Times New Roman" panose="02020603050405020304" pitchFamily="18" charset="0"/>
                <a:ea typeface="Times New Roman" panose="02020603050405020304" pitchFamily="18" charset="0"/>
              </a:rPr>
              <a:t>.</a:t>
            </a:r>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21</a:t>
            </a:fld>
            <a:endParaRPr lang="el-GR"/>
          </a:p>
        </p:txBody>
      </p:sp>
    </p:spTree>
    <p:extLst>
      <p:ext uri="{BB962C8B-B14F-4D97-AF65-F5344CB8AC3E}">
        <p14:creationId xmlns:p14="http://schemas.microsoft.com/office/powerpoint/2010/main" val="1056378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 name="8 - Θέση αριθμού διαφάνειας"/>
          <p:cNvSpPr>
            <a:spLocks noGrp="1"/>
          </p:cNvSpPr>
          <p:nvPr>
            <p:ph type="sldNum" sz="quarter" idx="11"/>
          </p:nvPr>
        </p:nvSpPr>
        <p:spPr/>
        <p:txBody>
          <a:bodyPr/>
          <a:lstStyle/>
          <a:p>
            <a:pPr>
              <a:defRPr/>
            </a:pPr>
            <a:fld id="{0836850D-3DAD-4408-9F94-3E6138C0BE80}" type="slidenum">
              <a:rPr lang="el-GR"/>
              <a:pPr>
                <a:defRPr/>
              </a:pPr>
              <a:t>22</a:t>
            </a:fld>
            <a:endParaRPr lang="el-GR"/>
          </a:p>
        </p:txBody>
      </p:sp>
      <p:grpSp>
        <p:nvGrpSpPr>
          <p:cNvPr id="2" name="Group 2"/>
          <p:cNvGrpSpPr>
            <a:grpSpLocks noChangeAspect="1"/>
          </p:cNvGrpSpPr>
          <p:nvPr/>
        </p:nvGrpSpPr>
        <p:grpSpPr bwMode="auto">
          <a:xfrm>
            <a:off x="1403350" y="3429000"/>
            <a:ext cx="7561263" cy="1008063"/>
            <a:chOff x="2657" y="2847"/>
            <a:chExt cx="8925" cy="1134"/>
          </a:xfrm>
        </p:grpSpPr>
        <p:sp>
          <p:nvSpPr>
            <p:cNvPr id="25618" name="AutoShape 3"/>
            <p:cNvSpPr>
              <a:spLocks noChangeAspect="1" noChangeArrowheads="1" noTextEdit="1"/>
            </p:cNvSpPr>
            <p:nvPr/>
          </p:nvSpPr>
          <p:spPr bwMode="auto">
            <a:xfrm>
              <a:off x="2657" y="2847"/>
              <a:ext cx="8925" cy="1134"/>
            </a:xfrm>
            <a:prstGeom prst="rect">
              <a:avLst/>
            </a:prstGeom>
            <a:solidFill>
              <a:srgbClr val="FFFFFF"/>
            </a:solidFill>
            <a:ln w="9525">
              <a:solidFill>
                <a:srgbClr val="000000"/>
              </a:solidFill>
              <a:prstDash val="sysDot"/>
              <a:miter lim="800000"/>
              <a:headEnd/>
              <a:tailEnd/>
            </a:ln>
          </p:spPr>
          <p:txBody>
            <a:bodyPr/>
            <a:lstStyle/>
            <a:p>
              <a:endParaRPr lang="en-US"/>
            </a:p>
          </p:txBody>
        </p:sp>
        <p:sp>
          <p:nvSpPr>
            <p:cNvPr id="25619" name="AutoShape 4"/>
            <p:cNvSpPr>
              <a:spLocks noChangeArrowheads="1"/>
            </p:cNvSpPr>
            <p:nvPr/>
          </p:nvSpPr>
          <p:spPr bwMode="auto">
            <a:xfrm>
              <a:off x="3127" y="3327"/>
              <a:ext cx="8455" cy="160"/>
            </a:xfrm>
            <a:prstGeom prst="rightArrow">
              <a:avLst>
                <a:gd name="adj1" fmla="val 50000"/>
                <a:gd name="adj2" fmla="val 1321094"/>
              </a:avLst>
            </a:prstGeom>
            <a:solidFill>
              <a:srgbClr val="000000"/>
            </a:solidFill>
            <a:ln w="9525">
              <a:solidFill>
                <a:srgbClr val="000000"/>
              </a:solidFill>
              <a:prstDash val="sysDot"/>
              <a:miter lim="800000"/>
              <a:headEnd/>
              <a:tailEnd/>
            </a:ln>
          </p:spPr>
          <p:txBody>
            <a:bodyPr/>
            <a:lstStyle/>
            <a:p>
              <a:endParaRPr lang="en-US" sz="2000"/>
            </a:p>
          </p:txBody>
        </p:sp>
        <p:sp>
          <p:nvSpPr>
            <p:cNvPr id="25620" name="Oval 5"/>
            <p:cNvSpPr>
              <a:spLocks noChangeArrowheads="1"/>
            </p:cNvSpPr>
            <p:nvPr/>
          </p:nvSpPr>
          <p:spPr bwMode="auto">
            <a:xfrm>
              <a:off x="3753" y="3167"/>
              <a:ext cx="469" cy="480"/>
            </a:xfrm>
            <a:prstGeom prst="ellipse">
              <a:avLst/>
            </a:prstGeom>
            <a:solidFill>
              <a:srgbClr val="FF0000"/>
            </a:solidFill>
            <a:ln w="9525">
              <a:solidFill>
                <a:srgbClr val="000000"/>
              </a:solidFill>
              <a:prstDash val="sysDot"/>
              <a:round/>
              <a:headEnd/>
              <a:tailEnd/>
            </a:ln>
          </p:spPr>
          <p:txBody>
            <a:bodyPr/>
            <a:lstStyle/>
            <a:p>
              <a:endParaRPr lang="en-US" sz="2000"/>
            </a:p>
          </p:txBody>
        </p:sp>
        <p:sp>
          <p:nvSpPr>
            <p:cNvPr id="25621" name="Oval 6"/>
            <p:cNvSpPr>
              <a:spLocks noChangeArrowheads="1"/>
            </p:cNvSpPr>
            <p:nvPr/>
          </p:nvSpPr>
          <p:spPr bwMode="auto">
            <a:xfrm>
              <a:off x="4223" y="2847"/>
              <a:ext cx="1096" cy="1120"/>
            </a:xfrm>
            <a:prstGeom prst="ellipse">
              <a:avLst/>
            </a:prstGeom>
            <a:solidFill>
              <a:srgbClr val="00FF00"/>
            </a:solidFill>
            <a:ln w="9525">
              <a:solidFill>
                <a:srgbClr val="0000FF"/>
              </a:solidFill>
              <a:prstDash val="sysDot"/>
              <a:round/>
              <a:headEnd/>
              <a:tailEnd/>
            </a:ln>
          </p:spPr>
          <p:txBody>
            <a:bodyPr/>
            <a:lstStyle/>
            <a:p>
              <a:endParaRPr lang="en-US" sz="2000"/>
            </a:p>
          </p:txBody>
        </p:sp>
        <p:sp>
          <p:nvSpPr>
            <p:cNvPr id="25622" name="Line 7"/>
            <p:cNvSpPr>
              <a:spLocks noChangeShapeType="1"/>
            </p:cNvSpPr>
            <p:nvPr/>
          </p:nvSpPr>
          <p:spPr bwMode="auto">
            <a:xfrm flipV="1">
              <a:off x="3753" y="3327"/>
              <a:ext cx="1" cy="654"/>
            </a:xfrm>
            <a:prstGeom prst="line">
              <a:avLst/>
            </a:prstGeom>
            <a:noFill/>
            <a:ln w="9525">
              <a:solidFill>
                <a:srgbClr val="000000"/>
              </a:solidFill>
              <a:prstDash val="sysDot"/>
              <a:round/>
              <a:headEnd/>
              <a:tailEnd type="triangle" w="med" len="med"/>
            </a:ln>
          </p:spPr>
          <p:txBody>
            <a:bodyPr/>
            <a:lstStyle/>
            <a:p>
              <a:endParaRPr lang="en-US"/>
            </a:p>
          </p:txBody>
        </p:sp>
        <p:sp>
          <p:nvSpPr>
            <p:cNvPr id="25623" name="Line 8"/>
            <p:cNvSpPr>
              <a:spLocks noChangeShapeType="1"/>
            </p:cNvSpPr>
            <p:nvPr/>
          </p:nvSpPr>
          <p:spPr bwMode="auto">
            <a:xfrm flipV="1">
              <a:off x="3127" y="3327"/>
              <a:ext cx="1" cy="654"/>
            </a:xfrm>
            <a:prstGeom prst="line">
              <a:avLst/>
            </a:prstGeom>
            <a:noFill/>
            <a:ln w="9525">
              <a:solidFill>
                <a:srgbClr val="000000"/>
              </a:solidFill>
              <a:prstDash val="sysDot"/>
              <a:round/>
              <a:headEnd/>
              <a:tailEnd type="triangle" w="med" len="med"/>
            </a:ln>
          </p:spPr>
          <p:txBody>
            <a:bodyPr/>
            <a:lstStyle/>
            <a:p>
              <a:endParaRPr lang="en-US"/>
            </a:p>
          </p:txBody>
        </p:sp>
        <p:sp>
          <p:nvSpPr>
            <p:cNvPr id="25624" name="Oval 9"/>
            <p:cNvSpPr>
              <a:spLocks noChangeArrowheads="1"/>
            </p:cNvSpPr>
            <p:nvPr/>
          </p:nvSpPr>
          <p:spPr bwMode="auto">
            <a:xfrm>
              <a:off x="6571" y="2847"/>
              <a:ext cx="943" cy="960"/>
            </a:xfrm>
            <a:prstGeom prst="ellipse">
              <a:avLst/>
            </a:prstGeom>
            <a:solidFill>
              <a:srgbClr val="FFFF00">
                <a:alpha val="89803"/>
              </a:srgbClr>
            </a:solidFill>
            <a:ln w="9525">
              <a:solidFill>
                <a:srgbClr val="000000"/>
              </a:solidFill>
              <a:prstDash val="sysDot"/>
              <a:round/>
              <a:headEnd/>
              <a:tailEnd/>
            </a:ln>
          </p:spPr>
          <p:txBody>
            <a:bodyPr/>
            <a:lstStyle/>
            <a:p>
              <a:endParaRPr lang="en-US" sz="2000"/>
            </a:p>
          </p:txBody>
        </p:sp>
      </p:grpSp>
      <p:sp>
        <p:nvSpPr>
          <p:cNvPr id="25603" name="Line 10"/>
          <p:cNvSpPr>
            <a:spLocks noChangeShapeType="1"/>
          </p:cNvSpPr>
          <p:nvPr/>
        </p:nvSpPr>
        <p:spPr bwMode="auto">
          <a:xfrm flipV="1">
            <a:off x="2555875" y="4076700"/>
            <a:ext cx="0" cy="685800"/>
          </a:xfrm>
          <a:prstGeom prst="line">
            <a:avLst/>
          </a:prstGeom>
          <a:noFill/>
          <a:ln w="9525">
            <a:solidFill>
              <a:srgbClr val="000000"/>
            </a:solidFill>
            <a:round/>
            <a:headEnd/>
            <a:tailEnd type="triangle" w="med" len="med"/>
          </a:ln>
        </p:spPr>
        <p:txBody>
          <a:bodyPr/>
          <a:lstStyle/>
          <a:p>
            <a:endParaRPr lang="en-US"/>
          </a:p>
        </p:txBody>
      </p:sp>
      <p:sp>
        <p:nvSpPr>
          <p:cNvPr id="25604" name="Line 11"/>
          <p:cNvSpPr>
            <a:spLocks noChangeShapeType="1"/>
          </p:cNvSpPr>
          <p:nvPr/>
        </p:nvSpPr>
        <p:spPr bwMode="auto">
          <a:xfrm flipV="1">
            <a:off x="3203575" y="4221163"/>
            <a:ext cx="0" cy="1028700"/>
          </a:xfrm>
          <a:prstGeom prst="line">
            <a:avLst/>
          </a:prstGeom>
          <a:noFill/>
          <a:ln w="9525">
            <a:solidFill>
              <a:srgbClr val="000000"/>
            </a:solidFill>
            <a:round/>
            <a:headEnd/>
            <a:tailEnd type="triangle" w="med" len="med"/>
          </a:ln>
        </p:spPr>
        <p:txBody>
          <a:bodyPr/>
          <a:lstStyle/>
          <a:p>
            <a:endParaRPr lang="en-US"/>
          </a:p>
        </p:txBody>
      </p:sp>
      <p:sp>
        <p:nvSpPr>
          <p:cNvPr id="25605" name="Oval 12"/>
          <p:cNvSpPr>
            <a:spLocks noChangeArrowheads="1"/>
          </p:cNvSpPr>
          <p:nvPr/>
        </p:nvSpPr>
        <p:spPr bwMode="auto">
          <a:xfrm>
            <a:off x="3635375" y="3429000"/>
            <a:ext cx="1081088" cy="1006475"/>
          </a:xfrm>
          <a:prstGeom prst="ellipse">
            <a:avLst/>
          </a:prstGeom>
          <a:solidFill>
            <a:srgbClr val="0000FF"/>
          </a:solidFill>
          <a:ln w="9525">
            <a:solidFill>
              <a:srgbClr val="000000"/>
            </a:solidFill>
            <a:round/>
            <a:headEnd/>
            <a:tailEnd/>
          </a:ln>
        </p:spPr>
        <p:txBody>
          <a:bodyPr/>
          <a:lstStyle/>
          <a:p>
            <a:r>
              <a:rPr lang="el-GR" sz="1200" b="1" i="1" u="sng" dirty="0"/>
              <a:t> </a:t>
            </a:r>
            <a:r>
              <a:rPr lang="el-GR" sz="1200" b="1" i="1" u="sng" dirty="0">
                <a:solidFill>
                  <a:srgbClr val="FF0000"/>
                </a:solidFill>
              </a:rPr>
              <a:t>Σχολείο</a:t>
            </a:r>
          </a:p>
        </p:txBody>
      </p:sp>
      <p:sp>
        <p:nvSpPr>
          <p:cNvPr id="25606" name="Line 13"/>
          <p:cNvSpPr>
            <a:spLocks noChangeShapeType="1"/>
          </p:cNvSpPr>
          <p:nvPr/>
        </p:nvSpPr>
        <p:spPr bwMode="auto">
          <a:xfrm flipV="1">
            <a:off x="4211638" y="4149725"/>
            <a:ext cx="0" cy="828675"/>
          </a:xfrm>
          <a:prstGeom prst="line">
            <a:avLst/>
          </a:prstGeom>
          <a:noFill/>
          <a:ln w="9525">
            <a:solidFill>
              <a:srgbClr val="000000"/>
            </a:solidFill>
            <a:round/>
            <a:headEnd/>
            <a:tailEnd type="triangle" w="med" len="med"/>
          </a:ln>
        </p:spPr>
        <p:txBody>
          <a:bodyPr/>
          <a:lstStyle/>
          <a:p>
            <a:endParaRPr lang="en-US"/>
          </a:p>
        </p:txBody>
      </p:sp>
      <p:sp>
        <p:nvSpPr>
          <p:cNvPr id="25607" name="Oval 14"/>
          <p:cNvSpPr>
            <a:spLocks noChangeArrowheads="1"/>
          </p:cNvSpPr>
          <p:nvPr/>
        </p:nvSpPr>
        <p:spPr bwMode="auto">
          <a:xfrm>
            <a:off x="5508625" y="3357563"/>
            <a:ext cx="1223963" cy="1152525"/>
          </a:xfrm>
          <a:prstGeom prst="ellipse">
            <a:avLst/>
          </a:prstGeom>
          <a:solidFill>
            <a:srgbClr val="993300"/>
          </a:solidFill>
          <a:ln w="9525">
            <a:solidFill>
              <a:srgbClr val="000000"/>
            </a:solidFill>
            <a:round/>
            <a:headEnd/>
            <a:tailEnd/>
          </a:ln>
        </p:spPr>
        <p:txBody>
          <a:bodyPr/>
          <a:lstStyle/>
          <a:p>
            <a:endParaRPr lang="en-US" sz="2000"/>
          </a:p>
        </p:txBody>
      </p:sp>
      <p:sp>
        <p:nvSpPr>
          <p:cNvPr id="25608" name="Line 15"/>
          <p:cNvSpPr>
            <a:spLocks noChangeShapeType="1"/>
          </p:cNvSpPr>
          <p:nvPr/>
        </p:nvSpPr>
        <p:spPr bwMode="auto">
          <a:xfrm flipV="1">
            <a:off x="5148263" y="4221163"/>
            <a:ext cx="0" cy="571500"/>
          </a:xfrm>
          <a:prstGeom prst="line">
            <a:avLst/>
          </a:prstGeom>
          <a:noFill/>
          <a:ln w="9525">
            <a:solidFill>
              <a:srgbClr val="000000"/>
            </a:solidFill>
            <a:round/>
            <a:headEnd/>
            <a:tailEnd type="triangle" w="med" len="med"/>
          </a:ln>
        </p:spPr>
        <p:txBody>
          <a:bodyPr/>
          <a:lstStyle/>
          <a:p>
            <a:endParaRPr lang="en-US"/>
          </a:p>
        </p:txBody>
      </p:sp>
      <p:sp>
        <p:nvSpPr>
          <p:cNvPr id="25609" name="Line 16"/>
          <p:cNvSpPr>
            <a:spLocks noChangeShapeType="1"/>
          </p:cNvSpPr>
          <p:nvPr/>
        </p:nvSpPr>
        <p:spPr bwMode="auto">
          <a:xfrm flipV="1">
            <a:off x="6156325" y="4076700"/>
            <a:ext cx="0" cy="1225550"/>
          </a:xfrm>
          <a:prstGeom prst="line">
            <a:avLst/>
          </a:prstGeom>
          <a:noFill/>
          <a:ln w="9525">
            <a:solidFill>
              <a:srgbClr val="000000"/>
            </a:solidFill>
            <a:round/>
            <a:headEnd/>
            <a:tailEnd type="triangle" w="med" len="med"/>
          </a:ln>
        </p:spPr>
        <p:txBody>
          <a:bodyPr/>
          <a:lstStyle/>
          <a:p>
            <a:endParaRPr lang="en-US"/>
          </a:p>
        </p:txBody>
      </p:sp>
      <p:sp>
        <p:nvSpPr>
          <p:cNvPr id="25610" name="Rectangle 17"/>
          <p:cNvSpPr>
            <a:spLocks noChangeArrowheads="1"/>
          </p:cNvSpPr>
          <p:nvPr/>
        </p:nvSpPr>
        <p:spPr bwMode="auto">
          <a:xfrm>
            <a:off x="0" y="1989138"/>
            <a:ext cx="9144000" cy="0"/>
          </a:xfrm>
          <a:prstGeom prst="rect">
            <a:avLst/>
          </a:prstGeom>
          <a:noFill/>
          <a:ln w="9525">
            <a:noFill/>
            <a:miter lim="800000"/>
            <a:headEnd/>
            <a:tailEnd/>
          </a:ln>
        </p:spPr>
        <p:txBody>
          <a:bodyPr wrap="none" anchor="ctr">
            <a:spAutoFit/>
          </a:bodyPr>
          <a:lstStyle/>
          <a:p>
            <a:endParaRPr lang="en-US" sz="2000"/>
          </a:p>
        </p:txBody>
      </p:sp>
      <p:sp>
        <p:nvSpPr>
          <p:cNvPr id="25611" name="Rectangle 18"/>
          <p:cNvSpPr>
            <a:spLocks noChangeArrowheads="1"/>
          </p:cNvSpPr>
          <p:nvPr/>
        </p:nvSpPr>
        <p:spPr bwMode="auto">
          <a:xfrm>
            <a:off x="179388" y="4763"/>
            <a:ext cx="8964612" cy="2878137"/>
          </a:xfrm>
          <a:prstGeom prst="rect">
            <a:avLst/>
          </a:prstGeom>
          <a:noFill/>
          <a:ln w="9525">
            <a:solidFill>
              <a:srgbClr val="FF0000"/>
            </a:solidFill>
            <a:miter lim="800000"/>
            <a:headEnd/>
            <a:tailEnd/>
          </a:ln>
        </p:spPr>
        <p:txBody>
          <a:bodyPr anchor="ctr">
            <a:spAutoFit/>
          </a:bodyPr>
          <a:lstStyle/>
          <a:p>
            <a:pPr algn="ctr"/>
            <a:r>
              <a:rPr lang="el-GR" sz="2000" b="1" u="sng" dirty="0">
                <a:solidFill>
                  <a:srgbClr val="000000"/>
                </a:solidFill>
                <a:cs typeface="Times New Roman" pitchFamily="18" charset="0"/>
              </a:rPr>
              <a:t>ΚΟΙΝΩΝΙΚΟΠΟΙΗΣΗ</a:t>
            </a:r>
            <a:endParaRPr lang="el-GR" sz="2000" dirty="0">
              <a:solidFill>
                <a:srgbClr val="000000"/>
              </a:solidFill>
              <a:cs typeface="Times New Roman" pitchFamily="18" charset="0"/>
            </a:endParaRPr>
          </a:p>
          <a:p>
            <a:pPr eaLnBrk="0" hangingPunct="0">
              <a:buFontTx/>
              <a:buChar char="•"/>
            </a:pPr>
            <a:r>
              <a:rPr lang="el-GR" b="1" dirty="0">
                <a:solidFill>
                  <a:srgbClr val="000000"/>
                </a:solidFill>
                <a:cs typeface="Times New Roman" pitchFamily="18" charset="0"/>
              </a:rPr>
              <a:t>Εφ’ όρου ζωής διαδικασία</a:t>
            </a:r>
            <a:r>
              <a:rPr lang="el-GR" dirty="0">
                <a:solidFill>
                  <a:srgbClr val="000000"/>
                </a:solidFill>
                <a:cs typeface="Times New Roman" pitchFamily="18" charset="0"/>
              </a:rPr>
              <a:t> για τη διαμόρφωση της </a:t>
            </a:r>
            <a:r>
              <a:rPr lang="el-GR" b="1" dirty="0">
                <a:solidFill>
                  <a:srgbClr val="000000"/>
                </a:solidFill>
                <a:cs typeface="Times New Roman" pitchFamily="18" charset="0"/>
              </a:rPr>
              <a:t>προσωπικότητας</a:t>
            </a:r>
          </a:p>
          <a:p>
            <a:pPr eaLnBrk="0" hangingPunct="0">
              <a:buFontTx/>
              <a:buChar char="•"/>
            </a:pPr>
            <a:r>
              <a:rPr lang="el-GR" dirty="0">
                <a:solidFill>
                  <a:srgbClr val="000000"/>
                </a:solidFill>
                <a:cs typeface="Times New Roman" pitchFamily="18" charset="0"/>
              </a:rPr>
              <a:t>Αλληλεπίδραση της συλλογικής με την ατομική συνείδηση</a:t>
            </a:r>
          </a:p>
          <a:p>
            <a:pPr eaLnBrk="0" hangingPunct="0">
              <a:buFontTx/>
              <a:buChar char="•"/>
            </a:pPr>
            <a:r>
              <a:rPr lang="el-GR" dirty="0">
                <a:solidFill>
                  <a:srgbClr val="000000"/>
                </a:solidFill>
                <a:cs typeface="Times New Roman" pitchFamily="18" charset="0"/>
              </a:rPr>
              <a:t>Αλληλεπίδραση των ενηλίκων με τους ανήλικους</a:t>
            </a:r>
          </a:p>
          <a:p>
            <a:pPr eaLnBrk="0" hangingPunct="0">
              <a:buFontTx/>
              <a:buChar char="•"/>
            </a:pPr>
            <a:r>
              <a:rPr lang="el-GR" dirty="0">
                <a:solidFill>
                  <a:srgbClr val="000000"/>
                </a:solidFill>
                <a:cs typeface="Times New Roman" pitchFamily="18" charset="0"/>
              </a:rPr>
              <a:t>Το </a:t>
            </a:r>
            <a:r>
              <a:rPr lang="el-GR" b="1" dirty="0">
                <a:solidFill>
                  <a:srgbClr val="000000"/>
                </a:solidFill>
                <a:cs typeface="Times New Roman" pitchFamily="18" charset="0"/>
              </a:rPr>
              <a:t>βιολογικό ον</a:t>
            </a:r>
            <a:r>
              <a:rPr lang="el-GR" dirty="0">
                <a:solidFill>
                  <a:srgbClr val="000000"/>
                </a:solidFill>
                <a:cs typeface="Times New Roman" pitchFamily="18" charset="0"/>
              </a:rPr>
              <a:t> γίνεται </a:t>
            </a:r>
            <a:r>
              <a:rPr lang="el-GR" b="1" dirty="0" err="1">
                <a:solidFill>
                  <a:srgbClr val="000000"/>
                </a:solidFill>
                <a:cs typeface="Times New Roman" pitchFamily="18" charset="0"/>
              </a:rPr>
              <a:t>κοινωνικο</a:t>
            </a:r>
            <a:r>
              <a:rPr lang="el-GR" b="1" dirty="0">
                <a:solidFill>
                  <a:srgbClr val="000000"/>
                </a:solidFill>
                <a:cs typeface="Times New Roman" pitchFamily="18" charset="0"/>
              </a:rPr>
              <a:t>-πολιτισμικό ον</a:t>
            </a:r>
            <a:r>
              <a:rPr lang="el-GR" dirty="0">
                <a:solidFill>
                  <a:srgbClr val="000000"/>
                </a:solidFill>
                <a:cs typeface="Times New Roman" pitchFamily="18" charset="0"/>
              </a:rPr>
              <a:t> </a:t>
            </a:r>
            <a:r>
              <a:rPr lang="el-GR" b="1" dirty="0">
                <a:solidFill>
                  <a:srgbClr val="000000"/>
                </a:solidFill>
                <a:cs typeface="Times New Roman" pitchFamily="18" charset="0"/>
              </a:rPr>
              <a:t>(</a:t>
            </a:r>
            <a:r>
              <a:rPr lang="en-US" b="1" dirty="0">
                <a:solidFill>
                  <a:srgbClr val="FF0000"/>
                </a:solidFill>
                <a:cs typeface="Times New Roman" pitchFamily="18" charset="0"/>
              </a:rPr>
              <a:t>Durkheim</a:t>
            </a:r>
            <a:r>
              <a:rPr lang="el-GR" b="1" dirty="0">
                <a:solidFill>
                  <a:srgbClr val="000000"/>
                </a:solidFill>
                <a:cs typeface="Times New Roman" pitchFamily="18" charset="0"/>
              </a:rPr>
              <a:t>)</a:t>
            </a:r>
            <a:r>
              <a:rPr lang="el-GR" dirty="0">
                <a:solidFill>
                  <a:srgbClr val="000000"/>
                </a:solidFill>
                <a:cs typeface="Times New Roman" pitchFamily="18" charset="0"/>
              </a:rPr>
              <a:t>.</a:t>
            </a:r>
          </a:p>
          <a:p>
            <a:pPr eaLnBrk="0" hangingPunct="0">
              <a:buFontTx/>
              <a:buChar char="•"/>
            </a:pPr>
            <a:r>
              <a:rPr lang="el-GR" b="1" dirty="0">
                <a:solidFill>
                  <a:srgbClr val="000000"/>
                </a:solidFill>
                <a:cs typeface="Times New Roman" pitchFamily="18" charset="0"/>
              </a:rPr>
              <a:t>Εσωτερίκευση της κουλτούρας</a:t>
            </a:r>
            <a:r>
              <a:rPr lang="el-GR" dirty="0">
                <a:solidFill>
                  <a:srgbClr val="000000"/>
                </a:solidFill>
                <a:cs typeface="Times New Roman" pitchFamily="18" charset="0"/>
              </a:rPr>
              <a:t> της κοινωνίας: </a:t>
            </a:r>
            <a:r>
              <a:rPr lang="el-GR" b="1" dirty="0">
                <a:solidFill>
                  <a:srgbClr val="000000"/>
                </a:solidFill>
                <a:cs typeface="Times New Roman" pitchFamily="18" charset="0"/>
              </a:rPr>
              <a:t>σύστημα αξιών και κανόνων, ρόλων, συμβόλων (</a:t>
            </a:r>
            <a:r>
              <a:rPr lang="en-US" b="1" dirty="0">
                <a:solidFill>
                  <a:srgbClr val="FF0000"/>
                </a:solidFill>
                <a:cs typeface="Times New Roman" pitchFamily="18" charset="0"/>
              </a:rPr>
              <a:t>Parsons</a:t>
            </a:r>
            <a:r>
              <a:rPr lang="el-GR" b="1" dirty="0">
                <a:solidFill>
                  <a:srgbClr val="000000"/>
                </a:solidFill>
                <a:cs typeface="Times New Roman" pitchFamily="18" charset="0"/>
              </a:rPr>
              <a:t>)</a:t>
            </a:r>
            <a:r>
              <a:rPr lang="en-US" b="1" dirty="0">
                <a:solidFill>
                  <a:srgbClr val="000000"/>
                </a:solidFill>
                <a:cs typeface="Times New Roman" pitchFamily="18" charset="0"/>
              </a:rPr>
              <a:t>.</a:t>
            </a:r>
            <a:endParaRPr lang="el-GR" b="1" dirty="0">
              <a:solidFill>
                <a:srgbClr val="000000"/>
              </a:solidFill>
              <a:cs typeface="Times New Roman" pitchFamily="18" charset="0"/>
            </a:endParaRPr>
          </a:p>
          <a:p>
            <a:pPr eaLnBrk="0" hangingPunct="0">
              <a:buFontTx/>
              <a:buChar char="•"/>
            </a:pPr>
            <a:r>
              <a:rPr lang="el-GR" dirty="0">
                <a:solidFill>
                  <a:srgbClr val="000000"/>
                </a:solidFill>
                <a:cs typeface="Times New Roman" pitchFamily="18" charset="0"/>
              </a:rPr>
              <a:t>Το άτομο φτιάχνει μια </a:t>
            </a:r>
            <a:r>
              <a:rPr lang="el-GR" b="1" u="sng" dirty="0">
                <a:solidFill>
                  <a:srgbClr val="000000"/>
                </a:solidFill>
                <a:cs typeface="Times New Roman" pitchFamily="18" charset="0"/>
              </a:rPr>
              <a:t>προσωπικότητα</a:t>
            </a:r>
            <a:r>
              <a:rPr lang="el-GR" dirty="0">
                <a:solidFill>
                  <a:srgbClr val="000000"/>
                </a:solidFill>
                <a:cs typeface="Times New Roman" pitchFamily="18" charset="0"/>
              </a:rPr>
              <a:t> με αποδεκτή </a:t>
            </a:r>
            <a:r>
              <a:rPr lang="el-GR" u="sng" dirty="0">
                <a:solidFill>
                  <a:srgbClr val="FF0000"/>
                </a:solidFill>
                <a:cs typeface="Times New Roman" pitchFamily="18" charset="0"/>
              </a:rPr>
              <a:t>συμπεριφορά</a:t>
            </a:r>
            <a:r>
              <a:rPr lang="en-US" dirty="0">
                <a:solidFill>
                  <a:srgbClr val="000000"/>
                </a:solidFill>
                <a:cs typeface="Times New Roman" pitchFamily="18" charset="0"/>
              </a:rPr>
              <a:t> </a:t>
            </a:r>
            <a:r>
              <a:rPr lang="el-GR" dirty="0">
                <a:solidFill>
                  <a:srgbClr val="000000"/>
                </a:solidFill>
                <a:cs typeface="Times New Roman" pitchFamily="18" charset="0"/>
              </a:rPr>
              <a:t>και </a:t>
            </a:r>
            <a:r>
              <a:rPr lang="el-GR" u="sng" dirty="0">
                <a:solidFill>
                  <a:srgbClr val="FF0000"/>
                </a:solidFill>
                <a:cs typeface="Times New Roman" pitchFamily="18" charset="0"/>
              </a:rPr>
              <a:t>δράση</a:t>
            </a:r>
            <a:r>
              <a:rPr lang="el-GR" dirty="0">
                <a:solidFill>
                  <a:srgbClr val="000000"/>
                </a:solidFill>
                <a:cs typeface="Times New Roman" pitchFamily="18" charset="0"/>
              </a:rPr>
              <a:t> (παίζει αποδεκτούς </a:t>
            </a:r>
            <a:r>
              <a:rPr lang="el-GR" u="sng" dirty="0">
                <a:solidFill>
                  <a:srgbClr val="000000"/>
                </a:solidFill>
                <a:cs typeface="Times New Roman" pitchFamily="18" charset="0"/>
              </a:rPr>
              <a:t>κοινωνικούς </a:t>
            </a:r>
            <a:r>
              <a:rPr lang="el-GR" u="sng" dirty="0">
                <a:solidFill>
                  <a:srgbClr val="FF0000"/>
                </a:solidFill>
                <a:cs typeface="Times New Roman" pitchFamily="18" charset="0"/>
              </a:rPr>
              <a:t>ρόλους</a:t>
            </a:r>
            <a:r>
              <a:rPr lang="el-GR" dirty="0">
                <a:solidFill>
                  <a:srgbClr val="000000"/>
                </a:solidFill>
                <a:cs typeface="Times New Roman" pitchFamily="18" charset="0"/>
              </a:rPr>
              <a:t>) και έτσι</a:t>
            </a:r>
            <a:r>
              <a:rPr lang="el-GR" b="1" dirty="0">
                <a:solidFill>
                  <a:srgbClr val="000000"/>
                </a:solidFill>
                <a:cs typeface="Times New Roman" pitchFamily="18" charset="0"/>
              </a:rPr>
              <a:t> μαθαίνει </a:t>
            </a:r>
            <a:r>
              <a:rPr lang="el-GR" dirty="0">
                <a:solidFill>
                  <a:srgbClr val="000000"/>
                </a:solidFill>
                <a:cs typeface="Times New Roman" pitchFamily="18" charset="0"/>
              </a:rPr>
              <a:t>να</a:t>
            </a:r>
            <a:r>
              <a:rPr lang="el-GR" b="1" dirty="0">
                <a:solidFill>
                  <a:srgbClr val="000000"/>
                </a:solidFill>
                <a:cs typeface="Times New Roman" pitchFamily="18" charset="0"/>
              </a:rPr>
              <a:t> προσαρμόζεται </a:t>
            </a:r>
            <a:r>
              <a:rPr lang="el-GR" dirty="0">
                <a:solidFill>
                  <a:srgbClr val="000000"/>
                </a:solidFill>
                <a:cs typeface="Times New Roman" pitchFamily="18" charset="0"/>
              </a:rPr>
              <a:t>στο </a:t>
            </a:r>
            <a:r>
              <a:rPr lang="el-GR" b="1" dirty="0">
                <a:solidFill>
                  <a:srgbClr val="000000"/>
                </a:solidFill>
                <a:cs typeface="Times New Roman" pitchFamily="18" charset="0"/>
              </a:rPr>
              <a:t>κοινωνικό περιβάλλον </a:t>
            </a:r>
            <a:r>
              <a:rPr lang="el-GR" dirty="0">
                <a:solidFill>
                  <a:srgbClr val="000000"/>
                </a:solidFill>
                <a:cs typeface="Times New Roman" pitchFamily="18" charset="0"/>
              </a:rPr>
              <a:t>και</a:t>
            </a:r>
            <a:r>
              <a:rPr lang="el-GR" b="1" dirty="0">
                <a:solidFill>
                  <a:srgbClr val="000000"/>
                </a:solidFill>
                <a:cs typeface="Times New Roman" pitchFamily="18" charset="0"/>
              </a:rPr>
              <a:t> να οδηγείται προς την πρόοδο / επιτυχία και την ευτυχία</a:t>
            </a:r>
          </a:p>
        </p:txBody>
      </p:sp>
      <p:sp>
        <p:nvSpPr>
          <p:cNvPr id="25612" name="Rectangle 19"/>
          <p:cNvSpPr>
            <a:spLocks noChangeArrowheads="1"/>
          </p:cNvSpPr>
          <p:nvPr/>
        </p:nvSpPr>
        <p:spPr bwMode="auto">
          <a:xfrm>
            <a:off x="1116013" y="4365625"/>
            <a:ext cx="7489825" cy="1158875"/>
          </a:xfrm>
          <a:prstGeom prst="rect">
            <a:avLst/>
          </a:prstGeom>
          <a:noFill/>
          <a:ln w="9525">
            <a:noFill/>
            <a:miter lim="800000"/>
            <a:headEnd/>
            <a:tailEnd/>
          </a:ln>
        </p:spPr>
        <p:txBody>
          <a:bodyPr anchor="ctr">
            <a:spAutoFit/>
          </a:bodyPr>
          <a:lstStyle/>
          <a:p>
            <a:pPr>
              <a:tabLst>
                <a:tab pos="360363" algn="l"/>
              </a:tabLst>
            </a:pPr>
            <a:r>
              <a:rPr lang="el-GR" sz="1400" b="1" u="sng">
                <a:cs typeface="Times New Roman" pitchFamily="18" charset="0"/>
              </a:rPr>
              <a:t>Σύλληψη</a:t>
            </a:r>
            <a:r>
              <a:rPr lang="el-GR" sz="1400" b="1">
                <a:cs typeface="Times New Roman" pitchFamily="18" charset="0"/>
              </a:rPr>
              <a:t>  </a:t>
            </a:r>
            <a:r>
              <a:rPr lang="el-GR" sz="1400" b="1" u="sng">
                <a:cs typeface="Times New Roman" pitchFamily="18" charset="0"/>
              </a:rPr>
              <a:t>Γέννηση</a:t>
            </a:r>
            <a:endParaRPr lang="el-GR" sz="1400">
              <a:cs typeface="Times New Roman" pitchFamily="18" charset="0"/>
            </a:endParaRPr>
          </a:p>
          <a:p>
            <a:pPr eaLnBrk="0" hangingPunct="0">
              <a:tabLst>
                <a:tab pos="360363" algn="l"/>
              </a:tabLst>
            </a:pPr>
            <a:r>
              <a:rPr lang="el-GR" sz="1400" b="1">
                <a:cs typeface="Times New Roman" pitchFamily="18" charset="0"/>
              </a:rPr>
              <a:t>                 </a:t>
            </a:r>
            <a:r>
              <a:rPr lang="el-GR" b="1">
                <a:cs typeface="Times New Roman" pitchFamily="18" charset="0"/>
              </a:rPr>
              <a:t>Α. </a:t>
            </a:r>
            <a:r>
              <a:rPr lang="el-GR" b="1" u="sng">
                <a:cs typeface="Times New Roman" pitchFamily="18" charset="0"/>
              </a:rPr>
              <a:t>Μητέρα</a:t>
            </a:r>
            <a:r>
              <a:rPr lang="el-GR" b="1">
                <a:cs typeface="Times New Roman" pitchFamily="18" charset="0"/>
              </a:rPr>
              <a:t>                  Δ. </a:t>
            </a:r>
            <a:r>
              <a:rPr lang="el-GR" b="1" u="sng">
                <a:cs typeface="Times New Roman" pitchFamily="18" charset="0"/>
              </a:rPr>
              <a:t>Ομάδα συνομηλίκων</a:t>
            </a:r>
            <a:endParaRPr lang="el-GR" b="1">
              <a:cs typeface="Times New Roman" pitchFamily="18" charset="0"/>
            </a:endParaRPr>
          </a:p>
          <a:p>
            <a:pPr eaLnBrk="0" hangingPunct="0">
              <a:tabLst>
                <a:tab pos="360363" algn="l"/>
              </a:tabLst>
            </a:pPr>
            <a:r>
              <a:rPr lang="el-GR" b="1">
                <a:cs typeface="Times New Roman" pitchFamily="18" charset="0"/>
              </a:rPr>
              <a:t>                                          </a:t>
            </a:r>
            <a:r>
              <a:rPr lang="el-GR" sz="2000" b="1" i="1">
                <a:cs typeface="Times New Roman" pitchFamily="18" charset="0"/>
              </a:rPr>
              <a:t>Γ. </a:t>
            </a:r>
            <a:r>
              <a:rPr lang="el-GR" sz="2000" b="1" i="1" u="sng">
                <a:cs typeface="Times New Roman" pitchFamily="18" charset="0"/>
              </a:rPr>
              <a:t>Σχολείο</a:t>
            </a:r>
            <a:endParaRPr lang="el-GR" sz="2000" b="1" i="1">
              <a:cs typeface="Times New Roman" pitchFamily="18" charset="0"/>
            </a:endParaRPr>
          </a:p>
          <a:p>
            <a:pPr eaLnBrk="0" hangingPunct="0">
              <a:tabLst>
                <a:tab pos="360363" algn="l"/>
              </a:tabLst>
            </a:pPr>
            <a:r>
              <a:rPr lang="el-GR" b="1">
                <a:cs typeface="Times New Roman" pitchFamily="18" charset="0"/>
              </a:rPr>
              <a:t>                       Β. </a:t>
            </a:r>
            <a:r>
              <a:rPr lang="el-GR" b="1" u="sng">
                <a:cs typeface="Times New Roman" pitchFamily="18" charset="0"/>
              </a:rPr>
              <a:t>Ευρύτερη οικογένεια </a:t>
            </a:r>
            <a:r>
              <a:rPr lang="el-GR" b="1">
                <a:cs typeface="Times New Roman" pitchFamily="18" charset="0"/>
              </a:rPr>
              <a:t>    Ε. </a:t>
            </a:r>
            <a:r>
              <a:rPr lang="el-GR" b="1" u="sng">
                <a:cs typeface="Times New Roman" pitchFamily="18" charset="0"/>
              </a:rPr>
              <a:t>Επαγγελματικός χώρος</a:t>
            </a:r>
          </a:p>
        </p:txBody>
      </p:sp>
      <p:sp>
        <p:nvSpPr>
          <p:cNvPr id="25613" name="Line 20"/>
          <p:cNvSpPr>
            <a:spLocks noChangeShapeType="1"/>
          </p:cNvSpPr>
          <p:nvPr/>
        </p:nvSpPr>
        <p:spPr bwMode="auto">
          <a:xfrm flipV="1">
            <a:off x="3635375" y="4005263"/>
            <a:ext cx="0" cy="1728787"/>
          </a:xfrm>
          <a:prstGeom prst="line">
            <a:avLst/>
          </a:prstGeom>
          <a:noFill/>
          <a:ln w="9525">
            <a:solidFill>
              <a:srgbClr val="000000"/>
            </a:solidFill>
            <a:round/>
            <a:headEnd/>
            <a:tailEnd type="triangle" w="med" len="med"/>
          </a:ln>
        </p:spPr>
        <p:txBody>
          <a:bodyPr/>
          <a:lstStyle/>
          <a:p>
            <a:endParaRPr lang="en-US"/>
          </a:p>
        </p:txBody>
      </p:sp>
      <p:sp>
        <p:nvSpPr>
          <p:cNvPr id="25614" name="Text Box 21"/>
          <p:cNvSpPr txBox="1">
            <a:spLocks noChangeArrowheads="1"/>
          </p:cNvSpPr>
          <p:nvPr/>
        </p:nvSpPr>
        <p:spPr bwMode="auto">
          <a:xfrm>
            <a:off x="1979613" y="5661025"/>
            <a:ext cx="3097212" cy="650875"/>
          </a:xfrm>
          <a:prstGeom prst="rect">
            <a:avLst/>
          </a:prstGeom>
          <a:noFill/>
          <a:ln w="9525">
            <a:solidFill>
              <a:srgbClr val="FF0000"/>
            </a:solidFill>
            <a:miter lim="800000"/>
            <a:headEnd/>
            <a:tailEnd/>
          </a:ln>
        </p:spPr>
        <p:txBody>
          <a:bodyPr>
            <a:spAutoFit/>
          </a:bodyPr>
          <a:lstStyle/>
          <a:p>
            <a:r>
              <a:rPr lang="el-GR"/>
              <a:t>Είσοδος του παιδιού</a:t>
            </a:r>
          </a:p>
          <a:p>
            <a:r>
              <a:rPr lang="el-GR"/>
              <a:t>στο σχολείο (Νηπιαγωγείο)</a:t>
            </a:r>
          </a:p>
        </p:txBody>
      </p:sp>
      <p:sp>
        <p:nvSpPr>
          <p:cNvPr id="25615" name="Line 22"/>
          <p:cNvSpPr>
            <a:spLocks noChangeShapeType="1"/>
          </p:cNvSpPr>
          <p:nvPr/>
        </p:nvSpPr>
        <p:spPr bwMode="auto">
          <a:xfrm>
            <a:off x="1835150" y="3213100"/>
            <a:ext cx="0" cy="792163"/>
          </a:xfrm>
          <a:prstGeom prst="line">
            <a:avLst/>
          </a:prstGeom>
          <a:noFill/>
          <a:ln w="9525">
            <a:solidFill>
              <a:srgbClr val="000000"/>
            </a:solidFill>
            <a:prstDash val="sysDot"/>
            <a:round/>
            <a:headEnd/>
            <a:tailEnd type="triangle" w="med" len="med"/>
          </a:ln>
        </p:spPr>
        <p:txBody>
          <a:bodyPr/>
          <a:lstStyle/>
          <a:p>
            <a:endParaRPr lang="en-US"/>
          </a:p>
        </p:txBody>
      </p:sp>
      <p:sp>
        <p:nvSpPr>
          <p:cNvPr id="25616" name="Text Box 23"/>
          <p:cNvSpPr txBox="1">
            <a:spLocks noChangeArrowheads="1"/>
          </p:cNvSpPr>
          <p:nvPr/>
        </p:nvSpPr>
        <p:spPr bwMode="auto">
          <a:xfrm>
            <a:off x="539750" y="2852738"/>
            <a:ext cx="2520950" cy="376237"/>
          </a:xfrm>
          <a:prstGeom prst="rect">
            <a:avLst/>
          </a:prstGeom>
          <a:noFill/>
          <a:ln w="9525">
            <a:solidFill>
              <a:schemeClr val="accent2"/>
            </a:solidFill>
            <a:miter lim="800000"/>
            <a:headEnd/>
            <a:tailEnd/>
          </a:ln>
        </p:spPr>
        <p:txBody>
          <a:bodyPr>
            <a:spAutoFit/>
          </a:bodyPr>
          <a:lstStyle/>
          <a:p>
            <a:r>
              <a:rPr lang="el-GR" u="sng">
                <a:solidFill>
                  <a:srgbClr val="000000"/>
                </a:solidFill>
              </a:rPr>
              <a:t>ΚΛΗΡΟΝΟΜΙΚΟΤΗΤΑ</a:t>
            </a:r>
          </a:p>
        </p:txBody>
      </p:sp>
      <p:sp>
        <p:nvSpPr>
          <p:cNvPr id="25617" name="Oval 25"/>
          <p:cNvSpPr>
            <a:spLocks noChangeArrowheads="1"/>
          </p:cNvSpPr>
          <p:nvPr/>
        </p:nvSpPr>
        <p:spPr bwMode="auto">
          <a:xfrm>
            <a:off x="2339975" y="3357563"/>
            <a:ext cx="1295400" cy="1150937"/>
          </a:xfrm>
          <a:prstGeom prst="ellipse">
            <a:avLst/>
          </a:prstGeom>
          <a:noFill/>
          <a:ln w="28575">
            <a:solidFill>
              <a:srgbClr val="FF0000"/>
            </a:solidFill>
            <a:round/>
            <a:headEnd/>
            <a:tailEnd/>
          </a:ln>
        </p:spPr>
        <p:txBody>
          <a:bodyPr wrap="none" anchor="ctr"/>
          <a:lstStyle/>
          <a:p>
            <a:endParaRPr lang="en-US" sz="2000"/>
          </a:p>
        </p:txBody>
      </p:sp>
    </p:spTree>
    <p:extLst>
      <p:ext uri="{BB962C8B-B14F-4D97-AF65-F5344CB8AC3E}">
        <p14:creationId xmlns:p14="http://schemas.microsoft.com/office/powerpoint/2010/main" val="1805765302"/>
      </p:ext>
    </p:extLst>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p:cNvSpPr>
          <p:nvPr>
            <p:ph type="title" idx="4294967295"/>
          </p:nvPr>
        </p:nvSpPr>
        <p:spPr bwMode="auto">
          <a:xfrm>
            <a:off x="0" y="0"/>
            <a:ext cx="9144000" cy="692150"/>
          </a:xfrm>
        </p:spPr>
        <p:txBody>
          <a:bodyPr wrap="square" lIns="91440" tIns="45720" rIns="91440" bIns="45720" numCol="1" anchorCtr="0" compatLnSpc="1">
            <a:prstTxWarp prst="textNoShape">
              <a:avLst/>
            </a:prstTxWarp>
          </a:bodyPr>
          <a:lstStyle/>
          <a:p>
            <a:pPr>
              <a:defRPr/>
            </a:pPr>
            <a:r>
              <a:rPr lang="el-GR" sz="2600" cap="none" smtClean="0"/>
              <a:t>Κοινωνικοποίηση: </a:t>
            </a:r>
            <a:r>
              <a:rPr lang="el-GR" sz="2600" cap="none" smtClean="0">
                <a:solidFill>
                  <a:srgbClr val="FF0000"/>
                </a:solidFill>
                <a:effectLst>
                  <a:outerShdw blurRad="38100" dist="38100" dir="2700000" algn="tl">
                    <a:srgbClr val="C0C0C0"/>
                  </a:outerShdw>
                </a:effectLst>
              </a:rPr>
              <a:t>μηχανισμοί</a:t>
            </a:r>
            <a:endParaRPr lang="el-GR" sz="2600" cap="none" smtClean="0"/>
          </a:p>
        </p:txBody>
      </p:sp>
      <p:sp>
        <p:nvSpPr>
          <p:cNvPr id="59394" name="Rectangle 3"/>
          <p:cNvSpPr>
            <a:spLocks noGrp="1"/>
          </p:cNvSpPr>
          <p:nvPr>
            <p:ph type="body" idx="4294967295"/>
          </p:nvPr>
        </p:nvSpPr>
        <p:spPr>
          <a:xfrm>
            <a:off x="0" y="908050"/>
            <a:ext cx="9144000" cy="5949950"/>
          </a:xfrm>
        </p:spPr>
        <p:txBody>
          <a:bodyPr/>
          <a:lstStyle/>
          <a:p>
            <a:r>
              <a:rPr lang="el-GR" sz="1800" i="1" smtClean="0"/>
              <a:t>Για την πιο </a:t>
            </a:r>
            <a:r>
              <a:rPr lang="el-GR" sz="1800" b="1" i="1" smtClean="0">
                <a:solidFill>
                  <a:srgbClr val="FF0000"/>
                </a:solidFill>
              </a:rPr>
              <a:t>αποτελεσματική πορεία της κοινωνικοποίησης</a:t>
            </a:r>
            <a:r>
              <a:rPr lang="el-GR" sz="1800" i="1" smtClean="0"/>
              <a:t> σε όλες τις ανθρώπινες κοινωνίες, απλές ή σύνθετες, υπάρχουν </a:t>
            </a:r>
            <a:r>
              <a:rPr lang="el-GR" sz="1800" b="1" i="1" smtClean="0"/>
              <a:t>πολλαπλοί μηχανισμοί</a:t>
            </a:r>
            <a:r>
              <a:rPr lang="el-GR" sz="1800" i="1" smtClean="0"/>
              <a:t>, οι οποίοι </a:t>
            </a:r>
            <a:r>
              <a:rPr lang="el-GR" sz="1800" i="1" u="sng" smtClean="0"/>
              <a:t>εξυπηρετούν και το άτομο και την κοινωνία</a:t>
            </a:r>
            <a:r>
              <a:rPr lang="el-GR" sz="1800" i="1" smtClean="0"/>
              <a:t>, γιατί συμβάλλουν:</a:t>
            </a:r>
          </a:p>
          <a:p>
            <a:pPr lvl="1"/>
            <a:r>
              <a:rPr lang="el-GR" sz="1900" i="1" smtClean="0"/>
              <a:t>στη </a:t>
            </a:r>
            <a:r>
              <a:rPr lang="el-GR" sz="1900" b="1" i="1" smtClean="0"/>
              <a:t>συντόμευση του </a:t>
            </a:r>
            <a:r>
              <a:rPr lang="el-GR" sz="1900" b="1" i="1" smtClean="0">
                <a:solidFill>
                  <a:srgbClr val="FF0000"/>
                </a:solidFill>
              </a:rPr>
              <a:t>χρόνου</a:t>
            </a:r>
            <a:r>
              <a:rPr lang="el-GR" sz="1900" b="1" i="1" smtClean="0"/>
              <a:t> ένταξης του ατόμου</a:t>
            </a:r>
            <a:r>
              <a:rPr lang="el-GR" sz="1900" i="1" smtClean="0"/>
              <a:t> και </a:t>
            </a:r>
          </a:p>
          <a:p>
            <a:pPr lvl="1"/>
            <a:r>
              <a:rPr lang="el-GR" sz="1900" i="1" smtClean="0"/>
              <a:t>στην </a:t>
            </a:r>
            <a:r>
              <a:rPr lang="el-GR" sz="1900" b="1" i="1" smtClean="0"/>
              <a:t>αρμονικότερη </a:t>
            </a:r>
            <a:r>
              <a:rPr lang="el-GR" sz="1900" b="1" i="1" smtClean="0">
                <a:solidFill>
                  <a:srgbClr val="FF0000"/>
                </a:solidFill>
              </a:rPr>
              <a:t>συμβίωση</a:t>
            </a:r>
            <a:r>
              <a:rPr lang="el-GR" sz="1900" b="1" i="1" smtClean="0"/>
              <a:t> του με τους άλλους</a:t>
            </a:r>
            <a:r>
              <a:rPr lang="el-GR" sz="1900" i="1" smtClean="0"/>
              <a:t>.</a:t>
            </a:r>
          </a:p>
          <a:p>
            <a:pPr lvl="1"/>
            <a:endParaRPr lang="el-GR" sz="1900" i="1" smtClean="0"/>
          </a:p>
          <a:p>
            <a:r>
              <a:rPr lang="el-GR" i="1" smtClean="0"/>
              <a:t>Οι </a:t>
            </a:r>
            <a:r>
              <a:rPr lang="el-GR" b="1" i="1" smtClean="0"/>
              <a:t>μηχανισμοί κοινωνικοποίησης </a:t>
            </a:r>
            <a:r>
              <a:rPr lang="el-GR" i="1" smtClean="0"/>
              <a:t>είναι:</a:t>
            </a:r>
          </a:p>
          <a:p>
            <a:pPr lvl="1"/>
            <a:r>
              <a:rPr lang="el-GR" sz="2500" i="1" smtClean="0"/>
              <a:t>1. </a:t>
            </a:r>
            <a:r>
              <a:rPr lang="el-GR" sz="2500" i="1" u="sng" smtClean="0"/>
              <a:t>η </a:t>
            </a:r>
            <a:r>
              <a:rPr lang="el-GR" sz="2500" b="1" i="1" u="sng" smtClean="0">
                <a:solidFill>
                  <a:srgbClr val="FF0000"/>
                </a:solidFill>
              </a:rPr>
              <a:t>οργάνωση</a:t>
            </a:r>
            <a:r>
              <a:rPr lang="el-GR" sz="2500" i="1" u="sng" smtClean="0"/>
              <a:t> της κοινωνίας</a:t>
            </a:r>
            <a:r>
              <a:rPr lang="el-GR" sz="2500" i="1" smtClean="0"/>
              <a:t> (κοινωνικές επιταγές, υποδείξεις, μηνύματα, συμβολισμοί, αρχές, κανόνες),</a:t>
            </a:r>
          </a:p>
        </p:txBody>
      </p:sp>
    </p:spTree>
    <p:extLst>
      <p:ext uri="{BB962C8B-B14F-4D97-AF65-F5344CB8AC3E}">
        <p14:creationId xmlns:p14="http://schemas.microsoft.com/office/powerpoint/2010/main" val="35452900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p:cNvSpPr>
          <p:nvPr>
            <p:ph type="title" idx="4294967295"/>
          </p:nvPr>
        </p:nvSpPr>
        <p:spPr bwMode="auto">
          <a:xfrm>
            <a:off x="0" y="0"/>
            <a:ext cx="9144000" cy="692150"/>
          </a:xfrm>
        </p:spPr>
        <p:txBody>
          <a:bodyPr wrap="square" lIns="91440" tIns="45720" rIns="91440" bIns="45720" numCol="1" anchorCtr="0" compatLnSpc="1">
            <a:prstTxWarp prst="textNoShape">
              <a:avLst/>
            </a:prstTxWarp>
          </a:bodyPr>
          <a:lstStyle/>
          <a:p>
            <a:pPr>
              <a:defRPr/>
            </a:pPr>
            <a:r>
              <a:rPr lang="el-GR" sz="2600" cap="none" smtClean="0"/>
              <a:t>Κοινωνικοποίηση: </a:t>
            </a:r>
            <a:r>
              <a:rPr lang="el-GR" sz="2600" cap="none" smtClean="0">
                <a:solidFill>
                  <a:srgbClr val="FF0000"/>
                </a:solidFill>
                <a:effectLst>
                  <a:outerShdw blurRad="38100" dist="38100" dir="2700000" algn="tl">
                    <a:srgbClr val="C0C0C0"/>
                  </a:outerShdw>
                </a:effectLst>
              </a:rPr>
              <a:t>μηχανισμοί</a:t>
            </a:r>
            <a:endParaRPr lang="el-GR" sz="2600" cap="none" smtClean="0"/>
          </a:p>
        </p:txBody>
      </p:sp>
      <p:sp>
        <p:nvSpPr>
          <p:cNvPr id="60418" name="Rectangle 3"/>
          <p:cNvSpPr>
            <a:spLocks noGrp="1"/>
          </p:cNvSpPr>
          <p:nvPr>
            <p:ph type="body" idx="4294967295"/>
          </p:nvPr>
        </p:nvSpPr>
        <p:spPr>
          <a:xfrm>
            <a:off x="0" y="981075"/>
            <a:ext cx="9144000" cy="6048375"/>
          </a:xfrm>
        </p:spPr>
        <p:txBody>
          <a:bodyPr/>
          <a:lstStyle/>
          <a:p>
            <a:pPr lvl="1">
              <a:buFont typeface="Wingdings 2" pitchFamily="18" charset="2"/>
              <a:buNone/>
            </a:pPr>
            <a:r>
              <a:rPr lang="el-GR" i="1" smtClean="0"/>
              <a:t>Οι </a:t>
            </a:r>
            <a:r>
              <a:rPr lang="el-GR" b="1" i="1" smtClean="0"/>
              <a:t>μηχανισμοί κοινωνικοποίησης </a:t>
            </a:r>
            <a:r>
              <a:rPr lang="el-GR" i="1" smtClean="0"/>
              <a:t>(συνέχ.) :</a:t>
            </a:r>
            <a:endParaRPr lang="el-GR" sz="2500" i="1" smtClean="0"/>
          </a:p>
          <a:p>
            <a:pPr lvl="1"/>
            <a:r>
              <a:rPr lang="el-GR" sz="2500" i="1" smtClean="0"/>
              <a:t>2. η πορεία </a:t>
            </a:r>
            <a:r>
              <a:rPr lang="el-GR" sz="2500" b="1" i="1" u="sng" smtClean="0">
                <a:solidFill>
                  <a:srgbClr val="FF0000"/>
                </a:solidFill>
              </a:rPr>
              <a:t>ταύτισης</a:t>
            </a:r>
            <a:r>
              <a:rPr lang="el-GR" sz="2500" i="1" u="sng" smtClean="0"/>
              <a:t> του ατόμου με τους άλλους:</a:t>
            </a:r>
          </a:p>
          <a:p>
            <a:pPr lvl="1">
              <a:buFont typeface="Wingdings 2" pitchFamily="18" charset="2"/>
              <a:buNone/>
            </a:pPr>
            <a:r>
              <a:rPr lang="el-GR" sz="2500" i="1" smtClean="0"/>
              <a:t>το </a:t>
            </a:r>
            <a:r>
              <a:rPr lang="el-GR" sz="2500" b="1" i="1" u="sng" smtClean="0"/>
              <a:t>άτομο</a:t>
            </a:r>
            <a:r>
              <a:rPr lang="el-GR" sz="2500" i="1" u="sng" smtClean="0"/>
              <a:t> επιχειρεί να ενταχθεί στο </a:t>
            </a:r>
            <a:r>
              <a:rPr lang="el-GR" sz="2500" b="1" i="1" u="sng" smtClean="0"/>
              <a:t>σύνολο</a:t>
            </a:r>
            <a:r>
              <a:rPr lang="el-GR" sz="2500" i="1" smtClean="0"/>
              <a:t>, </a:t>
            </a:r>
            <a:r>
              <a:rPr lang="el-GR" sz="2500" b="1" i="1" u="sng" smtClean="0">
                <a:solidFill>
                  <a:srgbClr val="FF0000"/>
                </a:solidFill>
              </a:rPr>
              <a:t>προσαρμόζοντας</a:t>
            </a:r>
            <a:r>
              <a:rPr lang="el-GR" sz="2500" i="1" smtClean="0"/>
              <a:t> τις αντιλήψεις, πράξεις και ενέργειες, στις αντιλήψεις, πράξεις και ενέργειες της ομάδας.</a:t>
            </a:r>
          </a:p>
          <a:p>
            <a:pPr lvl="1">
              <a:buFont typeface="Wingdings 2" pitchFamily="18" charset="2"/>
              <a:buNone/>
            </a:pPr>
            <a:r>
              <a:rPr lang="el-GR" sz="2500" i="1" smtClean="0"/>
              <a:t>Βέβαια </a:t>
            </a:r>
            <a:r>
              <a:rPr lang="el-GR" sz="2500" i="1" u="sng" smtClean="0"/>
              <a:t>πάντοτε υπάρχει μια περιοχή </a:t>
            </a:r>
            <a:r>
              <a:rPr lang="el-GR" sz="2500" b="1" i="1" u="sng" smtClean="0">
                <a:solidFill>
                  <a:srgbClr val="FF0000"/>
                </a:solidFill>
              </a:rPr>
              <a:t>αυτονομίας</a:t>
            </a:r>
            <a:r>
              <a:rPr lang="el-GR" sz="2500" i="1" smtClean="0"/>
              <a:t>, που χαρακτηρίζει την ανθρώπινη ιδιαιτερότητα και επίσης το διαπροσωπικό χαρακτήρα της κοινωνίας, και</a:t>
            </a:r>
          </a:p>
        </p:txBody>
      </p:sp>
    </p:spTree>
    <p:extLst>
      <p:ext uri="{BB962C8B-B14F-4D97-AF65-F5344CB8AC3E}">
        <p14:creationId xmlns:p14="http://schemas.microsoft.com/office/powerpoint/2010/main" val="767471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p:cNvSpPr>
          <p:nvPr>
            <p:ph type="title" idx="4294967295"/>
          </p:nvPr>
        </p:nvSpPr>
        <p:spPr bwMode="auto">
          <a:xfrm>
            <a:off x="0" y="0"/>
            <a:ext cx="9144000" cy="476672"/>
          </a:xfrm>
        </p:spPr>
        <p:txBody>
          <a:bodyPr wrap="square" lIns="91440" tIns="45720" rIns="91440" bIns="45720" numCol="1" anchorCtr="0" compatLnSpc="1">
            <a:prstTxWarp prst="textNoShape">
              <a:avLst/>
            </a:prstTxWarp>
            <a:normAutofit fontScale="90000"/>
          </a:bodyPr>
          <a:lstStyle/>
          <a:p>
            <a:pPr>
              <a:defRPr/>
            </a:pPr>
            <a:r>
              <a:rPr lang="el-GR" sz="2600" cap="none" dirty="0" smtClean="0"/>
              <a:t>Κοινωνικοποίηση: </a:t>
            </a:r>
            <a:r>
              <a:rPr lang="el-GR" sz="2600" cap="none" dirty="0" smtClean="0">
                <a:effectLst>
                  <a:outerShdw blurRad="38100" dist="38100" dir="2700000" algn="tl">
                    <a:srgbClr val="C0C0C0"/>
                  </a:outerShdw>
                </a:effectLst>
              </a:rPr>
              <a:t>μηχανισμοί</a:t>
            </a:r>
            <a:endParaRPr lang="el-GR" sz="2600" cap="none" dirty="0" smtClean="0"/>
          </a:p>
        </p:txBody>
      </p:sp>
      <p:sp>
        <p:nvSpPr>
          <p:cNvPr id="61442" name="Rectangle 3"/>
          <p:cNvSpPr>
            <a:spLocks noGrp="1"/>
          </p:cNvSpPr>
          <p:nvPr>
            <p:ph type="body" idx="4294967295"/>
          </p:nvPr>
        </p:nvSpPr>
        <p:spPr>
          <a:xfrm>
            <a:off x="0" y="476672"/>
            <a:ext cx="8604448" cy="6381328"/>
          </a:xfrm>
        </p:spPr>
        <p:txBody>
          <a:bodyPr/>
          <a:lstStyle/>
          <a:p>
            <a:pPr>
              <a:lnSpc>
                <a:spcPct val="90000"/>
              </a:lnSpc>
              <a:buFont typeface="Wingdings" pitchFamily="2" charset="2"/>
              <a:buNone/>
            </a:pPr>
            <a:r>
              <a:rPr lang="el-GR" sz="2000" i="1" dirty="0" smtClean="0"/>
              <a:t>    Οι </a:t>
            </a:r>
            <a:r>
              <a:rPr lang="el-GR" sz="2000" b="1" i="1" dirty="0" smtClean="0"/>
              <a:t>μηχανισμοί κοινωνικοποίησης </a:t>
            </a:r>
            <a:r>
              <a:rPr lang="el-GR" sz="2000" i="1" dirty="0" smtClean="0"/>
              <a:t>(</a:t>
            </a:r>
            <a:r>
              <a:rPr lang="el-GR" sz="2000" i="1" dirty="0" err="1" smtClean="0"/>
              <a:t>συνέχ</a:t>
            </a:r>
            <a:r>
              <a:rPr lang="el-GR" sz="2000" i="1" dirty="0" smtClean="0"/>
              <a:t>.) :</a:t>
            </a:r>
          </a:p>
          <a:p>
            <a:pPr lvl="1">
              <a:lnSpc>
                <a:spcPct val="90000"/>
              </a:lnSpc>
            </a:pPr>
            <a:r>
              <a:rPr lang="el-GR" i="1" dirty="0" smtClean="0"/>
              <a:t>3. η </a:t>
            </a:r>
            <a:r>
              <a:rPr lang="el-GR" i="1" u="sng" dirty="0" smtClean="0"/>
              <a:t>άσκηση της </a:t>
            </a:r>
            <a:r>
              <a:rPr lang="el-GR" b="1" i="1" u="sng" dirty="0" smtClean="0">
                <a:solidFill>
                  <a:srgbClr val="FF0000"/>
                </a:solidFill>
              </a:rPr>
              <a:t>κοινωνικής κριτικής:</a:t>
            </a:r>
            <a:r>
              <a:rPr lang="el-GR" i="1" dirty="0" smtClean="0"/>
              <a:t> (το άτομο αντιλαμβάνεται πολύ ενωρίς τη σημασία της </a:t>
            </a:r>
            <a:r>
              <a:rPr lang="el-GR" i="1" dirty="0" smtClean="0">
                <a:solidFill>
                  <a:srgbClr val="FF0000"/>
                </a:solidFill>
              </a:rPr>
              <a:t>επιδοκιμασίας</a:t>
            </a:r>
            <a:r>
              <a:rPr lang="el-GR" i="1" dirty="0" smtClean="0"/>
              <a:t> και της </a:t>
            </a:r>
            <a:r>
              <a:rPr lang="el-GR" i="1" dirty="0" smtClean="0">
                <a:solidFill>
                  <a:srgbClr val="FF0000"/>
                </a:solidFill>
              </a:rPr>
              <a:t>αποδοκιμασίας</a:t>
            </a:r>
            <a:r>
              <a:rPr lang="el-GR" i="1" dirty="0" smtClean="0"/>
              <a:t>, της ενθάρρυνσης ή της αποθάρρυνσης.</a:t>
            </a:r>
          </a:p>
          <a:p>
            <a:pPr lvl="2">
              <a:lnSpc>
                <a:spcPct val="90000"/>
              </a:lnSpc>
            </a:pPr>
            <a:r>
              <a:rPr lang="el-GR" sz="1600" i="1" dirty="0" smtClean="0"/>
              <a:t>Η έκφραση του προσώπου,</a:t>
            </a:r>
          </a:p>
          <a:p>
            <a:pPr lvl="2">
              <a:lnSpc>
                <a:spcPct val="90000"/>
              </a:lnSpc>
            </a:pPr>
            <a:r>
              <a:rPr lang="el-GR" sz="1600" i="1" dirty="0" smtClean="0"/>
              <a:t>οι χειρονομίες, </a:t>
            </a:r>
          </a:p>
          <a:p>
            <a:pPr lvl="2">
              <a:lnSpc>
                <a:spcPct val="90000"/>
              </a:lnSpc>
            </a:pPr>
            <a:r>
              <a:rPr lang="el-GR" sz="1600" i="1" dirty="0" smtClean="0"/>
              <a:t>τα θεσμοποιημένα σύμβολα,</a:t>
            </a:r>
          </a:p>
          <a:p>
            <a:pPr lvl="2">
              <a:lnSpc>
                <a:spcPct val="90000"/>
              </a:lnSpc>
            </a:pPr>
            <a:r>
              <a:rPr lang="el-GR" sz="1600" i="1" dirty="0" smtClean="0"/>
              <a:t>οι σχηματικές παραστάσεις,</a:t>
            </a:r>
          </a:p>
          <a:p>
            <a:pPr lvl="2">
              <a:lnSpc>
                <a:spcPct val="90000"/>
              </a:lnSpc>
            </a:pPr>
            <a:r>
              <a:rPr lang="el-GR" sz="1600" i="1" dirty="0" smtClean="0"/>
              <a:t>το ενδεχόμενο μιας ποινής ή μιας απώλειας της εμπιστοσύνης των άλλων</a:t>
            </a:r>
          </a:p>
          <a:p>
            <a:pPr lvl="1">
              <a:lnSpc>
                <a:spcPct val="90000"/>
              </a:lnSpc>
              <a:buFont typeface="Wingdings 2" pitchFamily="18" charset="2"/>
              <a:buNone/>
            </a:pPr>
            <a:r>
              <a:rPr lang="el-GR" i="1" dirty="0" smtClean="0"/>
              <a:t>αποτελούν </a:t>
            </a:r>
            <a:r>
              <a:rPr lang="el-GR" i="1" u="sng" dirty="0" smtClean="0">
                <a:solidFill>
                  <a:srgbClr val="FF0000"/>
                </a:solidFill>
              </a:rPr>
              <a:t>μέσα</a:t>
            </a:r>
            <a:r>
              <a:rPr lang="el-GR" i="1" u="sng" dirty="0" smtClean="0"/>
              <a:t> για την άσκηση της κοινωνικής κριτικής</a:t>
            </a:r>
            <a:r>
              <a:rPr lang="el-GR" i="1" dirty="0" smtClean="0"/>
              <a:t>.</a:t>
            </a:r>
          </a:p>
          <a:p>
            <a:pPr marL="342900" lvl="0" indent="-342900" algn="just">
              <a:spcAft>
                <a:spcPts val="0"/>
              </a:spcAft>
              <a:buFont typeface="Wingdings" panose="05000000000000000000" pitchFamily="2" charset="2"/>
              <a:buChar char=""/>
              <a:tabLst>
                <a:tab pos="228600" algn="l"/>
              </a:tabLst>
            </a:pPr>
            <a:r>
              <a:rPr lang="en-US" b="1" dirty="0" err="1" smtClean="0">
                <a:latin typeface="Comic Sans MS" panose="030F0702030302020204" pitchFamily="66" charset="0"/>
                <a:ea typeface="Times New Roman" panose="02020603050405020304" pitchFamily="18" charset="0"/>
              </a:rPr>
              <a:t>Συμ</a:t>
            </a:r>
            <a:r>
              <a:rPr lang="en-US" b="1" dirty="0" smtClean="0">
                <a:latin typeface="Comic Sans MS" panose="030F0702030302020204" pitchFamily="66" charset="0"/>
                <a:ea typeface="Times New Roman" panose="02020603050405020304" pitchFamily="18" charset="0"/>
              </a:rPr>
              <a:t>περασματικά</a:t>
            </a:r>
            <a:r>
              <a:rPr lang="en-US" b="1" dirty="0">
                <a:latin typeface="Comic Sans MS" panose="030F0702030302020204" pitchFamily="66" charset="0"/>
                <a:ea typeface="Times New Roman" panose="02020603050405020304" pitchFamily="18" charset="0"/>
              </a:rPr>
              <a:t>:</a:t>
            </a:r>
            <a:endParaRPr lang="el-GR" sz="4000" dirty="0">
              <a:latin typeface="Times New Roman" panose="02020603050405020304" pitchFamily="18" charset="0"/>
              <a:ea typeface="Times New Roman" panose="02020603050405020304" pitchFamily="18" charset="0"/>
            </a:endParaRPr>
          </a:p>
          <a:p>
            <a:pPr marL="342900" marR="210820" algn="just">
              <a:spcAft>
                <a:spcPts val="0"/>
              </a:spcAft>
            </a:pPr>
            <a:r>
              <a:rPr lang="el-GR" dirty="0">
                <a:latin typeface="Times New Roman" panose="02020603050405020304" pitchFamily="18" charset="0"/>
                <a:ea typeface="Times New Roman" panose="02020603050405020304" pitchFamily="18" charset="0"/>
              </a:rPr>
              <a:t>Κατά τη</a:t>
            </a:r>
            <a:r>
              <a:rPr lang="el-GR" b="1" dirty="0">
                <a:latin typeface="Times New Roman" panose="02020603050405020304" pitchFamily="18" charset="0"/>
                <a:ea typeface="Times New Roman" panose="02020603050405020304" pitchFamily="18" charset="0"/>
              </a:rPr>
              <a:t> </a:t>
            </a:r>
            <a:r>
              <a:rPr lang="el-GR" b="1" dirty="0">
                <a:highlight>
                  <a:srgbClr val="C0C0C0"/>
                </a:highlight>
                <a:latin typeface="Times New Roman" panose="02020603050405020304" pitchFamily="18" charset="0"/>
                <a:ea typeface="Times New Roman" panose="02020603050405020304" pitchFamily="18" charset="0"/>
              </a:rPr>
              <a:t>διαδικασία της κοινωνικοποίησης</a:t>
            </a:r>
            <a:r>
              <a:rPr lang="el-GR" b="1" dirty="0">
                <a:latin typeface="Times New Roman" panose="02020603050405020304" pitchFamily="18" charset="0"/>
                <a:ea typeface="Times New Roman" panose="02020603050405020304" pitchFamily="18" charset="0"/>
              </a:rPr>
              <a:t> ο άνθρωπος </a:t>
            </a:r>
            <a:r>
              <a:rPr lang="el-GR" b="1" u="sng" dirty="0">
                <a:latin typeface="Times New Roman" panose="02020603050405020304" pitchFamily="18" charset="0"/>
                <a:ea typeface="Times New Roman" panose="02020603050405020304" pitchFamily="18" charset="0"/>
              </a:rPr>
              <a:t>μαθαίνει</a:t>
            </a:r>
            <a:r>
              <a:rPr lang="el-GR" b="1" dirty="0">
                <a:latin typeface="Times New Roman" panose="02020603050405020304" pitchFamily="18" charset="0"/>
                <a:ea typeface="Times New Roman" panose="02020603050405020304" pitchFamily="18" charset="0"/>
              </a:rPr>
              <a:t> (εσωτερικεύει), </a:t>
            </a:r>
            <a:r>
              <a:rPr lang="el-GR" dirty="0">
                <a:latin typeface="Times New Roman" panose="02020603050405020304" pitchFamily="18" charset="0"/>
                <a:ea typeface="Times New Roman" panose="02020603050405020304" pitchFamily="18" charset="0"/>
              </a:rPr>
              <a:t>αρχικά στην</a:t>
            </a:r>
            <a:r>
              <a:rPr lang="el-GR" b="1" dirty="0">
                <a:latin typeface="Times New Roman" panose="02020603050405020304" pitchFamily="18" charset="0"/>
                <a:ea typeface="Times New Roman" panose="02020603050405020304" pitchFamily="18" charset="0"/>
              </a:rPr>
              <a:t> οικογένεια </a:t>
            </a:r>
            <a:r>
              <a:rPr lang="el-GR" dirty="0">
                <a:latin typeface="Times New Roman" panose="02020603050405020304" pitchFamily="18" charset="0"/>
                <a:ea typeface="Times New Roman" panose="02020603050405020304" pitchFamily="18" charset="0"/>
              </a:rPr>
              <a:t>και στη συνέχεια στην </a:t>
            </a:r>
            <a:r>
              <a:rPr lang="el-GR" b="1" dirty="0">
                <a:latin typeface="Times New Roman" panose="02020603050405020304" pitchFamily="18" charset="0"/>
                <a:ea typeface="Times New Roman" panose="02020603050405020304" pitchFamily="18" charset="0"/>
              </a:rPr>
              <a:t>ευρύτερη κοινωνία, </a:t>
            </a:r>
            <a:r>
              <a:rPr lang="el-GR" dirty="0">
                <a:latin typeface="Times New Roman" panose="02020603050405020304" pitchFamily="18" charset="0"/>
                <a:ea typeface="Times New Roman" panose="02020603050405020304" pitchFamily="18" charset="0"/>
              </a:rPr>
              <a:t>ως κοινωνικό, ενεργό και παραγωγικό μέλος της:  </a:t>
            </a:r>
            <a:endParaRPr lang="el-GR" b="1" dirty="0" smtClean="0">
              <a:latin typeface="Times New Roman" panose="02020603050405020304" pitchFamily="18" charset="0"/>
              <a:ea typeface="Times New Roman" panose="02020603050405020304" pitchFamily="18" charset="0"/>
            </a:endParaRPr>
          </a:p>
          <a:p>
            <a:pPr marL="709613" marR="210820" lvl="1" algn="just">
              <a:spcAft>
                <a:spcPts val="0"/>
              </a:spcAft>
            </a:pPr>
            <a:r>
              <a:rPr lang="el-GR" b="1" dirty="0" smtClean="0">
                <a:latin typeface="Times New Roman" panose="02020603050405020304" pitchFamily="18" charset="0"/>
                <a:ea typeface="Times New Roman" panose="02020603050405020304" pitchFamily="18" charset="0"/>
              </a:rPr>
              <a:t>Α</a:t>
            </a:r>
            <a:r>
              <a:rPr lang="el-GR" b="1" dirty="0">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τον</a:t>
            </a:r>
            <a:r>
              <a:rPr lang="el-GR" b="1" dirty="0">
                <a:latin typeface="Times New Roman" panose="02020603050405020304" pitchFamily="18" charset="0"/>
                <a:ea typeface="Times New Roman" panose="02020603050405020304" pitchFamily="18" charset="0"/>
              </a:rPr>
              <a:t> </a:t>
            </a:r>
            <a:r>
              <a:rPr lang="el-GR" b="1" u="sng" dirty="0">
                <a:solidFill>
                  <a:srgbClr val="00B050"/>
                </a:solidFill>
                <a:highlight>
                  <a:srgbClr val="C0C0C0"/>
                </a:highlight>
                <a:latin typeface="Times New Roman" panose="02020603050405020304" pitchFamily="18" charset="0"/>
                <a:ea typeface="Times New Roman" panose="02020603050405020304" pitchFamily="18" charset="0"/>
              </a:rPr>
              <a:t>πολιτισμό</a:t>
            </a:r>
            <a:r>
              <a:rPr lang="el-GR" b="1" dirty="0">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της κοινωνίας όπου ζει</a:t>
            </a:r>
            <a:r>
              <a:rPr lang="el-GR" b="1" dirty="0">
                <a:latin typeface="Times New Roman" panose="02020603050405020304" pitchFamily="18" charset="0"/>
                <a:ea typeface="Times New Roman" panose="02020603050405020304" pitchFamily="18" charset="0"/>
              </a:rPr>
              <a:t> (γλώσσα, ήθη, έθιμα κ.λπ</a:t>
            </a:r>
            <a:r>
              <a:rPr lang="el-GR" b="1" dirty="0" smtClean="0">
                <a:latin typeface="Times New Roman" panose="02020603050405020304" pitchFamily="18" charset="0"/>
                <a:ea typeface="Times New Roman" panose="02020603050405020304" pitchFamily="18" charset="0"/>
              </a:rPr>
              <a:t>.)</a:t>
            </a:r>
          </a:p>
          <a:p>
            <a:pPr marL="709613" marR="210820" lvl="1" algn="just">
              <a:spcAft>
                <a:spcPts val="0"/>
              </a:spcAft>
            </a:pPr>
            <a:r>
              <a:rPr lang="el-GR" b="1" dirty="0" smtClean="0">
                <a:latin typeface="Times New Roman" panose="02020603050405020304" pitchFamily="18" charset="0"/>
                <a:ea typeface="Times New Roman" panose="02020603050405020304" pitchFamily="18" charset="0"/>
              </a:rPr>
              <a:t>Β</a:t>
            </a:r>
            <a:r>
              <a:rPr lang="el-GR" b="1" dirty="0">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τους</a:t>
            </a:r>
            <a:r>
              <a:rPr lang="el-GR" b="1" dirty="0">
                <a:latin typeface="Times New Roman" panose="02020603050405020304" pitchFamily="18" charset="0"/>
                <a:ea typeface="Times New Roman" panose="02020603050405020304" pitchFamily="18" charset="0"/>
              </a:rPr>
              <a:t> </a:t>
            </a:r>
            <a:r>
              <a:rPr lang="el-GR" b="1" u="sng" dirty="0">
                <a:solidFill>
                  <a:srgbClr val="00B050"/>
                </a:solidFill>
                <a:highlight>
                  <a:srgbClr val="C0C0C0"/>
                </a:highlight>
                <a:latin typeface="Times New Roman" panose="02020603050405020304" pitchFamily="18" charset="0"/>
                <a:ea typeface="Times New Roman" panose="02020603050405020304" pitchFamily="18" charset="0"/>
              </a:rPr>
              <a:t>κανόνες</a:t>
            </a:r>
            <a:r>
              <a:rPr lang="el-GR" b="1" u="sng" dirty="0">
                <a:latin typeface="Times New Roman" panose="02020603050405020304" pitchFamily="18" charset="0"/>
                <a:ea typeface="Times New Roman" panose="02020603050405020304" pitchFamily="18" charset="0"/>
              </a:rPr>
              <a:t> συμπεριφοράς, τρόπους ενέργειας και το σύστημα </a:t>
            </a:r>
            <a:r>
              <a:rPr lang="el-GR" b="1" u="sng" dirty="0">
                <a:highlight>
                  <a:srgbClr val="C0C0C0"/>
                </a:highlight>
                <a:latin typeface="Times New Roman" panose="02020603050405020304" pitchFamily="18" charset="0"/>
                <a:ea typeface="Times New Roman" panose="02020603050405020304" pitchFamily="18" charset="0"/>
              </a:rPr>
              <a:t>αξιών</a:t>
            </a:r>
            <a:endParaRPr lang="el-GR" sz="4100" dirty="0">
              <a:latin typeface="Times New Roman" panose="02020603050405020304" pitchFamily="18" charset="0"/>
              <a:ea typeface="Times New Roman" panose="02020603050405020304" pitchFamily="18" charset="0"/>
            </a:endParaRPr>
          </a:p>
          <a:p>
            <a:pPr lvl="1">
              <a:lnSpc>
                <a:spcPct val="90000"/>
              </a:lnSpc>
              <a:buFont typeface="Wingdings 2" pitchFamily="18" charset="2"/>
              <a:buNone/>
            </a:pPr>
            <a:endParaRPr lang="el-GR" i="1" dirty="0" smtClean="0"/>
          </a:p>
        </p:txBody>
      </p:sp>
    </p:spTree>
    <p:extLst>
      <p:ext uri="{BB962C8B-B14F-4D97-AF65-F5344CB8AC3E}">
        <p14:creationId xmlns:p14="http://schemas.microsoft.com/office/powerpoint/2010/main" val="4078666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562074"/>
          </a:xfrm>
        </p:spPr>
        <p:txBody>
          <a:bodyPr/>
          <a:lstStyle/>
          <a:p>
            <a:r>
              <a:rPr lang="el-GR" b="1" dirty="0" smtClean="0"/>
              <a:t>Γ. Κοινωνική </a:t>
            </a:r>
            <a:r>
              <a:rPr lang="el-GR" b="1" dirty="0"/>
              <a:t>ένταξη:</a:t>
            </a:r>
            <a:endParaRPr lang="el-GR" dirty="0"/>
          </a:p>
        </p:txBody>
      </p:sp>
      <p:sp>
        <p:nvSpPr>
          <p:cNvPr id="3" name="Θέση περιεχομένου 2"/>
          <p:cNvSpPr>
            <a:spLocks noGrp="1"/>
          </p:cNvSpPr>
          <p:nvPr>
            <p:ph sz="quarter" idx="1"/>
          </p:nvPr>
        </p:nvSpPr>
        <p:spPr>
          <a:xfrm>
            <a:off x="179512" y="836712"/>
            <a:ext cx="7745288" cy="5637240"/>
          </a:xfrm>
        </p:spPr>
        <p:txBody>
          <a:bodyPr/>
          <a:lstStyle/>
          <a:p>
            <a:pPr marL="342900" lvl="0" indent="-342900" algn="just">
              <a:spcAft>
                <a:spcPts val="0"/>
              </a:spcAft>
              <a:buSzPts val="800"/>
              <a:buFont typeface="Symbol" panose="05050102010706020507" pitchFamily="18" charset="2"/>
              <a:buChar char=""/>
              <a:tabLst>
                <a:tab pos="685800" algn="l"/>
              </a:tabLst>
            </a:pPr>
            <a:r>
              <a:rPr lang="el-GR" u="sng" dirty="0" smtClean="0">
                <a:latin typeface="Times New Roman" panose="02020603050405020304" pitchFamily="18" charset="0"/>
                <a:ea typeface="Times New Roman" panose="02020603050405020304" pitchFamily="18" charset="0"/>
              </a:rPr>
              <a:t>Όταν γίνεται </a:t>
            </a:r>
            <a:r>
              <a:rPr lang="el-GR" u="sng" dirty="0">
                <a:latin typeface="Times New Roman" panose="02020603050405020304" pitchFamily="18" charset="0"/>
                <a:ea typeface="Times New Roman" panose="02020603050405020304" pitchFamily="18" charset="0"/>
              </a:rPr>
              <a:t>κάποιος </a:t>
            </a:r>
            <a:r>
              <a:rPr lang="el-GR" b="1" dirty="0">
                <a:solidFill>
                  <a:srgbClr val="FF0000"/>
                </a:solidFill>
                <a:latin typeface="Times New Roman" panose="02020603050405020304" pitchFamily="18" charset="0"/>
                <a:ea typeface="Times New Roman" panose="02020603050405020304" pitchFamily="18" charset="0"/>
              </a:rPr>
              <a:t>κοινωνικός</a:t>
            </a:r>
            <a:endParaRPr lang="el-GR" sz="4400" dirty="0">
              <a:solidFill>
                <a:srgbClr val="FF0000"/>
              </a:solidFill>
              <a:latin typeface="Times New Roman" panose="02020603050405020304" pitchFamily="18" charset="0"/>
              <a:ea typeface="Times New Roman" panose="02020603050405020304" pitchFamily="18" charset="0"/>
            </a:endParaRPr>
          </a:p>
          <a:p>
            <a:pPr marL="342900" lvl="0" indent="-342900" algn="just">
              <a:spcAft>
                <a:spcPts val="0"/>
              </a:spcAft>
              <a:buSzPts val="800"/>
              <a:buFont typeface="Symbol" panose="05050102010706020507" pitchFamily="18" charset="2"/>
              <a:buChar char=""/>
              <a:tabLst>
                <a:tab pos="685800" algn="l"/>
              </a:tabLst>
            </a:pPr>
            <a:r>
              <a:rPr lang="el-GR" dirty="0">
                <a:latin typeface="Times New Roman" panose="02020603050405020304" pitchFamily="18" charset="0"/>
                <a:ea typeface="Times New Roman" panose="02020603050405020304" pitchFamily="18" charset="0"/>
              </a:rPr>
              <a:t>Προσπάθεια μιας</a:t>
            </a:r>
            <a:r>
              <a:rPr lang="el-GR" b="1" dirty="0">
                <a:latin typeface="Times New Roman" panose="02020603050405020304" pitchFamily="18" charset="0"/>
                <a:ea typeface="Times New Roman" panose="02020603050405020304" pitchFamily="18" charset="0"/>
              </a:rPr>
              <a:t> </a:t>
            </a:r>
            <a:r>
              <a:rPr lang="el-GR" b="1" u="sng" dirty="0">
                <a:latin typeface="Times New Roman" panose="02020603050405020304" pitchFamily="18" charset="0"/>
                <a:ea typeface="Times New Roman" panose="02020603050405020304" pitchFamily="18" charset="0"/>
              </a:rPr>
              <a:t>γενιάς</a:t>
            </a:r>
            <a:r>
              <a:rPr lang="el-GR" b="1" dirty="0">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να </a:t>
            </a:r>
            <a:r>
              <a:rPr lang="el-GR" b="1" u="sng" dirty="0">
                <a:latin typeface="Times New Roman" panose="02020603050405020304" pitchFamily="18" charset="0"/>
                <a:ea typeface="Times New Roman" panose="02020603050405020304" pitchFamily="18" charset="0"/>
              </a:rPr>
              <a:t>συνεχίσει και να μεταδώσει τον πολιτισμό</a:t>
            </a:r>
            <a:r>
              <a:rPr lang="el-GR" dirty="0">
                <a:latin typeface="Times New Roman" panose="02020603050405020304" pitchFamily="18" charset="0"/>
                <a:ea typeface="Times New Roman" panose="02020603050405020304" pitchFamily="18" charset="0"/>
              </a:rPr>
              <a:t> της στην επόμενη</a:t>
            </a:r>
            <a:endParaRPr lang="el-GR" sz="4400" dirty="0">
              <a:latin typeface="Times New Roman" panose="02020603050405020304" pitchFamily="18" charset="0"/>
              <a:ea typeface="Times New Roman" panose="02020603050405020304" pitchFamily="18" charset="0"/>
            </a:endParaRPr>
          </a:p>
          <a:p>
            <a:pPr marL="342900" lvl="0" indent="-342900" algn="just">
              <a:spcAft>
                <a:spcPts val="0"/>
              </a:spcAft>
              <a:buSzPts val="800"/>
              <a:buFont typeface="Symbol" panose="05050102010706020507" pitchFamily="18" charset="2"/>
              <a:buChar char=""/>
              <a:tabLst>
                <a:tab pos="685800" algn="l"/>
              </a:tabLst>
            </a:pPr>
            <a:r>
              <a:rPr lang="el-GR" dirty="0">
                <a:latin typeface="Times New Roman" panose="02020603050405020304" pitchFamily="18" charset="0"/>
                <a:ea typeface="Times New Roman" panose="02020603050405020304" pitchFamily="18" charset="0"/>
              </a:rPr>
              <a:t>Να συμβάλλει στη </a:t>
            </a:r>
            <a:r>
              <a:rPr lang="el-GR" b="1" dirty="0">
                <a:latin typeface="Times New Roman" panose="02020603050405020304" pitchFamily="18" charset="0"/>
                <a:ea typeface="Times New Roman" panose="02020603050405020304" pitchFamily="18" charset="0"/>
              </a:rPr>
              <a:t>διαμόρφωση της προσωπικότητας νέων ανθρώπων</a:t>
            </a:r>
            <a:endParaRPr lang="el-GR" sz="4400" dirty="0">
              <a:latin typeface="Times New Roman" panose="02020603050405020304" pitchFamily="18" charset="0"/>
              <a:ea typeface="Times New Roman" panose="02020603050405020304" pitchFamily="18" charset="0"/>
            </a:endParaRPr>
          </a:p>
          <a:p>
            <a:pPr marL="342900" lvl="0" indent="-342900" algn="just">
              <a:spcAft>
                <a:spcPts val="0"/>
              </a:spcAft>
              <a:buSzPts val="800"/>
              <a:buFont typeface="Symbol" panose="05050102010706020507" pitchFamily="18" charset="2"/>
              <a:buChar char=""/>
              <a:tabLst>
                <a:tab pos="685800" algn="l"/>
              </a:tabLst>
            </a:pPr>
            <a:r>
              <a:rPr lang="el-GR" b="1" dirty="0" smtClean="0">
                <a:latin typeface="Times New Roman" panose="02020603050405020304" pitchFamily="18" charset="0"/>
                <a:ea typeface="Times New Roman" panose="02020603050405020304" pitchFamily="18" charset="0"/>
              </a:rPr>
              <a:t>Συναισθηματική </a:t>
            </a:r>
            <a:r>
              <a:rPr lang="el-GR" b="1" dirty="0">
                <a:latin typeface="Times New Roman" panose="02020603050405020304" pitchFamily="18" charset="0"/>
                <a:ea typeface="Times New Roman" panose="02020603050405020304" pitchFamily="18" charset="0"/>
              </a:rPr>
              <a:t>σύνδεση μεταξύ ενήλικα και παιδιού</a:t>
            </a:r>
            <a:endParaRPr lang="el-GR" sz="4400" dirty="0">
              <a:latin typeface="Times New Roman" panose="02020603050405020304" pitchFamily="18" charset="0"/>
              <a:ea typeface="Times New Roman" panose="02020603050405020304" pitchFamily="18" charset="0"/>
            </a:endParaRPr>
          </a:p>
          <a:p>
            <a:pPr marL="342900" lvl="0" indent="-342900" algn="just">
              <a:spcAft>
                <a:spcPts val="0"/>
              </a:spcAft>
              <a:buSzPts val="800"/>
              <a:buFont typeface="Symbol" panose="05050102010706020507" pitchFamily="18" charset="2"/>
              <a:buChar char=""/>
              <a:tabLst>
                <a:tab pos="685800" algn="l"/>
              </a:tabLst>
            </a:pPr>
            <a:r>
              <a:rPr lang="el-GR" u="sng" dirty="0">
                <a:latin typeface="Times New Roman" panose="02020603050405020304" pitchFamily="18" charset="0"/>
                <a:ea typeface="Times New Roman" panose="02020603050405020304" pitchFamily="18" charset="0"/>
              </a:rPr>
              <a:t>Η </a:t>
            </a:r>
            <a:r>
              <a:rPr lang="el-GR" b="1" u="sng" dirty="0">
                <a:latin typeface="Times New Roman" panose="02020603050405020304" pitchFamily="18" charset="0"/>
                <a:ea typeface="Times New Roman" panose="02020603050405020304" pitchFamily="18" charset="0"/>
              </a:rPr>
              <a:t>αυτενέργεια του παιδιού</a:t>
            </a:r>
            <a:r>
              <a:rPr lang="el-GR" b="1" dirty="0">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αναπτύσσεται </a:t>
            </a:r>
            <a:r>
              <a:rPr lang="el-GR" u="sng" dirty="0">
                <a:latin typeface="Times New Roman" panose="02020603050405020304" pitchFamily="18" charset="0"/>
                <a:ea typeface="Times New Roman" panose="02020603050405020304" pitchFamily="18" charset="0"/>
              </a:rPr>
              <a:t>κατευθυνόμενη από τον</a:t>
            </a:r>
            <a:r>
              <a:rPr lang="el-GR" b="1" u="sng" dirty="0">
                <a:latin typeface="Times New Roman" panose="02020603050405020304" pitchFamily="18" charset="0"/>
                <a:ea typeface="Times New Roman" panose="02020603050405020304" pitchFamily="18" charset="0"/>
              </a:rPr>
              <a:t> ενήλικα</a:t>
            </a:r>
            <a:r>
              <a:rPr lang="el-GR" dirty="0">
                <a:latin typeface="Times New Roman" panose="02020603050405020304" pitchFamily="18" charset="0"/>
                <a:ea typeface="Times New Roman" panose="02020603050405020304" pitchFamily="18" charset="0"/>
              </a:rPr>
              <a:t> (βασιζόμενη στην αλληλεπίδραση μαζί του)</a:t>
            </a:r>
            <a:endParaRPr lang="el-GR" sz="4400" dirty="0">
              <a:latin typeface="Times New Roman" panose="02020603050405020304" pitchFamily="18" charset="0"/>
              <a:ea typeface="Times New Roman" panose="02020603050405020304" pitchFamily="18" charset="0"/>
            </a:endParaRPr>
          </a:p>
          <a:p>
            <a:r>
              <a:rPr lang="el-GR" u="sng" dirty="0">
                <a:latin typeface="Times New Roman" panose="02020603050405020304" pitchFamily="18" charset="0"/>
                <a:ea typeface="Times New Roman" panose="02020603050405020304" pitchFamily="18" charset="0"/>
              </a:rPr>
              <a:t>Η γνώση, </a:t>
            </a:r>
            <a:r>
              <a:rPr lang="el-GR" b="1" u="sng" dirty="0">
                <a:latin typeface="Times New Roman" panose="02020603050405020304" pitchFamily="18" charset="0"/>
                <a:ea typeface="Times New Roman" panose="02020603050405020304" pitchFamily="18" charset="0"/>
              </a:rPr>
              <a:t>εκμάθηση</a:t>
            </a:r>
            <a:r>
              <a:rPr lang="el-GR" b="1" dirty="0">
                <a:latin typeface="Times New Roman" panose="02020603050405020304" pitchFamily="18" charset="0"/>
                <a:ea typeface="Times New Roman" panose="02020603050405020304" pitchFamily="18" charset="0"/>
              </a:rPr>
              <a:t> στρατηγικών, προσδοκιών, ρόλων, κανόνων, αξιών</a:t>
            </a:r>
            <a:r>
              <a:rPr lang="el-GR" dirty="0">
                <a:latin typeface="Times New Roman" panose="02020603050405020304" pitchFamily="18" charset="0"/>
                <a:ea typeface="Times New Roman" panose="02020603050405020304" pitchFamily="18" charset="0"/>
              </a:rPr>
              <a:t>, στις οποίες </a:t>
            </a:r>
            <a:r>
              <a:rPr lang="el-GR" u="sng" dirty="0">
                <a:latin typeface="Times New Roman" panose="02020603050405020304" pitchFamily="18" charset="0"/>
                <a:ea typeface="Times New Roman" panose="02020603050405020304" pitchFamily="18" charset="0"/>
              </a:rPr>
              <a:t>στηρίζεται η κοινωνία</a:t>
            </a:r>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26</a:t>
            </a:fld>
            <a:endParaRPr lang="el-GR"/>
          </a:p>
        </p:txBody>
      </p:sp>
    </p:spTree>
    <p:extLst>
      <p:ext uri="{BB962C8B-B14F-4D97-AF65-F5344CB8AC3E}">
        <p14:creationId xmlns:p14="http://schemas.microsoft.com/office/powerpoint/2010/main" val="3046104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7467600" cy="652825"/>
          </a:xfrm>
        </p:spPr>
        <p:txBody>
          <a:bodyPr/>
          <a:lstStyle/>
          <a:p>
            <a:r>
              <a:rPr lang="el-GR" b="1" dirty="0"/>
              <a:t>Δ. Εκπολιτισμός</a:t>
            </a:r>
            <a:r>
              <a:rPr lang="el-GR" b="1" dirty="0" smtClean="0"/>
              <a:t>:</a:t>
            </a:r>
            <a:endParaRPr lang="el-GR" dirty="0"/>
          </a:p>
        </p:txBody>
      </p:sp>
      <p:sp>
        <p:nvSpPr>
          <p:cNvPr id="3" name="Θέση περιεχομένου 2"/>
          <p:cNvSpPr>
            <a:spLocks noGrp="1"/>
          </p:cNvSpPr>
          <p:nvPr>
            <p:ph sz="quarter" idx="1"/>
          </p:nvPr>
        </p:nvSpPr>
        <p:spPr>
          <a:xfrm>
            <a:off x="179512" y="769456"/>
            <a:ext cx="8280920" cy="5827895"/>
          </a:xfrm>
        </p:spPr>
        <p:txBody>
          <a:bodyPr/>
          <a:lstStyle/>
          <a:p>
            <a:pPr algn="just">
              <a:spcAft>
                <a:spcPts val="0"/>
              </a:spcAft>
            </a:pPr>
            <a:r>
              <a:rPr lang="el-GR" dirty="0">
                <a:latin typeface="Times New Roman" panose="02020603050405020304" pitchFamily="18" charset="0"/>
                <a:ea typeface="Times New Roman" panose="02020603050405020304" pitchFamily="18" charset="0"/>
              </a:rPr>
              <a:t>Ο </a:t>
            </a:r>
            <a:r>
              <a:rPr lang="el-GR" b="1" u="sng" dirty="0">
                <a:latin typeface="Times New Roman" panose="02020603050405020304" pitchFamily="18" charset="0"/>
                <a:ea typeface="Times New Roman" panose="02020603050405020304" pitchFamily="18" charset="0"/>
              </a:rPr>
              <a:t>εκπολιτισμός</a:t>
            </a:r>
            <a:r>
              <a:rPr lang="el-GR" u="sng" dirty="0">
                <a:latin typeface="Times New Roman" panose="02020603050405020304" pitchFamily="18" charset="0"/>
                <a:ea typeface="Times New Roman" panose="02020603050405020304" pitchFamily="18" charset="0"/>
              </a:rPr>
              <a:t> συνήθως (στις καθημερινές μας συζητήσεις)</a:t>
            </a:r>
            <a:r>
              <a:rPr lang="el-GR" dirty="0">
                <a:latin typeface="Times New Roman" panose="02020603050405020304" pitchFamily="18" charset="0"/>
                <a:ea typeface="Times New Roman" panose="02020603050405020304" pitchFamily="18" charset="0"/>
              </a:rPr>
              <a:t> αναφέρεται στη διαδικασία που ο άνθρωπος έρχεται σε επαφή με τον πολιτισμό (την τέχνη, τη λογοτεχνία, τη μουσική, τη ζωγραφική κ.λπ.), ενώ στην </a:t>
            </a:r>
            <a:r>
              <a:rPr lang="el-GR" b="1" dirty="0">
                <a:latin typeface="Times New Roman" panose="02020603050405020304" pitchFamily="18" charset="0"/>
                <a:ea typeface="Times New Roman" panose="02020603050405020304" pitchFamily="18" charset="0"/>
              </a:rPr>
              <a:t>Κοινωνιολογία</a:t>
            </a:r>
            <a:r>
              <a:rPr lang="el-GR" dirty="0">
                <a:latin typeface="Times New Roman" panose="02020603050405020304" pitchFamily="18" charset="0"/>
                <a:ea typeface="Times New Roman" panose="02020603050405020304" pitchFamily="18" charset="0"/>
              </a:rPr>
              <a:t> εκτός από τις παραπάνω δραστηριότητες (γενική μάθηση του πολιτισμού) </a:t>
            </a:r>
            <a:r>
              <a:rPr lang="el-GR" u="sng" dirty="0">
                <a:latin typeface="Times New Roman" panose="02020603050405020304" pitchFamily="18" charset="0"/>
                <a:ea typeface="Times New Roman" panose="02020603050405020304" pitchFamily="18" charset="0"/>
              </a:rPr>
              <a:t>αφορά</a:t>
            </a:r>
            <a:r>
              <a:rPr lang="el-GR" dirty="0">
                <a:latin typeface="Times New Roman" panose="02020603050405020304" pitchFamily="18" charset="0"/>
                <a:ea typeface="Times New Roman" panose="02020603050405020304" pitchFamily="18" charset="0"/>
              </a:rPr>
              <a:t> και στη </a:t>
            </a:r>
            <a:r>
              <a:rPr lang="el-GR" u="sng" dirty="0">
                <a:latin typeface="Times New Roman" panose="02020603050405020304" pitchFamily="18" charset="0"/>
                <a:ea typeface="Times New Roman" panose="02020603050405020304" pitchFamily="18" charset="0"/>
              </a:rPr>
              <a:t>μάθηση των αξιολογικών συστημάτων, προτύπων, επιτευγμάτων, της γλώσσας, σε δεξιότητες (κοινωνικές, πολιτικές), έθιμα, κανόνες κ.λπ.</a:t>
            </a:r>
            <a:endParaRPr lang="el-GR" sz="4400"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cs typeface="Times New Roman" panose="02020603050405020304" pitchFamily="18" charset="0"/>
              </a:rPr>
              <a:t>Ο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εκπολιτισμός</a:t>
            </a:r>
            <a:r>
              <a:rPr lang="el-GR" u="sng" dirty="0">
                <a:latin typeface="Times New Roman" panose="02020603050405020304" pitchFamily="18" charset="0"/>
                <a:ea typeface="Times New Roman" panose="02020603050405020304" pitchFamily="18" charset="0"/>
                <a:cs typeface="Times New Roman" panose="02020603050405020304" pitchFamily="18" charset="0"/>
              </a:rPr>
              <a:t> στην κοινωνιολογία</a:t>
            </a:r>
            <a:r>
              <a:rPr lang="el-GR" dirty="0">
                <a:latin typeface="Times New Roman" panose="02020603050405020304" pitchFamily="18" charset="0"/>
                <a:ea typeface="Times New Roman" panose="02020603050405020304" pitchFamily="18" charset="0"/>
                <a:cs typeface="Times New Roman" panose="02020603050405020304" pitchFamily="18" charset="0"/>
              </a:rPr>
              <a:t> αναφέρεται:</a:t>
            </a:r>
            <a:endParaRPr lang="el-GR" dirty="0">
              <a:latin typeface="Comic Sans MS" panose="030F0702030302020204" pitchFamily="66" charset="0"/>
              <a:ea typeface="Times New Roman" panose="02020603050405020304" pitchFamily="18" charset="0"/>
              <a:cs typeface="Times New Roman" panose="02020603050405020304" pitchFamily="18" charset="0"/>
            </a:endParaRPr>
          </a:p>
          <a:p>
            <a:pPr marL="709613" lvl="1" indent="-342900" algn="just">
              <a:spcAft>
                <a:spcPts val="0"/>
              </a:spcAft>
              <a:buFont typeface="Symbol" panose="05050102010706020507" pitchFamily="18" charset="2"/>
              <a:buChar char=""/>
            </a:pPr>
            <a:r>
              <a:rPr lang="el-GR" b="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Α. </a:t>
            </a:r>
            <a:r>
              <a:rPr lang="el-GR" b="1" dirty="0" smtClean="0">
                <a:latin typeface="Times New Roman" panose="02020603050405020304" pitchFamily="18" charset="0"/>
                <a:ea typeface="Times New Roman" panose="02020603050405020304" pitchFamily="18" charset="0"/>
                <a:cs typeface="Times New Roman" panose="02020603050405020304" pitchFamily="18" charset="0"/>
              </a:rPr>
              <a:t>στη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γενική μάθηση του πολιτισμού</a:t>
            </a:r>
            <a:r>
              <a:rPr lang="el-GR" dirty="0">
                <a:latin typeface="Times New Roman" panose="02020603050405020304" pitchFamily="18" charset="0"/>
                <a:ea typeface="Times New Roman" panose="02020603050405020304" pitchFamily="18" charset="0"/>
                <a:cs typeface="Times New Roman" panose="02020603050405020304" pitchFamily="18" charset="0"/>
              </a:rPr>
              <a:t>, στα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πολιτισμικά πρότυπα</a:t>
            </a:r>
            <a:r>
              <a:rPr lang="el-GR" dirty="0">
                <a:latin typeface="Times New Roman" panose="02020603050405020304" pitchFamily="18" charset="0"/>
                <a:ea typeface="Times New Roman" panose="02020603050405020304" pitchFamily="18" charset="0"/>
                <a:cs typeface="Times New Roman" panose="02020603050405020304" pitchFamily="18" charset="0"/>
              </a:rPr>
              <a:t>, τα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αξιολογικά συστήματα</a:t>
            </a:r>
            <a:r>
              <a:rPr lang="el-GR" dirty="0">
                <a:latin typeface="Times New Roman" panose="02020603050405020304" pitchFamily="18" charset="0"/>
                <a:ea typeface="Times New Roman" panose="02020603050405020304" pitchFamily="18" charset="0"/>
                <a:cs typeface="Times New Roman" panose="02020603050405020304" pitchFamily="18" charset="0"/>
              </a:rPr>
              <a:t>, στα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πολιτιστικά και πολιτισμικά επιτεύγματα</a:t>
            </a:r>
            <a:r>
              <a:rPr lang="el-GR" dirty="0">
                <a:latin typeface="Times New Roman" panose="02020603050405020304" pitchFamily="18" charset="0"/>
                <a:ea typeface="Times New Roman" panose="02020603050405020304" pitchFamily="18" charset="0"/>
                <a:cs typeface="Times New Roman" panose="02020603050405020304" pitchFamily="18" charset="0"/>
              </a:rPr>
              <a:t>, στη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γλώσσα</a:t>
            </a:r>
            <a:r>
              <a:rPr lang="el-GR" dirty="0">
                <a:latin typeface="Times New Roman" panose="02020603050405020304" pitchFamily="18" charset="0"/>
                <a:ea typeface="Times New Roman" panose="02020603050405020304" pitchFamily="18" charset="0"/>
                <a:cs typeface="Times New Roman" panose="02020603050405020304" pitchFamily="18" charset="0"/>
              </a:rPr>
              <a:t>, στις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κοινωνικές δεξιότητες</a:t>
            </a:r>
            <a:r>
              <a:rPr lang="el-GR" dirty="0">
                <a:latin typeface="Times New Roman" panose="02020603050405020304" pitchFamily="18" charset="0"/>
                <a:ea typeface="Times New Roman" panose="02020603050405020304" pitchFamily="18" charset="0"/>
                <a:cs typeface="Times New Roman" panose="02020603050405020304" pitchFamily="18" charset="0"/>
              </a:rPr>
              <a:t>, στα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έθιμα</a:t>
            </a:r>
            <a:r>
              <a:rPr lang="el-GR" dirty="0">
                <a:latin typeface="Times New Roman" panose="02020603050405020304" pitchFamily="18" charset="0"/>
                <a:ea typeface="Times New Roman" panose="02020603050405020304" pitchFamily="18" charset="0"/>
                <a:cs typeface="Times New Roman" panose="02020603050405020304" pitchFamily="18" charset="0"/>
              </a:rPr>
              <a:t>, στους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κανόνες</a:t>
            </a:r>
            <a:r>
              <a:rPr lang="el-GR" dirty="0">
                <a:latin typeface="Times New Roman" panose="02020603050405020304" pitchFamily="18" charset="0"/>
                <a:ea typeface="Times New Roman" panose="02020603050405020304" pitchFamily="18" charset="0"/>
                <a:cs typeface="Times New Roman" panose="02020603050405020304" pitchFamily="18" charset="0"/>
              </a:rPr>
              <a:t>, στις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πολύπλοκες παραστάσεις και τεχνικές</a:t>
            </a:r>
            <a:r>
              <a:rPr lang="el-GR" dirty="0">
                <a:latin typeface="Times New Roman" panose="02020603050405020304" pitchFamily="18" charset="0"/>
                <a:ea typeface="Times New Roman" panose="02020603050405020304" pitchFamily="18" charset="0"/>
                <a:cs typeface="Times New Roman" panose="02020603050405020304" pitchFamily="18" charset="0"/>
              </a:rPr>
              <a:t>, στις </a:t>
            </a:r>
            <a:r>
              <a:rPr lang="el-GR" b="1" u="sng" dirty="0">
                <a:latin typeface="Times New Roman" panose="02020603050405020304" pitchFamily="18" charset="0"/>
                <a:ea typeface="Times New Roman" panose="02020603050405020304" pitchFamily="18" charset="0"/>
                <a:cs typeface="Times New Roman" panose="02020603050405020304" pitchFamily="18" charset="0"/>
              </a:rPr>
              <a:t>πολιτιστικές έννοιες και εκτιμήσεις</a:t>
            </a:r>
            <a:r>
              <a:rPr lang="el-GR" dirty="0">
                <a:latin typeface="Times New Roman" panose="02020603050405020304" pitchFamily="18" charset="0"/>
                <a:ea typeface="Times New Roman" panose="02020603050405020304" pitchFamily="18" charset="0"/>
                <a:cs typeface="Times New Roman" panose="02020603050405020304" pitchFamily="18" charset="0"/>
              </a:rPr>
              <a:t> κ.ά</a:t>
            </a:r>
            <a:r>
              <a:rPr lang="el-GR"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l-GR" dirty="0">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27</a:t>
            </a:fld>
            <a:endParaRPr lang="el-GR"/>
          </a:p>
        </p:txBody>
      </p:sp>
    </p:spTree>
    <p:extLst>
      <p:ext uri="{BB962C8B-B14F-4D97-AF65-F5344CB8AC3E}">
        <p14:creationId xmlns:p14="http://schemas.microsoft.com/office/powerpoint/2010/main" val="2078149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5791"/>
            <a:ext cx="7467600" cy="652825"/>
          </a:xfrm>
        </p:spPr>
        <p:txBody>
          <a:bodyPr/>
          <a:lstStyle/>
          <a:p>
            <a:r>
              <a:rPr lang="el-GR" b="1" dirty="0"/>
              <a:t>Δ. Εκπολιτισμός</a:t>
            </a:r>
            <a:r>
              <a:rPr lang="el-GR" b="1" dirty="0" smtClean="0"/>
              <a:t>:</a:t>
            </a:r>
            <a:endParaRPr lang="el-GR" dirty="0"/>
          </a:p>
        </p:txBody>
      </p:sp>
      <p:sp>
        <p:nvSpPr>
          <p:cNvPr id="3" name="Θέση περιεχομένου 2"/>
          <p:cNvSpPr>
            <a:spLocks noGrp="1"/>
          </p:cNvSpPr>
          <p:nvPr>
            <p:ph sz="quarter" idx="1"/>
          </p:nvPr>
        </p:nvSpPr>
        <p:spPr>
          <a:xfrm>
            <a:off x="171602" y="672610"/>
            <a:ext cx="8288830" cy="6185389"/>
          </a:xfrm>
        </p:spPr>
        <p:txBody>
          <a:bodyPr/>
          <a:lstStyle/>
          <a:p>
            <a:pPr marL="984250" lvl="2" indent="-342900" algn="just">
              <a:spcAft>
                <a:spcPts val="0"/>
              </a:spcAft>
              <a:buFont typeface="Courier New" panose="02070309020205020404" pitchFamily="49" charset="0"/>
              <a:buChar char="o"/>
              <a:tabLst>
                <a:tab pos="457200" algn="l"/>
              </a:tabLst>
            </a:pPr>
            <a:r>
              <a:rPr lang="el-GR" sz="1600" dirty="0" smtClean="0">
                <a:latin typeface="Times New Roman" panose="02020603050405020304" pitchFamily="18" charset="0"/>
                <a:ea typeface="Times New Roman" panose="02020603050405020304" pitchFamily="18" charset="0"/>
              </a:rPr>
              <a:t>Η </a:t>
            </a:r>
            <a:r>
              <a:rPr lang="el-GR" sz="1600" u="sng" dirty="0">
                <a:latin typeface="Times New Roman" panose="02020603050405020304" pitchFamily="18" charset="0"/>
                <a:ea typeface="Times New Roman" panose="02020603050405020304" pitchFamily="18" charset="0"/>
              </a:rPr>
              <a:t>εκμάθηση και η χρήση της γλώσσας</a:t>
            </a:r>
            <a:r>
              <a:rPr lang="el-GR" sz="1600" dirty="0">
                <a:latin typeface="Times New Roman" panose="02020603050405020304" pitchFamily="18" charset="0"/>
                <a:ea typeface="Times New Roman" panose="02020603050405020304" pitchFamily="18" charset="0"/>
              </a:rPr>
              <a:t> είναι αποτέλεσμα της </a:t>
            </a:r>
            <a:r>
              <a:rPr lang="el-GR" sz="1600" b="1" dirty="0">
                <a:latin typeface="Times New Roman" panose="02020603050405020304" pitchFamily="18" charset="0"/>
                <a:ea typeface="Times New Roman" panose="02020603050405020304" pitchFamily="18" charset="0"/>
              </a:rPr>
              <a:t>κοινωνικοποίησης</a:t>
            </a:r>
            <a:r>
              <a:rPr lang="el-GR" sz="1600" dirty="0">
                <a:latin typeface="Times New Roman" panose="02020603050405020304" pitchFamily="18" charset="0"/>
                <a:ea typeface="Times New Roman" panose="02020603050405020304" pitchFamily="18" charset="0"/>
              </a:rPr>
              <a:t>, ενώ </a:t>
            </a:r>
          </a:p>
          <a:p>
            <a:pPr marL="984250" lvl="2" indent="-342900" algn="just">
              <a:spcAft>
                <a:spcPts val="0"/>
              </a:spcAft>
              <a:buFont typeface="Courier New" panose="02070309020205020404" pitchFamily="49" charset="0"/>
              <a:buChar char="o"/>
              <a:tabLst>
                <a:tab pos="457200" algn="l"/>
              </a:tabLst>
            </a:pPr>
            <a:r>
              <a:rPr lang="el-GR" sz="1600" dirty="0">
                <a:latin typeface="Times New Roman" panose="02020603050405020304" pitchFamily="18" charset="0"/>
                <a:ea typeface="Times New Roman" panose="02020603050405020304" pitchFamily="18" charset="0"/>
              </a:rPr>
              <a:t>η </a:t>
            </a:r>
            <a:r>
              <a:rPr lang="el-GR" sz="1600" u="sng" dirty="0">
                <a:latin typeface="Times New Roman" panose="02020603050405020304" pitchFamily="18" charset="0"/>
                <a:ea typeface="Times New Roman" panose="02020603050405020304" pitchFamily="18" charset="0"/>
              </a:rPr>
              <a:t>εκμάθηση και η χρήση της γλώσσας </a:t>
            </a:r>
            <a:r>
              <a:rPr lang="el-GR" sz="1600" b="1" u="sng" dirty="0">
                <a:latin typeface="Times New Roman" panose="02020603050405020304" pitchFamily="18" charset="0"/>
                <a:ea typeface="Times New Roman" panose="02020603050405020304" pitchFamily="18" charset="0"/>
              </a:rPr>
              <a:t>σύμφωνα με τους ηθικούς κανόνες</a:t>
            </a:r>
            <a:r>
              <a:rPr lang="el-GR" sz="1600" dirty="0">
                <a:latin typeface="Times New Roman" panose="02020603050405020304" pitchFamily="18" charset="0"/>
                <a:ea typeface="Times New Roman" panose="02020603050405020304" pitchFamily="18" charset="0"/>
              </a:rPr>
              <a:t> (π.χ. διαχωρισμός των λέξεων με καλό ή άσχημο περιεχόμενο) είναι αποτέλεσμα του </a:t>
            </a:r>
            <a:r>
              <a:rPr lang="el-GR" sz="1600" b="1" dirty="0">
                <a:latin typeface="Times New Roman" panose="02020603050405020304" pitchFamily="18" charset="0"/>
                <a:ea typeface="Times New Roman" panose="02020603050405020304" pitchFamily="18" charset="0"/>
              </a:rPr>
              <a:t>εκπολιτισμού</a:t>
            </a:r>
            <a:r>
              <a:rPr lang="el-GR" sz="1600" dirty="0">
                <a:latin typeface="Times New Roman" panose="02020603050405020304" pitchFamily="18" charset="0"/>
                <a:ea typeface="Times New Roman" panose="02020603050405020304" pitchFamily="18" charset="0"/>
              </a:rPr>
              <a:t> του ανθρώπου. (Λεπτές είναι οι αποχρώσεις μεταξύ κοινωνικοποίησης και εκπολιτισμού).</a:t>
            </a:r>
          </a:p>
          <a:p>
            <a:pPr marL="709613" lvl="1" indent="-342900" algn="just">
              <a:spcAft>
                <a:spcPts val="0"/>
              </a:spcAft>
              <a:buFont typeface="Symbol" panose="05050102010706020507" pitchFamily="18" charset="2"/>
              <a:buChar char=""/>
            </a:pPr>
            <a:endParaRPr lang="el-GR" sz="1600" b="1" dirty="0" smtClean="0">
              <a:latin typeface="Comic Sans MS" panose="030F0702030302020204" pitchFamily="66" charset="0"/>
              <a:ea typeface="Times New Roman" panose="02020603050405020304" pitchFamily="18" charset="0"/>
              <a:cs typeface="Times New Roman" panose="02020603050405020304" pitchFamily="18" charset="0"/>
            </a:endParaRPr>
          </a:p>
          <a:p>
            <a:pPr marL="709613" lvl="1" indent="-342900" algn="just">
              <a:spcAft>
                <a:spcPts val="0"/>
              </a:spcAft>
              <a:buFont typeface="Symbol" panose="05050102010706020507" pitchFamily="18" charset="2"/>
              <a:buChar char=""/>
            </a:pPr>
            <a:r>
              <a:rPr lang="el-GR" b="1" dirty="0" smtClean="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Β.</a:t>
            </a:r>
            <a:r>
              <a:rPr lang="el-GR" b="1" dirty="0" smtClean="0">
                <a:latin typeface="Comic Sans MS" panose="030F0702030302020204" pitchFamily="66" charset="0"/>
                <a:ea typeface="Times New Roman" panose="02020603050405020304" pitchFamily="18" charset="0"/>
                <a:cs typeface="Times New Roman" panose="02020603050405020304" pitchFamily="18" charset="0"/>
              </a:rPr>
              <a:t> </a:t>
            </a:r>
            <a:r>
              <a:rPr lang="el-GR" dirty="0" smtClean="0">
                <a:latin typeface="Comic Sans MS" panose="030F0702030302020204" pitchFamily="66" charset="0"/>
                <a:ea typeface="Times New Roman" panose="02020603050405020304" pitchFamily="18" charset="0"/>
                <a:cs typeface="Times New Roman" panose="02020603050405020304" pitchFamily="18" charset="0"/>
              </a:rPr>
              <a:t>στη</a:t>
            </a:r>
            <a:r>
              <a:rPr lang="el-GR" b="1" dirty="0" smtClean="0">
                <a:latin typeface="Comic Sans MS" panose="030F0702030302020204" pitchFamily="66" charset="0"/>
                <a:ea typeface="Times New Roman" panose="02020603050405020304" pitchFamily="18" charset="0"/>
                <a:cs typeface="Times New Roman" panose="02020603050405020304" pitchFamily="18" charset="0"/>
              </a:rPr>
              <a:t> </a:t>
            </a:r>
            <a:r>
              <a:rPr lang="el-GR" b="1" dirty="0">
                <a:latin typeface="Comic Sans MS" panose="030F0702030302020204" pitchFamily="66" charset="0"/>
                <a:ea typeface="Times New Roman" panose="02020603050405020304" pitchFamily="18" charset="0"/>
                <a:cs typeface="Times New Roman" panose="02020603050405020304" pitchFamily="18" charset="0"/>
              </a:rPr>
              <a:t>μάθηση της ηθικής τάξης </a:t>
            </a:r>
            <a:r>
              <a:rPr lang="el-GR" dirty="0">
                <a:latin typeface="Comic Sans MS" panose="030F0702030302020204" pitchFamily="66" charset="0"/>
                <a:ea typeface="Times New Roman" panose="02020603050405020304" pitchFamily="18" charset="0"/>
                <a:cs typeface="Times New Roman" panose="02020603050405020304" pitchFamily="18" charset="0"/>
              </a:rPr>
              <a:t>της κοινωνίας, στον </a:t>
            </a:r>
            <a:r>
              <a:rPr lang="el-GR" b="1" u="sng" dirty="0">
                <a:latin typeface="Comic Sans MS" panose="030F0702030302020204" pitchFamily="66" charset="0"/>
                <a:ea typeface="Times New Roman" panose="02020603050405020304" pitchFamily="18" charset="0"/>
                <a:cs typeface="Times New Roman" panose="02020603050405020304" pitchFamily="18" charset="0"/>
              </a:rPr>
              <a:t>εξανθρωπισμό του </a:t>
            </a:r>
            <a:r>
              <a:rPr lang="el-GR" b="1" u="sng" dirty="0" smtClean="0">
                <a:latin typeface="Comic Sans MS" panose="030F0702030302020204" pitchFamily="66" charset="0"/>
                <a:ea typeface="Times New Roman" panose="02020603050405020304" pitchFamily="18" charset="0"/>
                <a:cs typeface="Times New Roman" panose="02020603050405020304" pitchFamily="18" charset="0"/>
              </a:rPr>
              <a:t>ανθρώπου</a:t>
            </a:r>
          </a:p>
          <a:p>
            <a:pPr marL="709613" lvl="1" indent="-342900" algn="just">
              <a:spcAft>
                <a:spcPts val="0"/>
              </a:spcAft>
              <a:buFont typeface="Symbol" panose="05050102010706020507" pitchFamily="18" charset="2"/>
              <a:buChar char=""/>
            </a:pPr>
            <a:endParaRPr lang="el-GR" dirty="0">
              <a:latin typeface="Comic Sans MS" panose="030F0702030302020204" pitchFamily="66" charset="0"/>
              <a:ea typeface="Times New Roman" panose="02020603050405020304" pitchFamily="18" charset="0"/>
              <a:cs typeface="Times New Roman" panose="02020603050405020304" pitchFamily="18" charset="0"/>
            </a:endParaRPr>
          </a:p>
          <a:p>
            <a:pPr algn="just">
              <a:spcAft>
                <a:spcPts val="0"/>
              </a:spcAft>
            </a:pPr>
            <a:r>
              <a:rPr lang="en-US" b="1" dirty="0">
                <a:solidFill>
                  <a:srgbClr val="0070C0"/>
                </a:solidFill>
                <a:latin typeface="Times New Roman" panose="02020603050405020304" pitchFamily="18" charset="0"/>
                <a:ea typeface="Times New Roman" panose="02020603050405020304" pitchFamily="18" charset="0"/>
              </a:rPr>
              <a:t>Herskovits</a:t>
            </a:r>
            <a:r>
              <a:rPr lang="el-GR" b="1" dirty="0">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περιλαμβάνει </a:t>
            </a:r>
            <a:r>
              <a:rPr lang="el-GR" b="1" dirty="0">
                <a:latin typeface="Times New Roman" panose="02020603050405020304" pitchFamily="18" charset="0"/>
                <a:ea typeface="Times New Roman" panose="02020603050405020304" pitchFamily="18" charset="0"/>
              </a:rPr>
              <a:t>πείρα</a:t>
            </a:r>
            <a:r>
              <a:rPr lang="el-GR" dirty="0">
                <a:latin typeface="Times New Roman" panose="02020603050405020304" pitchFamily="18" charset="0"/>
                <a:ea typeface="Times New Roman" panose="02020603050405020304" pitchFamily="18" charset="0"/>
              </a:rPr>
              <a:t> και </a:t>
            </a:r>
            <a:r>
              <a:rPr lang="el-GR" b="1" dirty="0">
                <a:latin typeface="Times New Roman" panose="02020603050405020304" pitchFamily="18" charset="0"/>
                <a:ea typeface="Times New Roman" panose="02020603050405020304" pitchFamily="18" charset="0"/>
              </a:rPr>
              <a:t>μάθηση</a:t>
            </a:r>
            <a:r>
              <a:rPr lang="el-GR" dirty="0">
                <a:latin typeface="Times New Roman" panose="02020603050405020304" pitchFamily="18" charset="0"/>
                <a:ea typeface="Times New Roman" panose="02020603050405020304" pitchFamily="18" charset="0"/>
              </a:rPr>
              <a:t> που </a:t>
            </a:r>
            <a:r>
              <a:rPr lang="el-GR" u="sng" dirty="0">
                <a:latin typeface="Times New Roman" panose="02020603050405020304" pitchFamily="18" charset="0"/>
                <a:ea typeface="Times New Roman" panose="02020603050405020304" pitchFamily="18" charset="0"/>
              </a:rPr>
              <a:t>ξεχωρίζουν τον άνθρωπο από τα άλλα πλάσματα</a:t>
            </a:r>
            <a:r>
              <a:rPr lang="el-GR" dirty="0">
                <a:latin typeface="Times New Roman" panose="02020603050405020304" pitchFamily="18" charset="0"/>
                <a:ea typeface="Times New Roman" panose="02020603050405020304" pitchFamily="18" charset="0"/>
              </a:rPr>
              <a:t> και του δίνουν την </a:t>
            </a:r>
            <a:r>
              <a:rPr lang="el-GR" u="sng" dirty="0">
                <a:solidFill>
                  <a:srgbClr val="33CC33"/>
                </a:solidFill>
                <a:latin typeface="Times New Roman" panose="02020603050405020304" pitchFamily="18" charset="0"/>
                <a:ea typeface="Times New Roman" panose="02020603050405020304" pitchFamily="18" charset="0"/>
              </a:rPr>
              <a:t>ικανότητα του συναγωνισμού</a:t>
            </a:r>
            <a:r>
              <a:rPr lang="el-GR" dirty="0">
                <a:latin typeface="Times New Roman" panose="02020603050405020304" pitchFamily="18" charset="0"/>
                <a:ea typeface="Times New Roman" panose="02020603050405020304" pitchFamily="18" charset="0"/>
              </a:rPr>
              <a:t>.</a:t>
            </a:r>
            <a:endParaRPr lang="el-GR" sz="4400" dirty="0">
              <a:latin typeface="Times New Roman" panose="02020603050405020304" pitchFamily="18" charset="0"/>
              <a:ea typeface="Times New Roman" panose="02020603050405020304" pitchFamily="18" charset="0"/>
            </a:endParaRPr>
          </a:p>
          <a:p>
            <a:r>
              <a:rPr lang="en-US" b="1" dirty="0">
                <a:solidFill>
                  <a:srgbClr val="0070C0"/>
                </a:solidFill>
                <a:latin typeface="Times New Roman" panose="02020603050405020304" pitchFamily="18" charset="0"/>
                <a:ea typeface="Times New Roman" panose="02020603050405020304" pitchFamily="18" charset="0"/>
              </a:rPr>
              <a:t>Elias</a:t>
            </a:r>
            <a:r>
              <a:rPr lang="el-GR" b="1" dirty="0">
                <a:latin typeface="Times New Roman" panose="02020603050405020304" pitchFamily="18" charset="0"/>
                <a:ea typeface="Times New Roman" panose="02020603050405020304" pitchFamily="18" charset="0"/>
              </a:rPr>
              <a:t>:</a:t>
            </a:r>
            <a:r>
              <a:rPr lang="el-GR" dirty="0">
                <a:latin typeface="Times New Roman" panose="02020603050405020304" pitchFamily="18" charset="0"/>
                <a:ea typeface="Times New Roman" panose="02020603050405020304" pitchFamily="18" charset="0"/>
              </a:rPr>
              <a:t> στο δίτομο έργο του «</a:t>
            </a:r>
            <a:r>
              <a:rPr lang="el-GR" i="1" dirty="0">
                <a:latin typeface="Times New Roman" panose="02020603050405020304" pitchFamily="18" charset="0"/>
                <a:ea typeface="Times New Roman" panose="02020603050405020304" pitchFamily="18" charset="0"/>
              </a:rPr>
              <a:t>Η εξέλιξη του πολιτισμού: </a:t>
            </a:r>
            <a:r>
              <a:rPr lang="el-GR" i="1" dirty="0" err="1">
                <a:latin typeface="Times New Roman" panose="02020603050405020304" pitchFamily="18" charset="0"/>
                <a:ea typeface="Times New Roman" panose="02020603050405020304" pitchFamily="18" charset="0"/>
              </a:rPr>
              <a:t>κοινωνιογενετικές</a:t>
            </a:r>
            <a:r>
              <a:rPr lang="el-GR" i="1" dirty="0">
                <a:latin typeface="Times New Roman" panose="02020603050405020304" pitchFamily="18" charset="0"/>
                <a:ea typeface="Times New Roman" panose="02020603050405020304" pitchFamily="18" charset="0"/>
              </a:rPr>
              <a:t> και ψυχογενετικές έρευνες</a:t>
            </a:r>
            <a:r>
              <a:rPr lang="el-GR" dirty="0">
                <a:latin typeface="Times New Roman" panose="02020603050405020304" pitchFamily="18" charset="0"/>
                <a:ea typeface="Times New Roman" panose="02020603050405020304" pitchFamily="18" charset="0"/>
              </a:rPr>
              <a:t>» εντοπίζει, όσον αφορά στη εκπολιτιστική διαδικασία, μια </a:t>
            </a:r>
            <a:r>
              <a:rPr lang="el-GR" b="1" dirty="0">
                <a:latin typeface="Times New Roman" panose="02020603050405020304" pitchFamily="18" charset="0"/>
                <a:ea typeface="Times New Roman" panose="02020603050405020304" pitchFamily="18" charset="0"/>
              </a:rPr>
              <a:t>τάση στις δυτικές κοινωνίες</a:t>
            </a:r>
            <a:r>
              <a:rPr lang="el-GR" dirty="0">
                <a:latin typeface="Times New Roman" panose="02020603050405020304" pitchFamily="18" charset="0"/>
                <a:ea typeface="Times New Roman" panose="02020603050405020304" pitchFamily="18" charset="0"/>
              </a:rPr>
              <a:t> από το Μεσαίωνα ως σήμερα προς </a:t>
            </a:r>
            <a:r>
              <a:rPr lang="el-GR" b="1" u="sng" dirty="0">
                <a:solidFill>
                  <a:srgbClr val="33CC33"/>
                </a:solidFill>
                <a:latin typeface="Times New Roman" panose="02020603050405020304" pitchFamily="18" charset="0"/>
                <a:ea typeface="Times New Roman" panose="02020603050405020304" pitchFamily="18" charset="0"/>
              </a:rPr>
              <a:t>‘εκλέπτυνση’ </a:t>
            </a:r>
            <a:r>
              <a:rPr lang="el-GR" b="1" u="sng" dirty="0">
                <a:latin typeface="Times New Roman" panose="02020603050405020304" pitchFamily="18" charset="0"/>
                <a:ea typeface="Times New Roman" panose="02020603050405020304" pitchFamily="18" charset="0"/>
              </a:rPr>
              <a:t>της κοινωνικής συμπεριφοράς</a:t>
            </a:r>
            <a:r>
              <a:rPr lang="el-GR" dirty="0">
                <a:latin typeface="Times New Roman" panose="02020603050405020304" pitchFamily="18" charset="0"/>
                <a:ea typeface="Times New Roman" panose="02020603050405020304" pitchFamily="18" charset="0"/>
              </a:rPr>
              <a:t>.</a:t>
            </a:r>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28</a:t>
            </a:fld>
            <a:endParaRPr lang="el-GR"/>
          </a:p>
        </p:txBody>
      </p:sp>
    </p:spTree>
    <p:extLst>
      <p:ext uri="{BB962C8B-B14F-4D97-AF65-F5344CB8AC3E}">
        <p14:creationId xmlns:p14="http://schemas.microsoft.com/office/powerpoint/2010/main" val="923294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7467600" cy="576064"/>
          </a:xfrm>
        </p:spPr>
        <p:txBody>
          <a:bodyPr>
            <a:normAutofit/>
          </a:bodyPr>
          <a:lstStyle/>
          <a:p>
            <a:r>
              <a:rPr lang="el-GR" b="1" dirty="0"/>
              <a:t>Ε. Εκπαίδευση, Αγωγή, Παιδεία</a:t>
            </a:r>
            <a:r>
              <a:rPr lang="el-GR" b="1" dirty="0" smtClean="0"/>
              <a:t>:</a:t>
            </a:r>
            <a:endParaRPr lang="el-GR" dirty="0"/>
          </a:p>
        </p:txBody>
      </p:sp>
      <p:sp>
        <p:nvSpPr>
          <p:cNvPr id="3" name="Θέση περιεχομένου 2"/>
          <p:cNvSpPr>
            <a:spLocks noGrp="1"/>
          </p:cNvSpPr>
          <p:nvPr>
            <p:ph sz="quarter" idx="1"/>
          </p:nvPr>
        </p:nvSpPr>
        <p:spPr>
          <a:xfrm>
            <a:off x="179512" y="692696"/>
            <a:ext cx="8208912" cy="6048672"/>
          </a:xfrm>
        </p:spPr>
        <p:txBody>
          <a:bodyPr/>
          <a:lstStyle/>
          <a:p>
            <a:pPr marL="342900" lvl="0" indent="-342900" algn="just">
              <a:spcAft>
                <a:spcPts val="0"/>
              </a:spcAft>
              <a:buFont typeface="Courier New" panose="02070309020205020404" pitchFamily="49" charset="0"/>
              <a:buChar char="o"/>
              <a:tabLst>
                <a:tab pos="342900" algn="l"/>
              </a:tabLst>
            </a:pPr>
            <a:r>
              <a:rPr lang="el-GR" b="1" dirty="0">
                <a:solidFill>
                  <a:srgbClr val="FF0000"/>
                </a:solidFill>
                <a:latin typeface="Comic Sans MS" panose="030F0702030302020204" pitchFamily="66" charset="0"/>
                <a:ea typeface="Times New Roman" panose="02020603050405020304" pitchFamily="18" charset="0"/>
              </a:rPr>
              <a:t>Εκπαίδευση</a:t>
            </a:r>
            <a:r>
              <a:rPr lang="el-GR" b="1" dirty="0">
                <a:latin typeface="Comic Sans MS" panose="030F0702030302020204" pitchFamily="66" charset="0"/>
                <a:ea typeface="Times New Roman" panose="02020603050405020304" pitchFamily="18" charset="0"/>
              </a:rPr>
              <a:t>: </a:t>
            </a:r>
            <a:r>
              <a:rPr lang="el-GR" b="1" u="sng" dirty="0">
                <a:latin typeface="Times New Roman" panose="02020603050405020304" pitchFamily="18" charset="0"/>
                <a:ea typeface="Times New Roman" panose="02020603050405020304" pitchFamily="18" charset="0"/>
              </a:rPr>
              <a:t>τυπική εκπαίδευση </a:t>
            </a:r>
            <a:r>
              <a:rPr lang="el-GR" b="1" dirty="0">
                <a:latin typeface="Times New Roman" panose="02020603050405020304" pitchFamily="18" charset="0"/>
                <a:ea typeface="Times New Roman" panose="02020603050405020304" pitchFamily="18" charset="0"/>
              </a:rPr>
              <a:t>σε </a:t>
            </a:r>
            <a:r>
              <a:rPr lang="el-GR" b="1" dirty="0">
                <a:solidFill>
                  <a:srgbClr val="33CC33"/>
                </a:solidFill>
                <a:latin typeface="Times New Roman" panose="02020603050405020304" pitchFamily="18" charset="0"/>
                <a:ea typeface="Times New Roman" panose="02020603050405020304" pitchFamily="18" charset="0"/>
              </a:rPr>
              <a:t>σχολικά ιδρύματα</a:t>
            </a:r>
            <a:r>
              <a:rPr lang="el-GR" dirty="0">
                <a:latin typeface="Times New Roman" panose="02020603050405020304" pitchFamily="18" charset="0"/>
                <a:ea typeface="Times New Roman" panose="02020603050405020304" pitchFamily="18" charset="0"/>
              </a:rPr>
              <a:t>, </a:t>
            </a:r>
            <a:r>
              <a:rPr lang="el-GR" b="1" u="sng" dirty="0">
                <a:latin typeface="Times New Roman" panose="02020603050405020304" pitchFamily="18" charset="0"/>
                <a:ea typeface="Times New Roman" panose="02020603050405020304" pitchFamily="18" charset="0"/>
              </a:rPr>
              <a:t>προγραμματισμένη και σκόπιμη διαδικασία μάθησης</a:t>
            </a:r>
            <a:endParaRPr lang="el-GR" sz="44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342900" algn="l"/>
              </a:tabLst>
            </a:pPr>
            <a:endParaRPr lang="el-GR" b="1" dirty="0" smtClean="0">
              <a:latin typeface="Comic Sans MS" panose="030F0702030302020204" pitchFamily="66"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342900" algn="l"/>
              </a:tabLst>
            </a:pPr>
            <a:r>
              <a:rPr lang="el-GR" b="1" dirty="0" smtClean="0">
                <a:latin typeface="Comic Sans MS" panose="030F0702030302020204" pitchFamily="66" charset="0"/>
                <a:ea typeface="Times New Roman" panose="02020603050405020304" pitchFamily="18" charset="0"/>
              </a:rPr>
              <a:t>Αγωγή</a:t>
            </a:r>
            <a:r>
              <a:rPr lang="el-GR" b="1" dirty="0">
                <a:latin typeface="Comic Sans MS" panose="030F0702030302020204" pitchFamily="66" charset="0"/>
                <a:ea typeface="Times New Roman" panose="02020603050405020304" pitchFamily="18" charset="0"/>
              </a:rPr>
              <a:t>:</a:t>
            </a:r>
            <a:r>
              <a:rPr lang="el-GR" dirty="0">
                <a:latin typeface="Comic Sans MS" panose="030F0702030302020204" pitchFamily="66" charset="0"/>
                <a:ea typeface="Times New Roman" panose="02020603050405020304" pitchFamily="18" charset="0"/>
              </a:rPr>
              <a:t> </a:t>
            </a:r>
            <a:r>
              <a:rPr lang="el-GR" b="1" u="sng" dirty="0">
                <a:latin typeface="Times New Roman" panose="02020603050405020304" pitchFamily="18" charset="0"/>
                <a:ea typeface="Times New Roman" panose="02020603050405020304" pitchFamily="18" charset="0"/>
              </a:rPr>
              <a:t>καθοδήγηση των νέων από τους ενήλικες</a:t>
            </a:r>
            <a:r>
              <a:rPr lang="el-GR" dirty="0">
                <a:latin typeface="Times New Roman" panose="02020603050405020304" pitchFamily="18" charset="0"/>
                <a:ea typeface="Times New Roman" panose="02020603050405020304" pitchFamily="18" charset="0"/>
              </a:rPr>
              <a:t> (μια γενιά στην άλλη) με </a:t>
            </a:r>
            <a:r>
              <a:rPr lang="el-GR" u="sng" dirty="0">
                <a:latin typeface="Times New Roman" panose="02020603050405020304" pitchFamily="18" charset="0"/>
                <a:ea typeface="Times New Roman" panose="02020603050405020304" pitchFamily="18" charset="0"/>
              </a:rPr>
              <a:t>στόχο</a:t>
            </a:r>
            <a:r>
              <a:rPr lang="el-GR" dirty="0">
                <a:latin typeface="Times New Roman" panose="02020603050405020304" pitchFamily="18" charset="0"/>
                <a:ea typeface="Times New Roman" panose="02020603050405020304" pitchFamily="18" charset="0"/>
              </a:rPr>
              <a:t> τη </a:t>
            </a:r>
            <a:r>
              <a:rPr lang="el-GR" b="1" dirty="0">
                <a:solidFill>
                  <a:srgbClr val="33CC33"/>
                </a:solidFill>
                <a:latin typeface="Times New Roman" panose="02020603050405020304" pitchFamily="18" charset="0"/>
                <a:ea typeface="Times New Roman" panose="02020603050405020304" pitchFamily="18" charset="0"/>
              </a:rPr>
              <a:t>διαμόρφωση της συμπεριφοράς</a:t>
            </a:r>
            <a:r>
              <a:rPr lang="el-GR" dirty="0">
                <a:latin typeface="Times New Roman" panose="02020603050405020304" pitchFamily="18" charset="0"/>
                <a:ea typeface="Times New Roman" panose="02020603050405020304" pitchFamily="18" charset="0"/>
              </a:rPr>
              <a:t>, σύμφωνα με τα </a:t>
            </a:r>
            <a:r>
              <a:rPr lang="el-GR" b="1" dirty="0">
                <a:latin typeface="Times New Roman" panose="02020603050405020304" pitchFamily="18" charset="0"/>
                <a:ea typeface="Times New Roman" panose="02020603050405020304" pitchFamily="18" charset="0"/>
              </a:rPr>
              <a:t>κανονιστικά πρότυπα μιας κοινωνικής ομάδας</a:t>
            </a:r>
            <a:endParaRPr lang="el-GR" sz="4400" dirty="0">
              <a:latin typeface="Times New Roman" panose="02020603050405020304" pitchFamily="18"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342900" algn="l"/>
              </a:tabLst>
            </a:pPr>
            <a:endParaRPr lang="el-GR" b="1" dirty="0" smtClean="0">
              <a:latin typeface="Comic Sans MS" panose="030F0702030302020204" pitchFamily="66" charset="0"/>
              <a:ea typeface="Times New Roman" panose="02020603050405020304" pitchFamily="18" charset="0"/>
            </a:endParaRPr>
          </a:p>
          <a:p>
            <a:pPr marL="342900" lvl="0" indent="-342900" algn="just">
              <a:spcAft>
                <a:spcPts val="0"/>
              </a:spcAft>
              <a:buFont typeface="Courier New" panose="02070309020205020404" pitchFamily="49" charset="0"/>
              <a:buChar char="o"/>
              <a:tabLst>
                <a:tab pos="342900" algn="l"/>
              </a:tabLst>
            </a:pPr>
            <a:r>
              <a:rPr lang="el-GR" b="1" dirty="0" smtClean="0">
                <a:latin typeface="Comic Sans MS" panose="030F0702030302020204" pitchFamily="66" charset="0"/>
                <a:ea typeface="Times New Roman" panose="02020603050405020304" pitchFamily="18" charset="0"/>
              </a:rPr>
              <a:t>Παιδεία</a:t>
            </a:r>
            <a:r>
              <a:rPr lang="el-GR" b="1" dirty="0">
                <a:latin typeface="Comic Sans MS" panose="030F0702030302020204" pitchFamily="66" charset="0"/>
                <a:ea typeface="Times New Roman" panose="02020603050405020304" pitchFamily="18" charset="0"/>
              </a:rPr>
              <a:t>:</a:t>
            </a:r>
            <a:r>
              <a:rPr lang="el-GR" dirty="0">
                <a:latin typeface="Comic Sans MS" panose="030F0702030302020204" pitchFamily="66"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(Χώρος παιδείας: </a:t>
            </a:r>
            <a:r>
              <a:rPr lang="el-GR" b="1" dirty="0">
                <a:latin typeface="Times New Roman" panose="02020603050405020304" pitchFamily="18" charset="0"/>
                <a:ea typeface="Times New Roman" panose="02020603050405020304" pitchFamily="18" charset="0"/>
              </a:rPr>
              <a:t>Σχολείο, οικογένεια, κοινωνία</a:t>
            </a:r>
            <a:r>
              <a:rPr lang="el-GR" dirty="0">
                <a:latin typeface="Times New Roman" panose="02020603050405020304" pitchFamily="18" charset="0"/>
                <a:ea typeface="Times New Roman" panose="02020603050405020304" pitchFamily="18" charset="0"/>
              </a:rPr>
              <a:t>)</a:t>
            </a:r>
            <a:endParaRPr lang="el-GR" sz="4400" dirty="0">
              <a:latin typeface="Times New Roman" panose="02020603050405020304" pitchFamily="18" charset="0"/>
              <a:ea typeface="Times New Roman" panose="02020603050405020304" pitchFamily="18" charset="0"/>
            </a:endParaRPr>
          </a:p>
          <a:p>
            <a:pPr marL="1143000" lvl="2" indent="-228600" algn="just">
              <a:spcAft>
                <a:spcPts val="0"/>
              </a:spcAft>
              <a:buFont typeface="Wingdings" panose="05000000000000000000" pitchFamily="2" charset="2"/>
              <a:buChar char=""/>
              <a:tabLst>
                <a:tab pos="342900" algn="l"/>
              </a:tabLst>
            </a:pPr>
            <a:r>
              <a:rPr lang="el-GR" sz="2400" dirty="0">
                <a:latin typeface="Times New Roman" panose="02020603050405020304" pitchFamily="18" charset="0"/>
                <a:ea typeface="Times New Roman" panose="02020603050405020304" pitchFamily="18" charset="0"/>
              </a:rPr>
              <a:t>έχει </a:t>
            </a:r>
            <a:r>
              <a:rPr lang="el-GR" sz="2400" u="sng" dirty="0">
                <a:latin typeface="Times New Roman" panose="02020603050405020304" pitchFamily="18" charset="0"/>
                <a:ea typeface="Times New Roman" panose="02020603050405020304" pitchFamily="18" charset="0"/>
              </a:rPr>
              <a:t>μεγαλύτερο </a:t>
            </a:r>
            <a:r>
              <a:rPr lang="el-GR" sz="2400" b="1" u="sng" dirty="0">
                <a:latin typeface="Times New Roman" panose="02020603050405020304" pitchFamily="18" charset="0"/>
                <a:ea typeface="Times New Roman" panose="02020603050405020304" pitchFamily="18" charset="0"/>
              </a:rPr>
              <a:t>γνωστικό</a:t>
            </a:r>
            <a:r>
              <a:rPr lang="el-GR" sz="2400" u="sng" dirty="0">
                <a:latin typeface="Times New Roman" panose="02020603050405020304" pitchFamily="18" charset="0"/>
                <a:ea typeface="Times New Roman" panose="02020603050405020304" pitchFamily="18" charset="0"/>
              </a:rPr>
              <a:t> βάθος και πλάτος</a:t>
            </a:r>
            <a:r>
              <a:rPr lang="el-GR" sz="2400" dirty="0">
                <a:latin typeface="Times New Roman" panose="02020603050405020304" pitchFamily="18" charset="0"/>
                <a:ea typeface="Times New Roman" panose="02020603050405020304" pitchFamily="18" charset="0"/>
              </a:rPr>
              <a:t> και συνάδει με τη </a:t>
            </a:r>
            <a:r>
              <a:rPr lang="el-GR" sz="2400" b="1" dirty="0">
                <a:solidFill>
                  <a:srgbClr val="33CC33"/>
                </a:solidFill>
                <a:latin typeface="Times New Roman" panose="02020603050405020304" pitchFamily="18" charset="0"/>
                <a:ea typeface="Times New Roman" panose="02020603050405020304" pitchFamily="18" charset="0"/>
              </a:rPr>
              <a:t>μόρφωση</a:t>
            </a:r>
            <a:endParaRPr lang="el-GR" sz="2400" dirty="0">
              <a:solidFill>
                <a:srgbClr val="33CC33"/>
              </a:solidFill>
              <a:latin typeface="Times New Roman" panose="02020603050405020304" pitchFamily="18" charset="0"/>
              <a:ea typeface="Times New Roman" panose="02020603050405020304" pitchFamily="18" charset="0"/>
            </a:endParaRPr>
          </a:p>
          <a:p>
            <a:pPr marL="1143000" lvl="2" indent="-228600" algn="just">
              <a:spcAft>
                <a:spcPts val="0"/>
              </a:spcAft>
              <a:buFont typeface="Wingdings" panose="05000000000000000000" pitchFamily="2" charset="2"/>
              <a:buChar char=""/>
              <a:tabLst>
                <a:tab pos="342900" algn="l"/>
              </a:tabLst>
            </a:pPr>
            <a:r>
              <a:rPr lang="el-GR" sz="2400" dirty="0">
                <a:latin typeface="Times New Roman" panose="02020603050405020304" pitchFamily="18" charset="0"/>
                <a:ea typeface="Times New Roman" panose="02020603050405020304" pitchFamily="18" charset="0"/>
              </a:rPr>
              <a:t>η ίδια είναι </a:t>
            </a:r>
            <a:r>
              <a:rPr lang="el-GR" sz="2400" b="1" dirty="0">
                <a:solidFill>
                  <a:srgbClr val="33CC33"/>
                </a:solidFill>
                <a:latin typeface="Times New Roman" panose="02020603050405020304" pitchFamily="18" charset="0"/>
                <a:ea typeface="Times New Roman" panose="02020603050405020304" pitchFamily="18" charset="0"/>
              </a:rPr>
              <a:t>τελικός στόχος </a:t>
            </a:r>
            <a:r>
              <a:rPr lang="el-GR" sz="2400" b="1" dirty="0">
                <a:solidFill>
                  <a:srgbClr val="0033CC"/>
                </a:solidFill>
                <a:latin typeface="Times New Roman" panose="02020603050405020304" pitchFamily="18" charset="0"/>
                <a:ea typeface="Times New Roman" panose="02020603050405020304" pitchFamily="18" charset="0"/>
              </a:rPr>
              <a:t>της αγωγής, της εκπαίδευσης, της κοινωνικοποίησης</a:t>
            </a:r>
            <a:endParaRPr lang="el-GR" sz="2400" dirty="0">
              <a:solidFill>
                <a:srgbClr val="0033CC"/>
              </a:solidFill>
              <a:latin typeface="Times New Roman" panose="02020603050405020304" pitchFamily="18" charset="0"/>
              <a:ea typeface="Times New Roman" panose="02020603050405020304" pitchFamily="18" charset="0"/>
            </a:endParaRPr>
          </a:p>
          <a:p>
            <a:pPr marL="1143000" lvl="2" indent="-228600" algn="just">
              <a:spcAft>
                <a:spcPts val="0"/>
              </a:spcAft>
              <a:buFont typeface="Wingdings" panose="05000000000000000000" pitchFamily="2" charset="2"/>
              <a:buChar char=""/>
              <a:tabLst>
                <a:tab pos="342900" algn="l"/>
              </a:tabLst>
            </a:pPr>
            <a:r>
              <a:rPr lang="el-GR" sz="2400" b="1" dirty="0">
                <a:solidFill>
                  <a:srgbClr val="33CC33"/>
                </a:solidFill>
                <a:latin typeface="Times New Roman" panose="02020603050405020304" pitchFamily="18" charset="0"/>
                <a:ea typeface="Times New Roman" panose="02020603050405020304" pitchFamily="18" charset="0"/>
              </a:rPr>
              <a:t>γενική μόρφωση</a:t>
            </a:r>
            <a:r>
              <a:rPr lang="el-GR" sz="2400" dirty="0">
                <a:solidFill>
                  <a:srgbClr val="33CC33"/>
                </a:solidFill>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που λαμβάνει ο άνθρωπος σ’ όλη του τη ζωή</a:t>
            </a:r>
          </a:p>
          <a:p>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29</a:t>
            </a:fld>
            <a:endParaRPr lang="el-GR"/>
          </a:p>
        </p:txBody>
      </p:sp>
    </p:spTree>
    <p:extLst>
      <p:ext uri="{BB962C8B-B14F-4D97-AF65-F5344CB8AC3E}">
        <p14:creationId xmlns:p14="http://schemas.microsoft.com/office/powerpoint/2010/main" val="2761116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7467600" cy="562074"/>
          </a:xfrm>
        </p:spPr>
        <p:txBody>
          <a:bodyPr/>
          <a:lstStyle/>
          <a:p>
            <a:r>
              <a:rPr lang="el-GR" cap="none" dirty="0">
                <a:latin typeface="Arial" charset="0"/>
              </a:rPr>
              <a:t>ΕΙΣΑΓΩΓΙΚΑ</a:t>
            </a:r>
            <a:endParaRPr lang="el-GR" dirty="0"/>
          </a:p>
        </p:txBody>
      </p:sp>
      <p:sp>
        <p:nvSpPr>
          <p:cNvPr id="3" name="Θέση περιεχομένου 2"/>
          <p:cNvSpPr>
            <a:spLocks noGrp="1"/>
          </p:cNvSpPr>
          <p:nvPr>
            <p:ph sz="quarter" idx="1"/>
          </p:nvPr>
        </p:nvSpPr>
        <p:spPr>
          <a:xfrm>
            <a:off x="179512" y="476672"/>
            <a:ext cx="8352928" cy="6237312"/>
          </a:xfrm>
        </p:spPr>
        <p:txBody>
          <a:bodyPr/>
          <a:lstStyle/>
          <a:p>
            <a:pPr marL="342900" lvl="0" indent="-342900" algn="just">
              <a:spcAft>
                <a:spcPts val="0"/>
              </a:spcAft>
              <a:buSzPts val="800"/>
              <a:buFont typeface="Symbol" panose="05050102010706020507" pitchFamily="18" charset="2"/>
              <a:buChar char=""/>
            </a:pPr>
            <a:r>
              <a:rPr lang="el-GR" dirty="0">
                <a:latin typeface="Times New Roman" panose="02020603050405020304" pitchFamily="18" charset="0"/>
                <a:ea typeface="Times New Roman" panose="02020603050405020304" pitchFamily="18" charset="0"/>
              </a:rPr>
              <a:t>Οι </a:t>
            </a:r>
            <a:r>
              <a:rPr lang="el-GR" b="1" dirty="0">
                <a:solidFill>
                  <a:srgbClr val="FF0000"/>
                </a:solidFill>
                <a:latin typeface="Times New Roman" panose="02020603050405020304" pitchFamily="18" charset="0"/>
                <a:ea typeface="Times New Roman" panose="02020603050405020304" pitchFamily="18" charset="0"/>
              </a:rPr>
              <a:t>βασικές έννοιες </a:t>
            </a:r>
            <a:r>
              <a:rPr lang="el-GR" b="1" dirty="0">
                <a:latin typeface="Times New Roman" panose="02020603050405020304" pitchFamily="18" charset="0"/>
                <a:ea typeface="Times New Roman" panose="02020603050405020304" pitchFamily="18" charset="0"/>
              </a:rPr>
              <a:t>της Κοινωνιολογίας της εκπαίδευσης</a:t>
            </a:r>
            <a:r>
              <a:rPr lang="el-GR" dirty="0">
                <a:latin typeface="Times New Roman" panose="02020603050405020304" pitchFamily="18" charset="0"/>
                <a:ea typeface="Times New Roman" panose="02020603050405020304" pitchFamily="18" charset="0"/>
              </a:rPr>
              <a:t> (κοινωνικοποίηση, κοινωνική ένταξη, εκπολιτισμός, εκπαίδευση, αγωγή, παιδεία, </a:t>
            </a:r>
            <a:r>
              <a:rPr lang="el-GR" dirty="0" smtClean="0">
                <a:latin typeface="Times New Roman" panose="02020603050405020304" pitchFamily="18" charset="0"/>
                <a:ea typeface="Times New Roman" panose="02020603050405020304" pitchFamily="18" charset="0"/>
              </a:rPr>
              <a:t>κοινωνική ομάδα &amp; κοινωνική </a:t>
            </a:r>
            <a:r>
              <a:rPr lang="el-GR" dirty="0">
                <a:latin typeface="Times New Roman" panose="02020603050405020304" pitchFamily="18" charset="0"/>
                <a:ea typeface="Times New Roman" panose="02020603050405020304" pitchFamily="18" charset="0"/>
              </a:rPr>
              <a:t>συνοχή)</a:t>
            </a:r>
            <a:r>
              <a:rPr lang="el-GR" b="1" dirty="0">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είναι </a:t>
            </a:r>
            <a:r>
              <a:rPr lang="el-GR" b="1" dirty="0">
                <a:latin typeface="Times New Roman" panose="02020603050405020304" pitchFamily="18" charset="0"/>
                <a:ea typeface="Times New Roman" panose="02020603050405020304" pitchFamily="18" charset="0"/>
              </a:rPr>
              <a:t>έννοιες </a:t>
            </a:r>
            <a:r>
              <a:rPr lang="el-GR" dirty="0">
                <a:latin typeface="Times New Roman" panose="02020603050405020304" pitchFamily="18" charset="0"/>
                <a:ea typeface="Times New Roman" panose="02020603050405020304" pitchFamily="18" charset="0"/>
              </a:rPr>
              <a:t>του</a:t>
            </a:r>
            <a:r>
              <a:rPr lang="el-GR" b="1" dirty="0">
                <a:latin typeface="Times New Roman" panose="02020603050405020304" pitchFamily="18" charset="0"/>
                <a:ea typeface="Times New Roman" panose="02020603050405020304" pitchFamily="18" charset="0"/>
              </a:rPr>
              <a:t> </a:t>
            </a:r>
            <a:r>
              <a:rPr lang="el-GR" b="1" u="sng" dirty="0">
                <a:latin typeface="Times New Roman" panose="02020603050405020304" pitchFamily="18" charset="0"/>
                <a:ea typeface="Times New Roman" panose="02020603050405020304" pitchFamily="18" charset="0"/>
              </a:rPr>
              <a:t>πολιτισμού</a:t>
            </a:r>
            <a:r>
              <a:rPr lang="el-GR" b="1" dirty="0">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και της</a:t>
            </a:r>
            <a:r>
              <a:rPr lang="el-GR" b="1" dirty="0">
                <a:latin typeface="Times New Roman" panose="02020603050405020304" pitchFamily="18" charset="0"/>
                <a:ea typeface="Times New Roman" panose="02020603050405020304" pitchFamily="18" charset="0"/>
              </a:rPr>
              <a:t> </a:t>
            </a:r>
            <a:r>
              <a:rPr lang="el-GR" b="1" u="sng" dirty="0">
                <a:latin typeface="Times New Roman" panose="02020603050405020304" pitchFamily="18" charset="0"/>
                <a:ea typeface="Times New Roman" panose="02020603050405020304" pitchFamily="18" charset="0"/>
              </a:rPr>
              <a:t>κοινωνίας</a:t>
            </a:r>
            <a:r>
              <a:rPr lang="el-GR" dirty="0">
                <a:latin typeface="Times New Roman" panose="02020603050405020304" pitchFamily="18" charset="0"/>
                <a:ea typeface="Times New Roman" panose="02020603050405020304" pitchFamily="18" charset="0"/>
              </a:rPr>
              <a:t>, τις οποίες </a:t>
            </a:r>
            <a:r>
              <a:rPr lang="el-GR" dirty="0">
                <a:solidFill>
                  <a:srgbClr val="FF0000"/>
                </a:solidFill>
                <a:latin typeface="Times New Roman" panose="02020603050405020304" pitchFamily="18" charset="0"/>
                <a:ea typeface="Times New Roman" panose="02020603050405020304" pitchFamily="18" charset="0"/>
              </a:rPr>
              <a:t>χρησιμοποιούν οι κοινωνιολόγοι </a:t>
            </a:r>
            <a:r>
              <a:rPr lang="el-GR" b="1" u="sng" dirty="0">
                <a:solidFill>
                  <a:srgbClr val="FF0000"/>
                </a:solidFill>
                <a:latin typeface="Times New Roman" panose="02020603050405020304" pitchFamily="18" charset="0"/>
                <a:ea typeface="Times New Roman" panose="02020603050405020304" pitchFamily="18" charset="0"/>
              </a:rPr>
              <a:t>με ιδιαίτερη σημασία</a:t>
            </a:r>
            <a:r>
              <a:rPr lang="el-GR" b="1" dirty="0">
                <a:solidFill>
                  <a:srgbClr val="FF0000"/>
                </a:solidFill>
                <a:latin typeface="Times New Roman" panose="02020603050405020304" pitchFamily="18" charset="0"/>
                <a:ea typeface="Times New Roman" panose="02020603050405020304" pitchFamily="18" charset="0"/>
              </a:rPr>
              <a:t> </a:t>
            </a:r>
            <a:r>
              <a:rPr lang="el-GR" dirty="0">
                <a:latin typeface="Times New Roman" panose="02020603050405020304" pitchFamily="18" charset="0"/>
                <a:ea typeface="Times New Roman" panose="02020603050405020304" pitchFamily="18" charset="0"/>
              </a:rPr>
              <a:t>και αποτελούν βασικές θέσεις ολόκληρου του επιστημονικού τους </a:t>
            </a:r>
            <a:r>
              <a:rPr lang="el-GR" dirty="0" smtClean="0">
                <a:latin typeface="Times New Roman" panose="02020603050405020304" pitchFamily="18" charset="0"/>
                <a:ea typeface="Times New Roman" panose="02020603050405020304" pitchFamily="18" charset="0"/>
              </a:rPr>
              <a:t>πεδίου</a:t>
            </a:r>
          </a:p>
          <a:p>
            <a:pPr marL="342900" lvl="0" indent="-342900" algn="just">
              <a:spcAft>
                <a:spcPts val="0"/>
              </a:spcAft>
              <a:buSzPts val="800"/>
              <a:buFont typeface="Symbol" panose="05050102010706020507" pitchFamily="18" charset="2"/>
              <a:buChar char=""/>
            </a:pPr>
            <a:r>
              <a:rPr lang="el-GR" dirty="0" smtClean="0">
                <a:latin typeface="Times New Roman" panose="02020603050405020304" pitchFamily="18" charset="0"/>
                <a:ea typeface="Times New Roman" panose="02020603050405020304" pitchFamily="18" charset="0"/>
              </a:rPr>
              <a:t>(π.χ</a:t>
            </a:r>
            <a:r>
              <a:rPr lang="el-GR" dirty="0">
                <a:latin typeface="Times New Roman" panose="02020603050405020304" pitchFamily="18" charset="0"/>
                <a:ea typeface="Times New Roman" panose="02020603050405020304" pitchFamily="18" charset="0"/>
              </a:rPr>
              <a:t>. </a:t>
            </a:r>
            <a:r>
              <a:rPr lang="el-GR" b="1" dirty="0" smtClean="0">
                <a:latin typeface="Times New Roman" panose="02020603050405020304" pitchFamily="18" charset="0"/>
                <a:ea typeface="Times New Roman" panose="02020603050405020304" pitchFamily="18" charset="0"/>
              </a:rPr>
              <a:t>εκπολιτισμός</a:t>
            </a:r>
          </a:p>
          <a:p>
            <a:pPr marL="709613" lvl="1" indent="-342900" algn="just">
              <a:spcAft>
                <a:spcPts val="0"/>
              </a:spcAft>
              <a:buSzPts val="800"/>
              <a:buFont typeface="Symbol" panose="05050102010706020507" pitchFamily="18" charset="2"/>
              <a:buChar char=""/>
            </a:pPr>
            <a:r>
              <a:rPr lang="el-GR" sz="2000" b="1" u="sng" dirty="0" smtClean="0">
                <a:latin typeface="Times New Roman" panose="02020603050405020304" pitchFamily="18" charset="0"/>
                <a:ea typeface="Times New Roman" panose="02020603050405020304" pitchFamily="18" charset="0"/>
              </a:rPr>
              <a:t>κοινά</a:t>
            </a:r>
            <a:r>
              <a:rPr lang="el-GR" sz="2000" dirty="0">
                <a:latin typeface="Times New Roman" panose="02020603050405020304" pitchFamily="18" charset="0"/>
                <a:ea typeface="Times New Roman" panose="02020603050405020304" pitchFamily="18" charset="0"/>
              </a:rPr>
              <a:t>: σημαίνει επαφή του ανθρώπου με τις διάφορες </a:t>
            </a:r>
            <a:r>
              <a:rPr lang="el-GR" sz="2000" b="1" dirty="0">
                <a:latin typeface="Times New Roman" panose="02020603050405020304" pitchFamily="18" charset="0"/>
                <a:ea typeface="Times New Roman" panose="02020603050405020304" pitchFamily="18" charset="0"/>
              </a:rPr>
              <a:t>τέχνες</a:t>
            </a:r>
            <a:r>
              <a:rPr lang="el-GR" sz="2000" dirty="0">
                <a:latin typeface="Times New Roman" panose="02020603050405020304" pitchFamily="18" charset="0"/>
                <a:ea typeface="Times New Roman" panose="02020603050405020304" pitchFamily="18" charset="0"/>
              </a:rPr>
              <a:t>, </a:t>
            </a:r>
            <a:r>
              <a:rPr lang="el-GR" sz="2000" dirty="0" smtClean="0">
                <a:latin typeface="Times New Roman" panose="02020603050405020304" pitchFamily="18" charset="0"/>
                <a:ea typeface="Times New Roman" panose="02020603050405020304" pitchFamily="18" charset="0"/>
              </a:rPr>
              <a:t>ενώ</a:t>
            </a:r>
          </a:p>
          <a:p>
            <a:pPr marL="709613" lvl="1" indent="-342900" algn="just">
              <a:spcAft>
                <a:spcPts val="0"/>
              </a:spcAft>
              <a:buSzPts val="800"/>
              <a:buFont typeface="Symbol" panose="05050102010706020507" pitchFamily="18" charset="2"/>
              <a:buChar char=""/>
            </a:pPr>
            <a:r>
              <a:rPr lang="el-GR" sz="2000" b="1" u="sng" dirty="0" smtClean="0">
                <a:latin typeface="Times New Roman" panose="02020603050405020304" pitchFamily="18" charset="0"/>
                <a:ea typeface="Times New Roman" panose="02020603050405020304" pitchFamily="18" charset="0"/>
              </a:rPr>
              <a:t>κοινωνιολογικά</a:t>
            </a:r>
            <a:r>
              <a:rPr lang="el-GR" sz="2000" dirty="0">
                <a:latin typeface="Times New Roman" panose="02020603050405020304" pitchFamily="18" charset="0"/>
                <a:ea typeface="Times New Roman" panose="02020603050405020304" pitchFamily="18" charset="0"/>
              </a:rPr>
              <a:t>: εκτός αυτών σημαίνει και την </a:t>
            </a:r>
            <a:r>
              <a:rPr lang="el-GR" sz="2000" b="1" dirty="0">
                <a:latin typeface="Times New Roman" panose="02020603050405020304" pitchFamily="18" charset="0"/>
                <a:ea typeface="Times New Roman" panose="02020603050405020304" pitchFamily="18" charset="0"/>
              </a:rPr>
              <a:t>εκμάθηση αξιών, κανόνων, δεξιοτήτων</a:t>
            </a:r>
            <a:r>
              <a:rPr lang="el-GR" sz="2000" dirty="0">
                <a:latin typeface="Times New Roman" panose="02020603050405020304" pitchFamily="18" charset="0"/>
                <a:ea typeface="Times New Roman" panose="02020603050405020304" pitchFamily="18" charset="0"/>
              </a:rPr>
              <a:t> κ.ά. του </a:t>
            </a:r>
            <a:r>
              <a:rPr lang="el-GR" sz="2000" dirty="0" smtClean="0">
                <a:latin typeface="Times New Roman" panose="02020603050405020304" pitchFamily="18" charset="0"/>
                <a:ea typeface="Times New Roman" panose="02020603050405020304" pitchFamily="18" charset="0"/>
              </a:rPr>
              <a:t>κοινωνικού </a:t>
            </a:r>
            <a:r>
              <a:rPr lang="el-GR" sz="2000" dirty="0">
                <a:latin typeface="Times New Roman" panose="02020603050405020304" pitchFamily="18" charset="0"/>
                <a:ea typeface="Times New Roman" panose="02020603050405020304" pitchFamily="18" charset="0"/>
              </a:rPr>
              <a:t>συστήματος).</a:t>
            </a:r>
          </a:p>
          <a:p>
            <a:pPr marL="342900" lvl="0" indent="-342900" algn="just">
              <a:spcAft>
                <a:spcPts val="0"/>
              </a:spcAft>
              <a:buSzPts val="800"/>
              <a:buFont typeface="Symbol" panose="05050102010706020507" pitchFamily="18" charset="2"/>
              <a:buChar char=""/>
            </a:pPr>
            <a:r>
              <a:rPr lang="el-GR" u="sng" dirty="0">
                <a:latin typeface="Times New Roman" panose="02020603050405020304" pitchFamily="18" charset="0"/>
                <a:ea typeface="Times New Roman" panose="02020603050405020304" pitchFamily="18" charset="0"/>
              </a:rPr>
              <a:t>Αφορούν</a:t>
            </a:r>
            <a:r>
              <a:rPr lang="el-GR" dirty="0">
                <a:latin typeface="Times New Roman" panose="02020603050405020304" pitchFamily="18" charset="0"/>
                <a:ea typeface="Times New Roman" panose="02020603050405020304" pitchFamily="18" charset="0"/>
              </a:rPr>
              <a:t>, δηλαδή, </a:t>
            </a:r>
            <a:r>
              <a:rPr lang="el-GR" u="sng" dirty="0">
                <a:latin typeface="Times New Roman" panose="02020603050405020304" pitchFamily="18" charset="0"/>
                <a:ea typeface="Times New Roman" panose="02020603050405020304" pitchFamily="18" charset="0"/>
              </a:rPr>
              <a:t>διαδικασίες του </a:t>
            </a:r>
            <a:r>
              <a:rPr lang="el-GR" b="1" u="sng" dirty="0">
                <a:latin typeface="Times New Roman" panose="02020603050405020304" pitchFamily="18" charset="0"/>
                <a:ea typeface="Times New Roman" panose="02020603050405020304" pitchFamily="18" charset="0"/>
              </a:rPr>
              <a:t>κοινωνικού γίγνεσθαι</a:t>
            </a:r>
            <a:r>
              <a:rPr lang="el-GR" dirty="0">
                <a:latin typeface="Times New Roman" panose="02020603050405020304" pitchFamily="18" charset="0"/>
                <a:ea typeface="Times New Roman" panose="02020603050405020304" pitchFamily="18" charset="0"/>
              </a:rPr>
              <a:t>, με τις </a:t>
            </a:r>
            <a:r>
              <a:rPr lang="el-GR" dirty="0" smtClean="0">
                <a:latin typeface="Times New Roman" panose="02020603050405020304" pitchFamily="18" charset="0"/>
                <a:ea typeface="Times New Roman" panose="02020603050405020304" pitchFamily="18" charset="0"/>
              </a:rPr>
              <a:t>οποίες επιτυγχάνεται:</a:t>
            </a:r>
          </a:p>
          <a:p>
            <a:pPr marL="709613" lvl="1" indent="-342900" algn="just">
              <a:spcAft>
                <a:spcPts val="0"/>
              </a:spcAft>
              <a:buSzPts val="800"/>
              <a:buFont typeface="Symbol" panose="05050102010706020507" pitchFamily="18" charset="2"/>
              <a:buChar char=""/>
            </a:pPr>
            <a:r>
              <a:rPr lang="el-GR" sz="2000" dirty="0" smtClean="0">
                <a:latin typeface="Times New Roman" panose="02020603050405020304" pitchFamily="18" charset="0"/>
                <a:ea typeface="Times New Roman" panose="02020603050405020304" pitchFamily="18" charset="0"/>
              </a:rPr>
              <a:t>η </a:t>
            </a:r>
            <a:r>
              <a:rPr lang="el-GR" sz="2000" b="1" u="sng" dirty="0">
                <a:solidFill>
                  <a:srgbClr val="FF0000"/>
                </a:solidFill>
                <a:latin typeface="Times New Roman" panose="02020603050405020304" pitchFamily="18" charset="0"/>
                <a:ea typeface="Times New Roman" panose="02020603050405020304" pitchFamily="18" charset="0"/>
              </a:rPr>
              <a:t>ένταξη</a:t>
            </a:r>
            <a:r>
              <a:rPr lang="el-GR" sz="2000" b="1" dirty="0">
                <a:latin typeface="Times New Roman" panose="02020603050405020304" pitchFamily="18" charset="0"/>
                <a:ea typeface="Times New Roman" panose="02020603050405020304" pitchFamily="18" charset="0"/>
              </a:rPr>
              <a:t> του ατόμου στο κοινωνικό </a:t>
            </a:r>
            <a:r>
              <a:rPr lang="el-GR" sz="2000" b="1" dirty="0" smtClean="0">
                <a:latin typeface="Times New Roman" panose="02020603050405020304" pitchFamily="18" charset="0"/>
                <a:ea typeface="Times New Roman" panose="02020603050405020304" pitchFamily="18" charset="0"/>
              </a:rPr>
              <a:t>περιβάλλον</a:t>
            </a:r>
            <a:r>
              <a:rPr lang="el-GR" sz="2000" dirty="0" smtClean="0">
                <a:latin typeface="Times New Roman" panose="02020603050405020304" pitchFamily="18" charset="0"/>
                <a:ea typeface="Times New Roman" panose="02020603050405020304" pitchFamily="18" charset="0"/>
              </a:rPr>
              <a:t>,</a:t>
            </a:r>
          </a:p>
          <a:p>
            <a:pPr marL="709613" lvl="1" indent="-342900" algn="just">
              <a:spcAft>
                <a:spcPts val="0"/>
              </a:spcAft>
              <a:buSzPts val="800"/>
              <a:buFont typeface="Symbol" panose="05050102010706020507" pitchFamily="18" charset="2"/>
              <a:buChar char=""/>
            </a:pPr>
            <a:r>
              <a:rPr lang="el-GR" sz="2000" dirty="0" smtClean="0">
                <a:latin typeface="Times New Roman" panose="02020603050405020304" pitchFamily="18" charset="0"/>
                <a:ea typeface="Times New Roman" panose="02020603050405020304" pitchFamily="18" charset="0"/>
              </a:rPr>
              <a:t>στη </a:t>
            </a:r>
            <a:r>
              <a:rPr lang="el-GR" sz="2000" b="1" u="sng" dirty="0">
                <a:solidFill>
                  <a:srgbClr val="FF0000"/>
                </a:solidFill>
                <a:latin typeface="Times New Roman" panose="02020603050405020304" pitchFamily="18" charset="0"/>
                <a:ea typeface="Times New Roman" panose="02020603050405020304" pitchFamily="18" charset="0"/>
              </a:rPr>
              <a:t>σχέση</a:t>
            </a:r>
            <a:r>
              <a:rPr lang="el-GR" sz="2000" b="1" dirty="0">
                <a:latin typeface="Times New Roman" panose="02020603050405020304" pitchFamily="18" charset="0"/>
                <a:ea typeface="Times New Roman" panose="02020603050405020304" pitchFamily="18" charset="0"/>
              </a:rPr>
              <a:t> του ατόμου με τους άλλους</a:t>
            </a:r>
            <a:r>
              <a:rPr lang="el-GR" sz="2000" dirty="0">
                <a:latin typeface="Times New Roman" panose="02020603050405020304" pitchFamily="18" charset="0"/>
                <a:ea typeface="Times New Roman" panose="02020603050405020304" pitchFamily="18" charset="0"/>
              </a:rPr>
              <a:t> κοινωνούς και </a:t>
            </a:r>
            <a:endParaRPr lang="el-GR" sz="2000" dirty="0" smtClean="0">
              <a:latin typeface="Times New Roman" panose="02020603050405020304" pitchFamily="18" charset="0"/>
              <a:ea typeface="Times New Roman" panose="02020603050405020304" pitchFamily="18" charset="0"/>
            </a:endParaRPr>
          </a:p>
          <a:p>
            <a:pPr marL="709613" lvl="1" indent="-342900" algn="just">
              <a:spcAft>
                <a:spcPts val="0"/>
              </a:spcAft>
              <a:buSzPts val="800"/>
              <a:buFont typeface="Symbol" panose="05050102010706020507" pitchFamily="18" charset="2"/>
              <a:buChar char=""/>
            </a:pPr>
            <a:r>
              <a:rPr lang="el-GR" sz="2000" b="1" dirty="0" smtClean="0">
                <a:latin typeface="Times New Roman" panose="02020603050405020304" pitchFamily="18" charset="0"/>
                <a:ea typeface="Times New Roman" panose="02020603050405020304" pitchFamily="18" charset="0"/>
              </a:rPr>
              <a:t>στο</a:t>
            </a:r>
            <a:r>
              <a:rPr lang="el-GR" sz="2000" dirty="0" smtClean="0">
                <a:latin typeface="Times New Roman" panose="02020603050405020304" pitchFamily="18" charset="0"/>
                <a:ea typeface="Times New Roman" panose="02020603050405020304" pitchFamily="18" charset="0"/>
              </a:rPr>
              <a:t> </a:t>
            </a:r>
            <a:r>
              <a:rPr lang="el-GR" sz="2000" b="1" u="sng" dirty="0" smtClean="0">
                <a:solidFill>
                  <a:srgbClr val="FF0000"/>
                </a:solidFill>
                <a:latin typeface="Times New Roman" panose="02020603050405020304" pitchFamily="18" charset="0"/>
                <a:ea typeface="Times New Roman" panose="02020603050405020304" pitchFamily="18" charset="0"/>
              </a:rPr>
              <a:t>δεσμό</a:t>
            </a:r>
            <a:r>
              <a:rPr lang="el-GR" sz="2000" b="1" u="sng" dirty="0" smtClean="0">
                <a:latin typeface="Times New Roman" panose="02020603050405020304" pitchFamily="18" charset="0"/>
                <a:ea typeface="Times New Roman" panose="02020603050405020304" pitchFamily="18" charset="0"/>
              </a:rPr>
              <a:t> που συνέχει</a:t>
            </a:r>
            <a:r>
              <a:rPr lang="el-GR" sz="2000" b="1" dirty="0" smtClean="0">
                <a:latin typeface="Times New Roman" panose="02020603050405020304" pitchFamily="18" charset="0"/>
                <a:ea typeface="Times New Roman" panose="02020603050405020304" pitchFamily="18" charset="0"/>
              </a:rPr>
              <a:t> τα άτομα-μέλη της κοινωνίας</a:t>
            </a:r>
            <a:r>
              <a:rPr lang="el-GR" sz="2000" dirty="0" smtClean="0">
                <a:latin typeface="Times New Roman" panose="02020603050405020304" pitchFamily="18" charset="0"/>
                <a:ea typeface="Times New Roman" panose="02020603050405020304" pitchFamily="18" charset="0"/>
              </a:rPr>
              <a:t> και τα </a:t>
            </a:r>
            <a:r>
              <a:rPr lang="el-GR" sz="2000" b="1" dirty="0" smtClean="0">
                <a:latin typeface="Times New Roman" panose="02020603050405020304" pitchFamily="18" charset="0"/>
                <a:ea typeface="Times New Roman" panose="02020603050405020304" pitchFamily="18" charset="0"/>
              </a:rPr>
              <a:t>παρωθεί στην επιδίωξη </a:t>
            </a:r>
            <a:r>
              <a:rPr lang="el-GR" sz="2000" b="1" u="sng" dirty="0" smtClean="0">
                <a:solidFill>
                  <a:srgbClr val="0033CC"/>
                </a:solidFill>
                <a:latin typeface="Times New Roman" panose="02020603050405020304" pitchFamily="18" charset="0"/>
                <a:ea typeface="Times New Roman" panose="02020603050405020304" pitchFamily="18" charset="0"/>
              </a:rPr>
              <a:t>κοινών σκοπών</a:t>
            </a:r>
            <a:r>
              <a:rPr lang="el-GR" sz="2000" dirty="0" smtClean="0">
                <a:solidFill>
                  <a:srgbClr val="0033CC"/>
                </a:solidFill>
                <a:latin typeface="Times New Roman" panose="02020603050405020304" pitchFamily="18" charset="0"/>
                <a:ea typeface="Times New Roman" panose="02020603050405020304" pitchFamily="18" charset="0"/>
              </a:rPr>
              <a:t> </a:t>
            </a:r>
            <a:r>
              <a:rPr lang="el-GR" sz="2000" dirty="0" smtClean="0">
                <a:latin typeface="Times New Roman" panose="02020603050405020304" pitchFamily="18" charset="0"/>
                <a:ea typeface="Times New Roman" panose="02020603050405020304" pitchFamily="18" charset="0"/>
              </a:rPr>
              <a:t>και την </a:t>
            </a:r>
            <a:r>
              <a:rPr lang="el-GR" sz="2000" b="1" dirty="0" smtClean="0">
                <a:latin typeface="Times New Roman" panose="02020603050405020304" pitchFamily="18" charset="0"/>
                <a:ea typeface="Times New Roman" panose="02020603050405020304" pitchFamily="18" charset="0"/>
              </a:rPr>
              <a:t>ανάληψη </a:t>
            </a:r>
            <a:r>
              <a:rPr lang="el-GR" sz="2000" b="1" u="sng" dirty="0" smtClean="0">
                <a:solidFill>
                  <a:srgbClr val="0033CC"/>
                </a:solidFill>
                <a:latin typeface="Times New Roman" panose="02020603050405020304" pitchFamily="18" charset="0"/>
                <a:ea typeface="Times New Roman" panose="02020603050405020304" pitchFamily="18" charset="0"/>
              </a:rPr>
              <a:t>κοινής δράσης</a:t>
            </a:r>
            <a:r>
              <a:rPr lang="el-GR" sz="2000" dirty="0" smtClean="0">
                <a:latin typeface="Times New Roman" panose="02020603050405020304" pitchFamily="18" charset="0"/>
                <a:ea typeface="Times New Roman" panose="02020603050405020304" pitchFamily="18" charset="0"/>
              </a:rPr>
              <a:t>.</a:t>
            </a:r>
            <a:endParaRPr lang="el-GR" sz="2000"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3</a:t>
            </a:fld>
            <a:endParaRPr lang="el-GR"/>
          </a:p>
        </p:txBody>
      </p:sp>
    </p:spTree>
    <p:extLst>
      <p:ext uri="{BB962C8B-B14F-4D97-AF65-F5344CB8AC3E}">
        <p14:creationId xmlns:p14="http://schemas.microsoft.com/office/powerpoint/2010/main" val="27625466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8 - Θέση αριθμού διαφάνειας"/>
          <p:cNvSpPr txBox="1">
            <a:spLocks noGrp="1"/>
          </p:cNvSpPr>
          <p:nvPr/>
        </p:nvSpPr>
        <p:spPr>
          <a:xfrm>
            <a:off x="8129588" y="5734050"/>
            <a:ext cx="609600" cy="520700"/>
          </a:xfrm>
          <a:prstGeom prst="rect">
            <a:avLst/>
          </a:prstGeom>
          <a:noFill/>
        </p:spPr>
        <p:txBody>
          <a:bodyPr anchor="ctr"/>
          <a:lstStyle/>
          <a:p>
            <a:pPr algn="ctr" fontAlgn="auto">
              <a:spcBef>
                <a:spcPts val="0"/>
              </a:spcBef>
              <a:spcAft>
                <a:spcPts val="0"/>
              </a:spcAft>
              <a:defRPr/>
            </a:pPr>
            <a:fld id="{5B055B1C-2F4F-4868-AFFA-1E70FF38E5AF}" type="slidenum">
              <a:rPr lang="el-GR" sz="1400" b="1">
                <a:solidFill>
                  <a:srgbClr val="FFFFFF"/>
                </a:solidFill>
                <a:latin typeface="+mn-lt"/>
                <a:cs typeface="+mn-cs"/>
              </a:rPr>
              <a:pPr algn="ctr" fontAlgn="auto">
                <a:spcBef>
                  <a:spcPts val="0"/>
                </a:spcBef>
                <a:spcAft>
                  <a:spcPts val="0"/>
                </a:spcAft>
                <a:defRPr/>
              </a:pPr>
              <a:t>30</a:t>
            </a:fld>
            <a:endParaRPr lang="el-GR" sz="1400" b="1">
              <a:solidFill>
                <a:srgbClr val="FFFFFF"/>
              </a:solidFill>
              <a:latin typeface="+mn-lt"/>
              <a:cs typeface="+mn-cs"/>
            </a:endParaRPr>
          </a:p>
        </p:txBody>
      </p:sp>
      <p:sp>
        <p:nvSpPr>
          <p:cNvPr id="59394" name="Rectangle 2"/>
          <p:cNvSpPr>
            <a:spLocks noGrp="1"/>
          </p:cNvSpPr>
          <p:nvPr>
            <p:ph type="title" idx="4294967295"/>
          </p:nvPr>
        </p:nvSpPr>
        <p:spPr bwMode="auto">
          <a:xfrm>
            <a:off x="611188" y="188913"/>
            <a:ext cx="7319962" cy="969962"/>
          </a:xfrm>
        </p:spPr>
        <p:txBody>
          <a:bodyPr wrap="square" lIns="91440" tIns="45720" rIns="91440" bIns="45720" numCol="1" anchorCtr="0" compatLnSpc="1">
            <a:prstTxWarp prst="textNoShape">
              <a:avLst/>
            </a:prstTxWarp>
          </a:bodyPr>
          <a:lstStyle/>
          <a:p>
            <a:pPr algn="ctr">
              <a:defRPr/>
            </a:pPr>
            <a:r>
              <a:rPr lang="el-GR" sz="2100" cap="none" smtClean="0">
                <a:solidFill>
                  <a:srgbClr val="008000"/>
                </a:solidFill>
              </a:rPr>
              <a:t> </a:t>
            </a:r>
            <a:r>
              <a:rPr lang="el-GR" sz="1900" b="1" i="1" cap="none" smtClean="0">
                <a:solidFill>
                  <a:srgbClr val="FF0000"/>
                </a:solidFill>
                <a:effectLst>
                  <a:outerShdw blurRad="38100" dist="38100" dir="2700000" algn="tl">
                    <a:srgbClr val="C0C0C0"/>
                  </a:outerShdw>
                </a:effectLst>
              </a:rPr>
              <a:t>Εκπαίδευση:</a:t>
            </a:r>
            <a:r>
              <a:rPr lang="el-GR" sz="1700" b="1" cap="none" smtClean="0">
                <a:solidFill>
                  <a:schemeClr val="tx1"/>
                </a:solidFill>
                <a:effectLst>
                  <a:outerShdw blurRad="38100" dist="38100" dir="2700000" algn="tl">
                    <a:srgbClr val="C0C0C0"/>
                  </a:outerShdw>
                </a:effectLst>
              </a:rPr>
              <a:t> συνειδητή και σκόπιμη αγωγή στ</a:t>
            </a:r>
            <a:r>
              <a:rPr lang="en-US" sz="1700" cap="none" smtClean="0">
                <a:solidFill>
                  <a:schemeClr val="tx1"/>
                </a:solidFill>
                <a:effectLst>
                  <a:outerShdw blurRad="38100" dist="38100" dir="2700000" algn="tl">
                    <a:srgbClr val="C0C0C0"/>
                  </a:outerShdw>
                </a:effectLst>
              </a:rPr>
              <a:t>o</a:t>
            </a:r>
            <a:r>
              <a:rPr lang="el-GR" sz="1700" b="1" cap="none" smtClean="0">
                <a:solidFill>
                  <a:schemeClr val="tx1"/>
                </a:solidFill>
                <a:effectLst>
                  <a:outerShdw blurRad="38100" dist="38100" dir="2700000" algn="tl">
                    <a:srgbClr val="C0C0C0"/>
                  </a:outerShdw>
                </a:effectLst>
              </a:rPr>
              <a:t> </a:t>
            </a:r>
            <a:r>
              <a:rPr lang="el-GR" sz="1900" b="1" i="1" cap="none" smtClean="0">
                <a:solidFill>
                  <a:srgbClr val="000000"/>
                </a:solidFill>
                <a:effectLst>
                  <a:outerShdw blurRad="38100" dist="38100" dir="2700000" algn="tl">
                    <a:srgbClr val="C0C0C0"/>
                  </a:outerShdw>
                </a:effectLst>
              </a:rPr>
              <a:t>Σχο</a:t>
            </a:r>
            <a:r>
              <a:rPr lang="el-GR" sz="1900" b="1" i="1" cap="none" smtClean="0">
                <a:solidFill>
                  <a:srgbClr val="000000"/>
                </a:solidFill>
              </a:rPr>
              <a:t>λείο</a:t>
            </a:r>
            <a:r>
              <a:rPr lang="el-GR" sz="1900" b="1" i="1" cap="none" smtClean="0">
                <a:solidFill>
                  <a:srgbClr val="000000"/>
                </a:solidFill>
                <a:latin typeface="Arial" charset="0"/>
              </a:rPr>
              <a:t/>
            </a:r>
            <a:br>
              <a:rPr lang="el-GR" sz="1900" b="1" i="1" cap="none" smtClean="0">
                <a:solidFill>
                  <a:srgbClr val="000000"/>
                </a:solidFill>
                <a:latin typeface="Arial" charset="0"/>
              </a:rPr>
            </a:br>
            <a:r>
              <a:rPr lang="el-GR" sz="1700" b="1" cap="none" smtClean="0">
                <a:solidFill>
                  <a:schemeClr val="tx1"/>
                </a:solidFill>
                <a:effectLst>
                  <a:outerShdw blurRad="38100" dist="38100" dir="2700000" algn="tl">
                    <a:srgbClr val="C0C0C0"/>
                  </a:outerShdw>
                </a:effectLst>
              </a:rPr>
              <a:t>(α΄, β΄ </a:t>
            </a:r>
            <a:r>
              <a:rPr lang="el-GR" sz="1700" b="1" cap="none" smtClean="0">
                <a:solidFill>
                  <a:schemeClr val="tx1"/>
                </a:solidFill>
              </a:rPr>
              <a:t>&amp;</a:t>
            </a:r>
            <a:r>
              <a:rPr lang="el-GR" sz="1700" b="1" cap="none" smtClean="0">
                <a:solidFill>
                  <a:schemeClr val="tx1"/>
                </a:solidFill>
                <a:effectLst>
                  <a:outerShdw blurRad="38100" dist="38100" dir="2700000" algn="tl">
                    <a:srgbClr val="C0C0C0"/>
                  </a:outerShdw>
                </a:effectLst>
              </a:rPr>
              <a:t> γ΄ επίπεδο-</a:t>
            </a:r>
            <a:r>
              <a:rPr lang="el-GR" sz="1700" b="1" cap="none" smtClean="0">
                <a:solidFill>
                  <a:schemeClr val="accent2"/>
                </a:solidFill>
                <a:effectLst>
                  <a:outerShdw blurRad="38100" dist="38100" dir="2700000" algn="tl">
                    <a:srgbClr val="C0C0C0"/>
                  </a:outerShdw>
                </a:effectLst>
              </a:rPr>
              <a:t>πλαίσιο</a:t>
            </a:r>
            <a:r>
              <a:rPr lang="el-GR" sz="1700" b="1" cap="none" smtClean="0">
                <a:solidFill>
                  <a:schemeClr val="tx1"/>
                </a:solidFill>
                <a:effectLst>
                  <a:outerShdw blurRad="38100" dist="38100" dir="2700000" algn="tl">
                    <a:srgbClr val="C0C0C0"/>
                  </a:outerShdw>
                </a:effectLst>
              </a:rPr>
              <a:t>)</a:t>
            </a:r>
            <a:r>
              <a:rPr lang="el-GR" sz="1700" b="1" cap="none" smtClean="0">
                <a:solidFill>
                  <a:schemeClr val="tx1"/>
                </a:solidFill>
                <a:effectLst>
                  <a:outerShdw blurRad="38100" dist="38100" dir="2700000" algn="tl">
                    <a:srgbClr val="C0C0C0"/>
                  </a:outerShdw>
                </a:effectLst>
                <a:latin typeface="Arial" charset="0"/>
              </a:rPr>
              <a:t/>
            </a:r>
            <a:br>
              <a:rPr lang="el-GR" sz="1700" b="1" cap="none" smtClean="0">
                <a:solidFill>
                  <a:schemeClr val="tx1"/>
                </a:solidFill>
                <a:effectLst>
                  <a:outerShdw blurRad="38100" dist="38100" dir="2700000" algn="tl">
                    <a:srgbClr val="C0C0C0"/>
                  </a:outerShdw>
                </a:effectLst>
                <a:latin typeface="Arial" charset="0"/>
              </a:rPr>
            </a:br>
            <a:r>
              <a:rPr lang="el-GR" sz="1700" b="1" cap="none" smtClean="0">
                <a:solidFill>
                  <a:schemeClr val="tx1"/>
                </a:solidFill>
                <a:effectLst>
                  <a:outerShdw blurRad="38100" dist="38100" dir="2700000" algn="tl">
                    <a:srgbClr val="C0C0C0"/>
                  </a:outerShdw>
                </a:effectLst>
                <a:latin typeface="Arial" charset="0"/>
              </a:rPr>
              <a:t>Κοινωνικό σύστημα, Κοινωνικές ομάδες, Κοινωνική οργάνωση</a:t>
            </a:r>
          </a:p>
        </p:txBody>
      </p:sp>
      <p:sp>
        <p:nvSpPr>
          <p:cNvPr id="87043" name="Oval 3"/>
          <p:cNvSpPr>
            <a:spLocks noChangeArrowheads="1"/>
          </p:cNvSpPr>
          <p:nvPr/>
        </p:nvSpPr>
        <p:spPr bwMode="auto">
          <a:xfrm>
            <a:off x="250825" y="1412875"/>
            <a:ext cx="2881313" cy="2808288"/>
          </a:xfrm>
          <a:prstGeom prst="ellipse">
            <a:avLst/>
          </a:prstGeom>
          <a:solidFill>
            <a:schemeClr val="accent1"/>
          </a:solidFill>
          <a:ln w="9525">
            <a:solidFill>
              <a:schemeClr val="tx1"/>
            </a:solidFill>
            <a:round/>
            <a:headEnd/>
            <a:tailEnd/>
          </a:ln>
        </p:spPr>
        <p:txBody>
          <a:bodyPr wrap="none" anchor="ctr"/>
          <a:lstStyle/>
          <a:p>
            <a:pPr algn="ctr" eaLnBrk="0" hangingPunct="0"/>
            <a:r>
              <a:rPr lang="el-GR" b="1">
                <a:latin typeface="Tahoma" pitchFamily="34" charset="0"/>
              </a:rPr>
              <a:t>Α. </a:t>
            </a:r>
            <a:r>
              <a:rPr lang="el-GR" b="1"/>
              <a:t>Κρατική εκπαίδευση,</a:t>
            </a:r>
          </a:p>
          <a:p>
            <a:pPr algn="ctr" eaLnBrk="0" hangingPunct="0"/>
            <a:r>
              <a:rPr lang="el-GR" b="1"/>
              <a:t>Εκπαιδευτική πολιτική</a:t>
            </a:r>
          </a:p>
          <a:p>
            <a:pPr algn="ctr" eaLnBrk="0" hangingPunct="0">
              <a:buFontTx/>
              <a:buChar char="•"/>
            </a:pPr>
            <a:r>
              <a:rPr lang="el-GR" sz="1600">
                <a:latin typeface="Tahoma" pitchFamily="34" charset="0"/>
              </a:rPr>
              <a:t>ΥΠΕΠΘ</a:t>
            </a:r>
          </a:p>
          <a:p>
            <a:pPr algn="ctr" eaLnBrk="0" hangingPunct="0">
              <a:buFontTx/>
              <a:buChar char="•"/>
            </a:pPr>
            <a:r>
              <a:rPr lang="el-GR" sz="1600">
                <a:latin typeface="Tahoma" pitchFamily="34" charset="0"/>
              </a:rPr>
              <a:t> Π.Ι./Ι.Ε.Π.</a:t>
            </a:r>
          </a:p>
          <a:p>
            <a:pPr algn="ctr" eaLnBrk="0" hangingPunct="0">
              <a:buFontTx/>
              <a:buChar char="•"/>
            </a:pPr>
            <a:r>
              <a:rPr lang="el-GR" sz="1600">
                <a:latin typeface="Tahoma" pitchFamily="34" charset="0"/>
              </a:rPr>
              <a:t>Περιφερειακή</a:t>
            </a:r>
            <a:r>
              <a:rPr lang="el-GR">
                <a:latin typeface="Tahoma" pitchFamily="34" charset="0"/>
              </a:rPr>
              <a:t> Δ/νση</a:t>
            </a:r>
          </a:p>
          <a:p>
            <a:pPr algn="ctr" eaLnBrk="0" hangingPunct="0"/>
            <a:r>
              <a:rPr lang="el-GR">
                <a:latin typeface="Tahoma" pitchFamily="34" charset="0"/>
              </a:rPr>
              <a:t> Εκπαίδευσης</a:t>
            </a:r>
            <a:endParaRPr lang="el-GR"/>
          </a:p>
          <a:p>
            <a:pPr algn="ctr">
              <a:buFontTx/>
              <a:buChar char="•"/>
            </a:pPr>
            <a:r>
              <a:rPr lang="el-GR" sz="1600">
                <a:latin typeface="Tahoma" pitchFamily="34" charset="0"/>
              </a:rPr>
              <a:t>Δ/νση</a:t>
            </a:r>
            <a:r>
              <a:rPr lang="el-GR"/>
              <a:t> Εκπαίδευσης</a:t>
            </a:r>
          </a:p>
          <a:p>
            <a:pPr algn="ctr">
              <a:buFontTx/>
              <a:buChar char="•"/>
            </a:pPr>
            <a:r>
              <a:rPr lang="el-GR" sz="1600">
                <a:latin typeface="Tahoma" pitchFamily="34" charset="0"/>
              </a:rPr>
              <a:t>Τοπική</a:t>
            </a:r>
            <a:r>
              <a:rPr lang="el-GR"/>
              <a:t> Αυτοδιοίκηση</a:t>
            </a:r>
          </a:p>
        </p:txBody>
      </p:sp>
      <p:sp>
        <p:nvSpPr>
          <p:cNvPr id="87044" name="Oval 4"/>
          <p:cNvSpPr>
            <a:spLocks noGrp="1" noChangeArrowheads="1"/>
          </p:cNvSpPr>
          <p:nvPr>
            <p:ph type="body" idx="4294967295"/>
          </p:nvPr>
        </p:nvSpPr>
        <p:spPr>
          <a:xfrm>
            <a:off x="2916238" y="2636838"/>
            <a:ext cx="2811462" cy="2811462"/>
          </a:xfrm>
          <a:prstGeom prst="ellipse">
            <a:avLst/>
          </a:prstGeom>
          <a:solidFill>
            <a:srgbClr val="99CC00"/>
          </a:solidFill>
          <a:ln>
            <a:solidFill>
              <a:schemeClr val="tx1"/>
            </a:solidFill>
            <a:round/>
          </a:ln>
        </p:spPr>
        <p:txBody>
          <a:bodyPr/>
          <a:lstStyle/>
          <a:p>
            <a:pPr>
              <a:lnSpc>
                <a:spcPct val="80000"/>
              </a:lnSpc>
              <a:buFont typeface="Wingdings" pitchFamily="2" charset="2"/>
              <a:buNone/>
            </a:pPr>
            <a:r>
              <a:rPr lang="el-GR" sz="1800" b="1" smtClean="0">
                <a:latin typeface="Arial" charset="0"/>
                <a:cs typeface="Arial" charset="0"/>
              </a:rPr>
              <a:t>Β. Σχολική κοινότητα</a:t>
            </a:r>
            <a:endParaRPr lang="en-US" sz="1800" b="1" smtClean="0">
              <a:latin typeface="Arial" charset="0"/>
              <a:cs typeface="Arial" charset="0"/>
            </a:endParaRPr>
          </a:p>
          <a:p>
            <a:pPr>
              <a:lnSpc>
                <a:spcPct val="80000"/>
              </a:lnSpc>
            </a:pPr>
            <a:r>
              <a:rPr lang="el-GR" sz="1600" smtClean="0">
                <a:latin typeface="Tahoma" pitchFamily="34" charset="0"/>
                <a:cs typeface="Arial" charset="0"/>
              </a:rPr>
              <a:t>Σύλλογος Δασκάλων</a:t>
            </a:r>
          </a:p>
          <a:p>
            <a:pPr>
              <a:lnSpc>
                <a:spcPct val="80000"/>
              </a:lnSpc>
            </a:pPr>
            <a:r>
              <a:rPr lang="el-GR" sz="1600" smtClean="0">
                <a:latin typeface="Tahoma" pitchFamily="34" charset="0"/>
                <a:cs typeface="Arial" charset="0"/>
              </a:rPr>
              <a:t>Σύλλογος Γονέων</a:t>
            </a:r>
          </a:p>
          <a:p>
            <a:pPr>
              <a:lnSpc>
                <a:spcPct val="80000"/>
              </a:lnSpc>
            </a:pPr>
            <a:r>
              <a:rPr lang="el-GR" sz="1600" smtClean="0">
                <a:latin typeface="Tahoma" pitchFamily="34" charset="0"/>
                <a:cs typeface="Arial" charset="0"/>
              </a:rPr>
              <a:t>Σχολικό Συμβούλιο </a:t>
            </a:r>
            <a:endParaRPr lang="el-GR" sz="1600" smtClean="0">
              <a:latin typeface="Arial" charset="0"/>
              <a:cs typeface="Arial" charset="0"/>
            </a:endParaRPr>
          </a:p>
          <a:p>
            <a:pPr>
              <a:lnSpc>
                <a:spcPct val="80000"/>
              </a:lnSpc>
            </a:pPr>
            <a:r>
              <a:rPr lang="el-GR" sz="1600" smtClean="0">
                <a:latin typeface="Arial" charset="0"/>
                <a:cs typeface="Arial" charset="0"/>
              </a:rPr>
              <a:t>Σχολικές Τάξεις</a:t>
            </a:r>
          </a:p>
        </p:txBody>
      </p:sp>
      <p:sp>
        <p:nvSpPr>
          <p:cNvPr id="87045" name="Oval 5"/>
          <p:cNvSpPr>
            <a:spLocks noChangeArrowheads="1"/>
          </p:cNvSpPr>
          <p:nvPr/>
        </p:nvSpPr>
        <p:spPr bwMode="auto">
          <a:xfrm>
            <a:off x="5651500" y="3573463"/>
            <a:ext cx="2873375" cy="2736850"/>
          </a:xfrm>
          <a:prstGeom prst="ellipse">
            <a:avLst/>
          </a:prstGeom>
          <a:solidFill>
            <a:srgbClr val="3366FF"/>
          </a:solidFill>
          <a:ln w="9525">
            <a:solidFill>
              <a:schemeClr val="tx1"/>
            </a:solidFill>
            <a:round/>
            <a:headEnd/>
            <a:tailEnd/>
          </a:ln>
        </p:spPr>
        <p:txBody>
          <a:bodyPr/>
          <a:lstStyle/>
          <a:p>
            <a:pPr marL="273050" indent="-273050" eaLnBrk="0" hangingPunct="0">
              <a:lnSpc>
                <a:spcPct val="80000"/>
              </a:lnSpc>
              <a:spcBef>
                <a:spcPts val="600"/>
              </a:spcBef>
              <a:buClr>
                <a:schemeClr val="accent1"/>
              </a:buClr>
              <a:buSzPct val="70000"/>
              <a:buFont typeface="Wingdings" pitchFamily="2" charset="2"/>
              <a:buNone/>
            </a:pPr>
            <a:endParaRPr lang="el-GR" sz="1400" b="1">
              <a:latin typeface="Century Schoolbook" pitchFamily="18" charset="0"/>
            </a:endParaRPr>
          </a:p>
          <a:p>
            <a:pPr marL="273050" indent="-273050" eaLnBrk="0" hangingPunct="0">
              <a:lnSpc>
                <a:spcPct val="80000"/>
              </a:lnSpc>
              <a:spcBef>
                <a:spcPts val="600"/>
              </a:spcBef>
              <a:buClr>
                <a:schemeClr val="accent1"/>
              </a:buClr>
              <a:buSzPct val="70000"/>
              <a:buFont typeface="Wingdings" pitchFamily="2" charset="2"/>
              <a:buNone/>
            </a:pPr>
            <a:r>
              <a:rPr lang="el-GR" b="1"/>
              <a:t>Γ. Σχολική τάξη</a:t>
            </a:r>
          </a:p>
          <a:p>
            <a:pPr marL="273050" indent="-273050" eaLnBrk="0" hangingPunct="0">
              <a:lnSpc>
                <a:spcPct val="80000"/>
              </a:lnSpc>
              <a:spcBef>
                <a:spcPts val="600"/>
              </a:spcBef>
              <a:buClr>
                <a:schemeClr val="accent1"/>
              </a:buClr>
              <a:buSzPct val="70000"/>
              <a:buFont typeface="Wingdings" pitchFamily="2" charset="2"/>
              <a:buChar char=""/>
            </a:pPr>
            <a:r>
              <a:rPr lang="el-GR">
                <a:latin typeface="Century Schoolbook" pitchFamily="18" charset="0"/>
              </a:rPr>
              <a:t>Δάσκαλος</a:t>
            </a:r>
          </a:p>
          <a:p>
            <a:pPr marL="273050" indent="-273050" eaLnBrk="0" hangingPunct="0">
              <a:lnSpc>
                <a:spcPct val="80000"/>
              </a:lnSpc>
              <a:spcBef>
                <a:spcPts val="600"/>
              </a:spcBef>
              <a:buClr>
                <a:schemeClr val="accent1"/>
              </a:buClr>
              <a:buSzPct val="70000"/>
              <a:buFont typeface="Wingdings" pitchFamily="2" charset="2"/>
              <a:buChar char=""/>
            </a:pPr>
            <a:r>
              <a:rPr lang="el-GR">
                <a:latin typeface="Century Schoolbook" pitchFamily="18" charset="0"/>
              </a:rPr>
              <a:t>Ομάδες μαθητών</a:t>
            </a:r>
          </a:p>
          <a:p>
            <a:pPr marL="273050" indent="-273050" eaLnBrk="0" hangingPunct="0">
              <a:lnSpc>
                <a:spcPct val="80000"/>
              </a:lnSpc>
              <a:spcBef>
                <a:spcPts val="600"/>
              </a:spcBef>
              <a:buClr>
                <a:schemeClr val="accent1"/>
              </a:buClr>
              <a:buSzPct val="70000"/>
              <a:buFont typeface="Wingdings" pitchFamily="2" charset="2"/>
              <a:buChar char=""/>
            </a:pPr>
            <a:r>
              <a:rPr lang="el-GR">
                <a:latin typeface="Century Schoolbook" pitchFamily="18" charset="0"/>
              </a:rPr>
              <a:t>Μαθητής</a:t>
            </a:r>
          </a:p>
        </p:txBody>
      </p:sp>
    </p:spTree>
    <p:extLst>
      <p:ext uri="{BB962C8B-B14F-4D97-AF65-F5344CB8AC3E}">
        <p14:creationId xmlns:p14="http://schemas.microsoft.com/office/powerpoint/2010/main" val="1292462514"/>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8 - Θέση αριθμού διαφάνειας"/>
          <p:cNvSpPr txBox="1">
            <a:spLocks noGrp="1"/>
          </p:cNvSpPr>
          <p:nvPr/>
        </p:nvSpPr>
        <p:spPr>
          <a:xfrm>
            <a:off x="8129588" y="5734050"/>
            <a:ext cx="609600" cy="520700"/>
          </a:xfrm>
          <a:prstGeom prst="rect">
            <a:avLst/>
          </a:prstGeom>
          <a:noFill/>
        </p:spPr>
        <p:txBody>
          <a:bodyPr anchor="ctr"/>
          <a:lstStyle/>
          <a:p>
            <a:pPr algn="ctr" fontAlgn="auto">
              <a:spcBef>
                <a:spcPts val="0"/>
              </a:spcBef>
              <a:spcAft>
                <a:spcPts val="0"/>
              </a:spcAft>
              <a:defRPr/>
            </a:pPr>
            <a:fld id="{179304E3-7247-4E76-82EE-4DB3969DF71A}" type="slidenum">
              <a:rPr lang="el-GR" sz="1400" b="1">
                <a:solidFill>
                  <a:srgbClr val="FFFFFF"/>
                </a:solidFill>
                <a:latin typeface="+mn-lt"/>
                <a:cs typeface="+mn-cs"/>
              </a:rPr>
              <a:pPr algn="ctr" fontAlgn="auto">
                <a:spcBef>
                  <a:spcPts val="0"/>
                </a:spcBef>
                <a:spcAft>
                  <a:spcPts val="0"/>
                </a:spcAft>
                <a:defRPr/>
              </a:pPr>
              <a:t>31</a:t>
            </a:fld>
            <a:endParaRPr lang="el-GR" sz="1400" b="1">
              <a:solidFill>
                <a:srgbClr val="FFFFFF"/>
              </a:solidFill>
              <a:latin typeface="+mn-lt"/>
              <a:cs typeface="+mn-cs"/>
            </a:endParaRPr>
          </a:p>
        </p:txBody>
      </p:sp>
      <p:graphicFrame>
        <p:nvGraphicFramePr>
          <p:cNvPr id="2" name="Διάγραμμα 1"/>
          <p:cNvGraphicFramePr/>
          <p:nvPr/>
        </p:nvGraphicFramePr>
        <p:xfrm>
          <a:off x="628650" y="115888"/>
          <a:ext cx="6740525" cy="6742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5272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2636912"/>
            <a:ext cx="8559676" cy="1143000"/>
          </a:xfrm>
        </p:spPr>
        <p:txBody>
          <a:bodyPr/>
          <a:lstStyle/>
          <a:p>
            <a:r>
              <a:rPr lang="el-GR" b="1" dirty="0"/>
              <a:t>ΣΤ. Κοινωνική ομάδα &amp; Κοινωνική συνοχή:</a:t>
            </a:r>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32</a:t>
            </a:fld>
            <a:endParaRPr lang="el-GR"/>
          </a:p>
        </p:txBody>
      </p:sp>
    </p:spTree>
    <p:extLst>
      <p:ext uri="{BB962C8B-B14F-4D97-AF65-F5344CB8AC3E}">
        <p14:creationId xmlns:p14="http://schemas.microsoft.com/office/powerpoint/2010/main" val="22287754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457200" y="-27780"/>
            <a:ext cx="8229600" cy="774700"/>
          </a:xfrm>
        </p:spPr>
        <p:txBody>
          <a:bodyPr>
            <a:normAutofit/>
          </a:bodyPr>
          <a:lstStyle/>
          <a:p>
            <a:pPr eaLnBrk="1" hangingPunct="1">
              <a:defRPr/>
            </a:pPr>
            <a:r>
              <a:rPr lang="el-GR" sz="4000" dirty="0" smtClean="0"/>
              <a:t>Κοινωνία</a:t>
            </a:r>
          </a:p>
        </p:txBody>
      </p:sp>
      <p:sp>
        <p:nvSpPr>
          <p:cNvPr id="96259" name="Rectangle 3"/>
          <p:cNvSpPr>
            <a:spLocks noGrp="1" noChangeArrowheads="1"/>
          </p:cNvSpPr>
          <p:nvPr>
            <p:ph type="body" idx="4294967295"/>
          </p:nvPr>
        </p:nvSpPr>
        <p:spPr>
          <a:xfrm>
            <a:off x="179388" y="836613"/>
            <a:ext cx="8964612" cy="5897562"/>
          </a:xfrm>
        </p:spPr>
        <p:txBody>
          <a:bodyPr/>
          <a:lstStyle/>
          <a:p>
            <a:pPr lvl="0">
              <a:buClr>
                <a:srgbClr val="FE8637"/>
              </a:buClr>
            </a:pPr>
            <a:r>
              <a:rPr lang="el-GR" b="1" i="1" dirty="0">
                <a:solidFill>
                  <a:prstClr val="black"/>
                </a:solidFill>
              </a:rPr>
              <a:t>Κοινωνία</a:t>
            </a:r>
            <a:r>
              <a:rPr lang="el-GR" dirty="0">
                <a:solidFill>
                  <a:prstClr val="black"/>
                </a:solidFill>
              </a:rPr>
              <a:t> αποτελεί ένα </a:t>
            </a:r>
            <a:r>
              <a:rPr lang="el-GR" b="1" dirty="0">
                <a:solidFill>
                  <a:prstClr val="black"/>
                </a:solidFill>
              </a:rPr>
              <a:t>καθολικό, αυτοτελές </a:t>
            </a:r>
            <a:r>
              <a:rPr lang="el-GR" dirty="0">
                <a:solidFill>
                  <a:prstClr val="black"/>
                </a:solidFill>
              </a:rPr>
              <a:t>και</a:t>
            </a:r>
            <a:r>
              <a:rPr lang="el-GR" b="1" dirty="0">
                <a:solidFill>
                  <a:prstClr val="black"/>
                </a:solidFill>
              </a:rPr>
              <a:t> οργανωμένο σύνολο ανθρώπων</a:t>
            </a:r>
            <a:r>
              <a:rPr lang="el-GR" dirty="0">
                <a:solidFill>
                  <a:prstClr val="black"/>
                </a:solidFill>
              </a:rPr>
              <a:t>, που έχει </a:t>
            </a:r>
            <a:r>
              <a:rPr lang="el-GR" b="1" dirty="0">
                <a:solidFill>
                  <a:prstClr val="black"/>
                </a:solidFill>
              </a:rPr>
              <a:t>συνείδηση της υπόστασής</a:t>
            </a:r>
            <a:r>
              <a:rPr lang="el-GR" dirty="0">
                <a:solidFill>
                  <a:prstClr val="black"/>
                </a:solidFill>
              </a:rPr>
              <a:t> του και </a:t>
            </a:r>
            <a:r>
              <a:rPr lang="el-GR" b="1" dirty="0">
                <a:solidFill>
                  <a:prstClr val="black"/>
                </a:solidFill>
              </a:rPr>
              <a:t>διάρκεια στο χρόνο</a:t>
            </a:r>
            <a:r>
              <a:rPr lang="el-GR" dirty="0">
                <a:solidFill>
                  <a:prstClr val="black"/>
                </a:solidFill>
              </a:rPr>
              <a:t>. </a:t>
            </a:r>
            <a:r>
              <a:rPr lang="el-GR" b="1" dirty="0">
                <a:solidFill>
                  <a:prstClr val="black"/>
                </a:solidFill>
              </a:rPr>
              <a:t>Μορφές</a:t>
            </a:r>
            <a:r>
              <a:rPr lang="el-GR" dirty="0">
                <a:solidFill>
                  <a:prstClr val="black"/>
                </a:solidFill>
              </a:rPr>
              <a:t> </a:t>
            </a:r>
            <a:r>
              <a:rPr lang="el-GR" u="sng" dirty="0">
                <a:solidFill>
                  <a:prstClr val="black"/>
                </a:solidFill>
              </a:rPr>
              <a:t>συλλογικής υπόστασης</a:t>
            </a:r>
            <a:r>
              <a:rPr lang="el-GR" dirty="0">
                <a:solidFill>
                  <a:prstClr val="black"/>
                </a:solidFill>
              </a:rPr>
              <a:t>, όπως οι </a:t>
            </a:r>
            <a:r>
              <a:rPr lang="el-GR" b="1" dirty="0">
                <a:solidFill>
                  <a:prstClr val="black"/>
                </a:solidFill>
              </a:rPr>
              <a:t>κοινότητες</a:t>
            </a:r>
            <a:r>
              <a:rPr lang="el-GR" dirty="0">
                <a:solidFill>
                  <a:prstClr val="black"/>
                </a:solidFill>
              </a:rPr>
              <a:t>, </a:t>
            </a:r>
            <a:r>
              <a:rPr lang="el-GR" b="1" dirty="0">
                <a:solidFill>
                  <a:prstClr val="black"/>
                </a:solidFill>
              </a:rPr>
              <a:t>ομάδες</a:t>
            </a:r>
            <a:r>
              <a:rPr lang="el-GR" dirty="0">
                <a:solidFill>
                  <a:prstClr val="black"/>
                </a:solidFill>
              </a:rPr>
              <a:t>, </a:t>
            </a:r>
            <a:r>
              <a:rPr lang="el-GR" b="1" dirty="0">
                <a:solidFill>
                  <a:prstClr val="black"/>
                </a:solidFill>
              </a:rPr>
              <a:t>θεσμοί</a:t>
            </a:r>
            <a:r>
              <a:rPr lang="el-GR" dirty="0">
                <a:solidFill>
                  <a:prstClr val="black"/>
                </a:solidFill>
              </a:rPr>
              <a:t> κ.ά., συναπαρτίζουν την κοινωνία.</a:t>
            </a:r>
          </a:p>
        </p:txBody>
      </p:sp>
      <p:sp>
        <p:nvSpPr>
          <p:cNvPr id="12292" name="Oval 4"/>
          <p:cNvSpPr>
            <a:spLocks noChangeArrowheads="1"/>
          </p:cNvSpPr>
          <p:nvPr/>
        </p:nvSpPr>
        <p:spPr bwMode="auto">
          <a:xfrm>
            <a:off x="971550" y="3068638"/>
            <a:ext cx="7200900" cy="2881312"/>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GB" altLang="en-US" sz="2000"/>
          </a:p>
        </p:txBody>
      </p:sp>
      <p:sp>
        <p:nvSpPr>
          <p:cNvPr id="12293" name="AutoShape 5"/>
          <p:cNvSpPr>
            <a:spLocks noChangeArrowheads="1"/>
          </p:cNvSpPr>
          <p:nvPr/>
        </p:nvSpPr>
        <p:spPr bwMode="auto">
          <a:xfrm>
            <a:off x="1258888" y="3573463"/>
            <a:ext cx="914400" cy="1368425"/>
          </a:xfrm>
          <a:prstGeom prst="can">
            <a:avLst>
              <a:gd name="adj" fmla="val 37413"/>
            </a:avLst>
          </a:prstGeom>
          <a:solidFill>
            <a:schemeClr val="accent1"/>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1800" b="1">
                <a:solidFill>
                  <a:srgbClr val="3333CC"/>
                </a:solidFill>
              </a:rPr>
              <a:t>Οικογένεια</a:t>
            </a:r>
          </a:p>
        </p:txBody>
      </p:sp>
      <p:sp>
        <p:nvSpPr>
          <p:cNvPr id="12294" name="AutoShape 6"/>
          <p:cNvSpPr>
            <a:spLocks noChangeArrowheads="1"/>
          </p:cNvSpPr>
          <p:nvPr/>
        </p:nvSpPr>
        <p:spPr bwMode="auto">
          <a:xfrm>
            <a:off x="2268538" y="2997200"/>
            <a:ext cx="914400" cy="2592388"/>
          </a:xfrm>
          <a:prstGeom prst="can">
            <a:avLst>
              <a:gd name="adj" fmla="val 70877"/>
            </a:avLst>
          </a:prstGeom>
          <a:solidFill>
            <a:schemeClr val="accent1"/>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1800"/>
              <a:t>Σχολείο</a:t>
            </a:r>
          </a:p>
        </p:txBody>
      </p:sp>
      <p:sp>
        <p:nvSpPr>
          <p:cNvPr id="12295" name="AutoShape 7"/>
          <p:cNvSpPr>
            <a:spLocks noChangeArrowheads="1"/>
          </p:cNvSpPr>
          <p:nvPr/>
        </p:nvSpPr>
        <p:spPr bwMode="auto">
          <a:xfrm>
            <a:off x="3203575" y="2781300"/>
            <a:ext cx="914400" cy="3022600"/>
          </a:xfrm>
          <a:prstGeom prst="can">
            <a:avLst>
              <a:gd name="adj" fmla="val 82639"/>
            </a:avLst>
          </a:prstGeom>
          <a:solidFill>
            <a:schemeClr val="accent1"/>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1600"/>
              <a:t>Εκκλησία</a:t>
            </a:r>
          </a:p>
        </p:txBody>
      </p:sp>
      <p:sp>
        <p:nvSpPr>
          <p:cNvPr id="12296" name="AutoShape 8"/>
          <p:cNvSpPr>
            <a:spLocks noChangeArrowheads="1"/>
          </p:cNvSpPr>
          <p:nvPr/>
        </p:nvSpPr>
        <p:spPr bwMode="auto">
          <a:xfrm>
            <a:off x="4211638" y="2781300"/>
            <a:ext cx="914400" cy="3022600"/>
          </a:xfrm>
          <a:prstGeom prst="can">
            <a:avLst>
              <a:gd name="adj" fmla="val 82639"/>
            </a:avLst>
          </a:prstGeom>
          <a:solidFill>
            <a:schemeClr val="accent1"/>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1400"/>
              <a:t>Τοπική</a:t>
            </a:r>
          </a:p>
          <a:p>
            <a:pPr algn="ctr" eaLnBrk="1" hangingPunct="1">
              <a:spcBef>
                <a:spcPct val="0"/>
              </a:spcBef>
              <a:buClrTx/>
              <a:buSzTx/>
              <a:buFontTx/>
              <a:buNone/>
            </a:pPr>
            <a:r>
              <a:rPr lang="el-GR" altLang="en-US" sz="1400"/>
              <a:t>Αυτοδιοίκηση</a:t>
            </a:r>
          </a:p>
        </p:txBody>
      </p:sp>
      <p:sp>
        <p:nvSpPr>
          <p:cNvPr id="12297" name="AutoShape 9"/>
          <p:cNvSpPr>
            <a:spLocks noChangeArrowheads="1"/>
          </p:cNvSpPr>
          <p:nvPr/>
        </p:nvSpPr>
        <p:spPr bwMode="auto">
          <a:xfrm>
            <a:off x="5148263" y="2781300"/>
            <a:ext cx="914400" cy="3022600"/>
          </a:xfrm>
          <a:prstGeom prst="can">
            <a:avLst>
              <a:gd name="adj" fmla="val 82639"/>
            </a:avLst>
          </a:prstGeom>
          <a:solidFill>
            <a:schemeClr val="accent1"/>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1600"/>
              <a:t>Πολιτικοί</a:t>
            </a:r>
          </a:p>
        </p:txBody>
      </p:sp>
      <p:sp>
        <p:nvSpPr>
          <p:cNvPr id="12298" name="AutoShape 10"/>
          <p:cNvSpPr>
            <a:spLocks noChangeArrowheads="1"/>
          </p:cNvSpPr>
          <p:nvPr/>
        </p:nvSpPr>
        <p:spPr bwMode="auto">
          <a:xfrm>
            <a:off x="6084888" y="2997200"/>
            <a:ext cx="914400" cy="2592388"/>
          </a:xfrm>
          <a:prstGeom prst="can">
            <a:avLst>
              <a:gd name="adj" fmla="val 70877"/>
            </a:avLst>
          </a:prstGeom>
          <a:solidFill>
            <a:schemeClr val="accent1"/>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1600"/>
              <a:t>οικονομικοί</a:t>
            </a:r>
          </a:p>
        </p:txBody>
      </p:sp>
      <p:sp>
        <p:nvSpPr>
          <p:cNvPr id="12299" name="AutoShape 11"/>
          <p:cNvSpPr>
            <a:spLocks noChangeArrowheads="1"/>
          </p:cNvSpPr>
          <p:nvPr/>
        </p:nvSpPr>
        <p:spPr bwMode="auto">
          <a:xfrm>
            <a:off x="7092950" y="3573463"/>
            <a:ext cx="914400" cy="1368425"/>
          </a:xfrm>
          <a:prstGeom prst="can">
            <a:avLst>
              <a:gd name="adj" fmla="val 37413"/>
            </a:avLst>
          </a:prstGeom>
          <a:solidFill>
            <a:schemeClr val="accent1"/>
          </a:solidFill>
          <a:ln w="9525">
            <a:solidFill>
              <a:schemeClr val="tx1"/>
            </a:solidFill>
            <a:round/>
            <a:headEnd/>
            <a:tailEnd/>
          </a:ln>
        </p:spPr>
        <p:txBody>
          <a:bodyPr wrap="none" anchor="ctr"/>
          <a:lstStyle>
            <a:lvl1pPr>
              <a:spcBef>
                <a:spcPct val="20000"/>
              </a:spcBef>
              <a:buClr>
                <a:schemeClr val="hlink"/>
              </a:buClr>
              <a:buSzPct val="80000"/>
              <a:buFont typeface="Wingdings" panose="05000000000000000000" pitchFamily="2" charset="2"/>
              <a:buChar char="Ø"/>
              <a:defRPr sz="3200">
                <a:solidFill>
                  <a:schemeClr val="tx1"/>
                </a:solidFill>
                <a:latin typeface="Arial" panose="020B0604020202020204" pitchFamily="34" charset="0"/>
              </a:defRPr>
            </a:lvl1pPr>
            <a:lvl2pPr marL="742950" indent="-285750">
              <a:spcBef>
                <a:spcPct val="20000"/>
              </a:spcBef>
              <a:buClr>
                <a:schemeClr val="tx2"/>
              </a:buClr>
              <a:buSzPct val="5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accent2"/>
              </a:buClr>
              <a:buChar char="•"/>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l-GR" altLang="en-US" sz="2000"/>
              <a:t>Κ.λπ.</a:t>
            </a:r>
          </a:p>
        </p:txBody>
      </p:sp>
      <p:sp>
        <p:nvSpPr>
          <p:cNvPr id="12300" name="Rectangle 13"/>
          <p:cNvSpPr>
            <a:spLocks noChangeArrowheads="1"/>
          </p:cNvSpPr>
          <p:nvPr/>
        </p:nvSpPr>
        <p:spPr bwMode="auto">
          <a:xfrm>
            <a:off x="0" y="6092825"/>
            <a:ext cx="89646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000">
                <a:solidFill>
                  <a:schemeClr val="tx1"/>
                </a:solidFill>
                <a:latin typeface="Arial" panose="020B0604020202020204" pitchFamily="34" charset="0"/>
              </a:defRPr>
            </a:lvl1pPr>
            <a:lvl2pPr>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lvl="1" eaLnBrk="1" hangingPunct="1">
              <a:lnSpc>
                <a:spcPct val="80000"/>
              </a:lnSpc>
              <a:spcBef>
                <a:spcPct val="20000"/>
              </a:spcBef>
              <a:buClr>
                <a:schemeClr val="tx2"/>
              </a:buClr>
              <a:buSzPct val="50000"/>
              <a:buFont typeface="Wingdings" panose="05000000000000000000" pitchFamily="2" charset="2"/>
              <a:buChar char="l"/>
            </a:pPr>
            <a:r>
              <a:rPr lang="el-GR" altLang="en-US" b="1"/>
              <a:t>Θεσμός της κοινωνίας:</a:t>
            </a:r>
          </a:p>
          <a:p>
            <a:pPr lvl="1" eaLnBrk="1" hangingPunct="1">
              <a:lnSpc>
                <a:spcPct val="80000"/>
              </a:lnSpc>
              <a:spcBef>
                <a:spcPct val="20000"/>
              </a:spcBef>
              <a:buClr>
                <a:schemeClr val="tx2"/>
              </a:buClr>
              <a:buSzPct val="50000"/>
              <a:buFont typeface="Wingdings" panose="05000000000000000000" pitchFamily="2" charset="2"/>
              <a:buNone/>
            </a:pPr>
            <a:r>
              <a:rPr lang="el-GR" altLang="en-US"/>
              <a:t>όπου οι </a:t>
            </a:r>
            <a:r>
              <a:rPr lang="el-GR" altLang="en-US" u="sng"/>
              <a:t>αλλαγές</a:t>
            </a:r>
            <a:r>
              <a:rPr lang="el-GR" altLang="en-US"/>
              <a:t> της </a:t>
            </a:r>
            <a:r>
              <a:rPr lang="el-GR" altLang="en-US" b="1"/>
              <a:t>κοινωνίας</a:t>
            </a:r>
            <a:r>
              <a:rPr lang="el-GR" altLang="en-US"/>
              <a:t> επιφέρουν </a:t>
            </a:r>
            <a:r>
              <a:rPr lang="el-GR" altLang="en-US" u="sng"/>
              <a:t>αλλαγές</a:t>
            </a:r>
            <a:r>
              <a:rPr lang="el-GR" altLang="en-US"/>
              <a:t> και στην </a:t>
            </a:r>
            <a:r>
              <a:rPr lang="el-GR" altLang="en-US" b="1"/>
              <a:t>οικογένεια</a:t>
            </a:r>
            <a:endParaRPr lang="en-US" altLang="en-US" b="1"/>
          </a:p>
        </p:txBody>
      </p:sp>
    </p:spTree>
    <p:extLst>
      <p:ext uri="{BB962C8B-B14F-4D97-AF65-F5344CB8AC3E}">
        <p14:creationId xmlns:p14="http://schemas.microsoft.com/office/powerpoint/2010/main" val="4227646"/>
      </p:ext>
    </p:extLst>
  </p:cSld>
  <p:clrMapOvr>
    <a:masterClrMapping/>
  </p:clrMapOvr>
  <p:transition>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634082"/>
          </a:xfrm>
        </p:spPr>
        <p:txBody>
          <a:bodyPr/>
          <a:lstStyle/>
          <a:p>
            <a:r>
              <a:rPr lang="el-GR" b="1" dirty="0">
                <a:solidFill>
                  <a:srgbClr val="FF0000"/>
                </a:solidFill>
              </a:rPr>
              <a:t>Κοινωνική ομάδα </a:t>
            </a:r>
            <a:endParaRPr lang="el-GR" dirty="0">
              <a:solidFill>
                <a:srgbClr val="FF0000"/>
              </a:solidFill>
            </a:endParaRPr>
          </a:p>
        </p:txBody>
      </p:sp>
      <p:sp>
        <p:nvSpPr>
          <p:cNvPr id="3" name="Θέση περιεχομένου 2"/>
          <p:cNvSpPr>
            <a:spLocks noGrp="1"/>
          </p:cNvSpPr>
          <p:nvPr>
            <p:ph sz="quarter" idx="1"/>
          </p:nvPr>
        </p:nvSpPr>
        <p:spPr/>
        <p:txBody>
          <a:bodyPr/>
          <a:lstStyle/>
          <a:p>
            <a:pPr>
              <a:spcAft>
                <a:spcPts val="0"/>
              </a:spcAft>
            </a:pPr>
            <a:r>
              <a:rPr lang="el-GR" b="1" i="1" dirty="0">
                <a:solidFill>
                  <a:srgbClr val="0F6FC6"/>
                </a:solidFill>
                <a:latin typeface="Comic Sans MS" panose="030F0702030302020204" pitchFamily="66" charset="0"/>
                <a:ea typeface="Times New Roman" panose="02020603050405020304" pitchFamily="18" charset="0"/>
              </a:rPr>
              <a:t>Κοινωνική ομάδα</a:t>
            </a:r>
            <a:r>
              <a:rPr lang="el-GR" dirty="0">
                <a:latin typeface="Times New Roman" panose="02020603050405020304" pitchFamily="18" charset="0"/>
                <a:ea typeface="Times New Roman" panose="02020603050405020304" pitchFamily="18" charset="0"/>
              </a:rPr>
              <a:t> </a:t>
            </a:r>
            <a:r>
              <a:rPr lang="el-GR" dirty="0" smtClean="0">
                <a:latin typeface="Times New Roman" panose="02020603050405020304" pitchFamily="18" charset="0"/>
                <a:ea typeface="Times New Roman" panose="02020603050405020304" pitchFamily="18" charset="0"/>
              </a:rPr>
              <a:t>εννοούμε: έναν </a:t>
            </a:r>
            <a:r>
              <a:rPr lang="el-GR" b="1" dirty="0">
                <a:solidFill>
                  <a:srgbClr val="33CC33"/>
                </a:solidFill>
                <a:latin typeface="Times New Roman" panose="02020603050405020304" pitchFamily="18" charset="0"/>
                <a:ea typeface="Times New Roman" panose="02020603050405020304" pitchFamily="18" charset="0"/>
              </a:rPr>
              <a:t>αριθμό ανθρώπων</a:t>
            </a:r>
            <a:r>
              <a:rPr lang="el-GR" dirty="0">
                <a:latin typeface="Times New Roman" panose="02020603050405020304" pitchFamily="18" charset="0"/>
                <a:ea typeface="Times New Roman" panose="02020603050405020304" pitchFamily="18" charset="0"/>
              </a:rPr>
              <a:t>,</a:t>
            </a:r>
            <a:r>
              <a:rPr lang="el-GR" spc="-10" dirty="0">
                <a:latin typeface="Times New Roman" panose="02020603050405020304" pitchFamily="18" charset="0"/>
                <a:ea typeface="Times New Roman" panose="02020603050405020304" pitchFamily="18" charset="0"/>
              </a:rPr>
              <a:t> οι οποίοι βρίσκονται σε </a:t>
            </a:r>
            <a:r>
              <a:rPr lang="el-GR" b="1" spc="-10" dirty="0">
                <a:solidFill>
                  <a:srgbClr val="33CC33"/>
                </a:solidFill>
                <a:latin typeface="Times New Roman" panose="02020603050405020304" pitchFamily="18" charset="0"/>
                <a:ea typeface="Times New Roman" panose="02020603050405020304" pitchFamily="18" charset="0"/>
              </a:rPr>
              <a:t>διαρκή </a:t>
            </a:r>
            <a:r>
              <a:rPr lang="el-GR" b="1" spc="-10" dirty="0" err="1">
                <a:solidFill>
                  <a:srgbClr val="33CC33"/>
                </a:solidFill>
                <a:latin typeface="Times New Roman" panose="02020603050405020304" pitchFamily="18" charset="0"/>
                <a:ea typeface="Times New Roman" panose="02020603050405020304" pitchFamily="18" charset="0"/>
              </a:rPr>
              <a:t>αλληλόδραση</a:t>
            </a:r>
            <a:r>
              <a:rPr lang="el-GR" spc="-10" dirty="0" smtClean="0">
                <a:latin typeface="Times New Roman" panose="02020603050405020304" pitchFamily="18" charset="0"/>
                <a:ea typeface="Times New Roman" panose="02020603050405020304" pitchFamily="18" charset="0"/>
              </a:rPr>
              <a:t>/ </a:t>
            </a:r>
            <a:r>
              <a:rPr lang="el-GR" spc="-10" dirty="0" err="1" smtClean="0">
                <a:latin typeface="Times New Roman" panose="02020603050405020304" pitchFamily="18" charset="0"/>
                <a:ea typeface="Times New Roman" panose="02020603050405020304" pitchFamily="18" charset="0"/>
              </a:rPr>
              <a:t>διαντίδραση</a:t>
            </a:r>
            <a:r>
              <a:rPr lang="el-GR" spc="-10" dirty="0" smtClean="0">
                <a:latin typeface="Times New Roman" panose="02020603050405020304" pitchFamily="18" charset="0"/>
                <a:ea typeface="Times New Roman" panose="02020603050405020304" pitchFamily="18" charset="0"/>
              </a:rPr>
              <a:t>/αλληλεπίδραση/επικοινωνία/σχέσεις</a:t>
            </a:r>
            <a:r>
              <a:rPr lang="el-GR" spc="-10" dirty="0">
                <a:latin typeface="Times New Roman" panose="02020603050405020304" pitchFamily="18" charset="0"/>
                <a:ea typeface="Times New Roman" panose="02020603050405020304" pitchFamily="18" charset="0"/>
              </a:rPr>
              <a:t>, μέσα σε </a:t>
            </a:r>
            <a:r>
              <a:rPr lang="el-GR" b="1" spc="-10" dirty="0">
                <a:solidFill>
                  <a:srgbClr val="33CC33"/>
                </a:solidFill>
                <a:latin typeface="Times New Roman" panose="02020603050405020304" pitchFamily="18" charset="0"/>
                <a:ea typeface="Times New Roman" panose="02020603050405020304" pitchFamily="18" charset="0"/>
              </a:rPr>
              <a:t>δομημένα πλαίσια</a:t>
            </a:r>
            <a:r>
              <a:rPr lang="el-GR" spc="-10" dirty="0">
                <a:solidFill>
                  <a:srgbClr val="33CC33"/>
                </a:solidFill>
                <a:latin typeface="Times New Roman" panose="02020603050405020304" pitchFamily="18" charset="0"/>
                <a:ea typeface="Times New Roman" panose="02020603050405020304" pitchFamily="18" charset="0"/>
              </a:rPr>
              <a:t> </a:t>
            </a:r>
            <a:r>
              <a:rPr lang="el-GR" spc="-10" dirty="0">
                <a:latin typeface="Times New Roman" panose="02020603050405020304" pitchFamily="18" charset="0"/>
                <a:ea typeface="Times New Roman" panose="02020603050405020304" pitchFamily="18" charset="0"/>
              </a:rPr>
              <a:t>(κανόνων, αξιών) που </a:t>
            </a:r>
            <a:r>
              <a:rPr lang="el-GR" spc="-10" dirty="0" err="1">
                <a:latin typeface="Times New Roman" panose="02020603050405020304" pitchFamily="18" charset="0"/>
                <a:ea typeface="Times New Roman" panose="02020603050405020304" pitchFamily="18" charset="0"/>
              </a:rPr>
              <a:t>στοιχειοθετούνται</a:t>
            </a:r>
            <a:r>
              <a:rPr lang="el-GR" spc="-10" dirty="0">
                <a:latin typeface="Times New Roman" panose="02020603050405020304" pitchFamily="18" charset="0"/>
                <a:ea typeface="Times New Roman" panose="02020603050405020304" pitchFamily="18" charset="0"/>
              </a:rPr>
              <a:t> από κάποιο μίνιμουμ </a:t>
            </a:r>
            <a:r>
              <a:rPr lang="el-GR" b="1" spc="-10" dirty="0">
                <a:latin typeface="Times New Roman" panose="02020603050405020304" pitchFamily="18" charset="0"/>
                <a:ea typeface="Times New Roman" panose="02020603050405020304" pitchFamily="18" charset="0"/>
              </a:rPr>
              <a:t>αξιολογικής</a:t>
            </a:r>
            <a:r>
              <a:rPr lang="el-GR" spc="-10" dirty="0">
                <a:latin typeface="Times New Roman" panose="02020603050405020304" pitchFamily="18" charset="0"/>
                <a:ea typeface="Times New Roman" panose="02020603050405020304" pitchFamily="18" charset="0"/>
              </a:rPr>
              <a:t> και </a:t>
            </a:r>
            <a:r>
              <a:rPr lang="el-GR" b="1" spc="-10" dirty="0">
                <a:latin typeface="Times New Roman" panose="02020603050405020304" pitchFamily="18" charset="0"/>
                <a:ea typeface="Times New Roman" panose="02020603050405020304" pitchFamily="18" charset="0"/>
              </a:rPr>
              <a:t>κανονιστικής</a:t>
            </a:r>
            <a:r>
              <a:rPr lang="el-GR" spc="-10" dirty="0">
                <a:latin typeface="Times New Roman" panose="02020603050405020304" pitchFamily="18" charset="0"/>
                <a:ea typeface="Times New Roman" panose="02020603050405020304" pitchFamily="18" charset="0"/>
              </a:rPr>
              <a:t> αποδοχής, δημιουργώντας τους κοινή </a:t>
            </a:r>
            <a:r>
              <a:rPr lang="el-GR" b="1" i="1" dirty="0">
                <a:solidFill>
                  <a:srgbClr val="33CC33"/>
                </a:solidFill>
                <a:latin typeface="Comic Sans MS" panose="030F0702030302020204" pitchFamily="66" charset="0"/>
                <a:ea typeface="Times New Roman" panose="02020603050405020304" pitchFamily="18" charset="0"/>
              </a:rPr>
              <a:t>συλλογική συνείδηση</a:t>
            </a:r>
            <a:r>
              <a:rPr lang="el-GR" spc="-10" dirty="0">
                <a:solidFill>
                  <a:srgbClr val="33CC33"/>
                </a:solidFill>
                <a:latin typeface="Times New Roman" panose="02020603050405020304" pitchFamily="18" charset="0"/>
                <a:ea typeface="Times New Roman" panose="02020603050405020304" pitchFamily="18" charset="0"/>
              </a:rPr>
              <a:t> </a:t>
            </a:r>
            <a:r>
              <a:rPr lang="el-GR" spc="-10" dirty="0">
                <a:latin typeface="Times New Roman" panose="02020603050405020304" pitchFamily="18" charset="0"/>
                <a:ea typeface="Times New Roman" panose="02020603050405020304" pitchFamily="18" charset="0"/>
              </a:rPr>
              <a:t>και που </a:t>
            </a:r>
            <a:r>
              <a:rPr lang="el-GR" b="1" spc="20" dirty="0">
                <a:latin typeface="Times New Roman" panose="02020603050405020304" pitchFamily="18" charset="0"/>
                <a:ea typeface="Times New Roman" panose="02020603050405020304" pitchFamily="18" charset="0"/>
              </a:rPr>
              <a:t>αισθάνονται ότι ανή</a:t>
            </a:r>
            <a:r>
              <a:rPr lang="el-GR" b="1" spc="5" dirty="0">
                <a:latin typeface="Times New Roman" panose="02020603050405020304" pitchFamily="18" charset="0"/>
                <a:ea typeface="Times New Roman" panose="02020603050405020304" pitchFamily="18" charset="0"/>
              </a:rPr>
              <a:t>κουν στην ομάδα</a:t>
            </a:r>
            <a:r>
              <a:rPr lang="el-GR" spc="5" dirty="0">
                <a:latin typeface="Times New Roman" panose="02020603050405020304" pitchFamily="18" charset="0"/>
                <a:ea typeface="Times New Roman" panose="02020603050405020304" pitchFamily="18" charset="0"/>
              </a:rPr>
              <a:t> διαμορφώνοντας </a:t>
            </a:r>
            <a:r>
              <a:rPr lang="el-GR" b="1" spc="5" dirty="0">
                <a:solidFill>
                  <a:srgbClr val="33CC33"/>
                </a:solidFill>
                <a:latin typeface="Times New Roman" panose="02020603050405020304" pitchFamily="18" charset="0"/>
                <a:ea typeface="Times New Roman" panose="02020603050405020304" pitchFamily="18" charset="0"/>
              </a:rPr>
              <a:t>ταυτότητα</a:t>
            </a:r>
            <a:r>
              <a:rPr lang="el-GR" spc="5" dirty="0">
                <a:latin typeface="Times New Roman" panose="02020603050405020304" pitchFamily="18" charset="0"/>
                <a:ea typeface="Times New Roman" panose="02020603050405020304" pitchFamily="18" charset="0"/>
              </a:rPr>
              <a:t> σε σχέση με την ομάδα τους, αλλά και </a:t>
            </a:r>
            <a:r>
              <a:rPr lang="el-GR" b="1" spc="5" dirty="0">
                <a:latin typeface="Times New Roman" panose="02020603050405020304" pitchFamily="18" charset="0"/>
                <a:ea typeface="Times New Roman" panose="02020603050405020304" pitchFamily="18" charset="0"/>
              </a:rPr>
              <a:t>αναγνωρίζονται από τους άλλους ως μέλη της</a:t>
            </a:r>
            <a:r>
              <a:rPr lang="el-GR" dirty="0">
                <a:latin typeface="Times New Roman" panose="02020603050405020304" pitchFamily="18" charset="0"/>
                <a:ea typeface="Times New Roman" panose="02020603050405020304" pitchFamily="18" charset="0"/>
              </a:rPr>
              <a:t>, με τελικό σκοπό των ανθρώπων-μελών της ομάδας την επίτευξη των </a:t>
            </a:r>
            <a:r>
              <a:rPr lang="el-GR" b="1" dirty="0">
                <a:solidFill>
                  <a:srgbClr val="33CC33"/>
                </a:solidFill>
                <a:latin typeface="Times New Roman" panose="02020603050405020304" pitchFamily="18" charset="0"/>
                <a:ea typeface="Times New Roman" panose="02020603050405020304" pitchFamily="18" charset="0"/>
              </a:rPr>
              <a:t>κοινών τους στόχων</a:t>
            </a:r>
            <a:r>
              <a:rPr lang="el-GR" dirty="0">
                <a:latin typeface="Times New Roman" panose="02020603050405020304" pitchFamily="18" charset="0"/>
                <a:ea typeface="Times New Roman" panose="02020603050405020304" pitchFamily="18" charset="0"/>
              </a:rPr>
              <a:t>.</a:t>
            </a:r>
            <a:endParaRPr lang="el-GR" sz="4400" dirty="0">
              <a:latin typeface="Times New Roman" panose="02020603050405020304" pitchFamily="18" charset="0"/>
              <a:ea typeface="Times New Roman" panose="02020603050405020304" pitchFamily="18" charset="0"/>
            </a:endParaRPr>
          </a:p>
          <a:p>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34</a:t>
            </a:fld>
            <a:endParaRPr lang="el-GR"/>
          </a:p>
        </p:txBody>
      </p:sp>
    </p:spTree>
    <p:extLst>
      <p:ext uri="{BB962C8B-B14F-4D97-AF65-F5344CB8AC3E}">
        <p14:creationId xmlns:p14="http://schemas.microsoft.com/office/powerpoint/2010/main" val="27685970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A079603-5413-4EE5-BB6F-88C687A1E468}" type="slidenum">
              <a:rPr lang="el-GR" altLang="en-US" sz="1400" smtClean="0"/>
              <a:pPr>
                <a:spcBef>
                  <a:spcPct val="0"/>
                </a:spcBef>
                <a:buFontTx/>
                <a:buNone/>
              </a:pPr>
              <a:t>35</a:t>
            </a:fld>
            <a:endParaRPr lang="el-GR" altLang="en-US" sz="1400" smtClean="0"/>
          </a:p>
        </p:txBody>
      </p:sp>
      <p:sp>
        <p:nvSpPr>
          <p:cNvPr id="199682" name="Rectangle 2"/>
          <p:cNvSpPr>
            <a:spLocks noGrp="1" noChangeArrowheads="1"/>
          </p:cNvSpPr>
          <p:nvPr>
            <p:ph type="title"/>
          </p:nvPr>
        </p:nvSpPr>
        <p:spPr>
          <a:xfrm>
            <a:off x="457200" y="274638"/>
            <a:ext cx="8229600" cy="490537"/>
          </a:xfrm>
        </p:spPr>
        <p:txBody>
          <a:bodyPr>
            <a:normAutofit fontScale="90000"/>
          </a:bodyPr>
          <a:lstStyle/>
          <a:p>
            <a:pPr>
              <a:defRPr/>
            </a:pPr>
            <a:r>
              <a:rPr lang="el-GR" sz="3200" b="1" i="1" smtClean="0"/>
              <a:t>Α) Κοινωνικές ομάδες: ορισμοί </a:t>
            </a:r>
            <a:r>
              <a:rPr lang="el-GR" sz="3200" smtClean="0">
                <a:effectLst>
                  <a:outerShdw blurRad="38100" dist="38100" dir="2700000" algn="tl">
                    <a:srgbClr val="FFFFFF"/>
                  </a:outerShdw>
                </a:effectLst>
              </a:rPr>
              <a:t>(2/6)</a:t>
            </a:r>
          </a:p>
        </p:txBody>
      </p:sp>
      <p:sp>
        <p:nvSpPr>
          <p:cNvPr id="16388" name="Rectangle 3"/>
          <p:cNvSpPr>
            <a:spLocks noGrp="1" noChangeArrowheads="1"/>
          </p:cNvSpPr>
          <p:nvPr>
            <p:ph type="body" idx="1"/>
          </p:nvPr>
        </p:nvSpPr>
        <p:spPr>
          <a:xfrm>
            <a:off x="0" y="908050"/>
            <a:ext cx="9144000" cy="5949950"/>
          </a:xfrm>
        </p:spPr>
        <p:txBody>
          <a:bodyPr/>
          <a:lstStyle/>
          <a:p>
            <a:pPr algn="ctr">
              <a:buFontTx/>
              <a:buNone/>
            </a:pPr>
            <a:r>
              <a:rPr lang="el-GR" altLang="en-US" sz="2000" smtClean="0"/>
              <a:t>ΑΡΑ:</a:t>
            </a:r>
          </a:p>
          <a:p>
            <a:r>
              <a:rPr lang="el-GR" altLang="en-US" sz="2400" smtClean="0"/>
              <a:t>Τα </a:t>
            </a:r>
            <a:r>
              <a:rPr lang="el-GR" altLang="en-US" sz="2400" b="1" smtClean="0"/>
              <a:t>άτομα</a:t>
            </a:r>
            <a:r>
              <a:rPr lang="el-GR" altLang="en-US" sz="2400" smtClean="0"/>
              <a:t> που συγκροτούν </a:t>
            </a:r>
            <a:r>
              <a:rPr lang="el-GR" altLang="en-US" sz="2400" b="1" smtClean="0"/>
              <a:t>μικρές</a:t>
            </a:r>
            <a:r>
              <a:rPr lang="el-GR" altLang="en-US" sz="2400" smtClean="0"/>
              <a:t> ή/και </a:t>
            </a:r>
            <a:r>
              <a:rPr lang="el-GR" altLang="en-US" sz="2400" b="1" smtClean="0"/>
              <a:t>μεγάλες</a:t>
            </a:r>
            <a:r>
              <a:rPr lang="el-GR" altLang="en-US" sz="2400" smtClean="0"/>
              <a:t> </a:t>
            </a:r>
            <a:r>
              <a:rPr lang="el-GR" altLang="en-US" sz="2800" b="1" smtClean="0">
                <a:solidFill>
                  <a:srgbClr val="3333CC"/>
                </a:solidFill>
              </a:rPr>
              <a:t>ομάδες</a:t>
            </a:r>
            <a:r>
              <a:rPr lang="el-GR" altLang="en-US" sz="2400" smtClean="0"/>
              <a:t>, επικοινωνούν μεταξύ τους, για να </a:t>
            </a:r>
            <a:r>
              <a:rPr lang="el-GR" altLang="en-US" sz="2400" i="1" smtClean="0"/>
              <a:t>πραγματοποιήσουν</a:t>
            </a:r>
            <a:r>
              <a:rPr lang="el-GR" altLang="en-US" sz="2400" smtClean="0"/>
              <a:t> </a:t>
            </a:r>
            <a:r>
              <a:rPr lang="el-GR" altLang="en-US" sz="2400" b="1" smtClean="0">
                <a:solidFill>
                  <a:srgbClr val="FF0000"/>
                </a:solidFill>
              </a:rPr>
              <a:t>κοινούς στόχους</a:t>
            </a:r>
            <a:r>
              <a:rPr lang="el-GR" altLang="en-US" sz="2400" smtClean="0"/>
              <a:t> ή να </a:t>
            </a:r>
            <a:r>
              <a:rPr lang="el-GR" altLang="en-US" sz="2400" i="1" smtClean="0"/>
              <a:t>πετύχουν</a:t>
            </a:r>
            <a:r>
              <a:rPr lang="el-GR" altLang="en-US" sz="2400" smtClean="0"/>
              <a:t> </a:t>
            </a:r>
            <a:r>
              <a:rPr lang="el-GR" altLang="en-US" sz="2400" b="1" smtClean="0">
                <a:solidFill>
                  <a:srgbClr val="FF0000"/>
                </a:solidFill>
              </a:rPr>
              <a:t>κοινούς σκοπούς</a:t>
            </a:r>
            <a:r>
              <a:rPr lang="el-GR" altLang="en-US" sz="2400" smtClean="0"/>
              <a:t>.</a:t>
            </a:r>
          </a:p>
          <a:p>
            <a:endParaRPr lang="el-GR" altLang="en-US" sz="1200" b="1" smtClean="0"/>
          </a:p>
          <a:p>
            <a:r>
              <a:rPr lang="el-GR" altLang="en-US" sz="2800" b="1" smtClean="0">
                <a:solidFill>
                  <a:srgbClr val="3333CC"/>
                </a:solidFill>
              </a:rPr>
              <a:t>Κοινωνική ομάδα</a:t>
            </a:r>
            <a:r>
              <a:rPr lang="el-GR" altLang="en-US" sz="2800" smtClean="0">
                <a:solidFill>
                  <a:srgbClr val="3333CC"/>
                </a:solidFill>
              </a:rPr>
              <a:t> </a:t>
            </a:r>
            <a:r>
              <a:rPr lang="el-GR" altLang="en-US" sz="2400" smtClean="0"/>
              <a:t>εννοούμε/ορίζουμε:</a:t>
            </a:r>
          </a:p>
          <a:p>
            <a:pPr lvl="1"/>
            <a:r>
              <a:rPr lang="el-GR" altLang="en-US" sz="2400" smtClean="0"/>
              <a:t>α. έναν </a:t>
            </a:r>
            <a:r>
              <a:rPr lang="el-GR" altLang="en-US" sz="2400" b="1" smtClean="0"/>
              <a:t>αριθμό ανθρώπων (</a:t>
            </a:r>
            <a:r>
              <a:rPr lang="el-GR" altLang="en-US" sz="2400" b="1" smtClean="0">
                <a:solidFill>
                  <a:srgbClr val="3333CC"/>
                </a:solidFill>
              </a:rPr>
              <a:t>σύνολο μελών</a:t>
            </a:r>
            <a:r>
              <a:rPr lang="el-GR" altLang="en-US" sz="2400" b="1" smtClean="0"/>
              <a:t>)</a:t>
            </a:r>
            <a:r>
              <a:rPr lang="el-GR" altLang="en-US" sz="2400" smtClean="0"/>
              <a:t> ,</a:t>
            </a:r>
          </a:p>
          <a:p>
            <a:pPr lvl="1"/>
            <a:r>
              <a:rPr lang="el-GR" altLang="en-US" sz="2400" smtClean="0"/>
              <a:t>β. οι οποίοι βρίσκονται σε </a:t>
            </a:r>
            <a:r>
              <a:rPr lang="el-GR" altLang="en-US" sz="2400" b="1" smtClean="0"/>
              <a:t>διαρκή </a:t>
            </a:r>
            <a:r>
              <a:rPr lang="el-GR" altLang="en-US" sz="2400" b="1" smtClean="0">
                <a:solidFill>
                  <a:srgbClr val="3333CC"/>
                </a:solidFill>
              </a:rPr>
              <a:t>αλληλόδραση</a:t>
            </a:r>
            <a:r>
              <a:rPr lang="el-GR" altLang="en-US" sz="2400" b="1" smtClean="0"/>
              <a:t> (αλληλεπίδραση, διαντίδραση)</a:t>
            </a:r>
            <a:r>
              <a:rPr lang="el-GR" altLang="en-US" sz="2400" smtClean="0"/>
              <a:t>,</a:t>
            </a:r>
          </a:p>
          <a:p>
            <a:pPr lvl="1"/>
            <a:r>
              <a:rPr lang="el-GR" altLang="en-US" sz="2400" smtClean="0"/>
              <a:t>γ. μέσα σε </a:t>
            </a:r>
            <a:r>
              <a:rPr lang="el-GR" altLang="en-US" sz="2400" b="1" smtClean="0">
                <a:solidFill>
                  <a:srgbClr val="3333CC"/>
                </a:solidFill>
              </a:rPr>
              <a:t>δομημένα πλαίσια</a:t>
            </a:r>
            <a:r>
              <a:rPr lang="el-GR" altLang="en-US" sz="2400" smtClean="0">
                <a:solidFill>
                  <a:srgbClr val="3333CC"/>
                </a:solidFill>
              </a:rPr>
              <a:t> </a:t>
            </a:r>
            <a:r>
              <a:rPr lang="el-GR" altLang="en-US" sz="2400" smtClean="0"/>
              <a:t>που στοιχειοθετούνται με κάποιο βαθμό </a:t>
            </a:r>
            <a:r>
              <a:rPr lang="el-GR" altLang="en-US" sz="2400" u="sng" smtClean="0">
                <a:solidFill>
                  <a:srgbClr val="FF0000"/>
                </a:solidFill>
              </a:rPr>
              <a:t>αξιολογικής</a:t>
            </a:r>
            <a:r>
              <a:rPr lang="el-GR" altLang="en-US" sz="2400" smtClean="0"/>
              <a:t> και </a:t>
            </a:r>
            <a:r>
              <a:rPr lang="el-GR" altLang="en-US" sz="2400" u="sng" smtClean="0">
                <a:solidFill>
                  <a:srgbClr val="FF0000"/>
                </a:solidFill>
              </a:rPr>
              <a:t>κανονιστικής</a:t>
            </a:r>
            <a:r>
              <a:rPr lang="el-GR" altLang="en-US" sz="2400" smtClean="0"/>
              <a:t> αποδοχής,</a:t>
            </a:r>
            <a:endParaRPr lang="el-GR" altLang="en-US" sz="2400" b="1" smtClean="0"/>
          </a:p>
          <a:p>
            <a:pPr lvl="1"/>
            <a:r>
              <a:rPr lang="el-GR" altLang="en-US" sz="2400" smtClean="0"/>
              <a:t>δ. </a:t>
            </a:r>
            <a:r>
              <a:rPr lang="el-GR" altLang="en-US" sz="2400" b="1" smtClean="0">
                <a:solidFill>
                  <a:srgbClr val="3333CC"/>
                </a:solidFill>
              </a:rPr>
              <a:t>αισθάνονται ότι ανήκουν στην ομάδα</a:t>
            </a:r>
            <a:r>
              <a:rPr lang="el-GR" altLang="en-US" sz="2400" smtClean="0">
                <a:solidFill>
                  <a:srgbClr val="3333CC"/>
                </a:solidFill>
              </a:rPr>
              <a:t> </a:t>
            </a:r>
            <a:r>
              <a:rPr lang="el-GR" altLang="en-US" sz="2400" smtClean="0"/>
              <a:t>διαμορφώνοντας </a:t>
            </a:r>
            <a:r>
              <a:rPr lang="el-GR" altLang="en-US" sz="2400" b="1" smtClean="0">
                <a:solidFill>
                  <a:srgbClr val="3333CC"/>
                </a:solidFill>
              </a:rPr>
              <a:t>ταυτότητα</a:t>
            </a:r>
            <a:r>
              <a:rPr lang="el-GR" altLang="en-US" sz="2400" smtClean="0"/>
              <a:t> σε σχέση με αυτή και </a:t>
            </a:r>
            <a:r>
              <a:rPr lang="el-GR" altLang="en-US" sz="2400" b="1" smtClean="0"/>
              <a:t>αναγνωρίζονται από τους άλλους ως μέλη της</a:t>
            </a:r>
            <a:r>
              <a:rPr lang="el-GR" altLang="en-US" sz="2400" i="1" smtClean="0"/>
              <a:t>.</a:t>
            </a:r>
          </a:p>
        </p:txBody>
      </p:sp>
    </p:spTree>
    <p:extLst>
      <p:ext uri="{BB962C8B-B14F-4D97-AF65-F5344CB8AC3E}">
        <p14:creationId xmlns:p14="http://schemas.microsoft.com/office/powerpoint/2010/main" val="2611402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50C7412-DAA4-406C-8F5D-229FD6EDFEC8}" type="slidenum">
              <a:rPr lang="el-GR" altLang="en-US" sz="1400" smtClean="0"/>
              <a:pPr>
                <a:spcBef>
                  <a:spcPct val="0"/>
                </a:spcBef>
                <a:buFontTx/>
                <a:buNone/>
              </a:pPr>
              <a:t>36</a:t>
            </a:fld>
            <a:endParaRPr lang="el-GR" altLang="en-US" sz="1400" smtClean="0"/>
          </a:p>
        </p:txBody>
      </p:sp>
      <p:sp>
        <p:nvSpPr>
          <p:cNvPr id="200706" name="Rectangle 2"/>
          <p:cNvSpPr>
            <a:spLocks noGrp="1" noChangeArrowheads="1"/>
          </p:cNvSpPr>
          <p:nvPr>
            <p:ph type="title"/>
          </p:nvPr>
        </p:nvSpPr>
        <p:spPr>
          <a:xfrm>
            <a:off x="457200" y="274638"/>
            <a:ext cx="8229600" cy="490537"/>
          </a:xfrm>
        </p:spPr>
        <p:txBody>
          <a:bodyPr>
            <a:normAutofit fontScale="90000"/>
          </a:bodyPr>
          <a:lstStyle/>
          <a:p>
            <a:pPr>
              <a:defRPr/>
            </a:pPr>
            <a:r>
              <a:rPr lang="el-GR" sz="3200" b="1" i="1" smtClean="0"/>
              <a:t>Α) Κοινωνικές ομάδες: ορισμοί </a:t>
            </a:r>
            <a:r>
              <a:rPr lang="el-GR" sz="3200" smtClean="0">
                <a:effectLst>
                  <a:outerShdw blurRad="38100" dist="38100" dir="2700000" algn="tl">
                    <a:srgbClr val="FFFFFF"/>
                  </a:outerShdw>
                </a:effectLst>
              </a:rPr>
              <a:t>(3/6)</a:t>
            </a:r>
          </a:p>
        </p:txBody>
      </p:sp>
      <p:sp>
        <p:nvSpPr>
          <p:cNvPr id="17412" name="Rectangle 3"/>
          <p:cNvSpPr>
            <a:spLocks noGrp="1" noChangeArrowheads="1"/>
          </p:cNvSpPr>
          <p:nvPr>
            <p:ph type="body" idx="1"/>
          </p:nvPr>
        </p:nvSpPr>
        <p:spPr>
          <a:xfrm>
            <a:off x="0" y="1125538"/>
            <a:ext cx="8772526" cy="5949950"/>
          </a:xfrm>
        </p:spPr>
        <p:txBody>
          <a:bodyPr/>
          <a:lstStyle/>
          <a:p>
            <a:r>
              <a:rPr lang="el-GR" altLang="en-US" i="1" dirty="0" smtClean="0"/>
              <a:t>Δηλαδή, αναλυτικότερα η </a:t>
            </a:r>
            <a:r>
              <a:rPr lang="el-GR" altLang="en-US" b="1" i="1" dirty="0" smtClean="0">
                <a:solidFill>
                  <a:srgbClr val="FF0000"/>
                </a:solidFill>
              </a:rPr>
              <a:t>κοινωνική ομάδα</a:t>
            </a:r>
            <a:r>
              <a:rPr lang="el-GR" altLang="en-US" i="1" dirty="0" smtClean="0"/>
              <a:t>:</a:t>
            </a:r>
          </a:p>
          <a:p>
            <a:pPr lvl="1">
              <a:buFontTx/>
              <a:buNone/>
            </a:pPr>
            <a:r>
              <a:rPr lang="el-GR" altLang="en-US" sz="3200" b="1" i="1" dirty="0" smtClean="0"/>
              <a:t>α.</a:t>
            </a:r>
            <a:r>
              <a:rPr lang="el-GR" altLang="en-US" sz="3200" i="1" dirty="0" smtClean="0"/>
              <a:t> περιλαμβάνει οπωσδήποτε κάποιον </a:t>
            </a:r>
            <a:r>
              <a:rPr lang="el-GR" altLang="en-US" sz="3200" b="1" i="1" dirty="0" smtClean="0"/>
              <a:t>αριθμό ανθρώπων - </a:t>
            </a:r>
            <a:r>
              <a:rPr lang="el-GR" altLang="en-US" sz="3200" b="1" i="1" dirty="0" smtClean="0">
                <a:solidFill>
                  <a:srgbClr val="FF0000"/>
                </a:solidFill>
              </a:rPr>
              <a:t>μελών</a:t>
            </a:r>
            <a:r>
              <a:rPr lang="el-GR" altLang="en-US" sz="3200" i="1" dirty="0" smtClean="0"/>
              <a:t>. Η σημασία του αριθμού αντιδιαστέλλεται από τη </a:t>
            </a:r>
            <a:r>
              <a:rPr lang="el-GR" altLang="en-US" sz="3200" b="1" i="1" dirty="0" smtClean="0">
                <a:solidFill>
                  <a:srgbClr val="FF0000"/>
                </a:solidFill>
              </a:rPr>
              <a:t>μονάδα</a:t>
            </a:r>
            <a:r>
              <a:rPr lang="el-GR" altLang="en-US" sz="3200" i="1" dirty="0" smtClean="0">
                <a:solidFill>
                  <a:srgbClr val="FF0000"/>
                </a:solidFill>
              </a:rPr>
              <a:t> - άτομο</a:t>
            </a:r>
            <a:r>
              <a:rPr lang="el-GR" altLang="en-US" sz="3200" i="1" dirty="0" smtClean="0"/>
              <a:t>.</a:t>
            </a:r>
          </a:p>
          <a:p>
            <a:pPr lvl="1">
              <a:buFontTx/>
              <a:buNone/>
            </a:pPr>
            <a:r>
              <a:rPr lang="el-GR" altLang="en-US" sz="3200" b="1" i="1" dirty="0" smtClean="0"/>
              <a:t>β.</a:t>
            </a:r>
            <a:r>
              <a:rPr lang="el-GR" altLang="en-US" sz="3200" i="1" dirty="0" smtClean="0"/>
              <a:t> χαρακτηρίζεται από συνεχείς </a:t>
            </a:r>
            <a:r>
              <a:rPr lang="el-GR" altLang="en-US" sz="3200" b="1" i="1" dirty="0" err="1" smtClean="0">
                <a:solidFill>
                  <a:srgbClr val="FF0000"/>
                </a:solidFill>
              </a:rPr>
              <a:t>αλληλοδράσεις</a:t>
            </a:r>
            <a:r>
              <a:rPr lang="el-GR" altLang="en-US" sz="3200" b="1" i="1" dirty="0" smtClean="0">
                <a:solidFill>
                  <a:srgbClr val="FF0000"/>
                </a:solidFill>
              </a:rPr>
              <a:t> (αλληλεπιδράσεις, </a:t>
            </a:r>
            <a:r>
              <a:rPr lang="el-GR" altLang="en-US" sz="3200" b="1" i="1" dirty="0" err="1" smtClean="0">
                <a:solidFill>
                  <a:srgbClr val="FF0000"/>
                </a:solidFill>
              </a:rPr>
              <a:t>διαντιδράσεις</a:t>
            </a:r>
            <a:r>
              <a:rPr lang="el-GR" altLang="en-US" sz="3200" b="1" i="1" dirty="0" smtClean="0">
                <a:solidFill>
                  <a:srgbClr val="FF0000"/>
                </a:solidFill>
              </a:rPr>
              <a:t>)</a:t>
            </a:r>
            <a:r>
              <a:rPr lang="el-GR" altLang="en-US" sz="3200" i="1" dirty="0" smtClean="0"/>
              <a:t>, που έχουν</a:t>
            </a:r>
          </a:p>
          <a:p>
            <a:pPr lvl="2"/>
            <a:r>
              <a:rPr lang="el-GR" altLang="en-US" sz="2800" i="1" dirty="0" smtClean="0"/>
              <a:t>μια αυθόρμητη και </a:t>
            </a:r>
            <a:r>
              <a:rPr lang="el-GR" altLang="en-US" sz="2800" b="1" i="1" dirty="0" smtClean="0"/>
              <a:t>φυσική έκφραση</a:t>
            </a:r>
            <a:r>
              <a:rPr lang="el-GR" altLang="en-US" sz="2800" i="1" dirty="0" smtClean="0"/>
              <a:t>,</a:t>
            </a:r>
          </a:p>
          <a:p>
            <a:pPr lvl="2"/>
            <a:r>
              <a:rPr lang="el-GR" altLang="en-US" sz="2800" i="1" dirty="0" smtClean="0"/>
              <a:t>αλλά συχνά αποκτούν &amp; </a:t>
            </a:r>
            <a:r>
              <a:rPr lang="el-GR" altLang="en-US" sz="2800" b="1" i="1" dirty="0" smtClean="0"/>
              <a:t>συμβολικό χαρακτήρα</a:t>
            </a:r>
            <a:r>
              <a:rPr lang="el-GR" altLang="en-US" sz="2800" i="1" dirty="0" smtClean="0"/>
              <a:t>.</a:t>
            </a:r>
          </a:p>
        </p:txBody>
      </p:sp>
    </p:spTree>
    <p:extLst>
      <p:ext uri="{BB962C8B-B14F-4D97-AF65-F5344CB8AC3E}">
        <p14:creationId xmlns:p14="http://schemas.microsoft.com/office/powerpoint/2010/main" val="23470223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726FE89-68A9-45EE-B0B6-5737939FB7A2}" type="slidenum">
              <a:rPr lang="el-GR" altLang="en-US" sz="1400" smtClean="0"/>
              <a:pPr>
                <a:spcBef>
                  <a:spcPct val="0"/>
                </a:spcBef>
                <a:buFontTx/>
                <a:buNone/>
              </a:pPr>
              <a:t>37</a:t>
            </a:fld>
            <a:endParaRPr lang="el-GR" altLang="en-US" sz="1400" smtClean="0"/>
          </a:p>
        </p:txBody>
      </p:sp>
      <p:sp>
        <p:nvSpPr>
          <p:cNvPr id="219138" name="Rectangle 2"/>
          <p:cNvSpPr>
            <a:spLocks noGrp="1" noChangeArrowheads="1"/>
          </p:cNvSpPr>
          <p:nvPr>
            <p:ph type="title"/>
          </p:nvPr>
        </p:nvSpPr>
        <p:spPr>
          <a:xfrm>
            <a:off x="457200" y="274638"/>
            <a:ext cx="8229600" cy="490537"/>
          </a:xfrm>
        </p:spPr>
        <p:txBody>
          <a:bodyPr>
            <a:normAutofit fontScale="90000"/>
          </a:bodyPr>
          <a:lstStyle/>
          <a:p>
            <a:pPr>
              <a:defRPr/>
            </a:pPr>
            <a:r>
              <a:rPr lang="el-GR" sz="3200" b="1" i="1" dirty="0" smtClean="0"/>
              <a:t>Α) Κοινωνικές ομάδες: ορισμοί </a:t>
            </a:r>
            <a:r>
              <a:rPr lang="el-GR" sz="3200" dirty="0" smtClean="0">
                <a:effectLst>
                  <a:outerShdw blurRad="38100" dist="38100" dir="2700000" algn="tl">
                    <a:srgbClr val="FFFFFF"/>
                  </a:outerShdw>
                </a:effectLst>
              </a:rPr>
              <a:t>(4/6)</a:t>
            </a:r>
          </a:p>
        </p:txBody>
      </p:sp>
      <p:sp>
        <p:nvSpPr>
          <p:cNvPr id="18436" name="Rectangle 3"/>
          <p:cNvSpPr>
            <a:spLocks noGrp="1" noChangeArrowheads="1"/>
          </p:cNvSpPr>
          <p:nvPr>
            <p:ph type="body" idx="1"/>
          </p:nvPr>
        </p:nvSpPr>
        <p:spPr>
          <a:xfrm>
            <a:off x="0" y="908050"/>
            <a:ext cx="9144000" cy="5949950"/>
          </a:xfrm>
        </p:spPr>
        <p:txBody>
          <a:bodyPr/>
          <a:lstStyle/>
          <a:p>
            <a:pPr>
              <a:lnSpc>
                <a:spcPct val="90000"/>
              </a:lnSpc>
              <a:buFontTx/>
              <a:buNone/>
            </a:pPr>
            <a:r>
              <a:rPr lang="el-GR" altLang="en-US" sz="2800" b="1" dirty="0" smtClean="0"/>
              <a:t>γ.</a:t>
            </a:r>
            <a:r>
              <a:rPr lang="el-GR" altLang="en-US" sz="2400" dirty="0" smtClean="0"/>
              <a:t> </a:t>
            </a:r>
            <a:r>
              <a:rPr lang="el-GR" altLang="en-US" sz="2000" dirty="0" smtClean="0"/>
              <a:t>προϋποθέτει </a:t>
            </a:r>
            <a:r>
              <a:rPr lang="el-GR" altLang="en-US" sz="2000" b="1" dirty="0" smtClean="0">
                <a:solidFill>
                  <a:srgbClr val="FF0000"/>
                </a:solidFill>
              </a:rPr>
              <a:t>«δομημένο πλαίσιο»</a:t>
            </a:r>
            <a:r>
              <a:rPr lang="el-GR" altLang="en-US" sz="2000" dirty="0" smtClean="0"/>
              <a:t> για να εκδηλωθεί. Αυτό σημαίνει ότι προϋπάρχει το «πλαίσιο» και στη συνέχεια οργανώνεται η ομαδική ζωή.</a:t>
            </a:r>
          </a:p>
          <a:p>
            <a:pPr lvl="1">
              <a:lnSpc>
                <a:spcPct val="90000"/>
              </a:lnSpc>
            </a:pPr>
            <a:r>
              <a:rPr lang="el-GR" altLang="en-US" sz="2000" dirty="0" smtClean="0"/>
              <a:t>Λέγοντας </a:t>
            </a:r>
            <a:r>
              <a:rPr lang="el-GR" altLang="en-US" sz="2000" b="1" dirty="0" smtClean="0">
                <a:solidFill>
                  <a:srgbClr val="FF0000"/>
                </a:solidFill>
              </a:rPr>
              <a:t>«πλαίσιο»</a:t>
            </a:r>
            <a:r>
              <a:rPr lang="el-GR" altLang="en-US" sz="2000" dirty="0" smtClean="0"/>
              <a:t> εννοούμε πάντοτε:</a:t>
            </a:r>
          </a:p>
          <a:p>
            <a:pPr lvl="2">
              <a:lnSpc>
                <a:spcPct val="90000"/>
              </a:lnSpc>
            </a:pPr>
            <a:r>
              <a:rPr lang="el-GR" altLang="en-US" sz="2000" dirty="0" smtClean="0"/>
              <a:t>κάποιες </a:t>
            </a:r>
            <a:r>
              <a:rPr lang="el-GR" altLang="en-US" sz="2000" b="1" dirty="0" smtClean="0">
                <a:solidFill>
                  <a:srgbClr val="FF0000"/>
                </a:solidFill>
              </a:rPr>
              <a:t>αρχές</a:t>
            </a:r>
            <a:r>
              <a:rPr lang="el-GR" altLang="en-US" sz="2000" dirty="0" smtClean="0"/>
              <a:t>,</a:t>
            </a:r>
          </a:p>
          <a:p>
            <a:pPr lvl="2">
              <a:lnSpc>
                <a:spcPct val="90000"/>
              </a:lnSpc>
            </a:pPr>
            <a:r>
              <a:rPr lang="el-GR" altLang="en-US" sz="2000" dirty="0" smtClean="0"/>
              <a:t>κάποιες </a:t>
            </a:r>
            <a:r>
              <a:rPr lang="el-GR" altLang="en-US" sz="2000" b="1" dirty="0" smtClean="0"/>
              <a:t>δεσμεύσεις</a:t>
            </a:r>
            <a:r>
              <a:rPr lang="el-GR" altLang="en-US" sz="2000" dirty="0" smtClean="0"/>
              <a:t>, κάποιες </a:t>
            </a:r>
            <a:r>
              <a:rPr lang="el-GR" altLang="en-US" sz="2000" b="1" dirty="0" smtClean="0"/>
              <a:t>ευθύνες</a:t>
            </a:r>
            <a:r>
              <a:rPr lang="el-GR" altLang="en-US" sz="2000" dirty="0" smtClean="0"/>
              <a:t>, </a:t>
            </a:r>
            <a:r>
              <a:rPr lang="el-GR" altLang="en-US" sz="2000" b="1" dirty="0" smtClean="0">
                <a:solidFill>
                  <a:srgbClr val="FF0000"/>
                </a:solidFill>
              </a:rPr>
              <a:t>υποχρεώσεις</a:t>
            </a:r>
          </a:p>
          <a:p>
            <a:pPr lvl="2">
              <a:lnSpc>
                <a:spcPct val="90000"/>
              </a:lnSpc>
            </a:pPr>
            <a:r>
              <a:rPr lang="el-GR" altLang="en-US" sz="2000" dirty="0" smtClean="0"/>
              <a:t>κάποια </a:t>
            </a:r>
            <a:r>
              <a:rPr lang="el-GR" altLang="en-US" sz="2000" b="1" dirty="0" smtClean="0">
                <a:solidFill>
                  <a:srgbClr val="FF0000"/>
                </a:solidFill>
              </a:rPr>
              <a:t>δικαιώματα</a:t>
            </a:r>
            <a:r>
              <a:rPr lang="el-GR" altLang="en-US" sz="2000" dirty="0" smtClean="0"/>
              <a:t> και κάποια </a:t>
            </a:r>
            <a:r>
              <a:rPr lang="el-GR" altLang="en-US" sz="2000" b="1" dirty="0" smtClean="0"/>
              <a:t>προνόμια</a:t>
            </a:r>
            <a:r>
              <a:rPr lang="el-GR" altLang="en-US" sz="2000" dirty="0" smtClean="0"/>
              <a:t>,</a:t>
            </a:r>
          </a:p>
          <a:p>
            <a:pPr lvl="1">
              <a:lnSpc>
                <a:spcPct val="90000"/>
              </a:lnSpc>
              <a:buFontTx/>
              <a:buNone/>
            </a:pPr>
            <a:r>
              <a:rPr lang="el-GR" altLang="en-US" sz="2000" dirty="0" smtClean="0"/>
              <a:t>	</a:t>
            </a:r>
            <a:r>
              <a:rPr lang="el-GR" altLang="en-US" sz="2000" u="sng" dirty="0" smtClean="0"/>
              <a:t>που αποδέχεται περίπου η </a:t>
            </a:r>
            <a:r>
              <a:rPr lang="el-GR" altLang="en-US" sz="2000" b="1" u="sng" dirty="0" smtClean="0">
                <a:solidFill>
                  <a:srgbClr val="FF0000"/>
                </a:solidFill>
              </a:rPr>
              <a:t>μέση ανθρώπινη λογική</a:t>
            </a:r>
            <a:r>
              <a:rPr lang="el-GR" altLang="en-US" sz="2000" u="sng" dirty="0" smtClean="0"/>
              <a:t> και η </a:t>
            </a:r>
            <a:r>
              <a:rPr lang="el-GR" altLang="en-US" sz="2000" b="1" u="sng" dirty="0" smtClean="0">
                <a:solidFill>
                  <a:srgbClr val="FF0000"/>
                </a:solidFill>
              </a:rPr>
              <a:t>μέση κοινωνική συναίνεση</a:t>
            </a:r>
            <a:r>
              <a:rPr lang="el-GR" altLang="en-US" sz="2000" dirty="0" smtClean="0"/>
              <a:t>.</a:t>
            </a:r>
          </a:p>
          <a:p>
            <a:pPr lvl="1">
              <a:lnSpc>
                <a:spcPct val="90000"/>
              </a:lnSpc>
            </a:pPr>
            <a:r>
              <a:rPr lang="el-GR" altLang="en-US" sz="2000" dirty="0" smtClean="0"/>
              <a:t>Πρέπει να καταλάβουμε ότι στην ομάδα είναι λογικές οι κάποιες </a:t>
            </a:r>
            <a:r>
              <a:rPr lang="el-GR" altLang="en-US" sz="2000" dirty="0" smtClean="0">
                <a:solidFill>
                  <a:srgbClr val="FF0000"/>
                </a:solidFill>
              </a:rPr>
              <a:t>διαφωνίες</a:t>
            </a:r>
            <a:r>
              <a:rPr lang="el-GR" altLang="en-US" sz="2000" dirty="0" smtClean="0"/>
              <a:t> ή επιφυλάξεις, αφού πρακτικά είναι αδιανόητη η </a:t>
            </a:r>
            <a:r>
              <a:rPr lang="el-GR" altLang="en-US" sz="2000" u="sng" dirty="0" smtClean="0">
                <a:solidFill>
                  <a:srgbClr val="FF0000"/>
                </a:solidFill>
              </a:rPr>
              <a:t>απόλυτη συμφωνία</a:t>
            </a:r>
            <a:r>
              <a:rPr lang="el-GR" altLang="en-US" sz="2000" dirty="0" smtClean="0"/>
              <a:t> των μελών μιας ομάδας και πάλι με </a:t>
            </a:r>
            <a:r>
              <a:rPr lang="el-GR" altLang="en-US" sz="2000" u="sng" dirty="0" smtClean="0">
                <a:solidFill>
                  <a:srgbClr val="FF0000"/>
                </a:solidFill>
              </a:rPr>
              <a:t>απόλυτη διαφωνία</a:t>
            </a:r>
            <a:r>
              <a:rPr lang="el-GR" altLang="en-US" sz="2000" dirty="0" smtClean="0"/>
              <a:t> δεν είναι δυνατό να έχουμε ομαδική ζωή.</a:t>
            </a:r>
          </a:p>
          <a:p>
            <a:pPr lvl="1">
              <a:lnSpc>
                <a:spcPct val="90000"/>
              </a:lnSpc>
            </a:pPr>
            <a:r>
              <a:rPr lang="el-GR" altLang="en-US" sz="2000" dirty="0" smtClean="0"/>
              <a:t>Οι σχέσεις και οι τρόποι </a:t>
            </a:r>
            <a:r>
              <a:rPr lang="el-GR" altLang="en-US" sz="2000" dirty="0" err="1" smtClean="0"/>
              <a:t>αλληλόδρασης</a:t>
            </a:r>
            <a:r>
              <a:rPr lang="el-GR" altLang="en-US" sz="2000" dirty="0" smtClean="0"/>
              <a:t> δεν μπορούν να είναι ούτε αυτοσχέδιοι ούτε και αυθαίρετοι, αλλά απαιτούν την </a:t>
            </a:r>
            <a:r>
              <a:rPr lang="el-GR" altLang="en-US" sz="2000" b="1" dirty="0" smtClean="0"/>
              <a:t>ύπαρξη κάποιων </a:t>
            </a:r>
            <a:r>
              <a:rPr lang="el-GR" altLang="en-US" sz="2000" b="1" dirty="0" smtClean="0">
                <a:solidFill>
                  <a:srgbClr val="FF0000"/>
                </a:solidFill>
              </a:rPr>
              <a:t>κανονιστικών μηχανισμών, τυπικών ή άτυπων</a:t>
            </a:r>
            <a:r>
              <a:rPr lang="el-GR" altLang="en-US" sz="2000" dirty="0" smtClean="0">
                <a:solidFill>
                  <a:srgbClr val="FF0000"/>
                </a:solidFill>
              </a:rPr>
              <a:t>,</a:t>
            </a:r>
          </a:p>
          <a:p>
            <a:pPr lvl="1">
              <a:lnSpc>
                <a:spcPct val="90000"/>
              </a:lnSpc>
              <a:buFontTx/>
              <a:buNone/>
            </a:pPr>
            <a:r>
              <a:rPr lang="el-GR" altLang="en-US" sz="2000" dirty="0" smtClean="0"/>
              <a:t>	</a:t>
            </a:r>
            <a:r>
              <a:rPr lang="el-GR" altLang="en-US" sz="2000" b="1" dirty="0" smtClean="0">
                <a:solidFill>
                  <a:srgbClr val="3333CC"/>
                </a:solidFill>
              </a:rPr>
              <a:t>για να μην παρατηρούνται ακρότητες και εκτροπές</a:t>
            </a:r>
          </a:p>
        </p:txBody>
      </p:sp>
    </p:spTree>
    <p:extLst>
      <p:ext uri="{BB962C8B-B14F-4D97-AF65-F5344CB8AC3E}">
        <p14:creationId xmlns:p14="http://schemas.microsoft.com/office/powerpoint/2010/main" val="31111423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EF0B80B-A790-474E-BF32-2A8BA5B43847}" type="slidenum">
              <a:rPr lang="el-GR" altLang="en-US" sz="1400" smtClean="0"/>
              <a:pPr>
                <a:spcBef>
                  <a:spcPct val="0"/>
                </a:spcBef>
                <a:buFontTx/>
                <a:buNone/>
              </a:pPr>
              <a:t>38</a:t>
            </a:fld>
            <a:endParaRPr lang="el-GR" altLang="en-US" sz="1400" smtClean="0"/>
          </a:p>
        </p:txBody>
      </p:sp>
      <p:sp>
        <p:nvSpPr>
          <p:cNvPr id="218114" name="Rectangle 2"/>
          <p:cNvSpPr>
            <a:spLocks noGrp="1" noChangeArrowheads="1"/>
          </p:cNvSpPr>
          <p:nvPr>
            <p:ph type="title"/>
          </p:nvPr>
        </p:nvSpPr>
        <p:spPr>
          <a:xfrm>
            <a:off x="468313" y="0"/>
            <a:ext cx="8229600" cy="490538"/>
          </a:xfrm>
        </p:spPr>
        <p:txBody>
          <a:bodyPr>
            <a:normAutofit fontScale="90000"/>
          </a:bodyPr>
          <a:lstStyle/>
          <a:p>
            <a:pPr>
              <a:defRPr/>
            </a:pPr>
            <a:r>
              <a:rPr lang="el-GR" sz="3200" b="1" i="1" smtClean="0"/>
              <a:t>Α) Κοινωνικές ομάδες: ορισμοί </a:t>
            </a:r>
            <a:r>
              <a:rPr lang="el-GR" sz="3200" smtClean="0">
                <a:effectLst>
                  <a:outerShdw blurRad="38100" dist="38100" dir="2700000" algn="tl">
                    <a:srgbClr val="FFFFFF"/>
                  </a:outerShdw>
                </a:effectLst>
              </a:rPr>
              <a:t>(5/6)</a:t>
            </a:r>
          </a:p>
        </p:txBody>
      </p:sp>
      <p:sp>
        <p:nvSpPr>
          <p:cNvPr id="19460" name="Rectangle 3"/>
          <p:cNvSpPr>
            <a:spLocks noGrp="1" noChangeArrowheads="1"/>
          </p:cNvSpPr>
          <p:nvPr>
            <p:ph type="body" idx="1"/>
          </p:nvPr>
        </p:nvSpPr>
        <p:spPr>
          <a:xfrm>
            <a:off x="0" y="928688"/>
            <a:ext cx="9144000" cy="5929312"/>
          </a:xfrm>
        </p:spPr>
        <p:txBody>
          <a:bodyPr/>
          <a:lstStyle/>
          <a:p>
            <a:pPr>
              <a:lnSpc>
                <a:spcPct val="80000"/>
              </a:lnSpc>
              <a:buFontTx/>
              <a:buNone/>
            </a:pPr>
            <a:r>
              <a:rPr lang="el-GR" altLang="en-US" sz="2600" b="1" i="1" smtClean="0"/>
              <a:t>δ.</a:t>
            </a:r>
            <a:r>
              <a:rPr lang="el-GR" altLang="en-US" sz="2600" i="1" smtClean="0"/>
              <a:t> </a:t>
            </a:r>
            <a:r>
              <a:rPr lang="el-GR" altLang="en-US" sz="2600" smtClean="0"/>
              <a:t>όταν ξεπεραστούν τέτοιου είδους προβλήματα, αρχίζει να λειτουργεί η </a:t>
            </a:r>
            <a:r>
              <a:rPr lang="el-GR" altLang="en-US" sz="2600" b="1" smtClean="0"/>
              <a:t>«ομαδικότητα»</a:t>
            </a:r>
            <a:r>
              <a:rPr lang="el-GR" altLang="en-US" sz="2600" smtClean="0"/>
              <a:t>, που εξελίσσεται προοδευτικά στη γνωστή </a:t>
            </a:r>
            <a:r>
              <a:rPr lang="el-GR" altLang="en-US" sz="2600" b="1" smtClean="0">
                <a:solidFill>
                  <a:srgbClr val="FF0000"/>
                </a:solidFill>
              </a:rPr>
              <a:t>«συλλογική συνείδηση»</a:t>
            </a:r>
            <a:r>
              <a:rPr lang="el-GR" altLang="en-US" sz="2600" smtClean="0">
                <a:solidFill>
                  <a:srgbClr val="FF0000"/>
                </a:solidFill>
              </a:rPr>
              <a:t>,</a:t>
            </a:r>
            <a:r>
              <a:rPr lang="el-GR" altLang="en-US" sz="2600" smtClean="0"/>
              <a:t> </a:t>
            </a:r>
            <a:r>
              <a:rPr lang="el-GR" altLang="en-US" sz="2600" b="1" u="sng" smtClean="0"/>
              <a:t>το πιο ουσιώδες οργανωτικό στοιχείο</a:t>
            </a:r>
            <a:r>
              <a:rPr lang="el-GR" altLang="en-US" sz="2600" smtClean="0"/>
              <a:t> όχι τόσο για την ύπαρξη, όσο </a:t>
            </a:r>
            <a:r>
              <a:rPr lang="el-GR" altLang="en-US" sz="2600" b="1" u="sng" smtClean="0"/>
              <a:t>για τη λειτουργία και τη συνοχή της ομάδας</a:t>
            </a:r>
            <a:r>
              <a:rPr lang="el-GR" altLang="en-US" sz="2600" smtClean="0"/>
              <a:t>.</a:t>
            </a:r>
          </a:p>
          <a:p>
            <a:pPr lvl="1">
              <a:lnSpc>
                <a:spcPct val="80000"/>
              </a:lnSpc>
            </a:pPr>
            <a:r>
              <a:rPr lang="el-GR" altLang="en-US" sz="2200" smtClean="0"/>
              <a:t>Αυτή η </a:t>
            </a:r>
            <a:r>
              <a:rPr lang="el-GR" altLang="en-US" sz="2200" b="1" smtClean="0"/>
              <a:t>συνείδηση</a:t>
            </a:r>
            <a:r>
              <a:rPr lang="el-GR" altLang="en-US" sz="2200" smtClean="0"/>
              <a:t> θα δημιουργήσει το </a:t>
            </a:r>
            <a:r>
              <a:rPr lang="el-GR" altLang="en-US" sz="2200" b="1" smtClean="0">
                <a:solidFill>
                  <a:srgbClr val="3333CC"/>
                </a:solidFill>
              </a:rPr>
              <a:t>«ομαδικό πνεύμα»</a:t>
            </a:r>
            <a:r>
              <a:rPr lang="el-GR" altLang="en-US" sz="2200" smtClean="0">
                <a:solidFill>
                  <a:srgbClr val="3333CC"/>
                </a:solidFill>
              </a:rPr>
              <a:t> </a:t>
            </a:r>
            <a:r>
              <a:rPr lang="el-GR" altLang="en-US" sz="2200" smtClean="0"/>
              <a:t>που, με τη σειρά του, </a:t>
            </a:r>
            <a:r>
              <a:rPr lang="el-GR" altLang="en-US" sz="2200" u="sng" smtClean="0"/>
              <a:t>θα φέρει εγγύτερα τα μέλη</a:t>
            </a:r>
            <a:r>
              <a:rPr lang="el-GR" altLang="en-US" sz="2200" smtClean="0"/>
              <a:t> μεταξύ τους.</a:t>
            </a:r>
          </a:p>
          <a:p>
            <a:pPr lvl="1">
              <a:lnSpc>
                <a:spcPct val="80000"/>
              </a:lnSpc>
            </a:pPr>
            <a:r>
              <a:rPr lang="el-GR" altLang="en-US" sz="2200" smtClean="0"/>
              <a:t>Τότε </a:t>
            </a:r>
            <a:r>
              <a:rPr lang="el-GR" altLang="en-US" sz="2200" u="sng" smtClean="0"/>
              <a:t>κάθε μέλος</a:t>
            </a:r>
            <a:r>
              <a:rPr lang="el-GR" altLang="en-US" sz="2200" smtClean="0"/>
              <a:t> θα</a:t>
            </a:r>
            <a:r>
              <a:rPr lang="el-GR" altLang="en-US" sz="2200" b="1" smtClean="0"/>
              <a:t> </a:t>
            </a:r>
            <a:r>
              <a:rPr lang="el-GR" altLang="en-US" sz="2200" b="1" smtClean="0">
                <a:solidFill>
                  <a:srgbClr val="FF0000"/>
                </a:solidFill>
              </a:rPr>
              <a:t>γνωρίζει ότι είναι μέλος της ομάδας</a:t>
            </a:r>
            <a:r>
              <a:rPr lang="el-GR" altLang="en-US" sz="2200" smtClean="0"/>
              <a:t> και τι </a:t>
            </a:r>
            <a:r>
              <a:rPr lang="el-GR" altLang="en-US" sz="2200" u="sng" smtClean="0"/>
              <a:t>θέλει</a:t>
            </a:r>
            <a:r>
              <a:rPr lang="el-GR" altLang="en-US" sz="2200" smtClean="0"/>
              <a:t> και τι </a:t>
            </a:r>
            <a:r>
              <a:rPr lang="el-GR" altLang="en-US" sz="2200" u="sng" smtClean="0"/>
              <a:t>πρέπει</a:t>
            </a:r>
            <a:r>
              <a:rPr lang="el-GR" altLang="en-US" sz="2200" smtClean="0"/>
              <a:t> </a:t>
            </a:r>
            <a:r>
              <a:rPr lang="el-GR" altLang="en-US" sz="2200" b="1" smtClean="0"/>
              <a:t>να δώσει</a:t>
            </a:r>
            <a:r>
              <a:rPr lang="el-GR" altLang="en-US" sz="2200" smtClean="0"/>
              <a:t> στην ομάδα, θα ανακαλύψει τις εξειδικευμένες ευθύνες, την προσωπική του υπόσταση και την </a:t>
            </a:r>
            <a:r>
              <a:rPr lang="el-GR" altLang="en-US" sz="2200" b="1" smtClean="0">
                <a:solidFill>
                  <a:srgbClr val="3333CC"/>
                </a:solidFill>
              </a:rPr>
              <a:t>ομαδική του ταυτότητα</a:t>
            </a:r>
            <a:r>
              <a:rPr lang="el-GR" altLang="en-US" sz="2200" smtClean="0"/>
              <a:t>.</a:t>
            </a:r>
          </a:p>
          <a:p>
            <a:pPr lvl="1">
              <a:lnSpc>
                <a:spcPct val="80000"/>
              </a:lnSpc>
            </a:pPr>
            <a:r>
              <a:rPr lang="el-GR" altLang="en-US" sz="2200" smtClean="0"/>
              <a:t>Θα καταλάβει </a:t>
            </a:r>
            <a:r>
              <a:rPr lang="el-GR" altLang="en-US" sz="2200" b="1" smtClean="0"/>
              <a:t>ποιος είναι ο ίδιος</a:t>
            </a:r>
            <a:r>
              <a:rPr lang="el-GR" altLang="en-US" sz="2200" smtClean="0"/>
              <a:t>, σε σχέση με τους άλλους, και </a:t>
            </a:r>
            <a:r>
              <a:rPr lang="el-GR" altLang="en-US" sz="2200" b="1" smtClean="0"/>
              <a:t>ποιοί είναι οι άλλοι</a:t>
            </a:r>
            <a:r>
              <a:rPr lang="el-GR" altLang="en-US" sz="2200" smtClean="0"/>
              <a:t>, σε σχέση με αυτόν.</a:t>
            </a:r>
          </a:p>
          <a:p>
            <a:pPr>
              <a:lnSpc>
                <a:spcPct val="80000"/>
              </a:lnSpc>
              <a:buFontTx/>
              <a:buNone/>
            </a:pPr>
            <a:r>
              <a:rPr lang="el-GR" altLang="en-US" sz="2600" smtClean="0"/>
              <a:t>	Αυτή η </a:t>
            </a:r>
            <a:r>
              <a:rPr lang="el-GR" altLang="en-US" sz="2600" u="sng" smtClean="0"/>
              <a:t>γνώση της </a:t>
            </a:r>
            <a:r>
              <a:rPr lang="el-GR" altLang="en-US" sz="2600" b="1" u="sng" smtClean="0"/>
              <a:t>ετερογένειας</a:t>
            </a:r>
            <a:r>
              <a:rPr lang="el-GR" altLang="en-US" sz="2600" smtClean="0"/>
              <a:t> ωριμάζει την </a:t>
            </a:r>
            <a:r>
              <a:rPr lang="el-GR" altLang="en-US" sz="2600" b="1" smtClean="0"/>
              <a:t>κοινωνικότητα</a:t>
            </a:r>
            <a:r>
              <a:rPr lang="el-GR" altLang="en-US" sz="2600" smtClean="0"/>
              <a:t> και γεννά την </a:t>
            </a:r>
            <a:r>
              <a:rPr lang="el-GR" altLang="en-US" sz="2600" b="1" smtClean="0"/>
              <a:t>ανάγκη της ομαδικής συνύπαρξης</a:t>
            </a:r>
            <a:r>
              <a:rPr lang="el-GR" altLang="en-US" sz="2600" smtClean="0"/>
              <a:t>.</a:t>
            </a:r>
            <a:endParaRPr lang="el-GR" altLang="en-US" sz="2000" smtClean="0"/>
          </a:p>
        </p:txBody>
      </p:sp>
    </p:spTree>
    <p:extLst>
      <p:ext uri="{BB962C8B-B14F-4D97-AF65-F5344CB8AC3E}">
        <p14:creationId xmlns:p14="http://schemas.microsoft.com/office/powerpoint/2010/main" val="34970970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D8CACD9-109C-4042-A1F1-2C1D07D49427}" type="slidenum">
              <a:rPr lang="el-GR" altLang="en-US" sz="1400" smtClean="0"/>
              <a:pPr>
                <a:spcBef>
                  <a:spcPct val="0"/>
                </a:spcBef>
                <a:buFontTx/>
                <a:buNone/>
              </a:pPr>
              <a:t>39</a:t>
            </a:fld>
            <a:endParaRPr lang="el-GR" altLang="en-US" sz="1400" smtClean="0"/>
          </a:p>
        </p:txBody>
      </p:sp>
      <p:sp>
        <p:nvSpPr>
          <p:cNvPr id="261122" name="Rectangle 2"/>
          <p:cNvSpPr>
            <a:spLocks noGrp="1" noChangeArrowheads="1"/>
          </p:cNvSpPr>
          <p:nvPr>
            <p:ph type="title"/>
          </p:nvPr>
        </p:nvSpPr>
        <p:spPr>
          <a:xfrm>
            <a:off x="468313" y="0"/>
            <a:ext cx="8229600" cy="549275"/>
          </a:xfrm>
        </p:spPr>
        <p:txBody>
          <a:bodyPr>
            <a:normAutofit fontScale="90000"/>
          </a:bodyPr>
          <a:lstStyle/>
          <a:p>
            <a:pPr>
              <a:defRPr/>
            </a:pPr>
            <a:r>
              <a:rPr lang="el-GR" sz="3200" b="1" i="1" smtClean="0"/>
              <a:t>Α) Κοινωνικές ομάδες: ορισμοί </a:t>
            </a:r>
            <a:r>
              <a:rPr lang="el-GR" sz="3200" smtClean="0">
                <a:effectLst>
                  <a:outerShdw blurRad="38100" dist="38100" dir="2700000" algn="tl">
                    <a:srgbClr val="FFFFFF"/>
                  </a:outerShdw>
                </a:effectLst>
              </a:rPr>
              <a:t>(6/6)</a:t>
            </a:r>
          </a:p>
        </p:txBody>
      </p:sp>
      <p:sp>
        <p:nvSpPr>
          <p:cNvPr id="20484" name="Oval 4"/>
          <p:cNvSpPr>
            <a:spLocks noGrp="1" noChangeArrowheads="1"/>
          </p:cNvSpPr>
          <p:nvPr>
            <p:ph type="body" idx="1"/>
          </p:nvPr>
        </p:nvSpPr>
        <p:spPr>
          <a:xfrm>
            <a:off x="1619250" y="522288"/>
            <a:ext cx="6481763" cy="6335712"/>
          </a:xfrm>
          <a:prstGeom prst="ellipse">
            <a:avLst/>
          </a:prstGeom>
          <a:solidFill>
            <a:schemeClr val="accent1"/>
          </a:solidFill>
          <a:ln>
            <a:solidFill>
              <a:schemeClr val="tx1"/>
            </a:solidFill>
            <a:round/>
            <a:headEnd/>
            <a:tailEnd/>
          </a:ln>
        </p:spPr>
        <p:txBody>
          <a:bodyPr/>
          <a:lstStyle/>
          <a:p>
            <a:pPr algn="ctr">
              <a:lnSpc>
                <a:spcPct val="80000"/>
              </a:lnSpc>
              <a:buFontTx/>
              <a:buNone/>
            </a:pPr>
            <a:r>
              <a:rPr lang="el-GR" altLang="en-US" sz="3600" b="1" dirty="0" smtClean="0"/>
              <a:t>Κοινωνική ομάδα</a:t>
            </a:r>
          </a:p>
          <a:p>
            <a:pPr>
              <a:lnSpc>
                <a:spcPct val="80000"/>
              </a:lnSpc>
            </a:pPr>
            <a:r>
              <a:rPr lang="el-GR" altLang="en-US" sz="1800" b="1" dirty="0" smtClean="0">
                <a:solidFill>
                  <a:srgbClr val="3333CC"/>
                </a:solidFill>
              </a:rPr>
              <a:t>Μέλη</a:t>
            </a:r>
            <a:r>
              <a:rPr lang="el-GR" altLang="en-US" sz="1800" dirty="0" smtClean="0"/>
              <a:t>, Υπεύθυνος</a:t>
            </a:r>
          </a:p>
          <a:p>
            <a:pPr>
              <a:lnSpc>
                <a:spcPct val="80000"/>
              </a:lnSpc>
            </a:pPr>
            <a:r>
              <a:rPr lang="el-GR" altLang="en-US" sz="1800" dirty="0" smtClean="0"/>
              <a:t>Αλληλεπίδραση, </a:t>
            </a:r>
            <a:r>
              <a:rPr lang="el-GR" altLang="en-US" sz="1800" dirty="0" err="1" smtClean="0"/>
              <a:t>Αλληλόδραση</a:t>
            </a:r>
            <a:r>
              <a:rPr lang="el-GR" altLang="en-US" sz="1800" dirty="0" smtClean="0"/>
              <a:t> (</a:t>
            </a:r>
            <a:r>
              <a:rPr lang="el-GR" altLang="en-US" sz="1800" b="1" dirty="0" err="1" smtClean="0">
                <a:solidFill>
                  <a:srgbClr val="3333CC"/>
                </a:solidFill>
              </a:rPr>
              <a:t>διαντίδραση</a:t>
            </a:r>
            <a:r>
              <a:rPr lang="el-GR" altLang="en-US" sz="1800" dirty="0" smtClean="0"/>
              <a:t>)</a:t>
            </a:r>
          </a:p>
          <a:p>
            <a:pPr>
              <a:lnSpc>
                <a:spcPct val="80000"/>
              </a:lnSpc>
            </a:pPr>
            <a:r>
              <a:rPr lang="el-GR" altLang="en-US" sz="1800" b="1" dirty="0" smtClean="0">
                <a:solidFill>
                  <a:srgbClr val="3333CC"/>
                </a:solidFill>
              </a:rPr>
              <a:t>Πλαίσια δομημένα</a:t>
            </a:r>
          </a:p>
          <a:p>
            <a:pPr lvl="1">
              <a:lnSpc>
                <a:spcPct val="80000"/>
              </a:lnSpc>
            </a:pPr>
            <a:r>
              <a:rPr lang="el-GR" altLang="en-US" sz="1800" i="1" dirty="0" err="1" smtClean="0">
                <a:solidFill>
                  <a:srgbClr val="3333CC"/>
                </a:solidFill>
              </a:rPr>
              <a:t>Αξιολογικα</a:t>
            </a:r>
            <a:r>
              <a:rPr lang="el-GR" altLang="en-US" sz="1800" dirty="0" smtClean="0"/>
              <a:t>: </a:t>
            </a:r>
            <a:r>
              <a:rPr lang="el-GR" altLang="en-US" sz="1800" b="1" dirty="0" smtClean="0"/>
              <a:t>Αρχές,</a:t>
            </a:r>
            <a:r>
              <a:rPr lang="el-GR" altLang="en-US" sz="1800" dirty="0" smtClean="0"/>
              <a:t> </a:t>
            </a:r>
            <a:r>
              <a:rPr lang="el-GR" altLang="en-US" sz="1800" b="1" dirty="0" smtClean="0"/>
              <a:t>Αξίες</a:t>
            </a:r>
            <a:r>
              <a:rPr lang="el-GR" altLang="en-US" sz="1800" dirty="0" smtClean="0"/>
              <a:t>, ήθη, έθιμα </a:t>
            </a:r>
          </a:p>
          <a:p>
            <a:pPr lvl="1">
              <a:lnSpc>
                <a:spcPct val="80000"/>
              </a:lnSpc>
            </a:pPr>
            <a:r>
              <a:rPr lang="el-GR" altLang="en-US" sz="1800" i="1" dirty="0" smtClean="0">
                <a:solidFill>
                  <a:srgbClr val="3333CC"/>
                </a:solidFill>
              </a:rPr>
              <a:t>Κανονιστικά</a:t>
            </a:r>
            <a:r>
              <a:rPr lang="el-GR" altLang="en-US" sz="1800" dirty="0" smtClean="0"/>
              <a:t>: </a:t>
            </a:r>
            <a:r>
              <a:rPr lang="el-GR" altLang="en-US" sz="1800" b="1" dirty="0" smtClean="0"/>
              <a:t>Κανόνες</a:t>
            </a:r>
            <a:r>
              <a:rPr lang="el-GR" altLang="en-US" sz="1800" dirty="0" smtClean="0"/>
              <a:t>, </a:t>
            </a:r>
            <a:r>
              <a:rPr lang="el-GR" altLang="en-US" sz="1800" b="1" dirty="0" smtClean="0"/>
              <a:t>Έλεγχος (τυπικοί ή άτυποι κανονιστικοί μηχανισμοί)</a:t>
            </a:r>
            <a:endParaRPr lang="el-GR" altLang="en-US" sz="1800" dirty="0" smtClean="0"/>
          </a:p>
          <a:p>
            <a:pPr>
              <a:lnSpc>
                <a:spcPct val="80000"/>
              </a:lnSpc>
            </a:pPr>
            <a:r>
              <a:rPr lang="el-GR" altLang="en-US" sz="1800" b="1" dirty="0" smtClean="0">
                <a:solidFill>
                  <a:srgbClr val="3333CC"/>
                </a:solidFill>
              </a:rPr>
              <a:t>Συλλογική συνείδηση</a:t>
            </a:r>
          </a:p>
          <a:p>
            <a:pPr>
              <a:lnSpc>
                <a:spcPct val="80000"/>
              </a:lnSpc>
            </a:pPr>
            <a:r>
              <a:rPr lang="el-GR" altLang="en-US" sz="1800" b="1" dirty="0" smtClean="0">
                <a:solidFill>
                  <a:srgbClr val="3333CC"/>
                </a:solidFill>
              </a:rPr>
              <a:t>Ταυτότητα</a:t>
            </a:r>
            <a:r>
              <a:rPr lang="el-GR" altLang="en-US" sz="1800" dirty="0" smtClean="0"/>
              <a:t>: αίσθηση του </a:t>
            </a:r>
            <a:r>
              <a:rPr lang="el-GR" altLang="en-US" sz="1800" dirty="0" err="1" smtClean="0"/>
              <a:t>ανήκειν</a:t>
            </a:r>
            <a:r>
              <a:rPr lang="el-GR" altLang="en-US" sz="1800" dirty="0" smtClean="0"/>
              <a:t> στην ομάδα από τους ίδιους και από τους άλλους</a:t>
            </a:r>
          </a:p>
          <a:p>
            <a:pPr>
              <a:lnSpc>
                <a:spcPct val="80000"/>
              </a:lnSpc>
            </a:pPr>
            <a:r>
              <a:rPr lang="el-GR" altLang="en-US" sz="1800" b="1" dirty="0" smtClean="0">
                <a:solidFill>
                  <a:srgbClr val="3333CC"/>
                </a:solidFill>
              </a:rPr>
              <a:t>Πρότυπα</a:t>
            </a:r>
            <a:r>
              <a:rPr lang="el-GR" altLang="en-US" sz="1800" dirty="0" smtClean="0"/>
              <a:t>, Ρόλοι, Δράση, Συμπεριφορά</a:t>
            </a:r>
          </a:p>
          <a:p>
            <a:pPr>
              <a:lnSpc>
                <a:spcPct val="80000"/>
              </a:lnSpc>
            </a:pPr>
            <a:r>
              <a:rPr lang="el-GR" altLang="en-US" sz="1800" b="1" dirty="0" smtClean="0">
                <a:solidFill>
                  <a:srgbClr val="3333CC"/>
                </a:solidFill>
              </a:rPr>
              <a:t>Κοινωνική συνοχή</a:t>
            </a:r>
            <a:r>
              <a:rPr lang="el-GR" altLang="en-US" sz="1800" dirty="0" smtClean="0"/>
              <a:t> (ανάγκη </a:t>
            </a:r>
            <a:r>
              <a:rPr lang="el-GR" altLang="en-US" sz="1800" dirty="0" err="1" smtClean="0"/>
              <a:t>κοιν</a:t>
            </a:r>
            <a:r>
              <a:rPr lang="el-GR" altLang="en-US" sz="1800" dirty="0" smtClean="0"/>
              <a:t>. συνύπαρξης)</a:t>
            </a:r>
          </a:p>
          <a:p>
            <a:pPr lvl="1" algn="ctr">
              <a:lnSpc>
                <a:spcPct val="80000"/>
              </a:lnSpc>
              <a:buFontTx/>
              <a:buNone/>
            </a:pPr>
            <a:endParaRPr lang="el-GR" altLang="en-US" sz="1600" b="1" dirty="0" smtClean="0"/>
          </a:p>
          <a:p>
            <a:pPr lvl="1" algn="ctr">
              <a:lnSpc>
                <a:spcPct val="80000"/>
              </a:lnSpc>
              <a:buFontTx/>
              <a:buNone/>
            </a:pPr>
            <a:r>
              <a:rPr lang="el-GR" altLang="en-US" sz="1800" b="1" dirty="0" smtClean="0"/>
              <a:t>ΚΟΙΝΟΥΣ ΣΤΟΧΟΥΣ</a:t>
            </a:r>
          </a:p>
        </p:txBody>
      </p:sp>
    </p:spTree>
    <p:extLst>
      <p:ext uri="{BB962C8B-B14F-4D97-AF65-F5344CB8AC3E}">
        <p14:creationId xmlns:p14="http://schemas.microsoft.com/office/powerpoint/2010/main" val="3155994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7467600" cy="504056"/>
          </a:xfrm>
        </p:spPr>
        <p:txBody>
          <a:bodyPr>
            <a:normAutofit fontScale="90000"/>
          </a:bodyPr>
          <a:lstStyle/>
          <a:p>
            <a:r>
              <a:rPr lang="el-GR" b="1" dirty="0"/>
              <a:t>Κοινωνικοποίηση</a:t>
            </a:r>
            <a:endParaRPr lang="el-GR" dirty="0"/>
          </a:p>
        </p:txBody>
      </p:sp>
      <p:sp>
        <p:nvSpPr>
          <p:cNvPr id="3" name="Θέση περιεχομένου 2"/>
          <p:cNvSpPr>
            <a:spLocks noGrp="1"/>
          </p:cNvSpPr>
          <p:nvPr>
            <p:ph sz="quarter" idx="1"/>
          </p:nvPr>
        </p:nvSpPr>
        <p:spPr>
          <a:xfrm>
            <a:off x="251520" y="620688"/>
            <a:ext cx="8136904" cy="6048672"/>
          </a:xfrm>
        </p:spPr>
        <p:txBody>
          <a:bodyPr/>
          <a:lstStyle/>
          <a:p>
            <a:r>
              <a:rPr lang="el-GR" dirty="0" smtClean="0"/>
              <a:t>Ο </a:t>
            </a:r>
            <a:r>
              <a:rPr lang="el-GR" dirty="0"/>
              <a:t>όρος καθιερώθηκε από τους κοινωνικούς επιστήμονες στην Ευρώπη και στην Αμερική τη </a:t>
            </a:r>
            <a:r>
              <a:rPr lang="el-GR" dirty="0">
                <a:solidFill>
                  <a:srgbClr val="FF0000"/>
                </a:solidFill>
              </a:rPr>
              <a:t>δεκαετία του 1930</a:t>
            </a:r>
          </a:p>
          <a:p>
            <a:r>
              <a:rPr lang="el-GR" dirty="0" smtClean="0">
                <a:solidFill>
                  <a:srgbClr val="FF0000"/>
                </a:solidFill>
              </a:rPr>
              <a:t>ΚΟΙΝΩΝΙΚΟΠΟΙΗΣΗ:</a:t>
            </a:r>
          </a:p>
          <a:p>
            <a:r>
              <a:rPr lang="el-GR" dirty="0" smtClean="0"/>
              <a:t>α</a:t>
            </a:r>
            <a:r>
              <a:rPr lang="el-GR" dirty="0"/>
              <a:t>) η </a:t>
            </a:r>
            <a:r>
              <a:rPr lang="el-GR" b="1" dirty="0">
                <a:solidFill>
                  <a:srgbClr val="00B050"/>
                </a:solidFill>
              </a:rPr>
              <a:t>εφ’ όρου ζωής </a:t>
            </a:r>
            <a:r>
              <a:rPr lang="el-GR" dirty="0">
                <a:solidFill>
                  <a:srgbClr val="0033CC"/>
                </a:solidFill>
              </a:rPr>
              <a:t>διαδικασία</a:t>
            </a:r>
            <a:r>
              <a:rPr lang="el-GR" dirty="0"/>
              <a:t>, μέσω της οποίας ο άνθρωπος διαμορφώνει και αναπτύσσει την </a:t>
            </a:r>
            <a:r>
              <a:rPr lang="el-GR" b="1" dirty="0">
                <a:solidFill>
                  <a:srgbClr val="FF0000"/>
                </a:solidFill>
              </a:rPr>
              <a:t>προσωπικότητά</a:t>
            </a:r>
            <a:r>
              <a:rPr lang="el-GR" dirty="0"/>
              <a:t> του σε </a:t>
            </a:r>
            <a:r>
              <a:rPr lang="el-GR" dirty="0" smtClean="0"/>
              <a:t>άμεση </a:t>
            </a:r>
            <a:r>
              <a:rPr lang="el-GR" dirty="0"/>
              <a:t>εξάρτηση από το </a:t>
            </a:r>
            <a:r>
              <a:rPr lang="el-GR" b="1" dirty="0"/>
              <a:t>κοινωνικό περιβάλλον</a:t>
            </a:r>
            <a:r>
              <a:rPr lang="el-GR" dirty="0"/>
              <a:t>, στο οποίο εντάσσεται, και σε άμεση επαφή με τους συνανθρώπους του </a:t>
            </a:r>
            <a:r>
              <a:rPr lang="el-GR" dirty="0" smtClean="0"/>
              <a:t>(</a:t>
            </a:r>
            <a:r>
              <a:rPr lang="el-GR" dirty="0" err="1" smtClean="0"/>
              <a:t>Danziger</a:t>
            </a:r>
            <a:r>
              <a:rPr lang="el-GR" dirty="0"/>
              <a:t>, 1974)</a:t>
            </a:r>
          </a:p>
          <a:p>
            <a:r>
              <a:rPr lang="el-GR" dirty="0"/>
              <a:t>β) «</a:t>
            </a:r>
            <a:r>
              <a:rPr lang="el-GR" i="1" dirty="0">
                <a:solidFill>
                  <a:srgbClr val="0033CC"/>
                </a:solidFill>
              </a:rPr>
              <a:t>διαδικασία</a:t>
            </a:r>
            <a:r>
              <a:rPr lang="el-GR" i="1" dirty="0"/>
              <a:t> σχηματισμού της </a:t>
            </a:r>
            <a:r>
              <a:rPr lang="el-GR" b="1" i="1" dirty="0">
                <a:solidFill>
                  <a:srgbClr val="FF0000"/>
                </a:solidFill>
              </a:rPr>
              <a:t>προσωπικότητας</a:t>
            </a:r>
            <a:r>
              <a:rPr lang="el-GR" i="1" dirty="0"/>
              <a:t> του ανθρώπου μέσα σε ένα </a:t>
            </a:r>
            <a:r>
              <a:rPr lang="el-GR" b="1" i="1" dirty="0"/>
              <a:t>χώρο εξέλιξης</a:t>
            </a:r>
            <a:r>
              <a:rPr lang="el-GR" i="1" dirty="0"/>
              <a:t>, η οποία αρχίζει από τη </a:t>
            </a:r>
            <a:r>
              <a:rPr lang="el-GR" i="1" dirty="0" smtClean="0"/>
              <a:t>γέννησή </a:t>
            </a:r>
            <a:r>
              <a:rPr lang="el-GR" i="1" dirty="0"/>
              <a:t>του και διαρκεί </a:t>
            </a:r>
            <a:r>
              <a:rPr lang="el-GR" b="1" i="1" dirty="0">
                <a:solidFill>
                  <a:srgbClr val="00B050"/>
                </a:solidFill>
              </a:rPr>
              <a:t>ολόκληρη τη ζωή του</a:t>
            </a:r>
            <a:r>
              <a:rPr lang="el-GR" dirty="0"/>
              <a:t>» (</a:t>
            </a:r>
            <a:r>
              <a:rPr lang="el-GR" dirty="0" err="1"/>
              <a:t>Hermann</a:t>
            </a:r>
            <a:r>
              <a:rPr lang="el-GR" dirty="0"/>
              <a:t> </a:t>
            </a:r>
            <a:r>
              <a:rPr lang="el-GR" dirty="0" err="1"/>
              <a:t>Muller</a:t>
            </a:r>
            <a:r>
              <a:rPr lang="el-GR" dirty="0"/>
              <a:t>, 1977)</a:t>
            </a:r>
          </a:p>
          <a:p>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4</a:t>
            </a:fld>
            <a:endParaRPr lang="el-GR"/>
          </a:p>
        </p:txBody>
      </p:sp>
    </p:spTree>
    <p:extLst>
      <p:ext uri="{BB962C8B-B14F-4D97-AF65-F5344CB8AC3E}">
        <p14:creationId xmlns:p14="http://schemas.microsoft.com/office/powerpoint/2010/main" val="3996483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490066"/>
          </a:xfrm>
        </p:spPr>
        <p:txBody>
          <a:bodyPr>
            <a:normAutofit fontScale="90000"/>
          </a:bodyPr>
          <a:lstStyle/>
          <a:p>
            <a:r>
              <a:rPr lang="el-GR" b="1" i="1" dirty="0" smtClean="0">
                <a:solidFill>
                  <a:srgbClr val="FF0000"/>
                </a:solidFill>
              </a:rPr>
              <a:t>ΚΟΙΝΩΝΙΚΗ ΣΥΝΟΧΗ</a:t>
            </a:r>
            <a:r>
              <a:rPr lang="el-GR" b="1" i="1" dirty="0"/>
              <a:t>:</a:t>
            </a:r>
            <a:endParaRPr lang="el-GR" dirty="0"/>
          </a:p>
        </p:txBody>
      </p:sp>
      <p:sp>
        <p:nvSpPr>
          <p:cNvPr id="3" name="Θέση περιεχομένου 2"/>
          <p:cNvSpPr>
            <a:spLocks noGrp="1"/>
          </p:cNvSpPr>
          <p:nvPr>
            <p:ph sz="quarter" idx="1"/>
          </p:nvPr>
        </p:nvSpPr>
        <p:spPr>
          <a:xfrm>
            <a:off x="251520" y="836712"/>
            <a:ext cx="8136904" cy="5688632"/>
          </a:xfrm>
        </p:spPr>
        <p:txBody>
          <a:bodyPr/>
          <a:lstStyle/>
          <a:p>
            <a:r>
              <a:rPr lang="el-GR" dirty="0"/>
              <a:t>*    είναι η ενεργός σύνδεση και </a:t>
            </a:r>
            <a:r>
              <a:rPr lang="el-GR" dirty="0">
                <a:solidFill>
                  <a:srgbClr val="FF0000"/>
                </a:solidFill>
              </a:rPr>
              <a:t>συναρμογή</a:t>
            </a:r>
            <a:r>
              <a:rPr lang="el-GR" dirty="0"/>
              <a:t> των μελών ενός ενιαίου συνόλου</a:t>
            </a:r>
          </a:p>
          <a:p>
            <a:r>
              <a:rPr lang="el-GR" dirty="0"/>
              <a:t>**   εκφράζεται με την </a:t>
            </a:r>
            <a:r>
              <a:rPr lang="el-GR" b="1" dirty="0">
                <a:solidFill>
                  <a:srgbClr val="0000FF"/>
                </a:solidFill>
              </a:rPr>
              <a:t>αλληλεγγύη</a:t>
            </a:r>
            <a:r>
              <a:rPr lang="el-GR" dirty="0"/>
              <a:t>, </a:t>
            </a:r>
            <a:r>
              <a:rPr lang="el-GR" dirty="0" smtClean="0"/>
              <a:t>δηλαδή:</a:t>
            </a:r>
          </a:p>
          <a:p>
            <a:pPr lvl="1"/>
            <a:r>
              <a:rPr lang="el-GR" dirty="0" smtClean="0"/>
              <a:t> με τους </a:t>
            </a:r>
            <a:r>
              <a:rPr lang="el-GR" dirty="0">
                <a:solidFill>
                  <a:srgbClr val="FF0000"/>
                </a:solidFill>
              </a:rPr>
              <a:t>δεσμούς</a:t>
            </a:r>
            <a:r>
              <a:rPr lang="el-GR" dirty="0"/>
              <a:t> που συνέχουν τα μέλη ενός κοινωνικού συνόλου ή </a:t>
            </a:r>
            <a:endParaRPr lang="el-GR" dirty="0" smtClean="0"/>
          </a:p>
          <a:p>
            <a:pPr lvl="1"/>
            <a:r>
              <a:rPr lang="el-GR" dirty="0" smtClean="0"/>
              <a:t>με </a:t>
            </a:r>
            <a:r>
              <a:rPr lang="el-GR" dirty="0"/>
              <a:t>τη </a:t>
            </a:r>
            <a:r>
              <a:rPr lang="el-GR" dirty="0">
                <a:solidFill>
                  <a:srgbClr val="FF0000"/>
                </a:solidFill>
              </a:rPr>
              <a:t>συσπείρωσή</a:t>
            </a:r>
            <a:r>
              <a:rPr lang="el-GR" dirty="0"/>
              <a:t> τους, όταν υφίστανται εξωτερικοί δυσμενείς παράγοντες (π.χ. εχθροί) </a:t>
            </a:r>
            <a:r>
              <a:rPr lang="el-GR" sz="2400" dirty="0"/>
              <a:t>και τα παρωθούν στην επιδίωξη </a:t>
            </a:r>
            <a:r>
              <a:rPr lang="el-GR" sz="2400" dirty="0">
                <a:solidFill>
                  <a:srgbClr val="0000FF"/>
                </a:solidFill>
              </a:rPr>
              <a:t>κοινών σκοπών </a:t>
            </a:r>
            <a:r>
              <a:rPr lang="el-GR" sz="2400" dirty="0"/>
              <a:t>και ανάληψη </a:t>
            </a:r>
            <a:r>
              <a:rPr lang="el-GR" sz="2400" dirty="0">
                <a:solidFill>
                  <a:srgbClr val="0000FF"/>
                </a:solidFill>
              </a:rPr>
              <a:t>κοινής δράσης</a:t>
            </a:r>
          </a:p>
          <a:p>
            <a:r>
              <a:rPr lang="el-GR" dirty="0"/>
              <a:t>*** για την </a:t>
            </a:r>
            <a:r>
              <a:rPr lang="el-GR" dirty="0">
                <a:solidFill>
                  <a:srgbClr val="FF0000"/>
                </a:solidFill>
              </a:rPr>
              <a:t>ισχυροποίησή</a:t>
            </a:r>
            <a:r>
              <a:rPr lang="el-GR" dirty="0"/>
              <a:t> της </a:t>
            </a:r>
            <a:r>
              <a:rPr lang="el-GR" dirty="0" smtClean="0"/>
              <a:t>απαιτούνται:</a:t>
            </a:r>
          </a:p>
          <a:p>
            <a:pPr lvl="1"/>
            <a:r>
              <a:rPr lang="el-GR" dirty="0" smtClean="0"/>
              <a:t>Η διαδικασία </a:t>
            </a:r>
            <a:r>
              <a:rPr lang="el-GR" dirty="0"/>
              <a:t>της </a:t>
            </a:r>
            <a:r>
              <a:rPr lang="el-GR" dirty="0">
                <a:solidFill>
                  <a:srgbClr val="00B050"/>
                </a:solidFill>
              </a:rPr>
              <a:t>κοινωνικοποίησης</a:t>
            </a:r>
            <a:r>
              <a:rPr lang="el-GR" dirty="0"/>
              <a:t>, </a:t>
            </a:r>
            <a:endParaRPr lang="el-GR" dirty="0" smtClean="0"/>
          </a:p>
          <a:p>
            <a:pPr lvl="1"/>
            <a:r>
              <a:rPr lang="el-GR" dirty="0" smtClean="0"/>
              <a:t>η </a:t>
            </a:r>
            <a:r>
              <a:rPr lang="el-GR" dirty="0"/>
              <a:t>ύπαρξη </a:t>
            </a:r>
            <a:r>
              <a:rPr lang="el-GR" dirty="0">
                <a:solidFill>
                  <a:srgbClr val="FF0000"/>
                </a:solidFill>
              </a:rPr>
              <a:t>συλλογικής </a:t>
            </a:r>
            <a:r>
              <a:rPr lang="el-GR" dirty="0">
                <a:solidFill>
                  <a:srgbClr val="00B050"/>
                </a:solidFill>
              </a:rPr>
              <a:t>ταυτότητας</a:t>
            </a:r>
            <a:r>
              <a:rPr lang="el-GR" dirty="0">
                <a:solidFill>
                  <a:srgbClr val="FF0000"/>
                </a:solidFill>
              </a:rPr>
              <a:t> </a:t>
            </a:r>
            <a:r>
              <a:rPr lang="el-GR" dirty="0"/>
              <a:t>και </a:t>
            </a:r>
            <a:endParaRPr lang="el-GR" dirty="0" smtClean="0"/>
          </a:p>
          <a:p>
            <a:pPr lvl="1"/>
            <a:r>
              <a:rPr lang="el-GR" dirty="0" smtClean="0">
                <a:solidFill>
                  <a:srgbClr val="00B050"/>
                </a:solidFill>
              </a:rPr>
              <a:t>κοινωνικός </a:t>
            </a:r>
            <a:r>
              <a:rPr lang="el-GR" dirty="0">
                <a:solidFill>
                  <a:srgbClr val="00B050"/>
                </a:solidFill>
              </a:rPr>
              <a:t>έλεγχος</a:t>
            </a:r>
          </a:p>
          <a:p>
            <a:endParaRPr lang="el-GR" dirty="0"/>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40</a:t>
            </a:fld>
            <a:endParaRPr lang="el-GR"/>
          </a:p>
        </p:txBody>
      </p:sp>
    </p:spTree>
    <p:extLst>
      <p:ext uri="{BB962C8B-B14F-4D97-AF65-F5344CB8AC3E}">
        <p14:creationId xmlns:p14="http://schemas.microsoft.com/office/powerpoint/2010/main" val="22620134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p:cNvSpPr>
          <p:nvPr>
            <p:ph type="title" idx="4294967295"/>
          </p:nvPr>
        </p:nvSpPr>
        <p:spPr bwMode="auto">
          <a:xfrm>
            <a:off x="457200" y="274638"/>
            <a:ext cx="7467600" cy="634082"/>
          </a:xfrm>
          <a:noFill/>
        </p:spPr>
        <p:txBody>
          <a:bodyPr wrap="square" lIns="91440" tIns="45720" rIns="91440" bIns="45720" numCol="1" anchorCtr="0" compatLnSpc="1">
            <a:prstTxWarp prst="textNoShape">
              <a:avLst/>
            </a:prstTxWarp>
          </a:bodyPr>
          <a:lstStyle/>
          <a:p>
            <a:r>
              <a:rPr lang="el-GR" b="1" i="1" cap="none" dirty="0" smtClean="0"/>
              <a:t>Ερωτήματα</a:t>
            </a:r>
            <a:r>
              <a:rPr lang="el-GR" cap="none" dirty="0" smtClean="0"/>
              <a:t>:</a:t>
            </a:r>
            <a:endParaRPr lang="en-US" cap="none" dirty="0" smtClean="0"/>
          </a:p>
        </p:txBody>
      </p:sp>
      <p:sp>
        <p:nvSpPr>
          <p:cNvPr id="181251" name="Rectangle 3"/>
          <p:cNvSpPr>
            <a:spLocks noGrp="1"/>
          </p:cNvSpPr>
          <p:nvPr>
            <p:ph type="body" idx="4294967295"/>
          </p:nvPr>
        </p:nvSpPr>
        <p:spPr>
          <a:xfrm>
            <a:off x="158552" y="1268760"/>
            <a:ext cx="8064896" cy="6048672"/>
          </a:xfrm>
        </p:spPr>
        <p:txBody>
          <a:bodyPr/>
          <a:lstStyle/>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Τι είναι κοινωνικοποίηση κατά τον E. </a:t>
            </a:r>
            <a:r>
              <a:rPr lang="el-GR" sz="1300" spc="50" dirty="0" err="1">
                <a:latin typeface="Comic Sans MS" panose="030F0702030302020204" pitchFamily="66" charset="0"/>
                <a:ea typeface="Times New Roman" panose="02020603050405020304" pitchFamily="18" charset="0"/>
              </a:rPr>
              <a:t>Durkheim</a:t>
            </a:r>
            <a:r>
              <a:rPr lang="el-GR" sz="1300" spc="50" dirty="0">
                <a:latin typeface="Comic Sans MS" panose="030F0702030302020204" pitchFamily="66" charset="0"/>
                <a:ea typeface="Times New Roman" panose="02020603050405020304" pitchFamily="18" charset="0"/>
              </a:rPr>
              <a:t>;</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Τι είναι κοινωνικοποίηση κατά τον T. </a:t>
            </a:r>
            <a:r>
              <a:rPr lang="el-GR" sz="1300" spc="50" dirty="0" err="1">
                <a:latin typeface="Comic Sans MS" panose="030F0702030302020204" pitchFamily="66" charset="0"/>
                <a:ea typeface="Times New Roman" panose="02020603050405020304" pitchFamily="18" charset="0"/>
              </a:rPr>
              <a:t>Parsons</a:t>
            </a:r>
            <a:r>
              <a:rPr lang="el-GR" sz="1300" spc="50" dirty="0">
                <a:latin typeface="Comic Sans MS" panose="030F0702030302020204" pitchFamily="66" charset="0"/>
                <a:ea typeface="Times New Roman" panose="02020603050405020304" pitchFamily="18" charset="0"/>
              </a:rPr>
              <a:t>;</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Ποια είναι η σημασία της κοινωνικοποίησης για την κοινωνία και τον άνθρωπο. Φανταστείτε την περίπτωση που δεν θα υπάρξει κοινωνικοποίηση και περιγράψτε την κατάσταση αυτή;</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Τι είναι </a:t>
            </a:r>
            <a:r>
              <a:rPr lang="el-GR" sz="1300" spc="50" dirty="0" err="1">
                <a:latin typeface="Comic Sans MS" panose="030F0702030302020204" pitchFamily="66" charset="0"/>
                <a:ea typeface="Times New Roman" panose="02020603050405020304" pitchFamily="18" charset="0"/>
              </a:rPr>
              <a:t>κοιν</a:t>
            </a:r>
            <a:r>
              <a:rPr lang="el-GR" sz="1300" spc="50" dirty="0">
                <a:latin typeface="Comic Sans MS" panose="030F0702030302020204" pitchFamily="66" charset="0"/>
                <a:ea typeface="Times New Roman" panose="02020603050405020304" pitchFamily="18" charset="0"/>
              </a:rPr>
              <a:t>/</a:t>
            </a:r>
            <a:r>
              <a:rPr lang="el-GR" sz="1300" spc="50" dirty="0" err="1">
                <a:latin typeface="Comic Sans MS" panose="030F0702030302020204" pitchFamily="66" charset="0"/>
                <a:ea typeface="Times New Roman" panose="02020603050405020304" pitchFamily="18" charset="0"/>
              </a:rPr>
              <a:t>ση</a:t>
            </a:r>
            <a:r>
              <a:rPr lang="el-GR" sz="1300" spc="50" dirty="0">
                <a:latin typeface="Comic Sans MS" panose="030F0702030302020204" pitchFamily="66" charset="0"/>
                <a:ea typeface="Times New Roman" panose="02020603050405020304" pitchFamily="18" charset="0"/>
              </a:rPr>
              <a:t> κατά τον R. </a:t>
            </a:r>
            <a:r>
              <a:rPr lang="el-GR" sz="1300" spc="50" dirty="0" err="1">
                <a:latin typeface="Comic Sans MS" panose="030F0702030302020204" pitchFamily="66" charset="0"/>
                <a:ea typeface="Times New Roman" panose="02020603050405020304" pitchFamily="18" charset="0"/>
              </a:rPr>
              <a:t>Dahrendorf</a:t>
            </a:r>
            <a:r>
              <a:rPr lang="el-GR" sz="1300" spc="50" dirty="0">
                <a:latin typeface="Comic Sans MS" panose="030F0702030302020204" pitchFamily="66" charset="0"/>
                <a:ea typeface="Times New Roman" panose="02020603050405020304" pitchFamily="18" charset="0"/>
              </a:rPr>
              <a:t>; Εξηγείστε τους παράγοντες που </a:t>
            </a:r>
            <a:r>
              <a:rPr lang="el-GR" sz="1300" i="1" spc="50" dirty="0">
                <a:latin typeface="Comic Sans MS" panose="030F0702030302020204" pitchFamily="66" charset="0"/>
                <a:ea typeface="Times New Roman" panose="02020603050405020304" pitchFamily="18" charset="0"/>
              </a:rPr>
              <a:t>καθορίζουν </a:t>
            </a:r>
            <a:r>
              <a:rPr lang="el-GR" sz="1300" spc="50" dirty="0">
                <a:latin typeface="Comic Sans MS" panose="030F0702030302020204" pitchFamily="66" charset="0"/>
                <a:ea typeface="Times New Roman" panose="02020603050405020304" pitchFamily="18" charset="0"/>
              </a:rPr>
              <a:t>πώς </a:t>
            </a:r>
            <a:r>
              <a:rPr lang="el-GR" sz="1300" i="1" spc="50" dirty="0">
                <a:latin typeface="Comic Sans MS" panose="030F0702030302020204" pitchFamily="66" charset="0"/>
                <a:ea typeface="Times New Roman" panose="02020603050405020304" pitchFamily="18" charset="0"/>
              </a:rPr>
              <a:t>αποκτώνται</a:t>
            </a:r>
            <a:r>
              <a:rPr lang="el-GR" sz="1300" spc="50" dirty="0">
                <a:latin typeface="Comic Sans MS" panose="030F0702030302020204" pitchFamily="66" charset="0"/>
                <a:ea typeface="Times New Roman" panose="02020603050405020304" pitchFamily="18" charset="0"/>
              </a:rPr>
              <a:t> οι </a:t>
            </a:r>
            <a:r>
              <a:rPr lang="el-GR" sz="1300" spc="50" dirty="0" err="1">
                <a:latin typeface="Comic Sans MS" panose="030F0702030302020204" pitchFamily="66" charset="0"/>
                <a:ea typeface="Times New Roman" panose="02020603050405020304" pitchFamily="18" charset="0"/>
              </a:rPr>
              <a:t>κοιν</a:t>
            </a:r>
            <a:r>
              <a:rPr lang="el-GR" sz="1300" spc="50" dirty="0">
                <a:latin typeface="Comic Sans MS" panose="030F0702030302020204" pitchFamily="66" charset="0"/>
                <a:ea typeface="Times New Roman" panose="02020603050405020304" pitchFamily="18" charset="0"/>
              </a:rPr>
              <a:t>. θέσεις που κατέχουν τα άτομα και γιατί είναι σαν τα «</a:t>
            </a:r>
            <a:r>
              <a:rPr lang="el-GR" sz="1300" i="1" spc="50" dirty="0">
                <a:latin typeface="Comic Sans MS" panose="030F0702030302020204" pitchFamily="66" charset="0"/>
                <a:ea typeface="Times New Roman" panose="02020603050405020304" pitchFamily="18" charset="0"/>
              </a:rPr>
              <a:t>Δώρα των Δαναών</a:t>
            </a:r>
            <a:r>
              <a:rPr lang="el-GR" sz="1300" spc="50" dirty="0">
                <a:latin typeface="Comic Sans MS" panose="030F0702030302020204" pitchFamily="66" charset="0"/>
                <a:ea typeface="Times New Roman" panose="02020603050405020304" pitchFamily="18" charset="0"/>
              </a:rPr>
              <a:t>»;</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Τι είναι κοινωνικοποίηση κατά τους </a:t>
            </a:r>
            <a:r>
              <a:rPr lang="el-GR" sz="1300" spc="50" dirty="0" err="1">
                <a:latin typeface="Comic Sans MS" panose="030F0702030302020204" pitchFamily="66" charset="0"/>
                <a:ea typeface="Times New Roman" panose="02020603050405020304" pitchFamily="18" charset="0"/>
              </a:rPr>
              <a:t>Μπουρντιέ</a:t>
            </a:r>
            <a:r>
              <a:rPr lang="el-GR" sz="1300" spc="50" dirty="0">
                <a:latin typeface="Comic Sans MS" panose="030F0702030302020204" pitchFamily="66" charset="0"/>
                <a:ea typeface="Times New Roman" panose="02020603050405020304" pitchFamily="18" charset="0"/>
              </a:rPr>
              <a:t> &amp; </a:t>
            </a:r>
            <a:r>
              <a:rPr lang="el-GR" sz="1300" spc="50" dirty="0" err="1">
                <a:latin typeface="Comic Sans MS" panose="030F0702030302020204" pitchFamily="66" charset="0"/>
                <a:ea typeface="Times New Roman" panose="02020603050405020304" pitchFamily="18" charset="0"/>
              </a:rPr>
              <a:t>Πασσερόν</a:t>
            </a:r>
            <a:r>
              <a:rPr lang="el-GR" sz="1300" spc="50" dirty="0">
                <a:latin typeface="Comic Sans MS" panose="030F0702030302020204" pitchFamily="66" charset="0"/>
                <a:ea typeface="Times New Roman" panose="02020603050405020304" pitchFamily="18" charset="0"/>
              </a:rPr>
              <a:t>; Εξηγείστε πώς το </a:t>
            </a:r>
            <a:r>
              <a:rPr lang="el-GR" sz="1300" i="1" spc="50" dirty="0">
                <a:latin typeface="Comic Sans MS" panose="030F0702030302020204" pitchFamily="66" charset="0"/>
                <a:ea typeface="Times New Roman" panose="02020603050405020304" pitchFamily="18" charset="0"/>
              </a:rPr>
              <a:t>πολιτιστικό κεφάλαιο</a:t>
            </a:r>
            <a:r>
              <a:rPr lang="el-GR" sz="1300" spc="50" dirty="0">
                <a:latin typeface="Comic Sans MS" panose="030F0702030302020204" pitchFamily="66" charset="0"/>
                <a:ea typeface="Times New Roman" panose="02020603050405020304" pitchFamily="18" charset="0"/>
              </a:rPr>
              <a:t> των μαθητών μέσω του σχολείου αναπαραγάγει τις ανισότητες;</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Τι είναι κοινωνικοποίηση κατά τους Μπόουλς &amp; </a:t>
            </a:r>
            <a:r>
              <a:rPr lang="el-GR" sz="1300" spc="50" dirty="0" err="1">
                <a:latin typeface="Comic Sans MS" panose="030F0702030302020204" pitchFamily="66" charset="0"/>
                <a:ea typeface="Times New Roman" panose="02020603050405020304" pitchFamily="18" charset="0"/>
              </a:rPr>
              <a:t>Γκίντις</a:t>
            </a:r>
            <a:r>
              <a:rPr lang="el-GR" sz="1300" spc="50" dirty="0">
                <a:latin typeface="Comic Sans MS" panose="030F0702030302020204" pitchFamily="66" charset="0"/>
                <a:ea typeface="Times New Roman" panose="02020603050405020304" pitchFamily="18" charset="0"/>
              </a:rPr>
              <a:t>; Εξηγείστε πώς η εκπαίδευση –σχολείο- μέσω της </a:t>
            </a:r>
            <a:r>
              <a:rPr lang="el-GR" sz="1300" i="1" spc="50" dirty="0">
                <a:latin typeface="Comic Sans MS" panose="030F0702030302020204" pitchFamily="66" charset="0"/>
                <a:ea typeface="Times New Roman" panose="02020603050405020304" pitchFamily="18" charset="0"/>
              </a:rPr>
              <a:t>νομιμοποίησης</a:t>
            </a:r>
            <a:r>
              <a:rPr lang="el-GR" sz="1300" spc="50" dirty="0">
                <a:latin typeface="Comic Sans MS" panose="030F0702030302020204" pitchFamily="66" charset="0"/>
                <a:ea typeface="Times New Roman" panose="02020603050405020304" pitchFamily="18" charset="0"/>
              </a:rPr>
              <a:t> που παρέχει αναπαραγάγει τις ανισότητες;</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Ποιες είναι οι βασικές λειτουργίες της κοινωνικοποίησης;</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Αναφερθείτε σύντομα στους τρεις μηχανισμούς κοινωνικοποίησης (οργάνωση, ταύτιση, κριτική -έλεγχος-)</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Τι είναι η κοινωνική ένταξη και πώς επιτυγχάνεται;</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Τι σημαίνει εκπολιτισμός του ατόμου στην κοινωνιολογία. Δείξτε τη διαφορά της διαδικασίας της κοινωνικοποίησης από αυτή του εκπολιτισμού.</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Εξηγείστε συγκριτικά τις έννοιες: Εκπαίδευση, Αγωγή και Παιδεία;</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Τι είναι </a:t>
            </a:r>
            <a:r>
              <a:rPr lang="el-GR" sz="1300" spc="50" dirty="0" err="1">
                <a:latin typeface="Comic Sans MS" panose="030F0702030302020204" pitchFamily="66" charset="0"/>
                <a:ea typeface="Times New Roman" panose="02020603050405020304" pitchFamily="18" charset="0"/>
              </a:rPr>
              <a:t>κοιν</a:t>
            </a:r>
            <a:r>
              <a:rPr lang="el-GR" sz="1300" spc="50" dirty="0">
                <a:latin typeface="Comic Sans MS" panose="030F0702030302020204" pitchFamily="66" charset="0"/>
                <a:ea typeface="Times New Roman" panose="02020603050405020304" pitchFamily="18" charset="0"/>
              </a:rPr>
              <a:t>. ομάδα και η κοινωνική συνοχή ενός κοινωνικού συνόλου ή μιας κοινωνικής ομάδας, με ποια στοιχεία ισχυροποιείται και πότε διαταράσσεται ή κινδυνεύει με διάσπαση;</a:t>
            </a:r>
            <a:endParaRPr lang="el-GR" sz="13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l-GR" sz="1300" spc="50" dirty="0">
                <a:latin typeface="Comic Sans MS" panose="030F0702030302020204" pitchFamily="66" charset="0"/>
                <a:ea typeface="Times New Roman" panose="02020603050405020304" pitchFamily="18" charset="0"/>
              </a:rPr>
              <a:t>Αναφερθείτε στη «</a:t>
            </a:r>
            <a:r>
              <a:rPr lang="el-GR" sz="1300" i="1" spc="50" dirty="0">
                <a:latin typeface="Comic Sans MS" panose="030F0702030302020204" pitchFamily="66" charset="0"/>
                <a:ea typeface="Times New Roman" panose="02020603050405020304" pitchFamily="18" charset="0"/>
              </a:rPr>
              <a:t>συλλογική συνείδηση</a:t>
            </a:r>
            <a:r>
              <a:rPr lang="el-GR" sz="1300" spc="50" dirty="0">
                <a:latin typeface="Comic Sans MS" panose="030F0702030302020204" pitchFamily="66" charset="0"/>
                <a:ea typeface="Times New Roman" panose="02020603050405020304" pitchFamily="18" charset="0"/>
              </a:rPr>
              <a:t>» κατά τον E. </a:t>
            </a:r>
            <a:r>
              <a:rPr lang="el-GR" sz="1300" spc="50" dirty="0" err="1">
                <a:latin typeface="Comic Sans MS" panose="030F0702030302020204" pitchFamily="66" charset="0"/>
                <a:ea typeface="Times New Roman" panose="02020603050405020304" pitchFamily="18" charset="0"/>
              </a:rPr>
              <a:t>Durkheim</a:t>
            </a:r>
            <a:r>
              <a:rPr lang="el-GR" sz="1300" spc="50" dirty="0">
                <a:latin typeface="Comic Sans MS" panose="030F0702030302020204" pitchFamily="66" charset="0"/>
                <a:ea typeface="Times New Roman" panose="02020603050405020304" pitchFamily="18" charset="0"/>
              </a:rPr>
              <a:t> και πώς αυτή εξασφαλίζει την κοινωνική συνοχή της κοινωνίας;</a:t>
            </a:r>
            <a:endParaRPr lang="el-GR" sz="13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idx="4294967295"/>
          </p:nvPr>
        </p:nvSpPr>
        <p:spPr bwMode="auto">
          <a:xfrm>
            <a:off x="611188" y="1988840"/>
            <a:ext cx="7467600" cy="2016224"/>
          </a:xfrm>
          <a:noFill/>
        </p:spPr>
        <p:txBody>
          <a:bodyPr wrap="square" lIns="91440" tIns="45720" rIns="91440" bIns="45720" numCol="1" anchorCtr="0" compatLnSpc="1">
            <a:prstTxWarp prst="textNoShape">
              <a:avLst/>
            </a:prstTxWarp>
            <a:normAutofit fontScale="90000"/>
          </a:bodyPr>
          <a:lstStyle/>
          <a:p>
            <a:pPr algn="ctr"/>
            <a:r>
              <a:rPr lang="el-GR" sz="2600" b="1" i="1" cap="none" dirty="0" smtClean="0"/>
              <a:t>Κοινωνιολογικές θεωρίες για την </a:t>
            </a:r>
            <a:br>
              <a:rPr lang="el-GR" sz="2600" b="1" i="1" cap="none" dirty="0" smtClean="0"/>
            </a:br>
            <a:r>
              <a:rPr lang="el-GR" sz="2600" b="1" i="1" cap="none" dirty="0" smtClean="0"/>
              <a:t>(Α.) </a:t>
            </a:r>
            <a:r>
              <a:rPr lang="el-GR" sz="2600" b="1" i="1" cap="none" dirty="0" smtClean="0">
                <a:solidFill>
                  <a:srgbClr val="FF0000"/>
                </a:solidFill>
              </a:rPr>
              <a:t>Κοινωνικοποίηση</a:t>
            </a:r>
            <a:r>
              <a:rPr lang="el-GR" sz="2600" b="1" i="1" cap="none" dirty="0" smtClean="0"/>
              <a:t> και την (Β.) </a:t>
            </a:r>
            <a:r>
              <a:rPr lang="el-GR" sz="2600" b="1" i="1" cap="none" dirty="0" smtClean="0">
                <a:solidFill>
                  <a:srgbClr val="FF0000"/>
                </a:solidFill>
              </a:rPr>
              <a:t>Αναπαραγωγή</a:t>
            </a:r>
            <a:r>
              <a:rPr lang="el-GR" sz="2600" b="1" i="1" cap="none" dirty="0" smtClean="0"/>
              <a:t/>
            </a:r>
            <a:br>
              <a:rPr lang="el-GR" sz="2600" b="1" i="1" cap="none" dirty="0" smtClean="0"/>
            </a:br>
            <a:r>
              <a:rPr lang="en-US" sz="2600" cap="none" dirty="0" smtClean="0"/>
              <a:t> </a:t>
            </a:r>
            <a:r>
              <a:rPr lang="el-GR" sz="2600" cap="none" dirty="0" smtClean="0"/>
              <a:t/>
            </a:r>
            <a:br>
              <a:rPr lang="el-GR" sz="2600" cap="none" dirty="0" smtClean="0"/>
            </a:br>
            <a:r>
              <a:rPr lang="el-GR" sz="2800" b="1" i="1" cap="none" dirty="0"/>
              <a:t>(1) Οι θεωρίες του λειτουργισμού -φονξιοναλισμού-,  της </a:t>
            </a:r>
            <a:r>
              <a:rPr lang="el-GR" sz="2800" b="1" i="1" cap="none" dirty="0">
                <a:solidFill>
                  <a:srgbClr val="00B050"/>
                </a:solidFill>
              </a:rPr>
              <a:t>ισορροπίας</a:t>
            </a:r>
            <a:endParaRPr lang="el-GR" sz="2600" cap="none" dirty="0" smtClean="0">
              <a:solidFill>
                <a:srgbClr val="00B050"/>
              </a:solidFill>
            </a:endParaRPr>
          </a:p>
        </p:txBody>
      </p:sp>
    </p:spTree>
    <p:extLst>
      <p:ext uri="{BB962C8B-B14F-4D97-AF65-F5344CB8AC3E}">
        <p14:creationId xmlns:p14="http://schemas.microsoft.com/office/powerpoint/2010/main" val="2223462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 Θέση αριθμού διαφάνειας"/>
          <p:cNvSpPr>
            <a:spLocks noGrp="1"/>
          </p:cNvSpPr>
          <p:nvPr>
            <p:ph type="sldNum" sz="quarter" idx="11"/>
          </p:nvPr>
        </p:nvSpPr>
        <p:spPr/>
        <p:txBody>
          <a:bodyPr/>
          <a:lstStyle/>
          <a:p>
            <a:pPr>
              <a:defRPr/>
            </a:pPr>
            <a:fld id="{176881F1-D83B-4946-93F9-D7788444F313}" type="slidenum">
              <a:rPr lang="el-GR"/>
              <a:pPr>
                <a:defRPr/>
              </a:pPr>
              <a:t>6</a:t>
            </a:fld>
            <a:endParaRPr lang="el-GR"/>
          </a:p>
        </p:txBody>
      </p:sp>
      <p:sp>
        <p:nvSpPr>
          <p:cNvPr id="17410" name="Rectangle 2"/>
          <p:cNvSpPr>
            <a:spLocks noGrp="1" noChangeArrowheads="1"/>
          </p:cNvSpPr>
          <p:nvPr>
            <p:ph type="title" idx="4294967295"/>
          </p:nvPr>
        </p:nvSpPr>
        <p:spPr bwMode="auto">
          <a:xfrm>
            <a:off x="539750" y="1"/>
            <a:ext cx="7920038" cy="548680"/>
          </a:xfrm>
          <a:noFill/>
        </p:spPr>
        <p:txBody>
          <a:bodyPr wrap="square" lIns="91440" tIns="45720" rIns="91440" bIns="45720" numCol="1" anchor="ctr" anchorCtr="0" compatLnSpc="1">
            <a:prstTxWarp prst="textNoShape">
              <a:avLst/>
            </a:prstTxWarp>
            <a:normAutofit/>
          </a:bodyPr>
          <a:lstStyle/>
          <a:p>
            <a:pPr eaLnBrk="1" hangingPunct="1"/>
            <a:r>
              <a:rPr lang="el-GR" sz="2100" b="1" cap="none" dirty="0" smtClean="0"/>
              <a:t>Μοντέλα </a:t>
            </a:r>
            <a:r>
              <a:rPr lang="el-GR" sz="2100" b="1" cap="none" dirty="0"/>
              <a:t>σκέψης -θεωρία- </a:t>
            </a:r>
            <a:endParaRPr lang="el-GR" sz="2100" b="1" cap="none" dirty="0" smtClean="0"/>
          </a:p>
        </p:txBody>
      </p:sp>
      <p:sp>
        <p:nvSpPr>
          <p:cNvPr id="17411" name="Rectangle 3"/>
          <p:cNvSpPr>
            <a:spLocks noGrp="1" noChangeArrowheads="1"/>
          </p:cNvSpPr>
          <p:nvPr>
            <p:ph idx="4294967295"/>
          </p:nvPr>
        </p:nvSpPr>
        <p:spPr>
          <a:xfrm>
            <a:off x="251520" y="404664"/>
            <a:ext cx="7993063" cy="6453336"/>
          </a:xfrm>
        </p:spPr>
        <p:txBody>
          <a:bodyPr/>
          <a:lstStyle/>
          <a:p>
            <a:r>
              <a:rPr lang="el-GR" dirty="0" smtClean="0">
                <a:solidFill>
                  <a:srgbClr val="FF0000"/>
                </a:solidFill>
              </a:rPr>
              <a:t>1. Κάθε μοντέλο σκέψης -θεωρία-</a:t>
            </a:r>
            <a:r>
              <a:rPr lang="el-GR" dirty="0" smtClean="0"/>
              <a:t> περιορίζει αναγκαστικά την εμπειρία μας και παρουσιάζει </a:t>
            </a:r>
            <a:r>
              <a:rPr lang="el-GR" dirty="0" smtClean="0">
                <a:solidFill>
                  <a:srgbClr val="0070C0"/>
                </a:solidFill>
              </a:rPr>
              <a:t>μια μόνο οπτική</a:t>
            </a:r>
            <a:r>
              <a:rPr lang="el-GR" dirty="0" smtClean="0"/>
              <a:t> της εκάστοτε έννοιας</a:t>
            </a:r>
          </a:p>
          <a:p>
            <a:endParaRPr lang="el-GR" dirty="0" smtClean="0"/>
          </a:p>
          <a:p>
            <a:endParaRPr lang="el-GR" dirty="0"/>
          </a:p>
          <a:p>
            <a:endParaRPr lang="el-GR" dirty="0" smtClean="0"/>
          </a:p>
          <a:p>
            <a:endParaRPr lang="el-GR" dirty="0"/>
          </a:p>
          <a:p>
            <a:endParaRPr lang="el-GR" dirty="0" smtClean="0"/>
          </a:p>
          <a:p>
            <a:endParaRPr lang="el-GR" dirty="0"/>
          </a:p>
          <a:p>
            <a:endParaRPr lang="el-GR" dirty="0" smtClean="0"/>
          </a:p>
          <a:p>
            <a:r>
              <a:rPr lang="el-GR" dirty="0" smtClean="0"/>
              <a:t>όμως μας παρέχει </a:t>
            </a:r>
            <a:r>
              <a:rPr lang="el-GR" dirty="0" smtClean="0">
                <a:solidFill>
                  <a:srgbClr val="0070C0"/>
                </a:solidFill>
              </a:rPr>
              <a:t>συμπερασματικούς κανόνες</a:t>
            </a:r>
            <a:r>
              <a:rPr lang="el-GR" dirty="0" smtClean="0"/>
              <a:t>, αυξάνοντας έτσι την </a:t>
            </a:r>
            <a:r>
              <a:rPr lang="el-GR" b="1" dirty="0" smtClean="0">
                <a:solidFill>
                  <a:srgbClr val="00B050"/>
                </a:solidFill>
              </a:rPr>
              <a:t>ενόρασή</a:t>
            </a:r>
            <a:r>
              <a:rPr lang="el-GR" dirty="0" smtClean="0"/>
              <a:t> μας, και μας κάνει ικανούς να ανακαλύψουμε </a:t>
            </a:r>
            <a:r>
              <a:rPr lang="el-GR" b="1" dirty="0" smtClean="0">
                <a:solidFill>
                  <a:srgbClr val="00B050"/>
                </a:solidFill>
              </a:rPr>
              <a:t>νέες σχέσεις </a:t>
            </a:r>
            <a:r>
              <a:rPr lang="el-GR" dirty="0" smtClean="0"/>
              <a:t>και να καταλήξουμε σε προτάσεις για το πώς μπορεί να διευρυνθεί το πεδίο μιας θεωρίας.</a:t>
            </a:r>
          </a:p>
        </p:txBody>
      </p:sp>
      <p:pic>
        <p:nvPicPr>
          <p:cNvPr id="2" name="Εικόνα 1"/>
          <p:cNvPicPr>
            <a:picLocks noChangeAspect="1"/>
          </p:cNvPicPr>
          <p:nvPr/>
        </p:nvPicPr>
        <p:blipFill rotWithShape="1">
          <a:blip r:embed="rId2" cstate="print"/>
          <a:srcRect l="-829" t="3645" r="43058" b="9113"/>
          <a:stretch/>
        </p:blipFill>
        <p:spPr>
          <a:xfrm>
            <a:off x="2123728" y="1556792"/>
            <a:ext cx="3582918" cy="325068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p:cNvSpPr>
          <p:nvPr>
            <p:ph type="body" idx="4294967295"/>
          </p:nvPr>
        </p:nvSpPr>
        <p:spPr>
          <a:xfrm>
            <a:off x="0" y="980728"/>
            <a:ext cx="8460432" cy="5877272"/>
          </a:xfrm>
        </p:spPr>
        <p:txBody>
          <a:bodyPr/>
          <a:lstStyle/>
          <a:p>
            <a:pPr>
              <a:lnSpc>
                <a:spcPct val="80000"/>
              </a:lnSpc>
            </a:pPr>
            <a:r>
              <a:rPr lang="el-GR" sz="2100" dirty="0" smtClean="0"/>
              <a:t>Ο </a:t>
            </a:r>
            <a:r>
              <a:rPr lang="el-GR" sz="2100" b="1" i="1" dirty="0" err="1" smtClean="0"/>
              <a:t>Ντυρκάιμ</a:t>
            </a:r>
            <a:r>
              <a:rPr lang="el-GR" sz="2100" dirty="0" smtClean="0"/>
              <a:t> διατύπωσε το ερώτημα σχετικά με την </a:t>
            </a:r>
            <a:r>
              <a:rPr lang="el-GR" sz="2100" b="1" dirty="0" smtClean="0">
                <a:solidFill>
                  <a:srgbClr val="00B0F0"/>
                </a:solidFill>
              </a:rPr>
              <a:t>ισορροπία</a:t>
            </a:r>
            <a:r>
              <a:rPr lang="el-GR" sz="2100" dirty="0" smtClean="0"/>
              <a:t> που καταφέρνει να </a:t>
            </a:r>
            <a:r>
              <a:rPr lang="el-GR" sz="2100" dirty="0" smtClean="0">
                <a:solidFill>
                  <a:srgbClr val="00B050"/>
                </a:solidFill>
              </a:rPr>
              <a:t>διατηρεί</a:t>
            </a:r>
            <a:r>
              <a:rPr lang="el-GR" sz="2100" dirty="0" smtClean="0"/>
              <a:t> ένα </a:t>
            </a:r>
            <a:r>
              <a:rPr lang="el-GR" sz="2100" dirty="0" smtClean="0">
                <a:solidFill>
                  <a:srgbClr val="00B0F0"/>
                </a:solidFill>
              </a:rPr>
              <a:t>κοινωνικό σύστημα </a:t>
            </a:r>
            <a:r>
              <a:rPr lang="el-GR" sz="1800" dirty="0" smtClean="0"/>
              <a:t>(οι κοινωνίες διατηρούν την ενότητά τους και επιβιώνουν -</a:t>
            </a:r>
            <a:r>
              <a:rPr lang="el-GR" sz="1800" dirty="0" smtClean="0">
                <a:solidFill>
                  <a:srgbClr val="00B050"/>
                </a:solidFill>
              </a:rPr>
              <a:t>κοινωνική αλληλεγγύη, συνοχή-</a:t>
            </a:r>
            <a:r>
              <a:rPr lang="el-GR" sz="1800" dirty="0" smtClean="0"/>
              <a:t>),</a:t>
            </a:r>
            <a:r>
              <a:rPr lang="el-GR" sz="2100" dirty="0" smtClean="0"/>
              <a:t> μολονότι οι παράγοντες που το συνθέτουν, διακατέχονται από </a:t>
            </a:r>
            <a:r>
              <a:rPr lang="el-GR" sz="2100" dirty="0" smtClean="0">
                <a:solidFill>
                  <a:srgbClr val="00B050"/>
                </a:solidFill>
              </a:rPr>
              <a:t>αντικρουόμενα συμφέροντα </a:t>
            </a:r>
            <a:r>
              <a:rPr lang="el-GR" sz="2100" dirty="0" smtClean="0"/>
              <a:t>και αντιπαλότητες.</a:t>
            </a:r>
          </a:p>
          <a:p>
            <a:pPr>
              <a:lnSpc>
                <a:spcPct val="80000"/>
              </a:lnSpc>
            </a:pPr>
            <a:r>
              <a:rPr lang="el-GR" sz="2100" dirty="0" smtClean="0"/>
              <a:t>Με αυτό το νοηματικό περιεχόμενο, ο </a:t>
            </a:r>
            <a:r>
              <a:rPr lang="el-GR" sz="2100" dirty="0" err="1" smtClean="0"/>
              <a:t>Ντυρκάιμ</a:t>
            </a:r>
            <a:r>
              <a:rPr lang="el-GR" sz="2100" dirty="0" smtClean="0"/>
              <a:t> απέδωσε ερμηνευτικά την </a:t>
            </a:r>
            <a:r>
              <a:rPr lang="el-GR" sz="2100" b="1" dirty="0" smtClean="0">
                <a:solidFill>
                  <a:srgbClr val="00B050"/>
                </a:solidFill>
              </a:rPr>
              <a:t>εύρυθμη λειτουργία </a:t>
            </a:r>
            <a:r>
              <a:rPr lang="el-GR" sz="2100" b="1" dirty="0" smtClean="0"/>
              <a:t>της </a:t>
            </a:r>
            <a:r>
              <a:rPr lang="el-GR" sz="2100" b="1" dirty="0" smtClean="0">
                <a:solidFill>
                  <a:srgbClr val="FF0000"/>
                </a:solidFill>
              </a:rPr>
              <a:t>κοινωνίας</a:t>
            </a:r>
            <a:r>
              <a:rPr lang="el-GR" sz="2100" dirty="0" smtClean="0"/>
              <a:t> στην ουσιαστική </a:t>
            </a:r>
            <a:r>
              <a:rPr lang="el-GR" sz="2100" b="1" dirty="0" smtClean="0"/>
              <a:t>λειτουργία του </a:t>
            </a:r>
            <a:r>
              <a:rPr lang="el-GR" sz="2100" b="1" dirty="0" smtClean="0">
                <a:solidFill>
                  <a:srgbClr val="FF0000"/>
                </a:solidFill>
              </a:rPr>
              <a:t>ανθρωπίνου σώματος</a:t>
            </a:r>
            <a:r>
              <a:rPr lang="el-GR" sz="2100" dirty="0" smtClean="0"/>
              <a:t>.</a:t>
            </a:r>
          </a:p>
          <a:p>
            <a:pPr lvl="1">
              <a:lnSpc>
                <a:spcPct val="80000"/>
              </a:lnSpc>
            </a:pPr>
            <a:r>
              <a:rPr lang="el-GR" sz="2000" dirty="0" smtClean="0"/>
              <a:t>Με εύστοχες παρατηρήσεις και παρομοιώσεις υποστήριξε ότι το </a:t>
            </a:r>
            <a:r>
              <a:rPr lang="el-GR" sz="2000" b="1" u="sng" dirty="0" smtClean="0"/>
              <a:t>κάθε ένα βιολογικό όργανο</a:t>
            </a:r>
            <a:r>
              <a:rPr lang="el-GR" sz="2000" u="sng" dirty="0" smtClean="0"/>
              <a:t> του </a:t>
            </a:r>
            <a:r>
              <a:rPr lang="el-GR" sz="2000" b="1" u="sng" dirty="0" smtClean="0">
                <a:solidFill>
                  <a:srgbClr val="FF0000"/>
                </a:solidFill>
              </a:rPr>
              <a:t>ανθρωπίνου σώματος </a:t>
            </a:r>
            <a:r>
              <a:rPr lang="el-GR" sz="2000" b="1" dirty="0" smtClean="0"/>
              <a:t>επιτελεί τη δική του λειτουργία</a:t>
            </a:r>
            <a:r>
              <a:rPr lang="el-GR" sz="2000" dirty="0" smtClean="0"/>
              <a:t>. Το χέρι δεν μπορεί να περπατήσει ή να ακούσει. Το πόδι δεν μπορεί να γράψει ή να δει κάτι σε ένα οπτικό πεδίο κ.λπ. Το κάθε ένα όργανο επιτελεί τη δική του λειτουργία, και </a:t>
            </a:r>
            <a:r>
              <a:rPr lang="el-GR" sz="2000" b="1" dirty="0" smtClean="0"/>
              <a:t>όλα μαζί συγκροτούν το ανθρώπινο σώμα.</a:t>
            </a:r>
            <a:endParaRPr lang="el-GR" sz="2000" dirty="0" smtClean="0"/>
          </a:p>
          <a:p>
            <a:pPr lvl="1">
              <a:lnSpc>
                <a:spcPct val="80000"/>
              </a:lnSpc>
            </a:pPr>
            <a:r>
              <a:rPr lang="el-GR" sz="2000" dirty="0" smtClean="0"/>
              <a:t>Ο </a:t>
            </a:r>
            <a:r>
              <a:rPr lang="el-GR" sz="2000" u="sng" dirty="0" smtClean="0"/>
              <a:t>κάθε ένας </a:t>
            </a:r>
            <a:r>
              <a:rPr lang="el-GR" sz="2000" b="1" u="sng" dirty="0" smtClean="0"/>
              <a:t>θεσμός</a:t>
            </a:r>
            <a:r>
              <a:rPr lang="el-GR" sz="2000" u="sng" dirty="0" smtClean="0"/>
              <a:t> στο </a:t>
            </a:r>
            <a:r>
              <a:rPr lang="el-GR" sz="2000" b="1" u="sng" dirty="0">
                <a:solidFill>
                  <a:srgbClr val="FF0000"/>
                </a:solidFill>
              </a:rPr>
              <a:t>κοινωνικό σύστημα</a:t>
            </a:r>
            <a:r>
              <a:rPr lang="el-GR" sz="2000" dirty="0" smtClean="0"/>
              <a:t>, στο οποίο γεννιόμαστε και μεγαλώνουμε, </a:t>
            </a:r>
            <a:r>
              <a:rPr lang="el-GR" sz="2000" u="sng" dirty="0" smtClean="0"/>
              <a:t>επιτελεί τη δική του </a:t>
            </a:r>
            <a:r>
              <a:rPr lang="el-GR" sz="2000" b="1" u="sng" dirty="0" smtClean="0"/>
              <a:t>λειτουργία</a:t>
            </a:r>
            <a:r>
              <a:rPr lang="el-GR" sz="2000" dirty="0" smtClean="0"/>
              <a:t> από την οποία απορρέουν αντιστοίχως </a:t>
            </a:r>
            <a:r>
              <a:rPr lang="el-GR" sz="2000" u="sng" dirty="0" smtClean="0"/>
              <a:t>τα αναμενόμενα </a:t>
            </a:r>
            <a:r>
              <a:rPr lang="el-GR" sz="2000" b="1" u="sng" dirty="0" smtClean="0"/>
              <a:t>αποτελέσματα</a:t>
            </a:r>
            <a:r>
              <a:rPr lang="el-GR" sz="2000" u="sng" dirty="0" smtClean="0"/>
              <a:t>.</a:t>
            </a:r>
            <a:r>
              <a:rPr lang="el-GR" sz="1800" dirty="0" smtClean="0"/>
              <a:t> </a:t>
            </a:r>
          </a:p>
          <a:p>
            <a:pPr>
              <a:lnSpc>
                <a:spcPct val="80000"/>
              </a:lnSpc>
            </a:pPr>
            <a:r>
              <a:rPr lang="el-GR" sz="2100" dirty="0" smtClean="0"/>
              <a:t>Η θεωρία αυτή ερμηνεύει την </a:t>
            </a:r>
            <a:r>
              <a:rPr lang="el-GR" sz="2100" b="1" dirty="0" smtClean="0"/>
              <a:t>κοινωνική ανέλιξη</a:t>
            </a:r>
            <a:r>
              <a:rPr lang="el-GR" sz="2100" dirty="0" smtClean="0"/>
              <a:t> του ατόμου με βάση τις </a:t>
            </a:r>
            <a:r>
              <a:rPr lang="el-GR" sz="2100" b="1" dirty="0" smtClean="0"/>
              <a:t>σχέσεις ατόμου και περιβάλλοντος</a:t>
            </a:r>
            <a:r>
              <a:rPr lang="el-GR" sz="2100" dirty="0" smtClean="0"/>
              <a:t>.</a:t>
            </a:r>
            <a:r>
              <a:rPr lang="en-US" sz="2100" dirty="0" smtClean="0"/>
              <a:t> </a:t>
            </a:r>
          </a:p>
        </p:txBody>
      </p:sp>
      <p:sp>
        <p:nvSpPr>
          <p:cNvPr id="172036" name="Rectangle 4"/>
          <p:cNvSpPr>
            <a:spLocks noGrp="1"/>
          </p:cNvSpPr>
          <p:nvPr>
            <p:ph type="title" idx="4294967295"/>
          </p:nvPr>
        </p:nvSpPr>
        <p:spPr bwMode="auto">
          <a:xfrm>
            <a:off x="0" y="0"/>
            <a:ext cx="9144000" cy="980728"/>
          </a:xfrm>
          <a:noFill/>
        </p:spPr>
        <p:txBody>
          <a:bodyPr wrap="square" lIns="91440" tIns="45720" rIns="91440" bIns="45720" numCol="1" anchorCtr="0" compatLnSpc="1">
            <a:prstTxWarp prst="textNoShape">
              <a:avLst/>
            </a:prstTxWarp>
            <a:normAutofit fontScale="90000"/>
          </a:bodyPr>
          <a:lstStyle/>
          <a:p>
            <a:r>
              <a:rPr lang="en-US" sz="2200" cap="none" dirty="0" smtClean="0"/>
              <a:t/>
            </a:r>
            <a:br>
              <a:rPr lang="en-US" sz="2200" cap="none" dirty="0" smtClean="0"/>
            </a:br>
            <a:r>
              <a:rPr lang="el-GR" sz="2200" b="1" i="1" cap="none" dirty="0" smtClean="0"/>
              <a:t>α. Η συστημική θεωρία</a:t>
            </a:r>
            <a:r>
              <a:rPr lang="el-GR" sz="2200" i="1" cap="none" dirty="0" smtClean="0"/>
              <a:t> κοινωνικοποίησης:</a:t>
            </a:r>
            <a:r>
              <a:rPr lang="el-GR" sz="2200" cap="none" dirty="0"/>
              <a:t/>
            </a:r>
            <a:br>
              <a:rPr lang="el-GR" sz="2200" cap="none" dirty="0"/>
            </a:br>
            <a:r>
              <a:rPr lang="en-US" sz="2400" b="1" dirty="0">
                <a:solidFill>
                  <a:srgbClr val="FF0000"/>
                </a:solidFill>
              </a:rPr>
              <a:t>Emile Durkheim</a:t>
            </a:r>
            <a:r>
              <a:rPr lang="en-US" sz="2200" cap="none" dirty="0" smtClean="0">
                <a:solidFill>
                  <a:srgbClr val="FF0000"/>
                </a:solidFill>
              </a:rPr>
              <a:t>(1858-1917)</a:t>
            </a:r>
          </a:p>
        </p:txBody>
      </p:sp>
    </p:spTree>
    <p:extLst>
      <p:ext uri="{BB962C8B-B14F-4D97-AF65-F5344CB8AC3E}">
        <p14:creationId xmlns:p14="http://schemas.microsoft.com/office/powerpoint/2010/main" val="3003673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457200" y="116632"/>
            <a:ext cx="8229600" cy="774700"/>
          </a:xfrm>
        </p:spPr>
        <p:txBody>
          <a:bodyPr>
            <a:normAutofit/>
          </a:bodyPr>
          <a:lstStyle/>
          <a:p>
            <a:pPr eaLnBrk="1" hangingPunct="1">
              <a:defRPr/>
            </a:pPr>
            <a:r>
              <a:rPr lang="el-GR" cap="none" dirty="0" smtClean="0">
                <a:latin typeface="Arial" charset="0"/>
              </a:rPr>
              <a:t>ΕΙΣΑΓΩΓΙΚΑ: ΚΟΙΝΩΝΙΚΟΣ ΘΕΣΜΟΣ</a:t>
            </a:r>
          </a:p>
        </p:txBody>
      </p:sp>
      <p:sp>
        <p:nvSpPr>
          <p:cNvPr id="96259" name="Rectangle 3"/>
          <p:cNvSpPr>
            <a:spLocks noGrp="1" noChangeArrowheads="1"/>
          </p:cNvSpPr>
          <p:nvPr>
            <p:ph type="body" idx="4294967295"/>
          </p:nvPr>
        </p:nvSpPr>
        <p:spPr>
          <a:xfrm>
            <a:off x="179388" y="953245"/>
            <a:ext cx="8964612" cy="5904755"/>
          </a:xfrm>
        </p:spPr>
        <p:txBody>
          <a:bodyPr/>
          <a:lstStyle/>
          <a:p>
            <a:pPr eaLnBrk="1" hangingPunct="1">
              <a:defRPr/>
            </a:pPr>
            <a:r>
              <a:rPr lang="el-GR" sz="3500" b="1" dirty="0" smtClean="0">
                <a:solidFill>
                  <a:srgbClr val="FF0000"/>
                </a:solidFill>
              </a:rPr>
              <a:t>Κοινωνικός θεσμός: </a:t>
            </a:r>
            <a:r>
              <a:rPr lang="el-GR" sz="3200" b="1" dirty="0" smtClean="0">
                <a:solidFill>
                  <a:srgbClr val="0066FF"/>
                </a:solidFill>
              </a:rPr>
              <a:t>παγιωμένα δίκτυα </a:t>
            </a:r>
            <a:r>
              <a:rPr lang="el-GR" sz="3200" b="1" dirty="0" smtClean="0">
                <a:solidFill>
                  <a:schemeClr val="hlink"/>
                </a:solidFill>
              </a:rPr>
              <a:t>συμπεριφορών</a:t>
            </a:r>
            <a:r>
              <a:rPr lang="el-GR" sz="3200" b="1" dirty="0" smtClean="0">
                <a:solidFill>
                  <a:srgbClr val="0066FF"/>
                </a:solidFill>
              </a:rPr>
              <a:t>, </a:t>
            </a:r>
            <a:r>
              <a:rPr lang="el-GR" sz="3200" b="1" dirty="0" smtClean="0">
                <a:solidFill>
                  <a:srgbClr val="FFFF00"/>
                </a:solidFill>
              </a:rPr>
              <a:t>δράσεων</a:t>
            </a:r>
            <a:r>
              <a:rPr lang="el-GR" sz="3200" b="1" dirty="0" smtClean="0">
                <a:solidFill>
                  <a:srgbClr val="0066FF"/>
                </a:solidFill>
              </a:rPr>
              <a:t> και </a:t>
            </a:r>
            <a:r>
              <a:rPr lang="el-GR" sz="3200" b="1" dirty="0" smtClean="0">
                <a:solidFill>
                  <a:srgbClr val="990000"/>
                </a:solidFill>
              </a:rPr>
              <a:t>ρόλων</a:t>
            </a:r>
          </a:p>
          <a:p>
            <a:pPr eaLnBrk="1" hangingPunct="1">
              <a:defRPr/>
            </a:pPr>
            <a:r>
              <a:rPr lang="el-GR" sz="3500" b="1" dirty="0" smtClean="0">
                <a:solidFill>
                  <a:srgbClr val="FF0000"/>
                </a:solidFill>
              </a:rPr>
              <a:t>κοινωνία</a:t>
            </a:r>
          </a:p>
        </p:txBody>
      </p:sp>
      <p:sp>
        <p:nvSpPr>
          <p:cNvPr id="12292" name="Oval 4"/>
          <p:cNvSpPr>
            <a:spLocks noChangeArrowheads="1"/>
          </p:cNvSpPr>
          <p:nvPr/>
        </p:nvSpPr>
        <p:spPr bwMode="auto">
          <a:xfrm>
            <a:off x="971550" y="3068638"/>
            <a:ext cx="7200900" cy="2881312"/>
          </a:xfrm>
          <a:prstGeom prst="ellipse">
            <a:avLst/>
          </a:prstGeom>
          <a:solidFill>
            <a:schemeClr val="accent1"/>
          </a:solidFill>
          <a:ln w="9525">
            <a:solidFill>
              <a:schemeClr val="tx1"/>
            </a:solidFill>
            <a:round/>
            <a:headEnd/>
            <a:tailEnd/>
          </a:ln>
        </p:spPr>
        <p:txBody>
          <a:bodyPr wrap="none" anchor="ctr"/>
          <a:lstStyle/>
          <a:p>
            <a:pPr eaLnBrk="1" hangingPunct="1"/>
            <a:endParaRPr lang="en-GB" altLang="en-US"/>
          </a:p>
        </p:txBody>
      </p:sp>
      <p:sp>
        <p:nvSpPr>
          <p:cNvPr id="12293" name="AutoShape 5"/>
          <p:cNvSpPr>
            <a:spLocks noChangeArrowheads="1"/>
          </p:cNvSpPr>
          <p:nvPr/>
        </p:nvSpPr>
        <p:spPr bwMode="auto">
          <a:xfrm>
            <a:off x="1258888" y="3573463"/>
            <a:ext cx="914400" cy="1368425"/>
          </a:xfrm>
          <a:prstGeom prst="can">
            <a:avLst>
              <a:gd name="adj" fmla="val 37413"/>
            </a:avLst>
          </a:prstGeom>
          <a:solidFill>
            <a:schemeClr val="accent1"/>
          </a:solidFill>
          <a:ln w="9525">
            <a:solidFill>
              <a:schemeClr val="tx1"/>
            </a:solidFill>
            <a:round/>
            <a:headEnd/>
            <a:tailEnd/>
          </a:ln>
        </p:spPr>
        <p:txBody>
          <a:bodyPr wrap="none" anchor="ctr"/>
          <a:lstStyle/>
          <a:p>
            <a:pPr algn="ctr" eaLnBrk="1" hangingPunct="1"/>
            <a:r>
              <a:rPr lang="el-GR" altLang="en-US" sz="1800" b="1">
                <a:solidFill>
                  <a:srgbClr val="3333CC"/>
                </a:solidFill>
              </a:rPr>
              <a:t>Οικογένεια</a:t>
            </a:r>
          </a:p>
        </p:txBody>
      </p:sp>
      <p:sp>
        <p:nvSpPr>
          <p:cNvPr id="12294" name="AutoShape 6"/>
          <p:cNvSpPr>
            <a:spLocks noChangeArrowheads="1"/>
          </p:cNvSpPr>
          <p:nvPr/>
        </p:nvSpPr>
        <p:spPr bwMode="auto">
          <a:xfrm>
            <a:off x="2268538" y="2997200"/>
            <a:ext cx="914400" cy="2592388"/>
          </a:xfrm>
          <a:prstGeom prst="can">
            <a:avLst>
              <a:gd name="adj" fmla="val 70877"/>
            </a:avLst>
          </a:prstGeom>
          <a:solidFill>
            <a:schemeClr val="accent1"/>
          </a:solidFill>
          <a:ln w="9525">
            <a:solidFill>
              <a:schemeClr val="tx1"/>
            </a:solidFill>
            <a:round/>
            <a:headEnd/>
            <a:tailEnd/>
          </a:ln>
        </p:spPr>
        <p:txBody>
          <a:bodyPr wrap="none" anchor="ctr"/>
          <a:lstStyle/>
          <a:p>
            <a:pPr algn="ctr" eaLnBrk="1" hangingPunct="1"/>
            <a:r>
              <a:rPr lang="el-GR" altLang="en-US" sz="1800"/>
              <a:t>Σχολείο</a:t>
            </a:r>
          </a:p>
        </p:txBody>
      </p:sp>
      <p:sp>
        <p:nvSpPr>
          <p:cNvPr id="12295" name="AutoShape 7"/>
          <p:cNvSpPr>
            <a:spLocks noChangeArrowheads="1"/>
          </p:cNvSpPr>
          <p:nvPr/>
        </p:nvSpPr>
        <p:spPr bwMode="auto">
          <a:xfrm>
            <a:off x="3203575" y="2781300"/>
            <a:ext cx="914400" cy="3022600"/>
          </a:xfrm>
          <a:prstGeom prst="can">
            <a:avLst>
              <a:gd name="adj" fmla="val 82639"/>
            </a:avLst>
          </a:prstGeom>
          <a:solidFill>
            <a:schemeClr val="accent1"/>
          </a:solidFill>
          <a:ln w="9525">
            <a:solidFill>
              <a:schemeClr val="tx1"/>
            </a:solidFill>
            <a:round/>
            <a:headEnd/>
            <a:tailEnd/>
          </a:ln>
        </p:spPr>
        <p:txBody>
          <a:bodyPr wrap="none" anchor="ctr"/>
          <a:lstStyle/>
          <a:p>
            <a:pPr algn="ctr" eaLnBrk="1" hangingPunct="1"/>
            <a:r>
              <a:rPr lang="el-GR" altLang="en-US" sz="1600"/>
              <a:t>Εκκλησία</a:t>
            </a:r>
          </a:p>
        </p:txBody>
      </p:sp>
      <p:sp>
        <p:nvSpPr>
          <p:cNvPr id="12296" name="AutoShape 8"/>
          <p:cNvSpPr>
            <a:spLocks noChangeArrowheads="1"/>
          </p:cNvSpPr>
          <p:nvPr/>
        </p:nvSpPr>
        <p:spPr bwMode="auto">
          <a:xfrm>
            <a:off x="4211638" y="2781300"/>
            <a:ext cx="914400" cy="3022600"/>
          </a:xfrm>
          <a:prstGeom prst="can">
            <a:avLst>
              <a:gd name="adj" fmla="val 82639"/>
            </a:avLst>
          </a:prstGeom>
          <a:solidFill>
            <a:schemeClr val="accent1"/>
          </a:solidFill>
          <a:ln w="9525">
            <a:solidFill>
              <a:schemeClr val="tx1"/>
            </a:solidFill>
            <a:round/>
            <a:headEnd/>
            <a:tailEnd/>
          </a:ln>
        </p:spPr>
        <p:txBody>
          <a:bodyPr wrap="none" anchor="ctr"/>
          <a:lstStyle/>
          <a:p>
            <a:pPr algn="ctr" eaLnBrk="1" hangingPunct="1"/>
            <a:r>
              <a:rPr lang="el-GR" altLang="en-US" sz="1400"/>
              <a:t>Τοπική</a:t>
            </a:r>
          </a:p>
          <a:p>
            <a:pPr algn="ctr" eaLnBrk="1" hangingPunct="1"/>
            <a:r>
              <a:rPr lang="el-GR" altLang="en-US" sz="1400"/>
              <a:t>Αυτοδιοίκηση</a:t>
            </a:r>
          </a:p>
        </p:txBody>
      </p:sp>
      <p:sp>
        <p:nvSpPr>
          <p:cNvPr id="12297" name="AutoShape 9"/>
          <p:cNvSpPr>
            <a:spLocks noChangeArrowheads="1"/>
          </p:cNvSpPr>
          <p:nvPr/>
        </p:nvSpPr>
        <p:spPr bwMode="auto">
          <a:xfrm>
            <a:off x="5148263" y="2781300"/>
            <a:ext cx="914400" cy="3022600"/>
          </a:xfrm>
          <a:prstGeom prst="can">
            <a:avLst>
              <a:gd name="adj" fmla="val 82639"/>
            </a:avLst>
          </a:prstGeom>
          <a:solidFill>
            <a:schemeClr val="accent1"/>
          </a:solidFill>
          <a:ln w="9525">
            <a:solidFill>
              <a:schemeClr val="tx1"/>
            </a:solidFill>
            <a:round/>
            <a:headEnd/>
            <a:tailEnd/>
          </a:ln>
        </p:spPr>
        <p:txBody>
          <a:bodyPr wrap="none" anchor="ctr"/>
          <a:lstStyle/>
          <a:p>
            <a:pPr algn="ctr" eaLnBrk="1" hangingPunct="1"/>
            <a:r>
              <a:rPr lang="el-GR" altLang="en-US" sz="1600"/>
              <a:t>Πολιτικοί</a:t>
            </a:r>
          </a:p>
        </p:txBody>
      </p:sp>
      <p:sp>
        <p:nvSpPr>
          <p:cNvPr id="12298" name="AutoShape 10"/>
          <p:cNvSpPr>
            <a:spLocks noChangeArrowheads="1"/>
          </p:cNvSpPr>
          <p:nvPr/>
        </p:nvSpPr>
        <p:spPr bwMode="auto">
          <a:xfrm>
            <a:off x="6084888" y="2997200"/>
            <a:ext cx="914400" cy="2592388"/>
          </a:xfrm>
          <a:prstGeom prst="can">
            <a:avLst>
              <a:gd name="adj" fmla="val 70877"/>
            </a:avLst>
          </a:prstGeom>
          <a:solidFill>
            <a:schemeClr val="accent1"/>
          </a:solidFill>
          <a:ln w="9525">
            <a:solidFill>
              <a:schemeClr val="tx1"/>
            </a:solidFill>
            <a:round/>
            <a:headEnd/>
            <a:tailEnd/>
          </a:ln>
        </p:spPr>
        <p:txBody>
          <a:bodyPr wrap="none" anchor="ctr"/>
          <a:lstStyle/>
          <a:p>
            <a:pPr algn="ctr" eaLnBrk="1" hangingPunct="1"/>
            <a:r>
              <a:rPr lang="el-GR" altLang="en-US" sz="1600"/>
              <a:t>οικονομικοί</a:t>
            </a:r>
          </a:p>
        </p:txBody>
      </p:sp>
      <p:sp>
        <p:nvSpPr>
          <p:cNvPr id="12299" name="AutoShape 11"/>
          <p:cNvSpPr>
            <a:spLocks noChangeArrowheads="1"/>
          </p:cNvSpPr>
          <p:nvPr/>
        </p:nvSpPr>
        <p:spPr bwMode="auto">
          <a:xfrm>
            <a:off x="7092950" y="3573463"/>
            <a:ext cx="914400" cy="1368425"/>
          </a:xfrm>
          <a:prstGeom prst="can">
            <a:avLst>
              <a:gd name="adj" fmla="val 37413"/>
            </a:avLst>
          </a:prstGeom>
          <a:solidFill>
            <a:schemeClr val="accent1"/>
          </a:solidFill>
          <a:ln w="9525">
            <a:solidFill>
              <a:schemeClr val="tx1"/>
            </a:solidFill>
            <a:round/>
            <a:headEnd/>
            <a:tailEnd/>
          </a:ln>
        </p:spPr>
        <p:txBody>
          <a:bodyPr wrap="none" anchor="ctr"/>
          <a:lstStyle/>
          <a:p>
            <a:pPr algn="ctr" eaLnBrk="1" hangingPunct="1"/>
            <a:r>
              <a:rPr lang="el-GR" altLang="en-US"/>
              <a:t>Κ.λπ.</a:t>
            </a:r>
          </a:p>
        </p:txBody>
      </p:sp>
      <p:sp>
        <p:nvSpPr>
          <p:cNvPr id="12300" name="Rectangle 13"/>
          <p:cNvSpPr>
            <a:spLocks noChangeArrowheads="1"/>
          </p:cNvSpPr>
          <p:nvPr/>
        </p:nvSpPr>
        <p:spPr bwMode="auto">
          <a:xfrm>
            <a:off x="0" y="6045470"/>
            <a:ext cx="8964613" cy="812530"/>
          </a:xfrm>
          <a:prstGeom prst="rect">
            <a:avLst/>
          </a:prstGeom>
          <a:noFill/>
          <a:ln w="9525">
            <a:noFill/>
            <a:miter lim="800000"/>
            <a:headEnd/>
            <a:tailEnd/>
          </a:ln>
          <a:effectLst/>
        </p:spPr>
        <p:txBody>
          <a:bodyPr>
            <a:spAutoFit/>
          </a:bodyPr>
          <a:lstStyle/>
          <a:p>
            <a:pPr lvl="1" eaLnBrk="1" hangingPunct="1">
              <a:lnSpc>
                <a:spcPct val="80000"/>
              </a:lnSpc>
              <a:spcBef>
                <a:spcPct val="20000"/>
              </a:spcBef>
              <a:buClr>
                <a:schemeClr val="tx2"/>
              </a:buClr>
              <a:buSzPct val="50000"/>
              <a:buFont typeface="Wingdings" pitchFamily="2" charset="2"/>
              <a:buChar char="l"/>
            </a:pPr>
            <a:r>
              <a:rPr lang="el-GR" altLang="en-US" b="1" dirty="0"/>
              <a:t>Θεσμός της κοινωνίας:</a:t>
            </a:r>
          </a:p>
          <a:p>
            <a:pPr lvl="1" eaLnBrk="1" hangingPunct="1">
              <a:lnSpc>
                <a:spcPct val="80000"/>
              </a:lnSpc>
              <a:spcBef>
                <a:spcPct val="20000"/>
              </a:spcBef>
              <a:buClr>
                <a:schemeClr val="tx2"/>
              </a:buClr>
              <a:buSzPct val="50000"/>
              <a:buFont typeface="Wingdings" pitchFamily="2" charset="2"/>
              <a:buNone/>
            </a:pPr>
            <a:r>
              <a:rPr lang="el-GR" altLang="en-US" dirty="0"/>
              <a:t>όπου οι </a:t>
            </a:r>
            <a:r>
              <a:rPr lang="el-GR" altLang="en-US" u="sng" dirty="0"/>
              <a:t>αλλαγές</a:t>
            </a:r>
            <a:r>
              <a:rPr lang="el-GR" altLang="en-US" dirty="0"/>
              <a:t> της </a:t>
            </a:r>
            <a:r>
              <a:rPr lang="el-GR" altLang="en-US" b="1" dirty="0"/>
              <a:t>κοινωνίας</a:t>
            </a:r>
            <a:r>
              <a:rPr lang="el-GR" altLang="en-US" dirty="0"/>
              <a:t> </a:t>
            </a:r>
            <a:r>
              <a:rPr lang="el-GR" altLang="en-US" dirty="0" smtClean="0"/>
              <a:t>(ΑΓΡΟΤΙΚΉ, ΒΙΟΜΗΧΑΝΙΚΉ) επιφέρουν </a:t>
            </a:r>
            <a:r>
              <a:rPr lang="el-GR" altLang="en-US" u="sng" dirty="0"/>
              <a:t>αλλαγές</a:t>
            </a:r>
            <a:r>
              <a:rPr lang="el-GR" altLang="en-US" dirty="0"/>
              <a:t> και </a:t>
            </a:r>
            <a:r>
              <a:rPr lang="el-GR" altLang="en-US" dirty="0" smtClean="0"/>
              <a:t>στους επιμέρους θεσμούς</a:t>
            </a:r>
            <a:endParaRPr lang="en-US" altLang="en-US" b="1" dirty="0"/>
          </a:p>
        </p:txBody>
      </p:sp>
    </p:spTree>
  </p:cSld>
  <p:clrMapOvr>
    <a:masterClrMapping/>
  </p:clrMapOvr>
  <p:transition>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81988" cy="936104"/>
          </a:xfrm>
        </p:spPr>
        <p:txBody>
          <a:bodyPr>
            <a:normAutofit fontScale="90000"/>
          </a:bodyPr>
          <a:lstStyle/>
          <a:p>
            <a:r>
              <a:rPr lang="en-US" b="1" dirty="0"/>
              <a:t>Emile </a:t>
            </a:r>
            <a:r>
              <a:rPr lang="en-US" b="1" dirty="0" smtClean="0"/>
              <a:t>Durkheim</a:t>
            </a:r>
            <a:r>
              <a:rPr lang="el-GR" b="1" dirty="0"/>
              <a:t/>
            </a:r>
            <a:br>
              <a:rPr lang="el-GR" b="1" dirty="0"/>
            </a:br>
            <a:r>
              <a:rPr lang="el-GR" b="1" dirty="0" smtClean="0"/>
              <a:t>(θεμελιωτής </a:t>
            </a:r>
            <a:r>
              <a:rPr lang="el-GR" dirty="0"/>
              <a:t>της σύγχρονης Κοινωνιολογίας</a:t>
            </a:r>
            <a:r>
              <a:rPr lang="el-GR" b="1" dirty="0"/>
              <a:t>)</a:t>
            </a:r>
            <a:endParaRPr lang="el-GR" dirty="0"/>
          </a:p>
        </p:txBody>
      </p:sp>
      <p:sp>
        <p:nvSpPr>
          <p:cNvPr id="3" name="Θέση περιεχομένου 2"/>
          <p:cNvSpPr>
            <a:spLocks noGrp="1"/>
          </p:cNvSpPr>
          <p:nvPr>
            <p:ph sz="quarter" idx="1"/>
          </p:nvPr>
        </p:nvSpPr>
        <p:spPr>
          <a:xfrm>
            <a:off x="251520" y="1052736"/>
            <a:ext cx="7992888" cy="5616624"/>
          </a:xfrm>
        </p:spPr>
        <p:txBody>
          <a:bodyPr/>
          <a:lstStyle/>
          <a:p>
            <a:pPr marL="342900" lvl="0" indent="-342900" algn="just">
              <a:spcAft>
                <a:spcPts val="0"/>
              </a:spcAft>
              <a:buSzPts val="800"/>
              <a:buFont typeface="Symbol" panose="05050102010706020507" pitchFamily="18" charset="2"/>
              <a:buChar char=""/>
            </a:pPr>
            <a:r>
              <a:rPr lang="el-GR" dirty="0">
                <a:latin typeface="Times New Roman" panose="02020603050405020304" pitchFamily="18" charset="0"/>
                <a:ea typeface="Times New Roman" panose="02020603050405020304" pitchFamily="18" charset="0"/>
              </a:rPr>
              <a:t>Ο όρος </a:t>
            </a:r>
            <a:r>
              <a:rPr lang="el-GR" b="1" u="sng" dirty="0">
                <a:latin typeface="Times New Roman" panose="02020603050405020304" pitchFamily="18" charset="0"/>
                <a:ea typeface="Times New Roman" panose="02020603050405020304" pitchFamily="18" charset="0"/>
              </a:rPr>
              <a:t>κοινωνικοποίηση</a:t>
            </a:r>
            <a:r>
              <a:rPr lang="el-GR" dirty="0">
                <a:latin typeface="Times New Roman" panose="02020603050405020304" pitchFamily="18" charset="0"/>
                <a:ea typeface="Times New Roman" panose="02020603050405020304" pitchFamily="18" charset="0"/>
              </a:rPr>
              <a:t> χρησιμοποιήθηκε στην παιδαγωγική γλώσσα από τον </a:t>
            </a:r>
            <a:r>
              <a:rPr lang="el-GR" dirty="0" err="1">
                <a:latin typeface="Times New Roman" panose="02020603050405020304" pitchFamily="18" charset="0"/>
                <a:ea typeface="Times New Roman" panose="02020603050405020304" pitchFamily="18" charset="0"/>
              </a:rPr>
              <a:t>Durkheim</a:t>
            </a:r>
            <a:r>
              <a:rPr lang="el-GR" dirty="0">
                <a:latin typeface="Times New Roman" panose="02020603050405020304" pitchFamily="18" charset="0"/>
                <a:ea typeface="Times New Roman" panose="02020603050405020304" pitchFamily="18" charset="0"/>
              </a:rPr>
              <a:t> στις αρχές του 20</a:t>
            </a:r>
            <a:r>
              <a:rPr lang="el-GR" baseline="30000" dirty="0">
                <a:latin typeface="Times New Roman" panose="02020603050405020304" pitchFamily="18" charset="0"/>
                <a:ea typeface="Times New Roman" panose="02020603050405020304" pitchFamily="18" charset="0"/>
              </a:rPr>
              <a:t>ου</a:t>
            </a:r>
            <a:r>
              <a:rPr lang="el-GR" dirty="0">
                <a:latin typeface="Times New Roman" panose="02020603050405020304" pitchFamily="18" charset="0"/>
                <a:ea typeface="Times New Roman" panose="02020603050405020304" pitchFamily="18" charset="0"/>
              </a:rPr>
              <a:t> </a:t>
            </a:r>
            <a:r>
              <a:rPr lang="el-GR" dirty="0" smtClean="0">
                <a:latin typeface="Times New Roman" panose="02020603050405020304" pitchFamily="18" charset="0"/>
                <a:ea typeface="Times New Roman" panose="02020603050405020304" pitchFamily="18" charset="0"/>
              </a:rPr>
              <a:t>αιώνα και </a:t>
            </a:r>
            <a:r>
              <a:rPr lang="el-GR" dirty="0">
                <a:latin typeface="Times New Roman" panose="02020603050405020304" pitchFamily="18" charset="0"/>
                <a:ea typeface="Times New Roman" panose="02020603050405020304" pitchFamily="18" charset="0"/>
              </a:rPr>
              <a:t>κατ’ αυτόν </a:t>
            </a:r>
            <a:r>
              <a:rPr lang="el-GR" dirty="0" smtClean="0">
                <a:latin typeface="Times New Roman" panose="02020603050405020304" pitchFamily="18" charset="0"/>
                <a:ea typeface="Times New Roman" panose="02020603050405020304" pitchFamily="18" charset="0"/>
              </a:rPr>
              <a:t>είναι η </a:t>
            </a:r>
            <a:r>
              <a:rPr lang="el-GR" b="1" dirty="0" smtClean="0">
                <a:latin typeface="Times New Roman" panose="02020603050405020304" pitchFamily="18" charset="0"/>
                <a:ea typeface="Times New Roman" panose="02020603050405020304" pitchFamily="18" charset="0"/>
              </a:rPr>
              <a:t>διαδικασία</a:t>
            </a:r>
            <a:r>
              <a:rPr lang="el-GR" dirty="0" smtClean="0">
                <a:latin typeface="Times New Roman" panose="02020603050405020304" pitchFamily="18" charset="0"/>
                <a:ea typeface="Times New Roman" panose="02020603050405020304" pitchFamily="18" charset="0"/>
              </a:rPr>
              <a:t>:</a:t>
            </a:r>
            <a:endParaRPr lang="el-GR" sz="4400" dirty="0">
              <a:latin typeface="Times New Roman" panose="02020603050405020304" pitchFamily="18" charset="0"/>
              <a:ea typeface="Times New Roman" panose="02020603050405020304" pitchFamily="18" charset="0"/>
            </a:endParaRPr>
          </a:p>
          <a:p>
            <a:pPr marL="457200" lvl="1" indent="0" algn="just">
              <a:spcAft>
                <a:spcPts val="0"/>
              </a:spcAft>
              <a:buNone/>
            </a:pPr>
            <a:r>
              <a:rPr lang="el-GR" sz="2400" dirty="0" smtClean="0">
                <a:latin typeface="Times New Roman" panose="02020603050405020304" pitchFamily="18" charset="0"/>
                <a:ea typeface="Times New Roman" panose="02020603050405020304" pitchFamily="18" charset="0"/>
              </a:rPr>
              <a:t>1.</a:t>
            </a:r>
            <a:r>
              <a:rPr lang="el-GR" sz="2400" b="1" dirty="0" smtClean="0">
                <a:latin typeface="Times New Roman" panose="02020603050405020304" pitchFamily="18" charset="0"/>
                <a:ea typeface="Times New Roman" panose="02020603050405020304" pitchFamily="18" charset="0"/>
              </a:rPr>
              <a:t> αλληλεπίδρασης</a:t>
            </a:r>
            <a:r>
              <a:rPr lang="el-GR" sz="2400" dirty="0" smtClean="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ανάμεσα στη</a:t>
            </a:r>
            <a:r>
              <a:rPr lang="el-GR" sz="2400" b="1" dirty="0">
                <a:latin typeface="Times New Roman" panose="02020603050405020304" pitchFamily="18" charset="0"/>
                <a:ea typeface="Times New Roman" panose="02020603050405020304" pitchFamily="18" charset="0"/>
              </a:rPr>
              <a:t> </a:t>
            </a:r>
            <a:r>
              <a:rPr lang="el-GR" sz="2400" b="1" dirty="0">
                <a:solidFill>
                  <a:srgbClr val="00B0F0"/>
                </a:solidFill>
                <a:latin typeface="Times New Roman" panose="02020603050405020304" pitchFamily="18" charset="0"/>
                <a:ea typeface="Times New Roman" panose="02020603050405020304" pitchFamily="18" charset="0"/>
              </a:rPr>
              <a:t>συλλογική</a:t>
            </a:r>
            <a:r>
              <a:rPr lang="el-GR" sz="2400" b="1"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και την</a:t>
            </a:r>
            <a:r>
              <a:rPr lang="el-GR" sz="2400" b="1" dirty="0">
                <a:latin typeface="Times New Roman" panose="02020603050405020304" pitchFamily="18" charset="0"/>
                <a:ea typeface="Times New Roman" panose="02020603050405020304" pitchFamily="18" charset="0"/>
              </a:rPr>
              <a:t> </a:t>
            </a:r>
            <a:r>
              <a:rPr lang="el-GR" sz="2400" b="1" dirty="0">
                <a:solidFill>
                  <a:srgbClr val="00B0F0"/>
                </a:solidFill>
                <a:latin typeface="Times New Roman" panose="02020603050405020304" pitchFamily="18" charset="0"/>
                <a:ea typeface="Times New Roman" panose="02020603050405020304" pitchFamily="18" charset="0"/>
              </a:rPr>
              <a:t>ατομική</a:t>
            </a:r>
            <a:r>
              <a:rPr lang="el-GR" sz="2400" b="1" dirty="0">
                <a:latin typeface="Times New Roman" panose="02020603050405020304" pitchFamily="18" charset="0"/>
                <a:ea typeface="Times New Roman" panose="02020603050405020304" pitchFamily="18" charset="0"/>
              </a:rPr>
              <a:t> </a:t>
            </a:r>
            <a:r>
              <a:rPr lang="el-GR" sz="2400" b="1" dirty="0">
                <a:solidFill>
                  <a:srgbClr val="FF0000"/>
                </a:solidFill>
                <a:latin typeface="Times New Roman" panose="02020603050405020304" pitchFamily="18" charset="0"/>
                <a:ea typeface="Times New Roman" panose="02020603050405020304" pitchFamily="18" charset="0"/>
              </a:rPr>
              <a:t>συνείδηση</a:t>
            </a:r>
            <a:endParaRPr lang="el-GR" sz="4400" dirty="0">
              <a:solidFill>
                <a:srgbClr val="FF0000"/>
              </a:solidFill>
              <a:latin typeface="Times New Roman" panose="02020603050405020304" pitchFamily="18" charset="0"/>
              <a:ea typeface="Times New Roman" panose="02020603050405020304" pitchFamily="18" charset="0"/>
            </a:endParaRPr>
          </a:p>
          <a:p>
            <a:pPr marL="457200" lvl="1" indent="0" algn="just">
              <a:spcAft>
                <a:spcPts val="0"/>
              </a:spcAft>
              <a:buNone/>
            </a:pPr>
            <a:r>
              <a:rPr lang="el-GR" sz="2400" dirty="0" smtClean="0">
                <a:latin typeface="Times New Roman" panose="02020603050405020304" pitchFamily="18" charset="0"/>
                <a:ea typeface="Times New Roman" panose="02020603050405020304" pitchFamily="18" charset="0"/>
              </a:rPr>
              <a:t>2. όπου </a:t>
            </a:r>
            <a:r>
              <a:rPr lang="el-GR" sz="2400" dirty="0">
                <a:latin typeface="Times New Roman" panose="02020603050405020304" pitchFamily="18" charset="0"/>
                <a:ea typeface="Times New Roman" panose="02020603050405020304" pitchFamily="18" charset="0"/>
              </a:rPr>
              <a:t>ο </a:t>
            </a:r>
            <a:r>
              <a:rPr lang="el-GR" sz="2400" b="1" dirty="0">
                <a:latin typeface="Times New Roman" panose="02020603050405020304" pitchFamily="18" charset="0"/>
                <a:ea typeface="Times New Roman" panose="02020603050405020304" pitchFamily="18" charset="0"/>
              </a:rPr>
              <a:t>άνθρωπος</a:t>
            </a:r>
            <a:r>
              <a:rPr lang="el-GR" sz="2400" dirty="0">
                <a:latin typeface="Times New Roman" panose="02020603050405020304" pitchFamily="18" charset="0"/>
                <a:ea typeface="Times New Roman" panose="02020603050405020304" pitchFamily="18" charset="0"/>
              </a:rPr>
              <a:t> από </a:t>
            </a:r>
            <a:r>
              <a:rPr lang="el-GR" sz="2400" b="1" dirty="0">
                <a:solidFill>
                  <a:srgbClr val="FF0000"/>
                </a:solidFill>
                <a:latin typeface="Times New Roman" panose="02020603050405020304" pitchFamily="18" charset="0"/>
                <a:ea typeface="Times New Roman" panose="02020603050405020304" pitchFamily="18" charset="0"/>
              </a:rPr>
              <a:t>βιολογικό όν</a:t>
            </a:r>
            <a:r>
              <a:rPr lang="el-GR" sz="2400" dirty="0">
                <a:latin typeface="Times New Roman" panose="02020603050405020304" pitchFamily="18" charset="0"/>
                <a:ea typeface="Times New Roman" panose="02020603050405020304" pitchFamily="18" charset="0"/>
              </a:rPr>
              <a:t> μετατρέπεται σε </a:t>
            </a:r>
            <a:r>
              <a:rPr lang="el-GR" sz="2400" b="1" dirty="0">
                <a:solidFill>
                  <a:srgbClr val="FF0000"/>
                </a:solidFill>
                <a:latin typeface="Times New Roman" panose="02020603050405020304" pitchFamily="18" charset="0"/>
                <a:ea typeface="Times New Roman" panose="02020603050405020304" pitchFamily="18" charset="0"/>
              </a:rPr>
              <a:t>κοινωνικό όν </a:t>
            </a:r>
            <a:endParaRPr lang="el-GR" sz="4400" dirty="0">
              <a:solidFill>
                <a:srgbClr val="FF0000"/>
              </a:solidFill>
              <a:latin typeface="Times New Roman" panose="02020603050405020304" pitchFamily="18" charset="0"/>
              <a:ea typeface="Times New Roman" panose="02020603050405020304" pitchFamily="18" charset="0"/>
            </a:endParaRPr>
          </a:p>
          <a:p>
            <a:pPr marL="457200" lvl="1" indent="0" algn="just">
              <a:spcAft>
                <a:spcPts val="0"/>
              </a:spcAft>
              <a:buNone/>
            </a:pPr>
            <a:r>
              <a:rPr lang="el-GR" sz="2400" dirty="0" smtClean="0">
                <a:latin typeface="Times New Roman" panose="02020603050405020304" pitchFamily="18" charset="0"/>
                <a:ea typeface="Times New Roman" panose="02020603050405020304" pitchFamily="18" charset="0"/>
              </a:rPr>
              <a:t>3. η </a:t>
            </a:r>
            <a:r>
              <a:rPr lang="el-GR" sz="2400" dirty="0">
                <a:latin typeface="Times New Roman" panose="02020603050405020304" pitchFamily="18" charset="0"/>
                <a:ea typeface="Times New Roman" panose="02020603050405020304" pitchFamily="18" charset="0"/>
              </a:rPr>
              <a:t>οποία </a:t>
            </a:r>
            <a:r>
              <a:rPr lang="el-GR" sz="2400" dirty="0" smtClean="0">
                <a:latin typeface="Times New Roman" panose="02020603050405020304" pitchFamily="18" charset="0"/>
                <a:ea typeface="Times New Roman" panose="02020603050405020304" pitchFamily="18" charset="0"/>
              </a:rPr>
              <a:t>διαδικασία περιλαμβάνει </a:t>
            </a:r>
            <a:r>
              <a:rPr lang="el-GR" sz="2400" dirty="0">
                <a:latin typeface="Times New Roman" panose="02020603050405020304" pitchFamily="18" charset="0"/>
                <a:ea typeface="Times New Roman" panose="02020603050405020304" pitchFamily="18" charset="0"/>
              </a:rPr>
              <a:t>όλες τις </a:t>
            </a:r>
            <a:r>
              <a:rPr lang="el-GR" sz="2400" u="sng" dirty="0">
                <a:latin typeface="Times New Roman" panose="02020603050405020304" pitchFamily="18" charset="0"/>
                <a:ea typeface="Times New Roman" panose="02020603050405020304" pitchFamily="18" charset="0"/>
              </a:rPr>
              <a:t>προγραμματισμένες και απρογραμμάτιστες</a:t>
            </a:r>
            <a:r>
              <a:rPr lang="el-GR" sz="2400" dirty="0">
                <a:latin typeface="Times New Roman" panose="02020603050405020304" pitchFamily="18" charset="0"/>
                <a:ea typeface="Times New Roman" panose="02020603050405020304" pitchFamily="18" charset="0"/>
              </a:rPr>
              <a:t>, </a:t>
            </a:r>
            <a:r>
              <a:rPr lang="el-GR" sz="2400" u="sng" dirty="0">
                <a:latin typeface="Times New Roman" panose="02020603050405020304" pitchFamily="18" charset="0"/>
                <a:ea typeface="Times New Roman" panose="02020603050405020304" pitchFamily="18" charset="0"/>
              </a:rPr>
              <a:t>ενσυνείδητες και ασυνείδητες</a:t>
            </a:r>
            <a:r>
              <a:rPr lang="el-GR" sz="2400" dirty="0">
                <a:latin typeface="Times New Roman" panose="02020603050405020304" pitchFamily="18" charset="0"/>
                <a:ea typeface="Times New Roman" panose="02020603050405020304" pitchFamily="18" charset="0"/>
              </a:rPr>
              <a:t>, </a:t>
            </a:r>
            <a:r>
              <a:rPr lang="el-GR" sz="2400" u="sng" dirty="0">
                <a:latin typeface="Times New Roman" panose="02020603050405020304" pitchFamily="18" charset="0"/>
                <a:ea typeface="Times New Roman" panose="02020603050405020304" pitchFamily="18" charset="0"/>
              </a:rPr>
              <a:t>ευθείες και πλάγιες</a:t>
            </a:r>
            <a:r>
              <a:rPr lang="el-GR" sz="2400" dirty="0">
                <a:latin typeface="Times New Roman" panose="02020603050405020304" pitchFamily="18" charset="0"/>
                <a:ea typeface="Times New Roman" panose="02020603050405020304" pitchFamily="18" charset="0"/>
              </a:rPr>
              <a:t> διαδικασίες-ενέργειες, απ’ όπου </a:t>
            </a:r>
            <a:r>
              <a:rPr lang="el-GR" sz="2400" u="sng" dirty="0">
                <a:latin typeface="Times New Roman" panose="02020603050405020304" pitchFamily="18" charset="0"/>
                <a:ea typeface="Times New Roman" panose="02020603050405020304" pitchFamily="18" charset="0"/>
              </a:rPr>
              <a:t>ο</a:t>
            </a:r>
            <a:r>
              <a:rPr lang="el-GR" sz="2400" b="1" u="sng" dirty="0">
                <a:latin typeface="Times New Roman" panose="02020603050405020304" pitchFamily="18" charset="0"/>
                <a:ea typeface="Times New Roman" panose="02020603050405020304" pitchFamily="18" charset="0"/>
              </a:rPr>
              <a:t> άνθρωπος</a:t>
            </a:r>
            <a:r>
              <a:rPr lang="el-GR" sz="2400" u="sng" dirty="0">
                <a:latin typeface="Times New Roman" panose="02020603050405020304" pitchFamily="18" charset="0"/>
                <a:ea typeface="Times New Roman" panose="02020603050405020304" pitchFamily="18" charset="0"/>
              </a:rPr>
              <a:t> μετατρέπεται σε μια</a:t>
            </a:r>
            <a:r>
              <a:rPr lang="el-GR" sz="2400" dirty="0">
                <a:latin typeface="Times New Roman" panose="02020603050405020304" pitchFamily="18" charset="0"/>
                <a:ea typeface="Times New Roman" panose="02020603050405020304" pitchFamily="18" charset="0"/>
              </a:rPr>
              <a:t> </a:t>
            </a:r>
            <a:r>
              <a:rPr lang="el-GR" sz="2400" b="1" dirty="0" err="1" smtClean="0">
                <a:solidFill>
                  <a:srgbClr val="FF0000"/>
                </a:solidFill>
                <a:latin typeface="Times New Roman" panose="02020603050405020304" pitchFamily="18" charset="0"/>
                <a:ea typeface="Times New Roman" panose="02020603050405020304" pitchFamily="18" charset="0"/>
              </a:rPr>
              <a:t>κοινωνικο</a:t>
            </a:r>
            <a:r>
              <a:rPr lang="en-GB" sz="2400" b="1" dirty="0" smtClean="0">
                <a:solidFill>
                  <a:srgbClr val="FF0000"/>
                </a:solidFill>
                <a:latin typeface="Times New Roman" panose="02020603050405020304" pitchFamily="18" charset="0"/>
                <a:ea typeface="Times New Roman" panose="02020603050405020304" pitchFamily="18" charset="0"/>
              </a:rPr>
              <a:t>-</a:t>
            </a:r>
            <a:r>
              <a:rPr lang="el-GR" sz="2400" b="1" dirty="0" smtClean="0">
                <a:solidFill>
                  <a:srgbClr val="FF0000"/>
                </a:solidFill>
                <a:latin typeface="Times New Roman" panose="02020603050405020304" pitchFamily="18" charset="0"/>
                <a:ea typeface="Times New Roman" panose="02020603050405020304" pitchFamily="18" charset="0"/>
              </a:rPr>
              <a:t>πολιτική </a:t>
            </a:r>
            <a:r>
              <a:rPr lang="el-GR" sz="2400" b="1" dirty="0">
                <a:solidFill>
                  <a:srgbClr val="FF0000"/>
                </a:solidFill>
                <a:latin typeface="Times New Roman" panose="02020603050405020304" pitchFamily="18" charset="0"/>
                <a:ea typeface="Times New Roman" panose="02020603050405020304" pitchFamily="18" charset="0"/>
              </a:rPr>
              <a:t>προσωπικότητα</a:t>
            </a:r>
            <a:r>
              <a:rPr lang="el-GR" sz="2400" b="1"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σύμφωνα με τους </a:t>
            </a:r>
            <a:r>
              <a:rPr lang="el-GR" sz="2400" u="sng" dirty="0">
                <a:latin typeface="Times New Roman" panose="02020603050405020304" pitchFamily="18" charset="0"/>
                <a:ea typeface="Times New Roman" panose="02020603050405020304" pitchFamily="18" charset="0"/>
              </a:rPr>
              <a:t>κοινωνικούς-πραγματικούς όρους</a:t>
            </a:r>
            <a:r>
              <a:rPr lang="el-GR" sz="2400" dirty="0">
                <a:latin typeface="Times New Roman" panose="02020603050405020304" pitchFamily="18" charset="0"/>
                <a:ea typeface="Times New Roman" panose="02020603050405020304" pitchFamily="18" charset="0"/>
              </a:rPr>
              <a:t> ζωής της </a:t>
            </a:r>
            <a:r>
              <a:rPr lang="el-GR" sz="2400" u="sng" dirty="0">
                <a:latin typeface="Times New Roman" panose="02020603050405020304" pitchFamily="18" charset="0"/>
                <a:ea typeface="Times New Roman" panose="02020603050405020304" pitchFamily="18" charset="0"/>
              </a:rPr>
              <a:t>συγκεκριμένης ιστορικής, χρονικής στιγμής</a:t>
            </a:r>
            <a:r>
              <a:rPr lang="el-GR" sz="2400" dirty="0">
                <a:latin typeface="Times New Roman" panose="02020603050405020304" pitchFamily="18" charset="0"/>
                <a:ea typeface="Times New Roman" panose="02020603050405020304" pitchFamily="18" charset="0"/>
              </a:rPr>
              <a:t> της </a:t>
            </a:r>
            <a:r>
              <a:rPr lang="el-GR" sz="2400" dirty="0" smtClean="0">
                <a:latin typeface="Times New Roman" panose="02020603050405020304" pitchFamily="18" charset="0"/>
                <a:ea typeface="Times New Roman" panose="02020603050405020304" pitchFamily="18" charset="0"/>
              </a:rPr>
              <a:t>κοινωνίας</a:t>
            </a:r>
            <a:endParaRPr lang="el-GR" sz="4400" dirty="0">
              <a:latin typeface="Times New Roman" panose="02020603050405020304" pitchFamily="18" charset="0"/>
              <a:ea typeface="Times New Roman" panose="02020603050405020304" pitchFamily="18" charset="0"/>
            </a:endParaRPr>
          </a:p>
        </p:txBody>
      </p:sp>
      <p:sp>
        <p:nvSpPr>
          <p:cNvPr id="4" name="Θέση αριθμού διαφάνειας 3"/>
          <p:cNvSpPr>
            <a:spLocks noGrp="1"/>
          </p:cNvSpPr>
          <p:nvPr>
            <p:ph type="sldNum" sz="quarter" idx="11"/>
          </p:nvPr>
        </p:nvSpPr>
        <p:spPr/>
        <p:txBody>
          <a:bodyPr/>
          <a:lstStyle/>
          <a:p>
            <a:pPr>
              <a:defRPr/>
            </a:pPr>
            <a:fld id="{EBF4EB1C-319D-4FD6-AABC-4421327F2F64}" type="slidenum">
              <a:rPr lang="el-GR" smtClean="0"/>
              <a:pPr>
                <a:defRPr/>
              </a:pPr>
              <a:t>9</a:t>
            </a:fld>
            <a:endParaRPr lang="el-GR"/>
          </a:p>
        </p:txBody>
      </p:sp>
    </p:spTree>
    <p:extLst>
      <p:ext uri="{BB962C8B-B14F-4D97-AF65-F5344CB8AC3E}">
        <p14:creationId xmlns:p14="http://schemas.microsoft.com/office/powerpoint/2010/main" val="36436544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1496</TotalTime>
  <Words>3554</Words>
  <Application>Microsoft Office PowerPoint</Application>
  <PresentationFormat>Προβολή στην οθόνη (4:3)</PresentationFormat>
  <Paragraphs>332</Paragraphs>
  <Slides>41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Προεξοχή</vt:lpstr>
      <vt:lpstr>Διαδικασίες του Κοινωνικού Γίγνεσθαι. Συνιστώσες της Κοινωνιολογίας της Εκπαίδευσης</vt:lpstr>
      <vt:lpstr>Περιεχόμενα</vt:lpstr>
      <vt:lpstr>ΕΙΣΑΓΩΓΙΚΑ</vt:lpstr>
      <vt:lpstr>Κοινωνικοποίηση</vt:lpstr>
      <vt:lpstr>Κοινωνιολογικές θεωρίες για την  (Α.) Κοινωνικοποίηση και την (Β.) Αναπαραγωγή   (1) Οι θεωρίες του λειτουργισμού -φονξιοναλισμού-,  της ισορροπίας</vt:lpstr>
      <vt:lpstr>Μοντέλα σκέψης -θεωρία- </vt:lpstr>
      <vt:lpstr> α. Η συστημική θεωρία κοινωνικοποίησης: Emile Durkheim(1858-1917)</vt:lpstr>
      <vt:lpstr>ΕΙΣΑΓΩΓΙΚΑ: ΚΟΙΝΩΝΙΚΟΣ ΘΕΣΜΟΣ</vt:lpstr>
      <vt:lpstr>Emile Durkheim (θεμελιωτής της σύγχρονης Κοινωνιολογίας)</vt:lpstr>
      <vt:lpstr>Emile Durkheim (θεμελιωτής της σύγχρονης Κοινωνιολογίας)</vt:lpstr>
      <vt:lpstr>β. Η συστημική θεωρία κοινωνικοποίησης: Τ. Parsons (1902-1979) </vt:lpstr>
      <vt:lpstr>Talkot Parsons</vt:lpstr>
      <vt:lpstr>Παρουσίαση του PowerPoint</vt:lpstr>
      <vt:lpstr>Σημασία κοινωνικοποίησης:</vt:lpstr>
      <vt:lpstr>Κοινωνιολογικές θεωρίες για την κοινωνικοποίηση και την αναπαραγωγή   (2) Οι θεωρίες του μαρξισμού, της σύγκρουσης, της αναπαραγωγής</vt:lpstr>
      <vt:lpstr>Η κοινωνικο-δομική θεωρία κοινωνικοποίησης </vt:lpstr>
      <vt:lpstr>α. R. Dahrendorf</vt:lpstr>
      <vt:lpstr>β. P. Bourdieu &amp; J-C. Passeron</vt:lpstr>
      <vt:lpstr>Ο ΔαίμοναΣ του Maxwell</vt:lpstr>
      <vt:lpstr>γ. Bowles &amp; Gintis </vt:lpstr>
      <vt:lpstr>Βασικές λειτουργίες κοινωνικοποίησης: </vt:lpstr>
      <vt:lpstr>Παρουσίαση του PowerPoint</vt:lpstr>
      <vt:lpstr>Κοινωνικοποίηση: μηχανισμοί</vt:lpstr>
      <vt:lpstr>Κοινωνικοποίηση: μηχανισμοί</vt:lpstr>
      <vt:lpstr>Κοινωνικοποίηση: μηχανισμοί</vt:lpstr>
      <vt:lpstr>Γ. Κοινωνική ένταξη:</vt:lpstr>
      <vt:lpstr>Δ. Εκπολιτισμός:</vt:lpstr>
      <vt:lpstr>Δ. Εκπολιτισμός:</vt:lpstr>
      <vt:lpstr>Ε. Εκπαίδευση, Αγωγή, Παιδεία:</vt:lpstr>
      <vt:lpstr> Εκπαίδευση: συνειδητή και σκόπιμη αγωγή στo Σχολείο (α΄, β΄ &amp; γ΄ επίπεδο-πλαίσιο) Κοινωνικό σύστημα, Κοινωνικές ομάδες, Κοινωνική οργάνωση</vt:lpstr>
      <vt:lpstr>Παρουσίαση του PowerPoint</vt:lpstr>
      <vt:lpstr>ΣΤ. Κοινωνική ομάδα &amp; Κοινωνική συνοχή:</vt:lpstr>
      <vt:lpstr>Κοινωνία</vt:lpstr>
      <vt:lpstr>Κοινωνική ομάδα </vt:lpstr>
      <vt:lpstr>Α) Κοινωνικές ομάδες: ορισμοί (2/6)</vt:lpstr>
      <vt:lpstr>Α) Κοινωνικές ομάδες: ορισμοί (3/6)</vt:lpstr>
      <vt:lpstr>Α) Κοινωνικές ομάδες: ορισμοί (4/6)</vt:lpstr>
      <vt:lpstr>Α) Κοινωνικές ομάδες: ορισμοί (5/6)</vt:lpstr>
      <vt:lpstr>Α) Κοινωνικές ομάδες: ορισμοί (6/6)</vt:lpstr>
      <vt:lpstr>ΚΟΙΝΩΝΙΚΗ ΣΥΝΟΧΗ:</vt:lpstr>
      <vt:lpstr>Ερωτήματα: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Εισαγωγη</dc:title>
  <dc:creator>popaki</dc:creator>
  <cp:lastModifiedBy>elefthet</cp:lastModifiedBy>
  <cp:revision>71</cp:revision>
  <dcterms:created xsi:type="dcterms:W3CDTF">2014-10-09T07:58:43Z</dcterms:created>
  <dcterms:modified xsi:type="dcterms:W3CDTF">2021-10-26T11:32:21Z</dcterms:modified>
</cp:coreProperties>
</file>