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DEE1E7-730D-43DD-9EA9-0A3500E294F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0214FB5-22B1-4076-9CB9-C043A6751789}">
      <dgm:prSet phldrT="[Κείμενο]" custT="1"/>
      <dgm:spPr/>
      <dgm:t>
        <a:bodyPr/>
        <a:lstStyle/>
        <a:p>
          <a:r>
            <a:rPr lang="el-GR" sz="2000" dirty="0" smtClean="0"/>
            <a:t>Αποδοτικότητα</a:t>
          </a:r>
        </a:p>
        <a:p>
          <a:r>
            <a:rPr lang="el-GR" sz="2000" dirty="0" smtClean="0"/>
            <a:t>Συνδιδασκαλίας</a:t>
          </a:r>
          <a:endParaRPr lang="el-GR" sz="2000" dirty="0"/>
        </a:p>
      </dgm:t>
    </dgm:pt>
    <dgm:pt modelId="{78DC79D3-D7A9-44DA-B63D-E75E02718D04}" type="parTrans" cxnId="{C3CC77BD-96B0-4A7C-BD5E-DAFF619B9511}">
      <dgm:prSet/>
      <dgm:spPr/>
      <dgm:t>
        <a:bodyPr/>
        <a:lstStyle/>
        <a:p>
          <a:endParaRPr lang="el-GR"/>
        </a:p>
      </dgm:t>
    </dgm:pt>
    <dgm:pt modelId="{AC603810-380E-4819-89A4-9BFBAE1E3FC2}" type="sibTrans" cxnId="{C3CC77BD-96B0-4A7C-BD5E-DAFF619B9511}">
      <dgm:prSet/>
      <dgm:spPr/>
      <dgm:t>
        <a:bodyPr/>
        <a:lstStyle/>
        <a:p>
          <a:endParaRPr lang="el-GR"/>
        </a:p>
      </dgm:t>
    </dgm:pt>
    <dgm:pt modelId="{413F975D-F91F-4FCA-91D8-345135877B3E}">
      <dgm:prSet phldrT="[Κείμενο]" custT="1"/>
      <dgm:spPr/>
      <dgm:t>
        <a:bodyPr/>
        <a:lstStyle/>
        <a:p>
          <a:r>
            <a:rPr lang="el-GR" sz="2000" dirty="0" smtClean="0"/>
            <a:t>Μαθησιακή πρόοδο</a:t>
          </a:r>
          <a:endParaRPr lang="el-GR" sz="2000" dirty="0"/>
        </a:p>
      </dgm:t>
    </dgm:pt>
    <dgm:pt modelId="{E380CEED-D022-4C6B-B27D-C11BAE2AB315}" type="parTrans" cxnId="{B054AE49-1E2A-473F-B982-C72FF3012571}">
      <dgm:prSet/>
      <dgm:spPr/>
      <dgm:t>
        <a:bodyPr/>
        <a:lstStyle/>
        <a:p>
          <a:endParaRPr lang="el-GR"/>
        </a:p>
      </dgm:t>
    </dgm:pt>
    <dgm:pt modelId="{14F2F0B9-E887-4BB0-B9BD-D4918D048308}" type="sibTrans" cxnId="{B054AE49-1E2A-473F-B982-C72FF3012571}">
      <dgm:prSet/>
      <dgm:spPr/>
      <dgm:t>
        <a:bodyPr/>
        <a:lstStyle/>
        <a:p>
          <a:endParaRPr lang="el-GR"/>
        </a:p>
      </dgm:t>
    </dgm:pt>
    <dgm:pt modelId="{4374DC20-222D-4EF6-A169-F51ECAABAC88}">
      <dgm:prSet phldrT="[Κείμενο]" custT="1"/>
      <dgm:spPr/>
      <dgm:t>
        <a:bodyPr/>
        <a:lstStyle/>
        <a:p>
          <a:r>
            <a:rPr lang="el-GR" sz="2000" dirty="0" smtClean="0"/>
            <a:t>Κοινωνική συμμετοχή</a:t>
          </a:r>
          <a:endParaRPr lang="el-GR" sz="2000" dirty="0"/>
        </a:p>
      </dgm:t>
    </dgm:pt>
    <dgm:pt modelId="{61E89D30-9C88-4554-82F0-8756EEABEA2E}" type="parTrans" cxnId="{976AEF75-5198-4E82-803E-9991961CFA5A}">
      <dgm:prSet/>
      <dgm:spPr/>
      <dgm:t>
        <a:bodyPr/>
        <a:lstStyle/>
        <a:p>
          <a:endParaRPr lang="el-GR"/>
        </a:p>
      </dgm:t>
    </dgm:pt>
    <dgm:pt modelId="{9C67B6AA-633F-4CD1-B044-EC1F397B4E69}" type="sibTrans" cxnId="{976AEF75-5198-4E82-803E-9991961CFA5A}">
      <dgm:prSet/>
      <dgm:spPr/>
      <dgm:t>
        <a:bodyPr/>
        <a:lstStyle/>
        <a:p>
          <a:endParaRPr lang="el-GR"/>
        </a:p>
      </dgm:t>
    </dgm:pt>
    <dgm:pt modelId="{E65E5CD4-72CD-4DE0-A02E-8AED8628176C}">
      <dgm:prSet phldrT="[Κείμενο]" custT="1"/>
      <dgm:spPr/>
      <dgm:t>
        <a:bodyPr/>
        <a:lstStyle/>
        <a:p>
          <a:r>
            <a:rPr lang="el-GR" sz="2000" dirty="0" smtClean="0"/>
            <a:t>Βελτίωση συμπεριφοράς</a:t>
          </a:r>
          <a:endParaRPr lang="el-GR" sz="2000" dirty="0"/>
        </a:p>
      </dgm:t>
    </dgm:pt>
    <dgm:pt modelId="{D539D706-BD14-4A84-8E48-A163B823A1BE}" type="parTrans" cxnId="{E00B528C-B66D-4817-9AE5-29C34319AA34}">
      <dgm:prSet/>
      <dgm:spPr/>
      <dgm:t>
        <a:bodyPr/>
        <a:lstStyle/>
        <a:p>
          <a:endParaRPr lang="el-GR"/>
        </a:p>
      </dgm:t>
    </dgm:pt>
    <dgm:pt modelId="{0566661D-2629-4762-84DA-E4924BE353AB}" type="sibTrans" cxnId="{E00B528C-B66D-4817-9AE5-29C34319AA34}">
      <dgm:prSet/>
      <dgm:spPr/>
      <dgm:t>
        <a:bodyPr/>
        <a:lstStyle/>
        <a:p>
          <a:endParaRPr lang="el-GR"/>
        </a:p>
      </dgm:t>
    </dgm:pt>
    <dgm:pt modelId="{AECE37D9-44C6-4197-A4DF-07C989160CAC}" type="pres">
      <dgm:prSet presAssocID="{17DEE1E7-730D-43DD-9EA9-0A3500E294F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6B7AA45-944C-44C5-9FF9-B69EBCB3D48D}" type="pres">
      <dgm:prSet presAssocID="{D0214FB5-22B1-4076-9CB9-C043A6751789}" presName="centerShape" presStyleLbl="node0" presStyleIdx="0" presStyleCnt="1" custScaleX="157841"/>
      <dgm:spPr/>
      <dgm:t>
        <a:bodyPr/>
        <a:lstStyle/>
        <a:p>
          <a:endParaRPr lang="el-GR"/>
        </a:p>
      </dgm:t>
    </dgm:pt>
    <dgm:pt modelId="{53DBC445-E495-4C21-9316-BACF6A0A84E6}" type="pres">
      <dgm:prSet presAssocID="{E380CEED-D022-4C6B-B27D-C11BAE2AB315}" presName="parTrans" presStyleLbl="bgSibTrans2D1" presStyleIdx="0" presStyleCnt="3"/>
      <dgm:spPr/>
      <dgm:t>
        <a:bodyPr/>
        <a:lstStyle/>
        <a:p>
          <a:endParaRPr lang="el-GR"/>
        </a:p>
      </dgm:t>
    </dgm:pt>
    <dgm:pt modelId="{02E32982-98E9-4B88-B47B-8F6F88712ABE}" type="pres">
      <dgm:prSet presAssocID="{413F975D-F91F-4FCA-91D8-345135877B3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8051860-B65F-4DEB-AED2-0C542E5237CB}" type="pres">
      <dgm:prSet presAssocID="{61E89D30-9C88-4554-82F0-8756EEABEA2E}" presName="parTrans" presStyleLbl="bgSibTrans2D1" presStyleIdx="1" presStyleCnt="3"/>
      <dgm:spPr/>
      <dgm:t>
        <a:bodyPr/>
        <a:lstStyle/>
        <a:p>
          <a:endParaRPr lang="el-GR"/>
        </a:p>
      </dgm:t>
    </dgm:pt>
    <dgm:pt modelId="{6B1C28C0-60F8-433F-8981-08033A0BB096}" type="pres">
      <dgm:prSet presAssocID="{4374DC20-222D-4EF6-A169-F51ECAABAC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17689CF-97BE-4422-874B-351062FEB04D}" type="pres">
      <dgm:prSet presAssocID="{D539D706-BD14-4A84-8E48-A163B823A1BE}" presName="parTrans" presStyleLbl="bgSibTrans2D1" presStyleIdx="2" presStyleCnt="3"/>
      <dgm:spPr/>
      <dgm:t>
        <a:bodyPr/>
        <a:lstStyle/>
        <a:p>
          <a:endParaRPr lang="el-GR"/>
        </a:p>
      </dgm:t>
    </dgm:pt>
    <dgm:pt modelId="{F3856152-6871-4890-87CA-0214D136EBA3}" type="pres">
      <dgm:prSet presAssocID="{E65E5CD4-72CD-4DE0-A02E-8AED8628176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CC5383B-6F5D-4862-80DF-D4A379B7958F}" type="presOf" srcId="{D539D706-BD14-4A84-8E48-A163B823A1BE}" destId="{917689CF-97BE-4422-874B-351062FEB04D}" srcOrd="0" destOrd="0" presId="urn:microsoft.com/office/officeart/2005/8/layout/radial4"/>
    <dgm:cxn modelId="{51BE83F6-9503-4F99-B054-8D5BFF16F40E}" type="presOf" srcId="{61E89D30-9C88-4554-82F0-8756EEABEA2E}" destId="{18051860-B65F-4DEB-AED2-0C542E5237CB}" srcOrd="0" destOrd="0" presId="urn:microsoft.com/office/officeart/2005/8/layout/radial4"/>
    <dgm:cxn modelId="{AA2687A1-0A0D-45A3-A2B9-17B16E52778A}" type="presOf" srcId="{E380CEED-D022-4C6B-B27D-C11BAE2AB315}" destId="{53DBC445-E495-4C21-9316-BACF6A0A84E6}" srcOrd="0" destOrd="0" presId="urn:microsoft.com/office/officeart/2005/8/layout/radial4"/>
    <dgm:cxn modelId="{976AEF75-5198-4E82-803E-9991961CFA5A}" srcId="{D0214FB5-22B1-4076-9CB9-C043A6751789}" destId="{4374DC20-222D-4EF6-A169-F51ECAABAC88}" srcOrd="1" destOrd="0" parTransId="{61E89D30-9C88-4554-82F0-8756EEABEA2E}" sibTransId="{9C67B6AA-633F-4CD1-B044-EC1F397B4E69}"/>
    <dgm:cxn modelId="{C07F07A2-69E4-4D65-9829-B3DA02B6139F}" type="presOf" srcId="{17DEE1E7-730D-43DD-9EA9-0A3500E294F9}" destId="{AECE37D9-44C6-4197-A4DF-07C989160CAC}" srcOrd="0" destOrd="0" presId="urn:microsoft.com/office/officeart/2005/8/layout/radial4"/>
    <dgm:cxn modelId="{C3CC77BD-96B0-4A7C-BD5E-DAFF619B9511}" srcId="{17DEE1E7-730D-43DD-9EA9-0A3500E294F9}" destId="{D0214FB5-22B1-4076-9CB9-C043A6751789}" srcOrd="0" destOrd="0" parTransId="{78DC79D3-D7A9-44DA-B63D-E75E02718D04}" sibTransId="{AC603810-380E-4819-89A4-9BFBAE1E3FC2}"/>
    <dgm:cxn modelId="{B054AE49-1E2A-473F-B982-C72FF3012571}" srcId="{D0214FB5-22B1-4076-9CB9-C043A6751789}" destId="{413F975D-F91F-4FCA-91D8-345135877B3E}" srcOrd="0" destOrd="0" parTransId="{E380CEED-D022-4C6B-B27D-C11BAE2AB315}" sibTransId="{14F2F0B9-E887-4BB0-B9BD-D4918D048308}"/>
    <dgm:cxn modelId="{EA7240F1-B922-4876-97AE-E40044524452}" type="presOf" srcId="{413F975D-F91F-4FCA-91D8-345135877B3E}" destId="{02E32982-98E9-4B88-B47B-8F6F88712ABE}" srcOrd="0" destOrd="0" presId="urn:microsoft.com/office/officeart/2005/8/layout/radial4"/>
    <dgm:cxn modelId="{5BB1EC89-B187-4E3C-A2F6-1E73D9CE6E59}" type="presOf" srcId="{4374DC20-222D-4EF6-A169-F51ECAABAC88}" destId="{6B1C28C0-60F8-433F-8981-08033A0BB096}" srcOrd="0" destOrd="0" presId="urn:microsoft.com/office/officeart/2005/8/layout/radial4"/>
    <dgm:cxn modelId="{E00B528C-B66D-4817-9AE5-29C34319AA34}" srcId="{D0214FB5-22B1-4076-9CB9-C043A6751789}" destId="{E65E5CD4-72CD-4DE0-A02E-8AED8628176C}" srcOrd="2" destOrd="0" parTransId="{D539D706-BD14-4A84-8E48-A163B823A1BE}" sibTransId="{0566661D-2629-4762-84DA-E4924BE353AB}"/>
    <dgm:cxn modelId="{C9715445-E7FB-4178-9728-408C4595B841}" type="presOf" srcId="{D0214FB5-22B1-4076-9CB9-C043A6751789}" destId="{56B7AA45-944C-44C5-9FF9-B69EBCB3D48D}" srcOrd="0" destOrd="0" presId="urn:microsoft.com/office/officeart/2005/8/layout/radial4"/>
    <dgm:cxn modelId="{980641F4-9C44-43DC-B784-451CB3664AAF}" type="presOf" srcId="{E65E5CD4-72CD-4DE0-A02E-8AED8628176C}" destId="{F3856152-6871-4890-87CA-0214D136EBA3}" srcOrd="0" destOrd="0" presId="urn:microsoft.com/office/officeart/2005/8/layout/radial4"/>
    <dgm:cxn modelId="{4DBA8A33-9533-4B39-97B8-A67995C8E863}" type="presParOf" srcId="{AECE37D9-44C6-4197-A4DF-07C989160CAC}" destId="{56B7AA45-944C-44C5-9FF9-B69EBCB3D48D}" srcOrd="0" destOrd="0" presId="urn:microsoft.com/office/officeart/2005/8/layout/radial4"/>
    <dgm:cxn modelId="{E93284A8-B230-4DC3-A54D-027BFFE3EAD7}" type="presParOf" srcId="{AECE37D9-44C6-4197-A4DF-07C989160CAC}" destId="{53DBC445-E495-4C21-9316-BACF6A0A84E6}" srcOrd="1" destOrd="0" presId="urn:microsoft.com/office/officeart/2005/8/layout/radial4"/>
    <dgm:cxn modelId="{FF0C7AA0-2AA8-4C3A-8DDD-5C33BEF47319}" type="presParOf" srcId="{AECE37D9-44C6-4197-A4DF-07C989160CAC}" destId="{02E32982-98E9-4B88-B47B-8F6F88712ABE}" srcOrd="2" destOrd="0" presId="urn:microsoft.com/office/officeart/2005/8/layout/radial4"/>
    <dgm:cxn modelId="{87E40740-A281-4887-9042-D528DCB23D40}" type="presParOf" srcId="{AECE37D9-44C6-4197-A4DF-07C989160CAC}" destId="{18051860-B65F-4DEB-AED2-0C542E5237CB}" srcOrd="3" destOrd="0" presId="urn:microsoft.com/office/officeart/2005/8/layout/radial4"/>
    <dgm:cxn modelId="{6D30C331-5CE7-4950-9F8A-39025B219101}" type="presParOf" srcId="{AECE37D9-44C6-4197-A4DF-07C989160CAC}" destId="{6B1C28C0-60F8-433F-8981-08033A0BB096}" srcOrd="4" destOrd="0" presId="urn:microsoft.com/office/officeart/2005/8/layout/radial4"/>
    <dgm:cxn modelId="{6E18E1DC-1C79-4D10-9AFE-629F5A6B83AC}" type="presParOf" srcId="{AECE37D9-44C6-4197-A4DF-07C989160CAC}" destId="{917689CF-97BE-4422-874B-351062FEB04D}" srcOrd="5" destOrd="0" presId="urn:microsoft.com/office/officeart/2005/8/layout/radial4"/>
    <dgm:cxn modelId="{68B69064-E138-44E1-A717-FE609A7EADD8}" type="presParOf" srcId="{AECE37D9-44C6-4197-A4DF-07C989160CAC}" destId="{F3856152-6871-4890-87CA-0214D136EBA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7AA45-944C-44C5-9FF9-B69EBCB3D48D}">
      <dsp:nvSpPr>
        <dsp:cNvPr id="0" name=""/>
        <dsp:cNvSpPr/>
      </dsp:nvSpPr>
      <dsp:spPr>
        <a:xfrm>
          <a:off x="2230015" y="2725586"/>
          <a:ext cx="3312369" cy="20985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Αποδοτικότητα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Συνδιδασκαλίας</a:t>
          </a:r>
          <a:endParaRPr lang="el-GR" sz="2000" kern="1200" dirty="0"/>
        </a:p>
      </dsp:txBody>
      <dsp:txXfrm>
        <a:off x="2715100" y="3032911"/>
        <a:ext cx="2342199" cy="1483898"/>
      </dsp:txXfrm>
    </dsp:sp>
    <dsp:sp modelId="{53DBC445-E495-4C21-9316-BACF6A0A84E6}">
      <dsp:nvSpPr>
        <dsp:cNvPr id="0" name=""/>
        <dsp:cNvSpPr/>
      </dsp:nvSpPr>
      <dsp:spPr>
        <a:xfrm rot="12900000">
          <a:off x="1309102" y="2207455"/>
          <a:ext cx="1531378" cy="5980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E32982-98E9-4B88-B47B-8F6F88712ABE}">
      <dsp:nvSpPr>
        <dsp:cNvPr id="0" name=""/>
        <dsp:cNvSpPr/>
      </dsp:nvSpPr>
      <dsp:spPr>
        <a:xfrm>
          <a:off x="450765" y="1269869"/>
          <a:ext cx="1993620" cy="1594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Μαθησιακή πρόοδο</a:t>
          </a:r>
          <a:endParaRPr lang="el-GR" sz="2000" kern="1200" dirty="0"/>
        </a:p>
      </dsp:txBody>
      <dsp:txXfrm>
        <a:off x="497478" y="1316582"/>
        <a:ext cx="1900194" cy="1501470"/>
      </dsp:txXfrm>
    </dsp:sp>
    <dsp:sp modelId="{18051860-B65F-4DEB-AED2-0C542E5237CB}">
      <dsp:nvSpPr>
        <dsp:cNvPr id="0" name=""/>
        <dsp:cNvSpPr/>
      </dsp:nvSpPr>
      <dsp:spPr>
        <a:xfrm rot="16200000">
          <a:off x="2975344" y="1409662"/>
          <a:ext cx="1821710" cy="5980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C28C0-60F8-433F-8981-08033A0BB096}">
      <dsp:nvSpPr>
        <dsp:cNvPr id="0" name=""/>
        <dsp:cNvSpPr/>
      </dsp:nvSpPr>
      <dsp:spPr>
        <a:xfrm>
          <a:off x="2889389" y="401"/>
          <a:ext cx="1993620" cy="1594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Κοινωνική συμμετοχή</a:t>
          </a:r>
          <a:endParaRPr lang="el-GR" sz="2000" kern="1200" dirty="0"/>
        </a:p>
      </dsp:txBody>
      <dsp:txXfrm>
        <a:off x="2936102" y="47114"/>
        <a:ext cx="1900194" cy="1501470"/>
      </dsp:txXfrm>
    </dsp:sp>
    <dsp:sp modelId="{917689CF-97BE-4422-874B-351062FEB04D}">
      <dsp:nvSpPr>
        <dsp:cNvPr id="0" name=""/>
        <dsp:cNvSpPr/>
      </dsp:nvSpPr>
      <dsp:spPr>
        <a:xfrm rot="19500000">
          <a:off x="4931919" y="2207455"/>
          <a:ext cx="1531378" cy="5980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56152-6871-4890-87CA-0214D136EBA3}">
      <dsp:nvSpPr>
        <dsp:cNvPr id="0" name=""/>
        <dsp:cNvSpPr/>
      </dsp:nvSpPr>
      <dsp:spPr>
        <a:xfrm>
          <a:off x="5328013" y="1269869"/>
          <a:ext cx="1993620" cy="1594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Βελτίωση συμπεριφοράς</a:t>
          </a:r>
          <a:endParaRPr lang="el-GR" sz="2000" kern="1200" dirty="0"/>
        </a:p>
      </dsp:txBody>
      <dsp:txXfrm>
        <a:off x="5374726" y="1316582"/>
        <a:ext cx="1900194" cy="1501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3B63E-6D84-44B6-8CB9-7D4042CA66FC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4617F-AC75-4205-A38D-897CFC7B98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288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6042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E5E93-400D-47FD-B7C9-2804A42D1A2D}" type="slidenum">
              <a:rPr lang="el-GR"/>
              <a:pPr/>
              <a:t>1</a:t>
            </a:fld>
            <a:endParaRPr lang="el-GR"/>
          </a:p>
        </p:txBody>
      </p:sp>
      <p:sp>
        <p:nvSpPr>
          <p:cNvPr id="60421" name="4 - Θέση υποσέλιδου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6144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7B9647-33A5-4C10-8DD2-CB196A955DA7}" type="slidenum">
              <a:rPr lang="el-GR" altLang="el-GR"/>
              <a:pPr/>
              <a:t>3</a:t>
            </a:fld>
            <a:endParaRPr lang="el-GR" altLang="el-GR"/>
          </a:p>
        </p:txBody>
      </p:sp>
      <p:sp>
        <p:nvSpPr>
          <p:cNvPr id="61445" name="4 - Θέση υποσέλιδου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6246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7E41B7-B955-4ABA-B1C0-D39A8C45F026}" type="slidenum">
              <a:rPr lang="el-GR" altLang="el-GR"/>
              <a:pPr/>
              <a:t>4</a:t>
            </a:fld>
            <a:endParaRPr lang="el-GR" altLang="el-GR"/>
          </a:p>
        </p:txBody>
      </p:sp>
      <p:sp>
        <p:nvSpPr>
          <p:cNvPr id="62469" name="4 - Θέση υποσέλιδου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6349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42C872-7E9A-41C4-A6A1-49D17AA109DD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63493" name="4 - Θέση υποσέλιδου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645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57D55E-CBC7-4BD2-8695-269FB7850BC5}" type="slidenum">
              <a:rPr lang="el-GR" altLang="el-GR"/>
              <a:pPr/>
              <a:t>7</a:t>
            </a:fld>
            <a:endParaRPr lang="el-GR" altLang="el-GR"/>
          </a:p>
        </p:txBody>
      </p:sp>
      <p:sp>
        <p:nvSpPr>
          <p:cNvPr id="64517" name="4 - Θέση υποσέλιδου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____________Microsoft_Word_97_-_20031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____________Microsoft_Word_97_-_20033.doc"/><Relationship Id="rId5" Type="http://schemas.openxmlformats.org/officeDocument/2006/relationships/image" Target="../media/image3.wmf"/><Relationship Id="rId4" Type="http://schemas.openxmlformats.org/officeDocument/2006/relationships/oleObject" Target="../embeddings/____________Microsoft_Word_97_-_20032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____________Microsoft_Word_97_-_20034.doc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wmf"/><Relationship Id="rId4" Type="http://schemas.openxmlformats.org/officeDocument/2006/relationships/oleObject" Target="../embeddings/____________Microsoft_Word_97_-_20035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8335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z="3200" dirty="0" smtClean="0"/>
              <a:t>ΜΟΡΦΕΣ ΣΥΝΕΡΓΑΤΙΚΗΣ ΔΙΔΑΣΚΑΛΙΑΣ</a:t>
            </a:r>
            <a:endParaRPr lang="en-GB" sz="3200" dirty="0"/>
          </a:p>
        </p:txBody>
      </p:sp>
      <p:sp>
        <p:nvSpPr>
          <p:cNvPr id="48131" name="3 - Θέση υποσέλιδου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l-GR"/>
              <a:t>  1 Τραγουλιά Ε., Στρογγυλός Β., Βασιλειάδου Ε., και Παπαδημητρίου Α. (2013). Συνεργατική διδασκαλία: Προϋποθέσεις και προοπτικές. 3ο Πανελλήνιο Συνέδριο Ειδικής Εκπαίδευσης-«Διλήμματα και προοπτικές της ειδικής αγωγής», Αθήνα (πρακτικά σε CD).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Ερευνητικά αποτελέσματα στα ελληνικά σχολεία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Σε δειγματοληπτική έρευνα (Ν=400) </a:t>
            </a:r>
            <a:r>
              <a:rPr lang="en-US" sz="2000" dirty="0"/>
              <a:t>(</a:t>
            </a:r>
            <a:r>
              <a:rPr lang="en-US" sz="2000" dirty="0" err="1"/>
              <a:t>Strogilos</a:t>
            </a:r>
            <a:r>
              <a:rPr lang="en-US" sz="2000" dirty="0"/>
              <a:t> and </a:t>
            </a:r>
            <a:r>
              <a:rPr lang="en-US" sz="2000" dirty="0" err="1"/>
              <a:t>Stefanidis</a:t>
            </a:r>
            <a:r>
              <a:rPr lang="en-US" sz="2000" dirty="0"/>
              <a:t>, in press)</a:t>
            </a:r>
            <a:r>
              <a:rPr lang="el-GR" sz="2000" dirty="0"/>
              <a:t> οι εκπαιδευτικοί </a:t>
            </a:r>
            <a:endParaRPr lang="el-GR" sz="2000" dirty="0" smtClean="0"/>
          </a:p>
          <a:p>
            <a:pPr lvl="1"/>
            <a:r>
              <a:rPr lang="el-GR" sz="2000" dirty="0" smtClean="0"/>
              <a:t>Συμφωνούν ότι η μαθησιακή πρόοδος των μαθητών με αναπηρίες βελτιώνεται στην τάξη συνδιδασκαλίας (Μ= 4.09, </a:t>
            </a:r>
            <a:r>
              <a:rPr lang="en-US" sz="2000" dirty="0" smtClean="0"/>
              <a:t>SD= .68)</a:t>
            </a:r>
          </a:p>
          <a:p>
            <a:pPr lvl="1"/>
            <a:r>
              <a:rPr lang="el-GR" sz="2000" dirty="0" smtClean="0"/>
              <a:t>Το ίδιο υποστήριξαν για την κοινωνική τους συμμετοχή (Μ= 4.03, </a:t>
            </a:r>
            <a:r>
              <a:rPr lang="en-US" sz="2000" dirty="0" smtClean="0"/>
              <a:t>SD= .59) </a:t>
            </a:r>
            <a:r>
              <a:rPr lang="el-GR" sz="2000" dirty="0" smtClean="0"/>
              <a:t>και τη βελτίωση της συμπεριφοράς τους (Μ= 3.97, </a:t>
            </a:r>
            <a:r>
              <a:rPr lang="en-US" sz="2000" dirty="0" smtClean="0"/>
              <a:t>SD= .69)</a:t>
            </a:r>
          </a:p>
          <a:p>
            <a:pPr lvl="1"/>
            <a:r>
              <a:rPr lang="en-US" sz="2000" dirty="0" smtClean="0"/>
              <a:t>H </a:t>
            </a:r>
            <a:r>
              <a:rPr lang="el-GR" sz="2000" dirty="0" smtClean="0"/>
              <a:t>αποτελεσματικότητα της συνδιδασκαλίας συνδέθηκε με συγκεκριμένους παράγοντες όπως η ενεργός συμμετοχή του ΓΕ, η συμμετοχή του μαθητή σε ομάδες μικτής ικανότητας, αλλά όχι με τη διαφοροποίηση του ΑΠ</a:t>
            </a:r>
            <a:endParaRPr lang="el-GR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87665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tx1"/>
                </a:solidFill>
              </a:rPr>
              <a:t>Διαφοροποίηση σε </a:t>
            </a:r>
            <a:r>
              <a:rPr lang="el-GR" sz="3200" dirty="0" err="1" smtClean="0">
                <a:solidFill>
                  <a:schemeClr val="tx1"/>
                </a:solidFill>
              </a:rPr>
              <a:t>τάξεισ</a:t>
            </a:r>
            <a:r>
              <a:rPr lang="el-GR" sz="3200" dirty="0" smtClean="0">
                <a:solidFill>
                  <a:schemeClr val="tx1"/>
                </a:solidFill>
              </a:rPr>
              <a:t> </a:t>
            </a:r>
            <a:r>
              <a:rPr lang="el-GR" sz="3200" dirty="0" err="1" smtClean="0">
                <a:solidFill>
                  <a:schemeClr val="tx1"/>
                </a:solidFill>
              </a:rPr>
              <a:t>συνδιδασκαλιασ</a:t>
            </a:r>
            <a:endParaRPr lang="el-GR" sz="32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000" dirty="0" smtClean="0">
                <a:latin typeface="+mj-lt"/>
              </a:rPr>
              <a:t>Σε ανασκόπηση ερευνών από τους </a:t>
            </a:r>
            <a:r>
              <a:rPr lang="en-US" altLang="el-GR" sz="2000" dirty="0" smtClean="0">
                <a:latin typeface="+mj-lt"/>
              </a:rPr>
              <a:t>Scruggs</a:t>
            </a:r>
            <a:r>
              <a:rPr lang="el-GR" altLang="el-GR" sz="2000" dirty="0" smtClean="0">
                <a:latin typeface="+mj-lt"/>
              </a:rPr>
              <a:t> και συν (</a:t>
            </a:r>
            <a:r>
              <a:rPr lang="en-US" altLang="el-GR" sz="2000" dirty="0" smtClean="0">
                <a:latin typeface="+mj-lt"/>
              </a:rPr>
              <a:t>2007</a:t>
            </a:r>
            <a:r>
              <a:rPr lang="el-GR" altLang="el-GR" sz="2000" dirty="0" smtClean="0">
                <a:latin typeface="+mj-lt"/>
              </a:rPr>
              <a:t>) βρέθηκε έλλειψη διαφοροποίησης σε τάξεις συνδιδασκαλίας</a:t>
            </a:r>
          </a:p>
          <a:p>
            <a:pPr lvl="1"/>
            <a:r>
              <a:rPr lang="el-GR" sz="1800" dirty="0" smtClean="0">
                <a:latin typeface="Gill Sans MT" pitchFamily="34" charset="0"/>
              </a:rPr>
              <a:t>Χρήση ίδιων υλικών για όλους τους μαθητές</a:t>
            </a:r>
          </a:p>
          <a:p>
            <a:pPr lvl="1"/>
            <a:r>
              <a:rPr lang="el-GR" sz="1800" dirty="0" smtClean="0">
                <a:latin typeface="Gill Sans MT" pitchFamily="34" charset="0"/>
              </a:rPr>
              <a:t>Όλοι οι μαθητές ακολουθούν την ίδια σειρά δραστηριοτήτων</a:t>
            </a:r>
          </a:p>
          <a:p>
            <a:pPr lvl="1"/>
            <a:r>
              <a:rPr lang="el-GR" sz="1800" dirty="0" smtClean="0">
                <a:latin typeface="Gill Sans MT" pitchFamily="34" charset="0"/>
              </a:rPr>
              <a:t>Πολύ μικρή εξατομίκευση της διδασκαλίας</a:t>
            </a:r>
            <a:endParaRPr lang="en-US" altLang="el-GR" sz="1800" dirty="0" smtClean="0">
              <a:latin typeface="+mj-lt"/>
            </a:endParaRPr>
          </a:p>
          <a:p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82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965245" cy="1202485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tx1"/>
                </a:solidFill>
              </a:rPr>
              <a:t>Διαφοροποίηση στο ελληνικό εκπαιδευτικό σύστημα σε τάξεις συνδιδασκαλίας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75656" y="1484784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+mj-lt"/>
              </a:rPr>
              <a:t>Σε δειγματοληπτική έρευνα (Ν=400) οι εκπαιδευτικοί </a:t>
            </a:r>
          </a:p>
          <a:p>
            <a:r>
              <a:rPr lang="el-GR" sz="1800" dirty="0" smtClean="0">
                <a:latin typeface="+mj-lt"/>
              </a:rPr>
              <a:t>έδειξαν μέτρια προτίμηση </a:t>
            </a:r>
            <a:r>
              <a:rPr lang="en-US" sz="1800" dirty="0" smtClean="0">
                <a:latin typeface="+mj-lt"/>
              </a:rPr>
              <a:t>( MO= 3.44, TA=1.03) </a:t>
            </a:r>
            <a:r>
              <a:rPr lang="el-GR" sz="1800" dirty="0" smtClean="0">
                <a:latin typeface="+mj-lt"/>
              </a:rPr>
              <a:t>προς τη διαφοροποίηση του ΑΠ  </a:t>
            </a:r>
            <a:endParaRPr lang="el-GR" sz="1800" dirty="0">
              <a:latin typeface="+mj-lt"/>
            </a:endParaRPr>
          </a:p>
          <a:p>
            <a:r>
              <a:rPr lang="el-GR" sz="1800" dirty="0" smtClean="0">
                <a:latin typeface="+mj-lt"/>
              </a:rPr>
              <a:t>δεν βρέθηκε στατιστικά σημαντική σχέση ανάμεσα στη διαφοροποίηση του ΑΠ και τη μαθησιακή πρόοδο των μαθητών με αναπηρίες στις τάξεις με ΠΣ </a:t>
            </a:r>
          </a:p>
          <a:p>
            <a:r>
              <a:rPr lang="en-US" sz="1800" dirty="0">
                <a:latin typeface="+mj-lt"/>
              </a:rPr>
              <a:t>o</a:t>
            </a:r>
            <a:r>
              <a:rPr lang="el-GR" sz="1800" dirty="0" smtClean="0">
                <a:latin typeface="+mj-lt"/>
              </a:rPr>
              <a:t>ι ΓΕ και ΕΕ διαφωνούσαν ως προς τις επιμέρους </a:t>
            </a:r>
            <a:r>
              <a:rPr lang="el-GR" sz="1800" dirty="0" err="1" smtClean="0">
                <a:latin typeface="+mj-lt"/>
              </a:rPr>
              <a:t>αρμόδιοτητές</a:t>
            </a:r>
            <a:r>
              <a:rPr lang="el-GR" sz="1800" dirty="0" smtClean="0">
                <a:latin typeface="+mj-lt"/>
              </a:rPr>
              <a:t> τους</a:t>
            </a:r>
            <a:r>
              <a:rPr lang="en-US" sz="1800" dirty="0" smtClean="0">
                <a:latin typeface="+mj-lt"/>
              </a:rPr>
              <a:t> </a:t>
            </a:r>
            <a:r>
              <a:rPr lang="el-GR" sz="1800" dirty="0" smtClean="0">
                <a:latin typeface="+mj-lt"/>
              </a:rPr>
              <a:t>(</a:t>
            </a:r>
            <a:r>
              <a:rPr lang="en-US" sz="1800" dirty="0" err="1" smtClean="0">
                <a:latin typeface="+mj-lt"/>
              </a:rPr>
              <a:t>Strogilos</a:t>
            </a:r>
            <a:r>
              <a:rPr lang="en-US" sz="1800" dirty="0" smtClean="0">
                <a:latin typeface="+mj-lt"/>
              </a:rPr>
              <a:t> &amp; </a:t>
            </a:r>
            <a:r>
              <a:rPr lang="en-US" sz="1800" dirty="0" err="1" smtClean="0">
                <a:latin typeface="+mj-lt"/>
              </a:rPr>
              <a:t>Stefanidis</a:t>
            </a:r>
            <a:r>
              <a:rPr lang="en-US" sz="1800" dirty="0" smtClean="0">
                <a:latin typeface="+mj-lt"/>
              </a:rPr>
              <a:t>, in press)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l-GR" sz="1800" dirty="0" smtClean="0">
                <a:latin typeface="+mj-lt"/>
              </a:rPr>
              <a:t>Σε 7 τάξεις συνδιδασκαλίας βρέθηκε ότι η εκπαίδευση που λάμβαναν οι μαθητές με νοητική καθυστέρηση δεν ανταποκρίνονταν στις ανάγκες τους εξαιτίας της έλλειψης κατάλληλων διδακτικών μέσων/υλικών και χαμηλής ποιότητας διδακτικών διαφοροποιήσεων (</a:t>
            </a:r>
            <a:r>
              <a:rPr lang="en-US" sz="1800" dirty="0" err="1" smtClean="0">
                <a:latin typeface="+mj-lt"/>
              </a:rPr>
              <a:t>Strogilos</a:t>
            </a:r>
            <a:r>
              <a:rPr lang="en-US" sz="1800" dirty="0" smtClean="0">
                <a:latin typeface="+mj-lt"/>
              </a:rPr>
              <a:t>, </a:t>
            </a:r>
            <a:r>
              <a:rPr lang="en-US" sz="1800" dirty="0" err="1" smtClean="0">
                <a:latin typeface="+mj-lt"/>
              </a:rPr>
              <a:t>Tragoulia</a:t>
            </a:r>
            <a:r>
              <a:rPr lang="en-US" sz="1800" dirty="0" smtClean="0">
                <a:latin typeface="+mj-lt"/>
              </a:rPr>
              <a:t>, &amp; Kaila, 2013)</a:t>
            </a:r>
            <a:endParaRPr lang="el-GR" sz="1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70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- Τίτλος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0795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l-GR" sz="1600" dirty="0" smtClean="0"/>
              <a:t>Friend, M., &amp; Cook, L., Hurley-Chamberlain., D. &amp; Shamberger, C. (2010). Co-</a:t>
            </a:r>
            <a:r>
              <a:rPr lang="el-GR" altLang="el-GR" sz="1600" dirty="0" smtClean="0"/>
              <a:t/>
            </a:r>
            <a:br>
              <a:rPr lang="el-GR" altLang="el-GR" sz="1600" dirty="0" smtClean="0"/>
            </a:br>
            <a:r>
              <a:rPr lang="en-US" altLang="el-GR" sz="1600" dirty="0" err="1" smtClean="0"/>
              <a:t>teaching:An</a:t>
            </a:r>
            <a:r>
              <a:rPr lang="en-US" altLang="el-GR" sz="1600" dirty="0" smtClean="0"/>
              <a:t> illustration of the complexity of collaboration in special education, </a:t>
            </a:r>
            <a:r>
              <a:rPr lang="en-US" altLang="el-GR" sz="1600" i="1" dirty="0" smtClean="0"/>
              <a:t>Journal of Educational and Psychological Consultation</a:t>
            </a:r>
            <a:r>
              <a:rPr lang="en-US" altLang="el-GR" sz="1600" dirty="0" smtClean="0"/>
              <a:t>, 20(1),9-27</a:t>
            </a:r>
            <a:r>
              <a:rPr lang="en-US" altLang="el-GR" sz="1800" dirty="0" smtClean="0"/>
              <a:t>.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endParaRPr lang="el-GR" altLang="el-GR" sz="1800" dirty="0" smtClean="0"/>
          </a:p>
        </p:txBody>
      </p:sp>
      <p:pic>
        <p:nvPicPr>
          <p:cNvPr id="4915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624013"/>
            <a:ext cx="7467600" cy="482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altLang="el-GR" sz="2000" b="1" dirty="0" err="1" smtClean="0"/>
              <a:t>Υποστηρικτικη</a:t>
            </a:r>
            <a:r>
              <a:rPr lang="el-GR" altLang="el-GR" sz="2000" b="1" dirty="0" smtClean="0"/>
              <a:t> </a:t>
            </a:r>
            <a:r>
              <a:rPr lang="el-GR" altLang="el-GR" sz="2000" b="1" dirty="0" err="1" smtClean="0"/>
              <a:t>διδασκαλια</a:t>
            </a:r>
            <a:r>
              <a:rPr lang="el-GR" altLang="el-GR" sz="2000" b="1" dirty="0" smtClean="0"/>
              <a:t>: </a:t>
            </a:r>
            <a:r>
              <a:rPr lang="el-GR" altLang="el-GR" sz="2000" dirty="0" smtClean="0"/>
              <a:t>Ο </a:t>
            </a:r>
            <a:r>
              <a:rPr lang="el-GR" altLang="el-GR" sz="2000" dirty="0" err="1" smtClean="0"/>
              <a:t>ενασ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εκπαιδευτικοςπαρουσιαζει</a:t>
            </a:r>
            <a:r>
              <a:rPr lang="el-GR" altLang="el-GR" sz="2000" dirty="0" smtClean="0"/>
              <a:t> το </a:t>
            </a:r>
            <a:r>
              <a:rPr lang="el-GR" altLang="el-GR" sz="2000" dirty="0" err="1" smtClean="0"/>
              <a:t>αντικειμενο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διδασκαλιασ</a:t>
            </a:r>
            <a:r>
              <a:rPr lang="el-GR" altLang="el-GR" sz="2000" dirty="0" smtClean="0"/>
              <a:t> και ο </a:t>
            </a:r>
            <a:r>
              <a:rPr lang="el-GR" altLang="el-GR" sz="2000" dirty="0" err="1" smtClean="0"/>
              <a:t>αλλοσ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βοηθα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τουσ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μαθητεσ</a:t>
            </a:r>
            <a:r>
              <a:rPr lang="el-GR" altLang="el-GR" sz="2000" dirty="0" smtClean="0"/>
              <a:t> που </a:t>
            </a:r>
            <a:r>
              <a:rPr lang="el-GR" altLang="el-GR" sz="2000" dirty="0" err="1" smtClean="0"/>
              <a:t>δυσκολευονται</a:t>
            </a:r>
            <a:r>
              <a:rPr lang="el-GR" altLang="el-GR" sz="2000" dirty="0" smtClean="0"/>
              <a:t>. Οι </a:t>
            </a:r>
            <a:r>
              <a:rPr lang="el-GR" altLang="el-GR" sz="2000" dirty="0" err="1" smtClean="0"/>
              <a:t>μαθητεσ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ενδεχεται</a:t>
            </a:r>
            <a:r>
              <a:rPr lang="el-GR" altLang="el-GR" sz="2000" dirty="0" smtClean="0"/>
              <a:t> να </a:t>
            </a:r>
            <a:r>
              <a:rPr lang="el-GR" altLang="el-GR" sz="2000" dirty="0" err="1" smtClean="0"/>
              <a:t>κανουν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κοινη</a:t>
            </a:r>
            <a:r>
              <a:rPr lang="el-GR" altLang="el-GR" sz="2000" dirty="0" smtClean="0"/>
              <a:t> η </a:t>
            </a:r>
            <a:r>
              <a:rPr lang="el-GR" altLang="el-GR" sz="2000" dirty="0" err="1" smtClean="0"/>
              <a:t>διαφοροποιημενη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εργασια</a:t>
            </a:r>
            <a:r>
              <a:rPr lang="el-GR" altLang="el-GR" sz="2000" dirty="0" smtClean="0"/>
              <a:t>.</a:t>
            </a:r>
            <a:endParaRPr lang="en-GB" altLang="el-GR" sz="2000" dirty="0" smtClean="0"/>
          </a:p>
        </p:txBody>
      </p:sp>
      <p:graphicFrame>
        <p:nvGraphicFramePr>
          <p:cNvPr id="1026" name="Object 1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68313" y="1484313"/>
          <a:ext cx="7770812" cy="439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7780020" imgH="4114800" progId="Word.Document.8">
                  <p:embed/>
                </p:oleObj>
              </mc:Choice>
              <mc:Fallback>
                <p:oleObj name="Document" r:id="rId4" imgW="7780020" imgH="4114800" progId="Word.Document.8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484313"/>
                        <a:ext cx="7770812" cy="439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676400" y="4724400"/>
            <a:ext cx="8001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l-GR" altLang="el-GR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4114800" y="4114800"/>
            <a:ext cx="3810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0" name="Oval 7"/>
          <p:cNvSpPr>
            <a:spLocks noChangeArrowheads="1"/>
          </p:cNvSpPr>
          <p:nvPr/>
        </p:nvSpPr>
        <p:spPr bwMode="auto">
          <a:xfrm>
            <a:off x="19812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1" name="Oval 8"/>
          <p:cNvSpPr>
            <a:spLocks noChangeArrowheads="1"/>
          </p:cNvSpPr>
          <p:nvPr/>
        </p:nvSpPr>
        <p:spPr bwMode="auto">
          <a:xfrm>
            <a:off x="2590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2" name="Oval 9"/>
          <p:cNvSpPr>
            <a:spLocks noChangeArrowheads="1"/>
          </p:cNvSpPr>
          <p:nvPr/>
        </p:nvSpPr>
        <p:spPr bwMode="auto">
          <a:xfrm>
            <a:off x="12954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3" name="Oval 10"/>
          <p:cNvSpPr>
            <a:spLocks noChangeArrowheads="1"/>
          </p:cNvSpPr>
          <p:nvPr/>
        </p:nvSpPr>
        <p:spPr bwMode="auto">
          <a:xfrm>
            <a:off x="1981200" y="5562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4" name="Oval 11"/>
          <p:cNvSpPr>
            <a:spLocks noChangeArrowheads="1"/>
          </p:cNvSpPr>
          <p:nvPr/>
        </p:nvSpPr>
        <p:spPr bwMode="auto">
          <a:xfrm>
            <a:off x="19812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5" name="Oval 12"/>
          <p:cNvSpPr>
            <a:spLocks noChangeArrowheads="1"/>
          </p:cNvSpPr>
          <p:nvPr/>
        </p:nvSpPr>
        <p:spPr bwMode="auto">
          <a:xfrm>
            <a:off x="25908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6" name="Oval 13"/>
          <p:cNvSpPr>
            <a:spLocks noChangeArrowheads="1"/>
          </p:cNvSpPr>
          <p:nvPr/>
        </p:nvSpPr>
        <p:spPr bwMode="auto">
          <a:xfrm>
            <a:off x="13716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7" name="Oval 14"/>
          <p:cNvSpPr>
            <a:spLocks noChangeArrowheads="1"/>
          </p:cNvSpPr>
          <p:nvPr/>
        </p:nvSpPr>
        <p:spPr bwMode="auto">
          <a:xfrm>
            <a:off x="1981200" y="3733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8" name="Oval 15"/>
          <p:cNvSpPr>
            <a:spLocks noChangeArrowheads="1"/>
          </p:cNvSpPr>
          <p:nvPr/>
        </p:nvSpPr>
        <p:spPr bwMode="auto">
          <a:xfrm>
            <a:off x="5867400" y="2667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39" name="Oval 16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40" name="Oval 17"/>
          <p:cNvSpPr>
            <a:spLocks noChangeArrowheads="1"/>
          </p:cNvSpPr>
          <p:nvPr/>
        </p:nvSpPr>
        <p:spPr bwMode="auto">
          <a:xfrm>
            <a:off x="5943600" y="3657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41" name="Oval 18"/>
          <p:cNvSpPr>
            <a:spLocks noChangeArrowheads="1"/>
          </p:cNvSpPr>
          <p:nvPr/>
        </p:nvSpPr>
        <p:spPr bwMode="auto">
          <a:xfrm>
            <a:off x="6477000" y="3124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42" name="Oval 19"/>
          <p:cNvSpPr>
            <a:spLocks noChangeArrowheads="1"/>
          </p:cNvSpPr>
          <p:nvPr/>
        </p:nvSpPr>
        <p:spPr bwMode="auto">
          <a:xfrm>
            <a:off x="58674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43" name="Oval 20"/>
          <p:cNvSpPr>
            <a:spLocks noChangeArrowheads="1"/>
          </p:cNvSpPr>
          <p:nvPr/>
        </p:nvSpPr>
        <p:spPr bwMode="auto">
          <a:xfrm>
            <a:off x="6477000" y="4800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44" name="Oval 21"/>
          <p:cNvSpPr>
            <a:spLocks noChangeArrowheads="1"/>
          </p:cNvSpPr>
          <p:nvPr/>
        </p:nvSpPr>
        <p:spPr bwMode="auto">
          <a:xfrm>
            <a:off x="5867400" y="5410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45" name="Oval 22"/>
          <p:cNvSpPr>
            <a:spLocks noChangeArrowheads="1"/>
          </p:cNvSpPr>
          <p:nvPr/>
        </p:nvSpPr>
        <p:spPr bwMode="auto">
          <a:xfrm>
            <a:off x="52578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1046" name="Line 28"/>
          <p:cNvSpPr>
            <a:spLocks noChangeShapeType="1"/>
          </p:cNvSpPr>
          <p:nvPr/>
        </p:nvSpPr>
        <p:spPr bwMode="auto">
          <a:xfrm flipV="1">
            <a:off x="4572000" y="37338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47" name="Line 29"/>
          <p:cNvSpPr>
            <a:spLocks noChangeShapeType="1"/>
          </p:cNvSpPr>
          <p:nvPr/>
        </p:nvSpPr>
        <p:spPr bwMode="auto">
          <a:xfrm>
            <a:off x="4572000" y="4419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48" name="Line 30"/>
          <p:cNvSpPr>
            <a:spLocks noChangeShapeType="1"/>
          </p:cNvSpPr>
          <p:nvPr/>
        </p:nvSpPr>
        <p:spPr bwMode="auto">
          <a:xfrm flipH="1">
            <a:off x="3505200" y="4419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49" name="Line 31"/>
          <p:cNvSpPr>
            <a:spLocks noChangeShapeType="1"/>
          </p:cNvSpPr>
          <p:nvPr/>
        </p:nvSpPr>
        <p:spPr bwMode="auto">
          <a:xfrm flipH="1" flipV="1">
            <a:off x="3276600" y="36576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50" name="26 - Θέση υποσέλιδου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l-GR"/>
              <a:t>  1 Τραγουλιά Ε., Στρογγυλός Β., Βασιλειάδου Ε., και Παπαδημητρίου Α. (2013). Συνεργατική διδασκαλία: Προϋποθέσεις και προοπτικές. 3ο Πανελλήνιο Συνέδριο Ειδικής Εκπαίδευσης-«Διλήμματα και προοπτικές της ειδικής αγωγής», Αθήνα (πρακτικά σε CD).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498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altLang="el-GR" sz="2000" b="1" dirty="0" err="1" smtClean="0"/>
              <a:t>Εναλλακτικη</a:t>
            </a:r>
            <a:r>
              <a:rPr lang="el-GR" altLang="el-GR" sz="2000" b="1" dirty="0" smtClean="0"/>
              <a:t>- </a:t>
            </a:r>
            <a:r>
              <a:rPr lang="el-GR" altLang="el-GR" sz="2000" b="1" dirty="0" err="1" smtClean="0"/>
              <a:t>συμπληρωματικη</a:t>
            </a:r>
            <a:r>
              <a:rPr lang="el-GR" altLang="el-GR" sz="2000" b="1" dirty="0" smtClean="0"/>
              <a:t> </a:t>
            </a:r>
            <a:r>
              <a:rPr lang="el-GR" altLang="el-GR" sz="2000" b="1" dirty="0" err="1" smtClean="0"/>
              <a:t>διδασκαλια</a:t>
            </a:r>
            <a:r>
              <a:rPr lang="el-GR" altLang="el-GR" sz="2000" b="1" dirty="0" smtClean="0"/>
              <a:t>: </a:t>
            </a:r>
            <a:r>
              <a:rPr lang="el-GR" altLang="el-GR" sz="2000" dirty="0" smtClean="0"/>
              <a:t>Ο </a:t>
            </a:r>
            <a:r>
              <a:rPr lang="el-GR" altLang="el-GR" sz="2000" dirty="0" err="1" smtClean="0"/>
              <a:t>ενασ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εκπαιδευτικοσ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παρουσιαζει</a:t>
            </a:r>
            <a:r>
              <a:rPr lang="el-GR" altLang="el-GR" sz="2000" dirty="0" smtClean="0"/>
              <a:t> το </a:t>
            </a:r>
            <a:r>
              <a:rPr lang="el-GR" altLang="el-GR" sz="2000" dirty="0" err="1" smtClean="0"/>
              <a:t>μαθημα</a:t>
            </a:r>
            <a:r>
              <a:rPr lang="el-GR" altLang="el-GR" sz="2000" dirty="0" smtClean="0"/>
              <a:t>, </a:t>
            </a:r>
            <a:r>
              <a:rPr lang="el-GR" altLang="el-GR" sz="2000" dirty="0" err="1" smtClean="0"/>
              <a:t>ενω</a:t>
            </a:r>
            <a:r>
              <a:rPr lang="el-GR" altLang="el-GR" sz="2000" dirty="0" smtClean="0"/>
              <a:t> ο </a:t>
            </a:r>
            <a:r>
              <a:rPr lang="el-GR" altLang="el-GR" sz="2000" dirty="0" err="1" smtClean="0"/>
              <a:t>αλλοσ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βοηθα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ενα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παιδι</a:t>
            </a:r>
            <a:r>
              <a:rPr lang="el-GR" altLang="el-GR" sz="2000" dirty="0" smtClean="0"/>
              <a:t> που </a:t>
            </a:r>
            <a:r>
              <a:rPr lang="el-GR" altLang="el-GR" sz="2000" dirty="0" err="1" smtClean="0"/>
              <a:t>εχει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προβλημα</a:t>
            </a:r>
            <a:r>
              <a:rPr lang="el-GR" altLang="el-GR" sz="2000" dirty="0" smtClean="0"/>
              <a:t> στην </a:t>
            </a:r>
            <a:r>
              <a:rPr lang="el-GR" altLang="el-GR" sz="2000" dirty="0" err="1" smtClean="0"/>
              <a:t>κατανοηση</a:t>
            </a:r>
            <a:r>
              <a:rPr lang="el-GR" altLang="el-GR" sz="2000" dirty="0" smtClean="0"/>
              <a:t> η </a:t>
            </a:r>
            <a:r>
              <a:rPr lang="el-GR" altLang="el-GR" sz="2000" dirty="0" err="1" smtClean="0"/>
              <a:t>επεξεργασια</a:t>
            </a:r>
            <a:r>
              <a:rPr lang="el-GR" altLang="el-GR" sz="2000" dirty="0" smtClean="0"/>
              <a:t> η </a:t>
            </a:r>
            <a:r>
              <a:rPr lang="el-GR" altLang="el-GR" sz="2000" dirty="0" err="1" smtClean="0"/>
              <a:t>ολοκληρωση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καποιασ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εργασιασ</a:t>
            </a:r>
            <a:r>
              <a:rPr lang="el-GR" altLang="el-GR" sz="2000" dirty="0" smtClean="0"/>
              <a:t>. Το </a:t>
            </a:r>
            <a:r>
              <a:rPr lang="el-GR" altLang="el-GR" sz="2000" dirty="0" err="1" smtClean="0"/>
              <a:t>υλικο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διδασκαλιασ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διαφοροποιειται</a:t>
            </a:r>
            <a:r>
              <a:rPr lang="el-GR" altLang="el-GR" sz="2000" dirty="0" smtClean="0"/>
              <a:t> μονο για το </a:t>
            </a:r>
            <a:r>
              <a:rPr lang="el-GR" altLang="el-GR" sz="2000" dirty="0" err="1" smtClean="0"/>
              <a:t>συγκεκριμενο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μαθητη</a:t>
            </a:r>
            <a:r>
              <a:rPr lang="el-GR" altLang="el-GR" sz="2000" dirty="0" smtClean="0"/>
              <a:t>.</a:t>
            </a:r>
            <a:endParaRPr lang="en-GB" altLang="el-GR" sz="2000" dirty="0" smtClean="0"/>
          </a:p>
        </p:txBody>
      </p:sp>
      <p:graphicFrame>
        <p:nvGraphicFramePr>
          <p:cNvPr id="2050" name="Object 2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57200" y="2062163"/>
          <a:ext cx="74676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4" imgW="7780020" imgH="4114800" progId="Word.Document.8">
                  <p:embed/>
                </p:oleObj>
              </mc:Choice>
              <mc:Fallback>
                <p:oleObj name="Document" r:id="rId4" imgW="7780020" imgH="4114800" progId="Word.Document.8">
                  <p:embed/>
                  <p:pic>
                    <p:nvPicPr>
                      <p:cNvPr id="0" name="Object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62163"/>
                        <a:ext cx="7467600" cy="394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3"/>
          <p:cNvGraphicFramePr>
            <a:graphicFrameLocks noChangeAspect="1"/>
          </p:cNvGraphicFramePr>
          <p:nvPr/>
        </p:nvGraphicFramePr>
        <p:xfrm>
          <a:off x="838200" y="2133600"/>
          <a:ext cx="7772400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cument" r:id="rId6" imgW="7780020" imgH="4114800" progId="Word.Document.8">
                  <p:embed/>
                </p:oleObj>
              </mc:Choice>
              <mc:Fallback>
                <p:oleObj name="Document" r:id="rId6" imgW="7780020" imgH="4114800" progId="Word.Document.8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33600"/>
                        <a:ext cx="7772400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5 - Θέση υποσέλιδου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l-GR"/>
              <a:t>  1 Τραγουλιά Ε., Στρογγυλός Β., Βασιλειάδου Ε., και Παπαδημητρίου Α. (2013). Συνεργατική διδασκαλία: Προϋποθέσεις και προοπτικές. 3ο Πανελλήνιο Συνέδριο Ειδικής Εκπαίδευσης-«Διλήμματα και προοπτικές της ειδικής αγωγής», Αθήνα (πρακτικά σε CD).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altLang="el-GR" sz="2000" b="1" dirty="0" err="1" smtClean="0"/>
              <a:t>Παραλληλη</a:t>
            </a:r>
            <a:r>
              <a:rPr lang="el-GR" altLang="el-GR" sz="2000" b="1" dirty="0" smtClean="0"/>
              <a:t> </a:t>
            </a:r>
            <a:r>
              <a:rPr lang="el-GR" altLang="el-GR" sz="2000" b="1" dirty="0" err="1" smtClean="0"/>
              <a:t>διδασκαλια</a:t>
            </a:r>
            <a:r>
              <a:rPr lang="el-GR" altLang="el-GR" sz="2000" b="1" dirty="0" smtClean="0"/>
              <a:t>: </a:t>
            </a:r>
            <a:r>
              <a:rPr lang="el-GR" altLang="el-GR" sz="2000" dirty="0" smtClean="0"/>
              <a:t>Οι </a:t>
            </a:r>
            <a:r>
              <a:rPr lang="el-GR" altLang="el-GR" sz="2000" dirty="0" err="1" smtClean="0"/>
              <a:t>μαθητεσ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χωριζονται</a:t>
            </a:r>
            <a:r>
              <a:rPr lang="el-GR" altLang="el-GR" sz="2000" dirty="0" smtClean="0"/>
              <a:t> σε </a:t>
            </a:r>
            <a:r>
              <a:rPr lang="el-GR" altLang="el-GR" sz="2000" dirty="0" err="1" smtClean="0"/>
              <a:t>ομαδεσ</a:t>
            </a:r>
            <a:r>
              <a:rPr lang="el-GR" altLang="el-GR" sz="2000" dirty="0" smtClean="0"/>
              <a:t> π.χ. με </a:t>
            </a:r>
            <a:r>
              <a:rPr lang="el-GR" altLang="el-GR" sz="2000" dirty="0" err="1" smtClean="0"/>
              <a:t>βαση</a:t>
            </a:r>
            <a:r>
              <a:rPr lang="el-GR" altLang="el-GR" sz="2000" dirty="0" smtClean="0"/>
              <a:t> τη </a:t>
            </a:r>
            <a:r>
              <a:rPr lang="el-GR" altLang="el-GR" sz="2000" dirty="0" err="1" smtClean="0"/>
              <a:t>μαθησιακη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ετοιμοτητα</a:t>
            </a:r>
            <a:r>
              <a:rPr lang="el-GR" altLang="el-GR" sz="2000" dirty="0" smtClean="0"/>
              <a:t>. </a:t>
            </a:r>
            <a:r>
              <a:rPr lang="el-GR" altLang="el-GR" sz="2000" dirty="0" err="1" smtClean="0"/>
              <a:t>Καθε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εκπαιδευτικοσ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αναλαμβανει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ενα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συγκεκριμενο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αριθμο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ομαδων</a:t>
            </a:r>
            <a:r>
              <a:rPr lang="el-GR" altLang="el-GR" sz="2000" dirty="0" smtClean="0"/>
              <a:t>. Οι </a:t>
            </a:r>
            <a:r>
              <a:rPr lang="el-GR" altLang="el-GR" sz="2000" dirty="0" err="1" smtClean="0"/>
              <a:t>εργασιεσ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ενδεχεται</a:t>
            </a:r>
            <a:r>
              <a:rPr lang="el-GR" altLang="el-GR" sz="2000" dirty="0" smtClean="0"/>
              <a:t> να </a:t>
            </a:r>
            <a:r>
              <a:rPr lang="el-GR" altLang="el-GR" sz="2000" dirty="0" err="1" smtClean="0"/>
              <a:t>ειναι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διαφοροποιημενεσ</a:t>
            </a:r>
            <a:r>
              <a:rPr lang="el-GR" altLang="el-GR" sz="2000" dirty="0" smtClean="0"/>
              <a:t>  με </a:t>
            </a:r>
            <a:r>
              <a:rPr lang="el-GR" altLang="el-GR" sz="2000" dirty="0" err="1" smtClean="0"/>
              <a:t>βαση</a:t>
            </a:r>
            <a:r>
              <a:rPr lang="el-GR" altLang="el-GR" sz="2000" dirty="0" smtClean="0"/>
              <a:t> τη </a:t>
            </a:r>
            <a:r>
              <a:rPr lang="el-GR" altLang="el-GR" sz="2000" dirty="0" err="1" smtClean="0"/>
              <a:t>μαθησιακη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ετοιμοτητα</a:t>
            </a:r>
            <a:r>
              <a:rPr lang="el-GR" altLang="el-GR" sz="2000" dirty="0" smtClean="0"/>
              <a:t>.</a:t>
            </a:r>
            <a:endParaRPr lang="en-GB" altLang="el-GR" sz="2000" dirty="0" smtClean="0"/>
          </a:p>
        </p:txBody>
      </p:sp>
      <p:graphicFrame>
        <p:nvGraphicFramePr>
          <p:cNvPr id="3074" name="Object 1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57200" y="1988840"/>
          <a:ext cx="74676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7780020" imgH="4114800" progId="Word.Document.8">
                  <p:embed/>
                </p:oleObj>
              </mc:Choice>
              <mc:Fallback>
                <p:oleObj name="Document" r:id="rId4" imgW="7780020" imgH="4114800" progId="Word.Document.8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88840"/>
                        <a:ext cx="7467600" cy="394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4 - Θέση υποσέλιδου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l-GR"/>
              <a:t>  1 Τραγουλιά Ε., Στρογγυλός Β., Βασιλειάδου Ε., και Παπαδημητρίου Α. (2013). Συνεργατική διδασκαλία: Προϋποθέσεις και προοπτικές. 3ο Πανελλήνιο Συνέδριο Ειδικής Εκπαίδευσης-«Διλήμματα και προοπτικές της ειδικής αγωγής», Αθήνα (πρακτικά σε CD).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63" y="332656"/>
            <a:ext cx="7467600" cy="1453282"/>
          </a:xfrm>
        </p:spPr>
        <p:txBody>
          <a:bodyPr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l-GR" altLang="el-GR" sz="1600" b="1" dirty="0" err="1" smtClean="0"/>
              <a:t>Διδασκαλια</a:t>
            </a:r>
            <a:r>
              <a:rPr lang="el-GR" altLang="el-GR" sz="1600" b="1" dirty="0" smtClean="0"/>
              <a:t> σε </a:t>
            </a:r>
            <a:r>
              <a:rPr lang="el-GR" altLang="el-GR" sz="1600" b="1" dirty="0" err="1" smtClean="0"/>
              <a:t>σταθμουσ</a:t>
            </a:r>
            <a:r>
              <a:rPr lang="el-GR" altLang="el-GR" sz="1600" b="1" dirty="0" smtClean="0"/>
              <a:t> :</a:t>
            </a:r>
            <a:r>
              <a:rPr lang="el-GR" altLang="el-GR" sz="1600" dirty="0" smtClean="0"/>
              <a:t>.</a:t>
            </a:r>
            <a:r>
              <a:rPr lang="el-GR" sz="1600" dirty="0" smtClean="0"/>
              <a:t> οι </a:t>
            </a:r>
            <a:r>
              <a:rPr lang="el-GR" sz="1600" dirty="0" err="1" smtClean="0"/>
              <a:t>μαθητεσ</a:t>
            </a:r>
            <a:r>
              <a:rPr lang="el-GR" sz="1600" dirty="0" smtClean="0"/>
              <a:t> </a:t>
            </a:r>
            <a:r>
              <a:rPr lang="el-GR" sz="1600" dirty="0" err="1" smtClean="0"/>
              <a:t>χωριζονται</a:t>
            </a:r>
            <a:r>
              <a:rPr lang="el-GR" sz="1600" dirty="0" smtClean="0"/>
              <a:t> σε δυο η </a:t>
            </a:r>
            <a:r>
              <a:rPr lang="el-GR" sz="1600" dirty="0" err="1" smtClean="0"/>
              <a:t>περισσοτερεσ</a:t>
            </a:r>
            <a:r>
              <a:rPr lang="el-GR" sz="1600" dirty="0" smtClean="0"/>
              <a:t> </a:t>
            </a:r>
            <a:r>
              <a:rPr lang="el-GR" sz="1600" dirty="0" err="1" smtClean="0"/>
              <a:t>ομαδεσ</a:t>
            </a:r>
            <a:r>
              <a:rPr lang="el-GR" sz="1600" dirty="0" smtClean="0"/>
              <a:t> και οι εκπαιδευτικοι </a:t>
            </a:r>
            <a:r>
              <a:rPr lang="el-GR" sz="1600" dirty="0" err="1" smtClean="0"/>
              <a:t>ταυτοχρονα</a:t>
            </a:r>
            <a:r>
              <a:rPr lang="el-GR" sz="1600" dirty="0" smtClean="0"/>
              <a:t> </a:t>
            </a:r>
            <a:r>
              <a:rPr lang="el-GR" sz="1600" dirty="0" err="1" smtClean="0"/>
              <a:t>προσφερουν</a:t>
            </a:r>
            <a:r>
              <a:rPr lang="el-GR" sz="1600" dirty="0" smtClean="0"/>
              <a:t> ατομικη η </a:t>
            </a:r>
            <a:r>
              <a:rPr lang="el-GR" sz="1600" dirty="0" err="1" smtClean="0"/>
              <a:t>ομαδικη</a:t>
            </a:r>
            <a:r>
              <a:rPr lang="el-GR" sz="1600" dirty="0" smtClean="0"/>
              <a:t> </a:t>
            </a:r>
            <a:r>
              <a:rPr lang="el-GR" sz="1600" dirty="0" err="1" smtClean="0"/>
              <a:t>υποστηριξη</a:t>
            </a:r>
            <a:r>
              <a:rPr lang="el-GR" sz="1600" dirty="0" smtClean="0"/>
              <a:t> στα </a:t>
            </a:r>
            <a:r>
              <a:rPr lang="el-GR" sz="1600" dirty="0" err="1" smtClean="0"/>
              <a:t>παιδια</a:t>
            </a:r>
            <a:r>
              <a:rPr lang="el-GR" sz="1600" dirty="0" smtClean="0"/>
              <a:t> που </a:t>
            </a:r>
            <a:r>
              <a:rPr lang="el-GR" sz="1600" dirty="0" err="1" smtClean="0"/>
              <a:t>ανηκουν</a:t>
            </a:r>
            <a:r>
              <a:rPr lang="el-GR" sz="1600" dirty="0" smtClean="0"/>
              <a:t> </a:t>
            </a:r>
            <a:r>
              <a:rPr lang="el-GR" sz="1600" dirty="0" err="1" smtClean="0"/>
              <a:t>στισ</a:t>
            </a:r>
            <a:r>
              <a:rPr lang="el-GR" sz="1600" dirty="0" smtClean="0"/>
              <a:t> </a:t>
            </a:r>
            <a:r>
              <a:rPr lang="el-GR" sz="1600" dirty="0" err="1" smtClean="0"/>
              <a:t>διαφορετικεσ</a:t>
            </a:r>
            <a:r>
              <a:rPr lang="el-GR" sz="1600" dirty="0" smtClean="0"/>
              <a:t> </a:t>
            </a:r>
            <a:r>
              <a:rPr lang="el-GR" sz="1600" dirty="0" err="1" smtClean="0"/>
              <a:t>ομαδεσ</a:t>
            </a:r>
            <a:r>
              <a:rPr lang="el-GR" sz="1600" dirty="0" smtClean="0"/>
              <a:t>. Σε </a:t>
            </a:r>
            <a:r>
              <a:rPr lang="el-GR" sz="1600" dirty="0" err="1" smtClean="0"/>
              <a:t>αυτο</a:t>
            </a:r>
            <a:r>
              <a:rPr lang="el-GR" sz="1600" dirty="0" smtClean="0"/>
              <a:t> το </a:t>
            </a:r>
            <a:r>
              <a:rPr lang="el-GR" sz="1600" dirty="0" err="1" smtClean="0"/>
              <a:t>μοντελο</a:t>
            </a:r>
            <a:r>
              <a:rPr lang="el-GR" sz="1600" dirty="0" smtClean="0"/>
              <a:t> οι </a:t>
            </a:r>
            <a:r>
              <a:rPr lang="el-GR" sz="1600" dirty="0" err="1" smtClean="0"/>
              <a:t>ρολοι</a:t>
            </a:r>
            <a:r>
              <a:rPr lang="el-GR" sz="1600" dirty="0" smtClean="0"/>
              <a:t> των </a:t>
            </a:r>
            <a:r>
              <a:rPr lang="el-GR" sz="1600" dirty="0" err="1" smtClean="0"/>
              <a:t>εκπαιδευτικων</a:t>
            </a:r>
            <a:r>
              <a:rPr lang="el-GR" sz="1600" dirty="0" smtClean="0"/>
              <a:t> </a:t>
            </a:r>
            <a:r>
              <a:rPr lang="el-GR" sz="1600" dirty="0" err="1" smtClean="0"/>
              <a:t>ειναι</a:t>
            </a:r>
            <a:r>
              <a:rPr lang="el-GR" sz="1600" dirty="0" smtClean="0"/>
              <a:t> </a:t>
            </a:r>
            <a:r>
              <a:rPr lang="el-GR" sz="1600" dirty="0" err="1" smtClean="0"/>
              <a:t>περισσοτερο</a:t>
            </a:r>
            <a:r>
              <a:rPr lang="el-GR" sz="1600" dirty="0" smtClean="0"/>
              <a:t> </a:t>
            </a:r>
            <a:r>
              <a:rPr lang="el-GR" sz="1600" dirty="0" err="1" smtClean="0"/>
              <a:t>συμπληρωματικοι</a:t>
            </a:r>
            <a:r>
              <a:rPr lang="el-GR" sz="1600" dirty="0" smtClean="0"/>
              <a:t> και </a:t>
            </a:r>
            <a:r>
              <a:rPr lang="el-GR" sz="1600" dirty="0" err="1" smtClean="0"/>
              <a:t>προσφερουν</a:t>
            </a:r>
            <a:r>
              <a:rPr lang="el-GR" sz="1600" dirty="0" smtClean="0"/>
              <a:t> </a:t>
            </a:r>
            <a:r>
              <a:rPr lang="el-GR" sz="1600" dirty="0" err="1" smtClean="0"/>
              <a:t>βοηθεια</a:t>
            </a:r>
            <a:r>
              <a:rPr lang="el-GR" sz="1600" dirty="0" smtClean="0"/>
              <a:t> </a:t>
            </a:r>
            <a:r>
              <a:rPr lang="el-GR" sz="1600" dirty="0" err="1" smtClean="0"/>
              <a:t>ατομικα</a:t>
            </a:r>
            <a:r>
              <a:rPr lang="el-GR" sz="1600" dirty="0" smtClean="0"/>
              <a:t> στα </a:t>
            </a:r>
            <a:r>
              <a:rPr lang="el-GR" sz="1600" dirty="0" err="1" smtClean="0"/>
              <a:t>παιδια</a:t>
            </a:r>
            <a:r>
              <a:rPr lang="el-GR" sz="1600" dirty="0" smtClean="0"/>
              <a:t> που </a:t>
            </a:r>
            <a:r>
              <a:rPr lang="el-GR" sz="1600" dirty="0" err="1" smtClean="0"/>
              <a:t>χρηζουν</a:t>
            </a:r>
            <a:r>
              <a:rPr lang="el-GR" sz="1600" dirty="0" smtClean="0"/>
              <a:t> </a:t>
            </a:r>
            <a:r>
              <a:rPr lang="el-GR" sz="1600" dirty="0" err="1" smtClean="0"/>
              <a:t>υποςτηριξησ</a:t>
            </a:r>
            <a:endParaRPr lang="el-GR" sz="1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63" y="2000250"/>
            <a:ext cx="7467600" cy="4402138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l-GR" dirty="0" smtClean="0"/>
              <a:t>                                  </a:t>
            </a:r>
            <a:r>
              <a:rPr lang="el-GR" sz="1600" dirty="0" smtClean="0"/>
              <a:t>ΠΙΝΑΚΑΣ</a:t>
            </a:r>
            <a:endParaRPr lang="el-GR" sz="1600" dirty="0"/>
          </a:p>
        </p:txBody>
      </p:sp>
      <p:sp>
        <p:nvSpPr>
          <p:cNvPr id="4" name="3 - Ορθογώνιο"/>
          <p:cNvSpPr/>
          <p:nvPr/>
        </p:nvSpPr>
        <p:spPr>
          <a:xfrm>
            <a:off x="3429000" y="2928938"/>
            <a:ext cx="1285875" cy="7858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rot="5400000">
            <a:off x="5536406" y="4750594"/>
            <a:ext cx="1214438" cy="8572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 rot="5400000">
            <a:off x="1214438" y="4786313"/>
            <a:ext cx="1143000" cy="8572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3286125" y="2071688"/>
            <a:ext cx="1714500" cy="357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400" b="1" dirty="0"/>
          </a:p>
        </p:txBody>
      </p:sp>
      <p:sp>
        <p:nvSpPr>
          <p:cNvPr id="29" name="28 - Έλλειψη"/>
          <p:cNvSpPr/>
          <p:nvPr/>
        </p:nvSpPr>
        <p:spPr>
          <a:xfrm>
            <a:off x="2286000" y="4714875"/>
            <a:ext cx="214313" cy="214313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0" name="29 - Έλλειψη"/>
          <p:cNvSpPr/>
          <p:nvPr/>
        </p:nvSpPr>
        <p:spPr>
          <a:xfrm>
            <a:off x="2286000" y="5143500"/>
            <a:ext cx="214313" cy="214313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39" name="38 - Έλλειψη"/>
          <p:cNvSpPr/>
          <p:nvPr/>
        </p:nvSpPr>
        <p:spPr>
          <a:xfrm>
            <a:off x="4000500" y="3786188"/>
            <a:ext cx="214313" cy="21431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40" name="39 - Έλλειψη"/>
          <p:cNvSpPr/>
          <p:nvPr/>
        </p:nvSpPr>
        <p:spPr>
          <a:xfrm>
            <a:off x="4500563" y="3786188"/>
            <a:ext cx="214312" cy="21431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45" name="44 - Έλλειψη"/>
          <p:cNvSpPr/>
          <p:nvPr/>
        </p:nvSpPr>
        <p:spPr>
          <a:xfrm>
            <a:off x="4786313" y="3214688"/>
            <a:ext cx="214312" cy="21431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46" name="45 - Ορθογώνιο"/>
          <p:cNvSpPr/>
          <p:nvPr/>
        </p:nvSpPr>
        <p:spPr>
          <a:xfrm>
            <a:off x="3857625" y="2571750"/>
            <a:ext cx="428625" cy="21431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47" name="46 - Ορθογώνιο"/>
          <p:cNvSpPr/>
          <p:nvPr/>
        </p:nvSpPr>
        <p:spPr>
          <a:xfrm>
            <a:off x="6786563" y="4929188"/>
            <a:ext cx="214312" cy="5000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54" name="53 - Έλλειψη"/>
          <p:cNvSpPr/>
          <p:nvPr/>
        </p:nvSpPr>
        <p:spPr>
          <a:xfrm>
            <a:off x="3143250" y="3214688"/>
            <a:ext cx="214313" cy="21431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55" name="54 - Έλλειψη"/>
          <p:cNvSpPr/>
          <p:nvPr/>
        </p:nvSpPr>
        <p:spPr>
          <a:xfrm>
            <a:off x="3500438" y="3786188"/>
            <a:ext cx="214312" cy="21431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56" name="55 - Έλλειψη"/>
          <p:cNvSpPr/>
          <p:nvPr/>
        </p:nvSpPr>
        <p:spPr>
          <a:xfrm>
            <a:off x="2286000" y="5572125"/>
            <a:ext cx="214313" cy="214313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57" name="56 - Έλλειψη"/>
          <p:cNvSpPr/>
          <p:nvPr/>
        </p:nvSpPr>
        <p:spPr>
          <a:xfrm>
            <a:off x="5429250" y="5500688"/>
            <a:ext cx="214313" cy="21431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58" name="57 - Έλλειψη"/>
          <p:cNvSpPr/>
          <p:nvPr/>
        </p:nvSpPr>
        <p:spPr>
          <a:xfrm>
            <a:off x="5429250" y="5072063"/>
            <a:ext cx="214313" cy="21431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59" name="58 - Έλλειψη"/>
          <p:cNvSpPr/>
          <p:nvPr/>
        </p:nvSpPr>
        <p:spPr>
          <a:xfrm>
            <a:off x="5429250" y="4643438"/>
            <a:ext cx="214313" cy="21431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60" name="59 - Έλλειψη"/>
          <p:cNvSpPr/>
          <p:nvPr/>
        </p:nvSpPr>
        <p:spPr>
          <a:xfrm>
            <a:off x="6000750" y="5857875"/>
            <a:ext cx="214313" cy="214313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61" name="60 - Έλλειψη"/>
          <p:cNvSpPr/>
          <p:nvPr/>
        </p:nvSpPr>
        <p:spPr>
          <a:xfrm>
            <a:off x="6000750" y="4286250"/>
            <a:ext cx="214313" cy="214313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62" name="61 - Έλλειψη"/>
          <p:cNvSpPr/>
          <p:nvPr/>
        </p:nvSpPr>
        <p:spPr>
          <a:xfrm>
            <a:off x="1643063" y="5857875"/>
            <a:ext cx="214312" cy="214313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63" name="62 - Έλλειψη"/>
          <p:cNvSpPr/>
          <p:nvPr/>
        </p:nvSpPr>
        <p:spPr>
          <a:xfrm>
            <a:off x="1643063" y="4357688"/>
            <a:ext cx="214312" cy="21431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50201" name="24 - Θέση υποσέλιδου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altLang="el-GR" sz="2000" b="1" dirty="0" err="1" smtClean="0"/>
              <a:t>Ομαδικη</a:t>
            </a:r>
            <a:r>
              <a:rPr lang="el-GR" altLang="el-GR" sz="2000" b="1" dirty="0" smtClean="0"/>
              <a:t> </a:t>
            </a:r>
            <a:r>
              <a:rPr lang="el-GR" altLang="el-GR" sz="2000" b="1" dirty="0" err="1" smtClean="0"/>
              <a:t>διδασκαλια</a:t>
            </a:r>
            <a:r>
              <a:rPr lang="el-GR" altLang="el-GR" sz="2000" b="1" dirty="0" smtClean="0"/>
              <a:t>: </a:t>
            </a:r>
            <a:r>
              <a:rPr lang="el-GR" altLang="el-GR" sz="2000" dirty="0" smtClean="0"/>
              <a:t>και οι δυο </a:t>
            </a:r>
            <a:r>
              <a:rPr lang="el-GR" altLang="el-GR" sz="2000" dirty="0" err="1" smtClean="0"/>
              <a:t>εκπαιδευτικοι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σχεδιαζουν</a:t>
            </a:r>
            <a:r>
              <a:rPr lang="el-GR" altLang="el-GR" sz="2000" dirty="0" smtClean="0"/>
              <a:t>, </a:t>
            </a:r>
            <a:r>
              <a:rPr lang="el-GR" altLang="el-GR" sz="2000" dirty="0" err="1" smtClean="0"/>
              <a:t>διδασκουν</a:t>
            </a:r>
            <a:r>
              <a:rPr lang="el-GR" altLang="el-GR" sz="2000" dirty="0" smtClean="0"/>
              <a:t>, </a:t>
            </a:r>
            <a:r>
              <a:rPr lang="el-GR" altLang="el-GR" sz="2000" dirty="0" err="1" smtClean="0"/>
              <a:t>αξιολογουν</a:t>
            </a:r>
            <a:r>
              <a:rPr lang="el-GR" altLang="el-GR" sz="2000" dirty="0" smtClean="0"/>
              <a:t> κ.α. </a:t>
            </a:r>
            <a:r>
              <a:rPr lang="el-GR" altLang="el-GR" sz="2000" dirty="0" err="1" smtClean="0"/>
              <a:t>απο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κοινου</a:t>
            </a:r>
            <a:endParaRPr lang="en-GB" altLang="el-GR" sz="2000" dirty="0" smtClean="0"/>
          </a:p>
        </p:txBody>
      </p:sp>
      <p:graphicFrame>
        <p:nvGraphicFramePr>
          <p:cNvPr id="4098" name="Object 1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84213" y="1838325"/>
          <a:ext cx="7770812" cy="411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4" imgW="7780020" imgH="4114800" progId="Word.Document.8">
                  <p:embed/>
                </p:oleObj>
              </mc:Choice>
              <mc:Fallback>
                <p:oleObj name="Document" r:id="rId4" imgW="7780020" imgH="4114800" progId="Word.Document.8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838325"/>
                        <a:ext cx="7770812" cy="411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676400" y="4724400"/>
            <a:ext cx="8001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l-GR" altLang="el-GR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3203575" y="2420938"/>
            <a:ext cx="3810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02" name="Oval 7"/>
          <p:cNvSpPr>
            <a:spLocks noChangeArrowheads="1"/>
          </p:cNvSpPr>
          <p:nvPr/>
        </p:nvSpPr>
        <p:spPr bwMode="auto">
          <a:xfrm>
            <a:off x="19812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03" name="Oval 8"/>
          <p:cNvSpPr>
            <a:spLocks noChangeArrowheads="1"/>
          </p:cNvSpPr>
          <p:nvPr/>
        </p:nvSpPr>
        <p:spPr bwMode="auto">
          <a:xfrm>
            <a:off x="2590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04" name="Oval 9"/>
          <p:cNvSpPr>
            <a:spLocks noChangeArrowheads="1"/>
          </p:cNvSpPr>
          <p:nvPr/>
        </p:nvSpPr>
        <p:spPr bwMode="auto">
          <a:xfrm>
            <a:off x="12954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05" name="Oval 10"/>
          <p:cNvSpPr>
            <a:spLocks noChangeArrowheads="1"/>
          </p:cNvSpPr>
          <p:nvPr/>
        </p:nvSpPr>
        <p:spPr bwMode="auto">
          <a:xfrm>
            <a:off x="1981200" y="5562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06" name="Oval 11"/>
          <p:cNvSpPr>
            <a:spLocks noChangeArrowheads="1"/>
          </p:cNvSpPr>
          <p:nvPr/>
        </p:nvSpPr>
        <p:spPr bwMode="auto">
          <a:xfrm>
            <a:off x="19812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07" name="Oval 12"/>
          <p:cNvSpPr>
            <a:spLocks noChangeArrowheads="1"/>
          </p:cNvSpPr>
          <p:nvPr/>
        </p:nvSpPr>
        <p:spPr bwMode="auto">
          <a:xfrm>
            <a:off x="2581275" y="308133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08" name="Oval 13"/>
          <p:cNvSpPr>
            <a:spLocks noChangeArrowheads="1"/>
          </p:cNvSpPr>
          <p:nvPr/>
        </p:nvSpPr>
        <p:spPr bwMode="auto">
          <a:xfrm>
            <a:off x="1357313" y="3162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09" name="Oval 14"/>
          <p:cNvSpPr>
            <a:spLocks noChangeArrowheads="1"/>
          </p:cNvSpPr>
          <p:nvPr/>
        </p:nvSpPr>
        <p:spPr bwMode="auto">
          <a:xfrm>
            <a:off x="1981200" y="3733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10" name="Oval 15"/>
          <p:cNvSpPr>
            <a:spLocks noChangeArrowheads="1"/>
          </p:cNvSpPr>
          <p:nvPr/>
        </p:nvSpPr>
        <p:spPr bwMode="auto">
          <a:xfrm>
            <a:off x="5867400" y="253523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11" name="Oval 16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12" name="Oval 17"/>
          <p:cNvSpPr>
            <a:spLocks noChangeArrowheads="1"/>
          </p:cNvSpPr>
          <p:nvPr/>
        </p:nvSpPr>
        <p:spPr bwMode="auto">
          <a:xfrm>
            <a:off x="5943600" y="3657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13" name="Oval 18"/>
          <p:cNvSpPr>
            <a:spLocks noChangeArrowheads="1"/>
          </p:cNvSpPr>
          <p:nvPr/>
        </p:nvSpPr>
        <p:spPr bwMode="auto">
          <a:xfrm>
            <a:off x="6477000" y="3124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14" name="Oval 19"/>
          <p:cNvSpPr>
            <a:spLocks noChangeArrowheads="1"/>
          </p:cNvSpPr>
          <p:nvPr/>
        </p:nvSpPr>
        <p:spPr bwMode="auto">
          <a:xfrm>
            <a:off x="5829300" y="42291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15" name="Oval 20"/>
          <p:cNvSpPr>
            <a:spLocks noChangeArrowheads="1"/>
          </p:cNvSpPr>
          <p:nvPr/>
        </p:nvSpPr>
        <p:spPr bwMode="auto">
          <a:xfrm>
            <a:off x="6477000" y="4800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16" name="Oval 21"/>
          <p:cNvSpPr>
            <a:spLocks noChangeArrowheads="1"/>
          </p:cNvSpPr>
          <p:nvPr/>
        </p:nvSpPr>
        <p:spPr bwMode="auto">
          <a:xfrm>
            <a:off x="5867400" y="5410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17" name="Oval 22"/>
          <p:cNvSpPr>
            <a:spLocks noChangeArrowheads="1"/>
          </p:cNvSpPr>
          <p:nvPr/>
        </p:nvSpPr>
        <p:spPr bwMode="auto">
          <a:xfrm>
            <a:off x="52578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 altLang="el-GR"/>
          </a:p>
        </p:txBody>
      </p:sp>
      <p:sp>
        <p:nvSpPr>
          <p:cNvPr id="4118" name="22 - Θέση υποσέλιδου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l-GR"/>
              <a:t>  1 Τραγουλιά Ε., Στρογγυλός Β., Βασιλειάδου Ε., και Παπαδημητρίου Α. (2013). Συνεργατική διδασκαλία: Προϋποθέσεις και προοπτικές. 3ο Πανελλήνιο Συνέδριο Ειδικής Εκπαίδευσης-«Διλήμματα και προοπτικές της ειδικής αγωγής», Αθήνα (πρακτικά σε CD).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z="3200" dirty="0" err="1" smtClean="0"/>
              <a:t>Αποδοτικοτητα</a:t>
            </a:r>
            <a:r>
              <a:rPr lang="el-GR" sz="3200" dirty="0" smtClean="0"/>
              <a:t> </a:t>
            </a:r>
            <a:r>
              <a:rPr lang="el-GR" sz="3200" dirty="0" err="1" smtClean="0"/>
              <a:t>συνδιδασκαλιασ</a:t>
            </a:r>
            <a:endParaRPr lang="el-GR" sz="3200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</p:nvPr>
        </p:nvGraphicFramePr>
        <p:xfrm>
          <a:off x="685800" y="1556792"/>
          <a:ext cx="77724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04" name="5 - Θέση υποσέλιδου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l-GR"/>
              <a:t>  1 Τραγουλιά Ε., Στρογγυλός Β., Βασιλειάδου Ε., και Παπαδημητρίου Α. (2013). Συνεργατική διδασκαλία: Προϋποθέσεις και προοπτικές. 3ο Πανελλήνιο Συνέδριο Ειδικής Εκπαίδευσης-«Διλήμματα και προοπτικές της ειδικής αγωγής», Αθήνα (πρακτικά σε CD).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Ερευνητικά δεδομένα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 smtClean="0"/>
              <a:t>Οι ποιοτικές έρευνες καταδεικνύουν πολλά οφέλη της συνδιδασκαλίας για τους μαθητές και τους εκπαιδευτικούς </a:t>
            </a:r>
            <a:r>
              <a:rPr lang="en-US" sz="2000" dirty="0" smtClean="0"/>
              <a:t>(</a:t>
            </a:r>
            <a:r>
              <a:rPr lang="en-US" sz="2000" dirty="0"/>
              <a:t>S</a:t>
            </a:r>
            <a:r>
              <a:rPr lang="en-US" sz="2000" dirty="0" smtClean="0"/>
              <a:t>cruggs et al, 2007)</a:t>
            </a:r>
          </a:p>
          <a:p>
            <a:pPr marL="0" indent="0">
              <a:buNone/>
            </a:pPr>
            <a:endParaRPr lang="el-GR" sz="2000" dirty="0" smtClean="0"/>
          </a:p>
          <a:p>
            <a:r>
              <a:rPr lang="el-GR" sz="2000" dirty="0" smtClean="0"/>
              <a:t>Οι ποσοτικές έρευνες καταδεικνύουν μέτρια αποτελέσματα (</a:t>
            </a:r>
            <a:r>
              <a:rPr lang="en-US" sz="2000" dirty="0" err="1" smtClean="0"/>
              <a:t>Murawski</a:t>
            </a:r>
            <a:r>
              <a:rPr lang="en-US" sz="2000" dirty="0" smtClean="0"/>
              <a:t> and Swanson, 2001. Cook et al, 2011)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1019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780</Words>
  <Application>Microsoft Office PowerPoint</Application>
  <PresentationFormat>Προβολή στην οθόνη (4:3)</PresentationFormat>
  <Paragraphs>46</Paragraphs>
  <Slides>12</Slides>
  <Notes>5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4" baseType="lpstr">
      <vt:lpstr>Θέμα του Office</vt:lpstr>
      <vt:lpstr>Document</vt:lpstr>
      <vt:lpstr>ΜΟΡΦΕΣ ΣΥΝΕΡΓΑΤΙΚΗΣ ΔΙΔΑΣΚΑΛΙΑΣ</vt:lpstr>
      <vt:lpstr>Friend, M., &amp; Cook, L., Hurley-Chamberlain., D. &amp; Shamberger, C. (2010). Co- teaching:An illustration of the complexity of collaboration in special education, Journal of Educational and Psychological Consultation, 20(1),9-27. </vt:lpstr>
      <vt:lpstr>Υποστηρικτικη διδασκαλια: Ο ενασ εκπαιδευτικοςπαρουσιαζει το αντικειμενο διδασκαλιασ και ο αλλοσ βοηθα τουσ μαθητεσ που δυσκολευονται. Οι μαθητεσ ενδεχεται να κανουν κοινη η διαφοροποιημενη εργασια.</vt:lpstr>
      <vt:lpstr>Εναλλακτικη- συμπληρωματικη διδασκαλια: Ο ενασ εκπαιδευτικοσ παρουσιαζει το μαθημα, ενω ο αλλοσ βοηθα ενα παιδι που εχει προβλημα στην κατανοηση η επεξεργασια η ολοκληρωση καποιασ εργασιασ. Το υλικο διδασκαλιασ διαφοροποιειται μονο για το συγκεκριμενο μαθητη.</vt:lpstr>
      <vt:lpstr>Παραλληλη διδασκαλια: Οι μαθητεσ χωριζονται σε ομαδεσ π.χ. με βαση τη μαθησιακη ετοιμοτητα. Καθε εκπαιδευτικοσ αναλαμβανει ενα συγκεκριμενο αριθμο ομαδων. Οι εργασιεσ ενδεχεται να ειναι διαφοροποιημενεσ  με βαση τη μαθησιακη ετοιμοτητα.</vt:lpstr>
      <vt:lpstr>Διδασκαλια σε σταθμουσ :. οι μαθητεσ χωριζονται σε δυο η περισσοτερεσ ομαδεσ και οι εκπαιδευτικοι ταυτοχρονα προσφερουν ατομικη η ομαδικη υποστηριξη στα παιδια που ανηκουν στισ διαφορετικεσ ομαδεσ. Σε αυτο το μοντελο οι ρολοι των εκπαιδευτικων ειναι περισσοτερο συμπληρωματικοι και προσφερουν βοηθεια ατομικα στα παιδια που χρηζουν υποςτηριξησ</vt:lpstr>
      <vt:lpstr>Ομαδικη διδασκαλια: και οι δυο εκπαιδευτικοι σχεδιαζουν, διδασκουν, αξιολογουν κ.α. απο κοινου</vt:lpstr>
      <vt:lpstr>Αποδοτικοτητα συνδιδασκαλιασ</vt:lpstr>
      <vt:lpstr>Ερευνητικά δεδομένα</vt:lpstr>
      <vt:lpstr>Ερευνητικά αποτελέσματα στα ελληνικά σχολεία</vt:lpstr>
      <vt:lpstr>Διαφοροποίηση σε τάξεισ συνδιδασκαλιασ</vt:lpstr>
      <vt:lpstr>Διαφοροποίηση στο ελληνικό εκπαιδευτικό σύστημα σε τάξεις συνδιδασκαλίας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ΜΟΡΦΕΣ ΣΥΝΕΡΓΑΤΙΚΗΣ ΔΙΔΑΣΚΑΛΙΑΣ</dc:title>
  <dc:creator>user</dc:creator>
  <cp:lastModifiedBy>ΕΛΕΝΗ</cp:lastModifiedBy>
  <cp:revision>3</cp:revision>
  <dcterms:created xsi:type="dcterms:W3CDTF">2018-10-18T07:38:05Z</dcterms:created>
  <dcterms:modified xsi:type="dcterms:W3CDTF">2020-04-02T07:02:34Z</dcterms:modified>
</cp:coreProperties>
</file>