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DEE1E7-730D-43DD-9EA9-0A3500E294F9}"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l-GR"/>
        </a:p>
      </dgm:t>
    </dgm:pt>
    <dgm:pt modelId="{D0214FB5-22B1-4076-9CB9-C043A6751789}">
      <dgm:prSet phldrT="[Κείμενο]" custT="1"/>
      <dgm:spPr/>
      <dgm:t>
        <a:bodyPr/>
        <a:lstStyle/>
        <a:p>
          <a:r>
            <a:rPr lang="el-GR" sz="2000" dirty="0" smtClean="0"/>
            <a:t>Αποδοτικότητα</a:t>
          </a:r>
        </a:p>
        <a:p>
          <a:r>
            <a:rPr lang="el-GR" sz="2000" dirty="0" smtClean="0"/>
            <a:t>Συνδιδασκαλίας</a:t>
          </a:r>
          <a:endParaRPr lang="el-GR" sz="2000" dirty="0"/>
        </a:p>
      </dgm:t>
    </dgm:pt>
    <dgm:pt modelId="{78DC79D3-D7A9-44DA-B63D-E75E02718D04}" type="parTrans" cxnId="{C3CC77BD-96B0-4A7C-BD5E-DAFF619B9511}">
      <dgm:prSet/>
      <dgm:spPr/>
      <dgm:t>
        <a:bodyPr/>
        <a:lstStyle/>
        <a:p>
          <a:endParaRPr lang="el-GR"/>
        </a:p>
      </dgm:t>
    </dgm:pt>
    <dgm:pt modelId="{AC603810-380E-4819-89A4-9BFBAE1E3FC2}" type="sibTrans" cxnId="{C3CC77BD-96B0-4A7C-BD5E-DAFF619B9511}">
      <dgm:prSet/>
      <dgm:spPr/>
      <dgm:t>
        <a:bodyPr/>
        <a:lstStyle/>
        <a:p>
          <a:endParaRPr lang="el-GR"/>
        </a:p>
      </dgm:t>
    </dgm:pt>
    <dgm:pt modelId="{413F975D-F91F-4FCA-91D8-345135877B3E}">
      <dgm:prSet phldrT="[Κείμενο]" custT="1"/>
      <dgm:spPr/>
      <dgm:t>
        <a:bodyPr/>
        <a:lstStyle/>
        <a:p>
          <a:r>
            <a:rPr lang="el-GR" sz="2000" dirty="0" smtClean="0"/>
            <a:t>Μαθησιακή πρόοδο</a:t>
          </a:r>
          <a:endParaRPr lang="el-GR" sz="2000" dirty="0"/>
        </a:p>
      </dgm:t>
    </dgm:pt>
    <dgm:pt modelId="{E380CEED-D022-4C6B-B27D-C11BAE2AB315}" type="parTrans" cxnId="{B054AE49-1E2A-473F-B982-C72FF3012571}">
      <dgm:prSet/>
      <dgm:spPr/>
      <dgm:t>
        <a:bodyPr/>
        <a:lstStyle/>
        <a:p>
          <a:endParaRPr lang="el-GR"/>
        </a:p>
      </dgm:t>
    </dgm:pt>
    <dgm:pt modelId="{14F2F0B9-E887-4BB0-B9BD-D4918D048308}" type="sibTrans" cxnId="{B054AE49-1E2A-473F-B982-C72FF3012571}">
      <dgm:prSet/>
      <dgm:spPr/>
      <dgm:t>
        <a:bodyPr/>
        <a:lstStyle/>
        <a:p>
          <a:endParaRPr lang="el-GR"/>
        </a:p>
      </dgm:t>
    </dgm:pt>
    <dgm:pt modelId="{4374DC20-222D-4EF6-A169-F51ECAABAC88}">
      <dgm:prSet phldrT="[Κείμενο]" custT="1"/>
      <dgm:spPr/>
      <dgm:t>
        <a:bodyPr/>
        <a:lstStyle/>
        <a:p>
          <a:r>
            <a:rPr lang="el-GR" sz="2000" dirty="0" smtClean="0"/>
            <a:t>Κοινωνική συμμετοχή</a:t>
          </a:r>
          <a:endParaRPr lang="el-GR" sz="2000" dirty="0"/>
        </a:p>
      </dgm:t>
    </dgm:pt>
    <dgm:pt modelId="{61E89D30-9C88-4554-82F0-8756EEABEA2E}" type="parTrans" cxnId="{976AEF75-5198-4E82-803E-9991961CFA5A}">
      <dgm:prSet/>
      <dgm:spPr/>
      <dgm:t>
        <a:bodyPr/>
        <a:lstStyle/>
        <a:p>
          <a:endParaRPr lang="el-GR"/>
        </a:p>
      </dgm:t>
    </dgm:pt>
    <dgm:pt modelId="{9C67B6AA-633F-4CD1-B044-EC1F397B4E69}" type="sibTrans" cxnId="{976AEF75-5198-4E82-803E-9991961CFA5A}">
      <dgm:prSet/>
      <dgm:spPr/>
      <dgm:t>
        <a:bodyPr/>
        <a:lstStyle/>
        <a:p>
          <a:endParaRPr lang="el-GR"/>
        </a:p>
      </dgm:t>
    </dgm:pt>
    <dgm:pt modelId="{E65E5CD4-72CD-4DE0-A02E-8AED8628176C}">
      <dgm:prSet phldrT="[Κείμενο]" custT="1"/>
      <dgm:spPr/>
      <dgm:t>
        <a:bodyPr/>
        <a:lstStyle/>
        <a:p>
          <a:r>
            <a:rPr lang="el-GR" sz="2000" dirty="0" smtClean="0"/>
            <a:t>Βελτίωση συμπεριφοράς</a:t>
          </a:r>
          <a:endParaRPr lang="el-GR" sz="2000" dirty="0"/>
        </a:p>
      </dgm:t>
    </dgm:pt>
    <dgm:pt modelId="{D539D706-BD14-4A84-8E48-A163B823A1BE}" type="parTrans" cxnId="{E00B528C-B66D-4817-9AE5-29C34319AA34}">
      <dgm:prSet/>
      <dgm:spPr/>
      <dgm:t>
        <a:bodyPr/>
        <a:lstStyle/>
        <a:p>
          <a:endParaRPr lang="el-GR"/>
        </a:p>
      </dgm:t>
    </dgm:pt>
    <dgm:pt modelId="{0566661D-2629-4762-84DA-E4924BE353AB}" type="sibTrans" cxnId="{E00B528C-B66D-4817-9AE5-29C34319AA34}">
      <dgm:prSet/>
      <dgm:spPr/>
      <dgm:t>
        <a:bodyPr/>
        <a:lstStyle/>
        <a:p>
          <a:endParaRPr lang="el-GR"/>
        </a:p>
      </dgm:t>
    </dgm:pt>
    <dgm:pt modelId="{AECE37D9-44C6-4197-A4DF-07C989160CAC}" type="pres">
      <dgm:prSet presAssocID="{17DEE1E7-730D-43DD-9EA9-0A3500E294F9}" presName="cycle" presStyleCnt="0">
        <dgm:presLayoutVars>
          <dgm:chMax val="1"/>
          <dgm:dir/>
          <dgm:animLvl val="ctr"/>
          <dgm:resizeHandles val="exact"/>
        </dgm:presLayoutVars>
      </dgm:prSet>
      <dgm:spPr/>
      <dgm:t>
        <a:bodyPr/>
        <a:lstStyle/>
        <a:p>
          <a:endParaRPr lang="el-GR"/>
        </a:p>
      </dgm:t>
    </dgm:pt>
    <dgm:pt modelId="{56B7AA45-944C-44C5-9FF9-B69EBCB3D48D}" type="pres">
      <dgm:prSet presAssocID="{D0214FB5-22B1-4076-9CB9-C043A6751789}" presName="centerShape" presStyleLbl="node0" presStyleIdx="0" presStyleCnt="1" custScaleX="157841"/>
      <dgm:spPr/>
      <dgm:t>
        <a:bodyPr/>
        <a:lstStyle/>
        <a:p>
          <a:endParaRPr lang="el-GR"/>
        </a:p>
      </dgm:t>
    </dgm:pt>
    <dgm:pt modelId="{53DBC445-E495-4C21-9316-BACF6A0A84E6}" type="pres">
      <dgm:prSet presAssocID="{E380CEED-D022-4C6B-B27D-C11BAE2AB315}" presName="parTrans" presStyleLbl="bgSibTrans2D1" presStyleIdx="0" presStyleCnt="3"/>
      <dgm:spPr/>
      <dgm:t>
        <a:bodyPr/>
        <a:lstStyle/>
        <a:p>
          <a:endParaRPr lang="el-GR"/>
        </a:p>
      </dgm:t>
    </dgm:pt>
    <dgm:pt modelId="{02E32982-98E9-4B88-B47B-8F6F88712ABE}" type="pres">
      <dgm:prSet presAssocID="{413F975D-F91F-4FCA-91D8-345135877B3E}" presName="node" presStyleLbl="node1" presStyleIdx="0" presStyleCnt="3">
        <dgm:presLayoutVars>
          <dgm:bulletEnabled val="1"/>
        </dgm:presLayoutVars>
      </dgm:prSet>
      <dgm:spPr/>
      <dgm:t>
        <a:bodyPr/>
        <a:lstStyle/>
        <a:p>
          <a:endParaRPr lang="el-GR"/>
        </a:p>
      </dgm:t>
    </dgm:pt>
    <dgm:pt modelId="{18051860-B65F-4DEB-AED2-0C542E5237CB}" type="pres">
      <dgm:prSet presAssocID="{61E89D30-9C88-4554-82F0-8756EEABEA2E}" presName="parTrans" presStyleLbl="bgSibTrans2D1" presStyleIdx="1" presStyleCnt="3"/>
      <dgm:spPr/>
      <dgm:t>
        <a:bodyPr/>
        <a:lstStyle/>
        <a:p>
          <a:endParaRPr lang="el-GR"/>
        </a:p>
      </dgm:t>
    </dgm:pt>
    <dgm:pt modelId="{6B1C28C0-60F8-433F-8981-08033A0BB096}" type="pres">
      <dgm:prSet presAssocID="{4374DC20-222D-4EF6-A169-F51ECAABAC88}" presName="node" presStyleLbl="node1" presStyleIdx="1" presStyleCnt="3">
        <dgm:presLayoutVars>
          <dgm:bulletEnabled val="1"/>
        </dgm:presLayoutVars>
      </dgm:prSet>
      <dgm:spPr/>
      <dgm:t>
        <a:bodyPr/>
        <a:lstStyle/>
        <a:p>
          <a:endParaRPr lang="el-GR"/>
        </a:p>
      </dgm:t>
    </dgm:pt>
    <dgm:pt modelId="{917689CF-97BE-4422-874B-351062FEB04D}" type="pres">
      <dgm:prSet presAssocID="{D539D706-BD14-4A84-8E48-A163B823A1BE}" presName="parTrans" presStyleLbl="bgSibTrans2D1" presStyleIdx="2" presStyleCnt="3"/>
      <dgm:spPr/>
      <dgm:t>
        <a:bodyPr/>
        <a:lstStyle/>
        <a:p>
          <a:endParaRPr lang="el-GR"/>
        </a:p>
      </dgm:t>
    </dgm:pt>
    <dgm:pt modelId="{F3856152-6871-4890-87CA-0214D136EBA3}" type="pres">
      <dgm:prSet presAssocID="{E65E5CD4-72CD-4DE0-A02E-8AED8628176C}" presName="node" presStyleLbl="node1" presStyleIdx="2" presStyleCnt="3">
        <dgm:presLayoutVars>
          <dgm:bulletEnabled val="1"/>
        </dgm:presLayoutVars>
      </dgm:prSet>
      <dgm:spPr/>
      <dgm:t>
        <a:bodyPr/>
        <a:lstStyle/>
        <a:p>
          <a:endParaRPr lang="el-GR"/>
        </a:p>
      </dgm:t>
    </dgm:pt>
  </dgm:ptLst>
  <dgm:cxnLst>
    <dgm:cxn modelId="{C2B59AC2-4C49-4BE4-8188-7CED788139B5}" type="presOf" srcId="{E65E5CD4-72CD-4DE0-A02E-8AED8628176C}" destId="{F3856152-6871-4890-87CA-0214D136EBA3}" srcOrd="0" destOrd="0" presId="urn:microsoft.com/office/officeart/2005/8/layout/radial4"/>
    <dgm:cxn modelId="{BF4A09B6-42D8-4587-850C-2D8C00331A30}" type="presOf" srcId="{17DEE1E7-730D-43DD-9EA9-0A3500E294F9}" destId="{AECE37D9-44C6-4197-A4DF-07C989160CAC}" srcOrd="0" destOrd="0" presId="urn:microsoft.com/office/officeart/2005/8/layout/radial4"/>
    <dgm:cxn modelId="{44F0D2B7-683E-4EFF-A472-ACCC49DECDFB}" type="presOf" srcId="{D0214FB5-22B1-4076-9CB9-C043A6751789}" destId="{56B7AA45-944C-44C5-9FF9-B69EBCB3D48D}" srcOrd="0" destOrd="0" presId="urn:microsoft.com/office/officeart/2005/8/layout/radial4"/>
    <dgm:cxn modelId="{976AEF75-5198-4E82-803E-9991961CFA5A}" srcId="{D0214FB5-22B1-4076-9CB9-C043A6751789}" destId="{4374DC20-222D-4EF6-A169-F51ECAABAC88}" srcOrd="1" destOrd="0" parTransId="{61E89D30-9C88-4554-82F0-8756EEABEA2E}" sibTransId="{9C67B6AA-633F-4CD1-B044-EC1F397B4E69}"/>
    <dgm:cxn modelId="{3D918946-3469-43B1-889A-94625B664B53}" type="presOf" srcId="{E380CEED-D022-4C6B-B27D-C11BAE2AB315}" destId="{53DBC445-E495-4C21-9316-BACF6A0A84E6}" srcOrd="0" destOrd="0" presId="urn:microsoft.com/office/officeart/2005/8/layout/radial4"/>
    <dgm:cxn modelId="{470C3380-CD67-4E4C-A23D-FAC1BADFC83B}" type="presOf" srcId="{61E89D30-9C88-4554-82F0-8756EEABEA2E}" destId="{18051860-B65F-4DEB-AED2-0C542E5237CB}" srcOrd="0" destOrd="0" presId="urn:microsoft.com/office/officeart/2005/8/layout/radial4"/>
    <dgm:cxn modelId="{C3CC77BD-96B0-4A7C-BD5E-DAFF619B9511}" srcId="{17DEE1E7-730D-43DD-9EA9-0A3500E294F9}" destId="{D0214FB5-22B1-4076-9CB9-C043A6751789}" srcOrd="0" destOrd="0" parTransId="{78DC79D3-D7A9-44DA-B63D-E75E02718D04}" sibTransId="{AC603810-380E-4819-89A4-9BFBAE1E3FC2}"/>
    <dgm:cxn modelId="{72228F65-17A4-4B7A-9BAD-AE25151430E4}" type="presOf" srcId="{D539D706-BD14-4A84-8E48-A163B823A1BE}" destId="{917689CF-97BE-4422-874B-351062FEB04D}" srcOrd="0" destOrd="0" presId="urn:microsoft.com/office/officeart/2005/8/layout/radial4"/>
    <dgm:cxn modelId="{B054AE49-1E2A-473F-B982-C72FF3012571}" srcId="{D0214FB5-22B1-4076-9CB9-C043A6751789}" destId="{413F975D-F91F-4FCA-91D8-345135877B3E}" srcOrd="0" destOrd="0" parTransId="{E380CEED-D022-4C6B-B27D-C11BAE2AB315}" sibTransId="{14F2F0B9-E887-4BB0-B9BD-D4918D048308}"/>
    <dgm:cxn modelId="{B439B667-227E-443C-9A9A-7D9E53D43E54}" type="presOf" srcId="{4374DC20-222D-4EF6-A169-F51ECAABAC88}" destId="{6B1C28C0-60F8-433F-8981-08033A0BB096}" srcOrd="0" destOrd="0" presId="urn:microsoft.com/office/officeart/2005/8/layout/radial4"/>
    <dgm:cxn modelId="{E00B528C-B66D-4817-9AE5-29C34319AA34}" srcId="{D0214FB5-22B1-4076-9CB9-C043A6751789}" destId="{E65E5CD4-72CD-4DE0-A02E-8AED8628176C}" srcOrd="2" destOrd="0" parTransId="{D539D706-BD14-4A84-8E48-A163B823A1BE}" sibTransId="{0566661D-2629-4762-84DA-E4924BE353AB}"/>
    <dgm:cxn modelId="{261C1FD1-1A1D-4D18-8714-19380B8CA2BD}" type="presOf" srcId="{413F975D-F91F-4FCA-91D8-345135877B3E}" destId="{02E32982-98E9-4B88-B47B-8F6F88712ABE}" srcOrd="0" destOrd="0" presId="urn:microsoft.com/office/officeart/2005/8/layout/radial4"/>
    <dgm:cxn modelId="{BAC2B6F7-7BFF-4B7E-948A-CE36C1A288A2}" type="presParOf" srcId="{AECE37D9-44C6-4197-A4DF-07C989160CAC}" destId="{56B7AA45-944C-44C5-9FF9-B69EBCB3D48D}" srcOrd="0" destOrd="0" presId="urn:microsoft.com/office/officeart/2005/8/layout/radial4"/>
    <dgm:cxn modelId="{1D3FC906-330E-4EEB-9861-666B55EA6A63}" type="presParOf" srcId="{AECE37D9-44C6-4197-A4DF-07C989160CAC}" destId="{53DBC445-E495-4C21-9316-BACF6A0A84E6}" srcOrd="1" destOrd="0" presId="urn:microsoft.com/office/officeart/2005/8/layout/radial4"/>
    <dgm:cxn modelId="{78BBC27F-E74A-465E-B039-A8B5477CDEC4}" type="presParOf" srcId="{AECE37D9-44C6-4197-A4DF-07C989160CAC}" destId="{02E32982-98E9-4B88-B47B-8F6F88712ABE}" srcOrd="2" destOrd="0" presId="urn:microsoft.com/office/officeart/2005/8/layout/radial4"/>
    <dgm:cxn modelId="{68078757-6D7A-4E49-8863-F585DACEB5A6}" type="presParOf" srcId="{AECE37D9-44C6-4197-A4DF-07C989160CAC}" destId="{18051860-B65F-4DEB-AED2-0C542E5237CB}" srcOrd="3" destOrd="0" presId="urn:microsoft.com/office/officeart/2005/8/layout/radial4"/>
    <dgm:cxn modelId="{A19DF39D-F844-4FB1-82F2-AF24E0D2887A}" type="presParOf" srcId="{AECE37D9-44C6-4197-A4DF-07C989160CAC}" destId="{6B1C28C0-60F8-433F-8981-08033A0BB096}" srcOrd="4" destOrd="0" presId="urn:microsoft.com/office/officeart/2005/8/layout/radial4"/>
    <dgm:cxn modelId="{70E65F42-A8F7-4559-8FF9-1250DECD6C12}" type="presParOf" srcId="{AECE37D9-44C6-4197-A4DF-07C989160CAC}" destId="{917689CF-97BE-4422-874B-351062FEB04D}" srcOrd="5" destOrd="0" presId="urn:microsoft.com/office/officeart/2005/8/layout/radial4"/>
    <dgm:cxn modelId="{3AD10207-4156-4580-8ECB-D0516780AE89}" type="presParOf" srcId="{AECE37D9-44C6-4197-A4DF-07C989160CAC}" destId="{F3856152-6871-4890-87CA-0214D136EBA3}"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FD7143-41D6-438F-8640-B6289EF2B09A}" type="datetimeFigureOut">
              <a:rPr lang="el-GR" smtClean="0"/>
              <a:t>25/4/2021</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17482E-3266-4714-85EE-FBF9984D8888}" type="slidenum">
              <a:rPr lang="el-GR" smtClean="0"/>
              <a:t>‹#›</a:t>
            </a:fld>
            <a:endParaRPr lang="el-GR"/>
          </a:p>
        </p:txBody>
      </p:sp>
    </p:spTree>
    <p:extLst>
      <p:ext uri="{BB962C8B-B14F-4D97-AF65-F5344CB8AC3E}">
        <p14:creationId xmlns:p14="http://schemas.microsoft.com/office/powerpoint/2010/main" val="21545812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54275"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smtClean="0"/>
          </a:p>
        </p:txBody>
      </p:sp>
      <p:sp>
        <p:nvSpPr>
          <p:cNvPr id="54276"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0F9EE2F-244B-4237-887D-CDA30AA4F6CE}" type="slidenum">
              <a:rPr lang="el-GR"/>
              <a:pPr/>
              <a:t>3</a:t>
            </a:fld>
            <a:endParaRPr lang="el-GR"/>
          </a:p>
        </p:txBody>
      </p:sp>
      <p:sp>
        <p:nvSpPr>
          <p:cNvPr id="54277" name="4 - Θέση υποσέλιδου"/>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endParaRPr lang="el-G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63491"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altLang="el-GR" smtClean="0"/>
          </a:p>
        </p:txBody>
      </p:sp>
      <p:sp>
        <p:nvSpPr>
          <p:cNvPr id="63492"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B42C872-7E9A-41C4-A6A1-49D17AA109DD}" type="slidenum">
              <a:rPr lang="el-GR" altLang="el-GR"/>
              <a:pPr/>
              <a:t>19</a:t>
            </a:fld>
            <a:endParaRPr lang="el-GR" altLang="el-GR"/>
          </a:p>
        </p:txBody>
      </p:sp>
      <p:sp>
        <p:nvSpPr>
          <p:cNvPr id="63493" name="4 - Θέση υποσέλιδου"/>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endParaRPr lang="el-G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64515"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altLang="el-GR" smtClean="0"/>
          </a:p>
        </p:txBody>
      </p:sp>
      <p:sp>
        <p:nvSpPr>
          <p:cNvPr id="64516"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A57D55E-CBC7-4BD2-8695-269FB7850BC5}" type="slidenum">
              <a:rPr lang="el-GR" altLang="el-GR"/>
              <a:pPr/>
              <a:t>21</a:t>
            </a:fld>
            <a:endParaRPr lang="el-GR" altLang="el-GR"/>
          </a:p>
        </p:txBody>
      </p:sp>
      <p:sp>
        <p:nvSpPr>
          <p:cNvPr id="64517" name="4 - Θέση υποσέλιδου"/>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endParaRPr lang="el-G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498576EA-379E-4062-9F75-7AA2F695D58E}" type="slidenum">
              <a:rPr lang="el-GR" smtClean="0"/>
              <a:pPr/>
              <a:t>27</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55299"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altLang="el-GR" smtClean="0"/>
          </a:p>
        </p:txBody>
      </p:sp>
      <p:sp>
        <p:nvSpPr>
          <p:cNvPr id="55300"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9C8C953-FD35-4CAA-8E53-DA9A6F0306DB}" type="slidenum">
              <a:rPr lang="el-GR" altLang="el-GR"/>
              <a:pPr/>
              <a:t>4</a:t>
            </a:fld>
            <a:endParaRPr lang="el-GR" altLang="el-GR"/>
          </a:p>
        </p:txBody>
      </p:sp>
      <p:sp>
        <p:nvSpPr>
          <p:cNvPr id="55301" name="4 - Θέση υποσέλιδου"/>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endParaRPr lang="el-G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altLang="el-GR" smtClean="0"/>
          </a:p>
        </p:txBody>
      </p:sp>
      <p:sp>
        <p:nvSpPr>
          <p:cNvPr id="563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C4A2214-A6D6-47B3-B2C1-A9655A4758FE}" type="slidenum">
              <a:rPr lang="en-US" altLang="el-GR"/>
              <a:pPr/>
              <a:t>5</a:t>
            </a:fld>
            <a:endParaRPr lang="en-US" altLang="el-GR"/>
          </a:p>
        </p:txBody>
      </p:sp>
      <p:sp>
        <p:nvSpPr>
          <p:cNvPr id="56325" name="4 - Θέση υποσέλιδου"/>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endParaRPr lang="el-G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bwMode="auto">
          <a:noFill/>
          <a:ln cap="flat">
            <a:solidFill>
              <a:srgbClr val="000000"/>
            </a:solidFill>
            <a:miter lim="800000"/>
            <a:headEnd/>
            <a:tailEnd/>
          </a:ln>
        </p:spPr>
      </p:sp>
      <p:sp>
        <p:nvSpPr>
          <p:cNvPr id="5734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altLang="el-GR" sz="1800" b="1" smtClean="0"/>
              <a:t>Instructor’s Notes</a:t>
            </a:r>
          </a:p>
        </p:txBody>
      </p:sp>
      <p:sp>
        <p:nvSpPr>
          <p:cNvPr id="57348" name="3 - Θέση υποσέλιδου"/>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endParaRPr lang="el-G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altLang="el-GR" smtClean="0"/>
          </a:p>
        </p:txBody>
      </p:sp>
      <p:sp>
        <p:nvSpPr>
          <p:cNvPr id="583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AD47FF3-D029-45AC-A330-E9B1E9B95628}" type="slidenum">
              <a:rPr lang="en-US" altLang="el-GR"/>
              <a:pPr/>
              <a:t>7</a:t>
            </a:fld>
            <a:endParaRPr lang="en-US" altLang="el-GR"/>
          </a:p>
        </p:txBody>
      </p:sp>
      <p:sp>
        <p:nvSpPr>
          <p:cNvPr id="58373" name="4 - Θέση υποσέλιδου"/>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endParaRPr lang="el-G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altLang="el-GR" smtClean="0"/>
          </a:p>
        </p:txBody>
      </p:sp>
      <p:sp>
        <p:nvSpPr>
          <p:cNvPr id="593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665DCAD-A3FD-4B88-8422-912EB50F1E0D}" type="slidenum">
              <a:rPr lang="en-US" altLang="el-GR"/>
              <a:pPr/>
              <a:t>8</a:t>
            </a:fld>
            <a:endParaRPr lang="en-US" altLang="el-GR"/>
          </a:p>
        </p:txBody>
      </p:sp>
      <p:sp>
        <p:nvSpPr>
          <p:cNvPr id="59397" name="4 - Θέση υποσέλιδου"/>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endParaRPr lang="el-G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60419"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smtClean="0"/>
          </a:p>
        </p:txBody>
      </p:sp>
      <p:sp>
        <p:nvSpPr>
          <p:cNvPr id="60420"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19E5E93-400D-47FD-B7C9-2804A42D1A2D}" type="slidenum">
              <a:rPr lang="el-GR"/>
              <a:pPr/>
              <a:t>15</a:t>
            </a:fld>
            <a:endParaRPr lang="el-GR"/>
          </a:p>
        </p:txBody>
      </p:sp>
      <p:sp>
        <p:nvSpPr>
          <p:cNvPr id="60421" name="4 - Θέση υποσέλιδου"/>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endParaRPr lang="el-G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61443"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altLang="el-GR" smtClean="0"/>
          </a:p>
        </p:txBody>
      </p:sp>
      <p:sp>
        <p:nvSpPr>
          <p:cNvPr id="61444"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77B9647-33A5-4C10-8DD2-CB196A955DA7}" type="slidenum">
              <a:rPr lang="el-GR" altLang="el-GR"/>
              <a:pPr/>
              <a:t>17</a:t>
            </a:fld>
            <a:endParaRPr lang="el-GR" altLang="el-GR"/>
          </a:p>
        </p:txBody>
      </p:sp>
      <p:sp>
        <p:nvSpPr>
          <p:cNvPr id="61445" name="4 - Θέση υποσέλιδου"/>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endParaRPr lang="el-G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62467"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altLang="el-GR" smtClean="0"/>
          </a:p>
        </p:txBody>
      </p:sp>
      <p:sp>
        <p:nvSpPr>
          <p:cNvPr id="62468"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47E41B7-B955-4ABA-B1C0-D39A8C45F026}" type="slidenum">
              <a:rPr lang="el-GR" altLang="el-GR"/>
              <a:pPr/>
              <a:t>18</a:t>
            </a:fld>
            <a:endParaRPr lang="el-GR" altLang="el-GR"/>
          </a:p>
        </p:txBody>
      </p:sp>
      <p:sp>
        <p:nvSpPr>
          <p:cNvPr id="62469" name="4 - Θέση υποσέλιδου"/>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endParaRPr lang="el-G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25/4/2021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25/4/2021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25/4/2021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Τίτλος και Πίνακ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1150938" y="617538"/>
            <a:ext cx="7793037" cy="1143000"/>
          </a:xfrm>
        </p:spPr>
        <p:txBody>
          <a:bodyPr/>
          <a:lstStyle/>
          <a:p>
            <a:r>
              <a:rPr lang="el-GR" smtClean="0"/>
              <a:t>Kλικ για επεξεργασία του τίτλου</a:t>
            </a:r>
            <a:endParaRPr lang="el-GR"/>
          </a:p>
        </p:txBody>
      </p:sp>
      <p:sp>
        <p:nvSpPr>
          <p:cNvPr id="3" name="2 - Θέση πίνακα"/>
          <p:cNvSpPr>
            <a:spLocks noGrp="1"/>
          </p:cNvSpPr>
          <p:nvPr>
            <p:ph type="tbl" idx="1"/>
          </p:nvPr>
        </p:nvSpPr>
        <p:spPr>
          <a:xfrm>
            <a:off x="1182688" y="2017713"/>
            <a:ext cx="7772400" cy="4114800"/>
          </a:xfrm>
        </p:spPr>
        <p:txBody>
          <a:bodyPr>
            <a:normAutofit/>
          </a:bodyPr>
          <a:lstStyle/>
          <a:p>
            <a:pPr lvl="0"/>
            <a:endParaRPr lang="el-GR" noProof="0"/>
          </a:p>
        </p:txBody>
      </p:sp>
      <p:sp>
        <p:nvSpPr>
          <p:cNvPr id="4" name="3 - Θέση ημερομηνίας"/>
          <p:cNvSpPr>
            <a:spLocks noGrp="1"/>
          </p:cNvSpPr>
          <p:nvPr>
            <p:ph type="dt" sz="half" idx="10"/>
          </p:nvPr>
        </p:nvSpPr>
        <p:spPr>
          <a:xfrm>
            <a:off x="914400" y="6324600"/>
            <a:ext cx="1905000" cy="457200"/>
          </a:xfrm>
        </p:spPr>
        <p:txBody>
          <a:bodyPr/>
          <a:lstStyle>
            <a:lvl1pPr>
              <a:defRPr/>
            </a:lvl1pPr>
          </a:lstStyle>
          <a:p>
            <a:pPr>
              <a:defRPr/>
            </a:pPr>
            <a:endParaRPr lang="en-US"/>
          </a:p>
        </p:txBody>
      </p:sp>
      <p:sp>
        <p:nvSpPr>
          <p:cNvPr id="5" name="4 - Θέση υποσέλιδου"/>
          <p:cNvSpPr>
            <a:spLocks noGrp="1"/>
          </p:cNvSpPr>
          <p:nvPr>
            <p:ph type="ftr" sz="quarter" idx="11"/>
          </p:nvPr>
        </p:nvSpPr>
        <p:spPr>
          <a:xfrm>
            <a:off x="3352800" y="6324600"/>
            <a:ext cx="2895600" cy="457200"/>
          </a:xfrm>
        </p:spPr>
        <p:txBody>
          <a:bodyPr/>
          <a:lstStyle>
            <a:lvl1pPr>
              <a:defRPr smtClean="0"/>
            </a:lvl1pPr>
          </a:lstStyle>
          <a:p>
            <a:pPr>
              <a:defRPr/>
            </a:pPr>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US"/>
          </a:p>
        </p:txBody>
      </p:sp>
      <p:sp>
        <p:nvSpPr>
          <p:cNvPr id="6" name="5 - Θέση αριθμού διαφάνειας"/>
          <p:cNvSpPr>
            <a:spLocks noGrp="1"/>
          </p:cNvSpPr>
          <p:nvPr>
            <p:ph type="sldNum" sz="quarter" idx="12"/>
          </p:nvPr>
        </p:nvSpPr>
        <p:spPr>
          <a:xfrm>
            <a:off x="6781800" y="6324600"/>
            <a:ext cx="1905000" cy="457200"/>
          </a:xfrm>
        </p:spPr>
        <p:txBody>
          <a:bodyPr/>
          <a:lstStyle>
            <a:lvl1pPr>
              <a:defRPr/>
            </a:lvl1pPr>
          </a:lstStyle>
          <a:p>
            <a:pPr>
              <a:defRPr/>
            </a:pPr>
            <a:fld id="{DCE912DE-8596-4B98-A65F-00177CDEAD52}" type="slidenum">
              <a:rPr lang="en-US"/>
              <a:pPr>
                <a:defRPr/>
              </a:pPr>
              <a:t>‹#›</a:t>
            </a:fld>
            <a:endParaRPr lang="en-US"/>
          </a:p>
        </p:txBody>
      </p:sp>
    </p:spTree>
    <p:extLst>
      <p:ext uri="{BB962C8B-B14F-4D97-AF65-F5344CB8AC3E}">
        <p14:creationId xmlns:p14="http://schemas.microsoft.com/office/powerpoint/2010/main" val="3097841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25/4/2021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25/4/2021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25/4/2021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F2853615-BFDE-46DE-814C-47EC6EF6D371}" type="datetimeFigureOut">
              <a:rPr lang="el-GR" smtClean="0"/>
              <a:t>25/4/2021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F2853615-BFDE-46DE-814C-47EC6EF6D371}" type="datetimeFigureOut">
              <a:rPr lang="el-GR" smtClean="0"/>
              <a:t>25/4/2021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2853615-BFDE-46DE-814C-47EC6EF6D371}" type="datetimeFigureOut">
              <a:rPr lang="el-GR" smtClean="0"/>
              <a:t>25/4/2021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25/4/2021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25/4/2021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853615-BFDE-46DE-814C-47EC6EF6D371}" type="datetimeFigureOut">
              <a:rPr lang="el-GR" smtClean="0"/>
              <a:t>25/4/2021</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F53439-851E-44AD-84B1-B6BFC3D0C743}"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____________Microsoft_Word_97_-_20031.doc"/><Relationship Id="rId4" Type="http://schemas.openxmlformats.org/officeDocument/2006/relationships/oleObject" Target="../embeddings/oleObject1.bin"/></Relationships>
</file>

<file path=ppt/slides/_rels/slide18.xml.rels><?xml version="1.0" encoding="UTF-8" standalone="yes"?>
<Relationships xmlns="http://schemas.openxmlformats.org/package/2006/relationships"><Relationship Id="rId8" Type="http://schemas.openxmlformats.org/officeDocument/2006/relationships/oleObject" Target="../embeddings/____________Microsoft_Word_97_-_20033.doc"/><Relationship Id="rId3" Type="http://schemas.openxmlformats.org/officeDocument/2006/relationships/notesSlide" Target="../notesSlides/notesSlide9.xml"/><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____________Microsoft_Word_97_-_20032.doc"/><Relationship Id="rId4" Type="http://schemas.openxmlformats.org/officeDocument/2006/relationships/oleObject" Target="../embeddings/oleObject2.bin"/><Relationship Id="rId9" Type="http://schemas.openxmlformats.org/officeDocument/2006/relationships/image" Target="../media/image5.wmf"/></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6.wmf"/><Relationship Id="rId5" Type="http://schemas.openxmlformats.org/officeDocument/2006/relationships/oleObject" Target="../embeddings/____________Microsoft_Word_97_-_20034.doc"/><Relationship Id="rId4" Type="http://schemas.openxmlformats.org/officeDocument/2006/relationships/oleObject" Target="../embeddings/oleObject4.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3.wmf"/><Relationship Id="rId5" Type="http://schemas.openxmlformats.org/officeDocument/2006/relationships/oleObject" Target="../embeddings/____________Microsoft_Word_97_-_20035.doc"/><Relationship Id="rId4" Type="http://schemas.openxmlformats.org/officeDocument/2006/relationships/oleObject" Target="../embeddings/oleObject5.bin"/></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Συνεργατική Διδασκαλία</a:t>
            </a:r>
            <a:endParaRPr lang="el-GR" dirty="0"/>
          </a:p>
        </p:txBody>
      </p:sp>
      <p:sp>
        <p:nvSpPr>
          <p:cNvPr id="3" name="Υπότιτλος 2"/>
          <p:cNvSpPr>
            <a:spLocks noGrp="1"/>
          </p:cNvSpPr>
          <p:nvPr>
            <p:ph type="subTitle" idx="1"/>
          </p:nvPr>
        </p:nvSpPr>
        <p:spPr/>
        <p:txBody>
          <a:bodyPr/>
          <a:lstStyle/>
          <a:p>
            <a:endParaRPr lang="el-GR"/>
          </a:p>
        </p:txBody>
      </p:sp>
    </p:spTree>
    <p:extLst>
      <p:ext uri="{BB962C8B-B14F-4D97-AF65-F5344CB8AC3E}">
        <p14:creationId xmlns:p14="http://schemas.microsoft.com/office/powerpoint/2010/main" val="27306315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fontAlgn="auto">
              <a:spcAft>
                <a:spcPts val="0"/>
              </a:spcAft>
              <a:defRPr/>
            </a:pPr>
            <a:r>
              <a:rPr lang="en-US" sz="3200" dirty="0" smtClean="0"/>
              <a:t>O </a:t>
            </a:r>
            <a:r>
              <a:rPr lang="el-GR" sz="3200" dirty="0" err="1" smtClean="0"/>
              <a:t>ρολοσ</a:t>
            </a:r>
            <a:r>
              <a:rPr lang="el-GR" sz="3200" dirty="0" smtClean="0"/>
              <a:t> του </a:t>
            </a:r>
            <a:r>
              <a:rPr lang="el-GR" sz="3200" dirty="0" err="1" smtClean="0"/>
              <a:t>εκπαιδευτικου</a:t>
            </a:r>
            <a:r>
              <a:rPr lang="el-GR" sz="3200" dirty="0" smtClean="0"/>
              <a:t> </a:t>
            </a:r>
            <a:r>
              <a:rPr lang="el-GR" sz="3200" dirty="0" err="1" smtClean="0"/>
              <a:t>γε</a:t>
            </a:r>
            <a:r>
              <a:rPr lang="el-GR" sz="3200" dirty="0" smtClean="0"/>
              <a:t> και </a:t>
            </a:r>
            <a:r>
              <a:rPr lang="el-GR" sz="3200" dirty="0" err="1" smtClean="0"/>
              <a:t>εε</a:t>
            </a:r>
            <a:r>
              <a:rPr lang="el-GR" sz="3200" dirty="0" smtClean="0"/>
              <a:t> </a:t>
            </a:r>
            <a:endParaRPr lang="el-GR" sz="3200" dirty="0"/>
          </a:p>
        </p:txBody>
      </p:sp>
      <p:sp>
        <p:nvSpPr>
          <p:cNvPr id="43011" name="Θέση περιεχομένου 2"/>
          <p:cNvSpPr>
            <a:spLocks noGrp="1"/>
          </p:cNvSpPr>
          <p:nvPr>
            <p:ph sz="quarter" idx="1"/>
          </p:nvPr>
        </p:nvSpPr>
        <p:spPr>
          <a:xfrm>
            <a:off x="457200" y="1600200"/>
            <a:ext cx="7467600" cy="3484563"/>
          </a:xfrm>
        </p:spPr>
        <p:txBody>
          <a:bodyPr/>
          <a:lstStyle/>
          <a:p>
            <a:r>
              <a:rPr lang="el-GR" sz="2000" smtClean="0"/>
              <a:t>Σύμφωνα με τις</a:t>
            </a:r>
            <a:r>
              <a:rPr lang="en-US" sz="2000" smtClean="0"/>
              <a:t> Fennick </a:t>
            </a:r>
            <a:r>
              <a:rPr lang="el-GR" sz="2000" smtClean="0"/>
              <a:t>και</a:t>
            </a:r>
            <a:r>
              <a:rPr lang="en-US" sz="2000" smtClean="0"/>
              <a:t> Liddy (2001) </a:t>
            </a:r>
            <a:r>
              <a:rPr lang="el-GR" sz="2000" smtClean="0"/>
              <a:t>οι εκπαιδευτικοί ΓΕ θεωρούν ότι είναι υπεύθυνοι για  το σχεδιασμό του μαθήματος για όλους τους μαθητές, ενώ οι ΕΕ μόνο για τους μαθητές με αναπηρίες</a:t>
            </a:r>
          </a:p>
          <a:p>
            <a:r>
              <a:rPr lang="el-GR" sz="2000" smtClean="0"/>
              <a:t>Οι εκπαιδευτικοί ΓΕ αισθάνονται απροετοίμαστοι και διστακτικοί για να εκπαιδεύσουν μαθητές με αναπηρίες</a:t>
            </a:r>
          </a:p>
          <a:p>
            <a:pPr lvl="1"/>
            <a:r>
              <a:rPr lang="el-GR" sz="1600" smtClean="0"/>
              <a:t>Προτιμούν οι μαθητές με αναπηρίες στην τάξη ΓΕ να συνοδεύονται από ΕΕ (</a:t>
            </a:r>
            <a:r>
              <a:rPr lang="en-US" sz="1600" smtClean="0"/>
              <a:t>Idol, 2008)</a:t>
            </a:r>
          </a:p>
          <a:p>
            <a:pPr lvl="1"/>
            <a:r>
              <a:rPr lang="el-GR" sz="1600" smtClean="0"/>
              <a:t>Τους αγχώνουν πολύ τα προβλήματα συμπεριφοράς των μαθητών με αναπηρίες και η ύπαρξη νοητικής υστέρησης (</a:t>
            </a:r>
            <a:r>
              <a:rPr lang="en-US" sz="1600" smtClean="0"/>
              <a:t>Forlin</a:t>
            </a:r>
            <a:r>
              <a:rPr lang="el-GR" sz="1600" smtClean="0"/>
              <a:t>, 2001)</a:t>
            </a:r>
          </a:p>
          <a:p>
            <a:pPr lvl="1"/>
            <a:endParaRPr lang="el-GR" sz="1600" smtClean="0"/>
          </a:p>
        </p:txBody>
      </p:sp>
      <p:sp>
        <p:nvSpPr>
          <p:cNvPr id="43012" name="4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34971275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fontAlgn="auto">
              <a:spcAft>
                <a:spcPts val="0"/>
              </a:spcAft>
              <a:defRPr/>
            </a:pPr>
            <a:r>
              <a:rPr lang="en-US" dirty="0" smtClean="0"/>
              <a:t>O </a:t>
            </a:r>
            <a:r>
              <a:rPr lang="el-GR" dirty="0" smtClean="0"/>
              <a:t>ρόλος του εκπαιδευτικού </a:t>
            </a:r>
            <a:r>
              <a:rPr lang="el-GR" dirty="0" err="1" smtClean="0"/>
              <a:t>γε</a:t>
            </a:r>
            <a:r>
              <a:rPr lang="el-GR" dirty="0" smtClean="0"/>
              <a:t> και </a:t>
            </a:r>
            <a:r>
              <a:rPr lang="el-GR" dirty="0" err="1" smtClean="0"/>
              <a:t>εε</a:t>
            </a:r>
            <a:r>
              <a:rPr lang="el-GR" dirty="0" smtClean="0"/>
              <a:t> </a:t>
            </a:r>
            <a:endParaRPr lang="el-GR" dirty="0"/>
          </a:p>
        </p:txBody>
      </p:sp>
      <p:sp>
        <p:nvSpPr>
          <p:cNvPr id="44035" name="2 - Θέση περιεχομένου"/>
          <p:cNvSpPr>
            <a:spLocks noGrp="1"/>
          </p:cNvSpPr>
          <p:nvPr>
            <p:ph sz="quarter" idx="1"/>
          </p:nvPr>
        </p:nvSpPr>
        <p:spPr>
          <a:xfrm>
            <a:off x="457200" y="1600200"/>
            <a:ext cx="7467600" cy="3124200"/>
          </a:xfrm>
        </p:spPr>
        <p:txBody>
          <a:bodyPr>
            <a:normAutofit fontScale="85000" lnSpcReduction="10000"/>
          </a:bodyPr>
          <a:lstStyle/>
          <a:p>
            <a:pPr>
              <a:buFont typeface="Wingdings" pitchFamily="2" charset="2"/>
              <a:buNone/>
            </a:pPr>
            <a:r>
              <a:rPr lang="el-GR" smtClean="0"/>
              <a:t>Οι εκπαιδευτικοί ΕΕ θεωρούν ότι είναι οι υπεύθυνοι για την ακαδημαϊκή αλλά και κοινωνική πρόοδο των μαθητών με ΕΕΑ  καθώς αναφέρουν ότι δεν υπάρχει διάθεση από τους εκπαιδευτικούς της ΓΕ να μοιραστούν τις ευθύνες  </a:t>
            </a:r>
          </a:p>
          <a:p>
            <a:pPr>
              <a:buFont typeface="Wingdings" pitchFamily="2" charset="2"/>
              <a:buNone/>
            </a:pPr>
            <a:r>
              <a:rPr lang="el-GR" sz="1800" i="1" smtClean="0"/>
              <a:t>Φυσικά το παιδί είναι δική μου ευθύνη, ακόμη όμως και να προτείνω να ασχοληθούμε και οι δυο (ΓΕ και ΕΕ) με το παιδί, δεν πρόκειται να γίνει , όλοι θεωρούν ότι είμαι εκεί μόνο για αυτό το παιδί ( ΕΕ, Στρογγυλός, Τραγουλιά 2013). </a:t>
            </a:r>
          </a:p>
        </p:txBody>
      </p:sp>
      <p:sp>
        <p:nvSpPr>
          <p:cNvPr id="44036" name="4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39147610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8313" y="609600"/>
            <a:ext cx="8135937" cy="1019175"/>
          </a:xfrm>
        </p:spPr>
        <p:txBody>
          <a:bodyPr>
            <a:normAutofit/>
          </a:bodyPr>
          <a:lstStyle/>
          <a:p>
            <a:pPr fontAlgn="auto">
              <a:spcAft>
                <a:spcPts val="0"/>
              </a:spcAft>
              <a:defRPr/>
            </a:pPr>
            <a:r>
              <a:rPr lang="el-GR" sz="3200" dirty="0" smtClean="0"/>
              <a:t>Ρόλοι και αρμοδιότητες: ερευνητικά </a:t>
            </a:r>
            <a:r>
              <a:rPr lang="el-GR" sz="3200" dirty="0" err="1" smtClean="0"/>
              <a:t>δεδομενα</a:t>
            </a:r>
            <a:r>
              <a:rPr lang="el-GR" sz="3200" dirty="0" smtClean="0"/>
              <a:t> Ι</a:t>
            </a:r>
            <a:endParaRPr lang="el-GR" sz="3200" dirty="0"/>
          </a:p>
        </p:txBody>
      </p:sp>
      <p:sp>
        <p:nvSpPr>
          <p:cNvPr id="3" name="Θέση περιεχομένου 2"/>
          <p:cNvSpPr>
            <a:spLocks noGrp="1"/>
          </p:cNvSpPr>
          <p:nvPr>
            <p:ph sz="quarter" idx="1"/>
          </p:nvPr>
        </p:nvSpPr>
        <p:spPr>
          <a:xfrm>
            <a:off x="457200" y="1600200"/>
            <a:ext cx="7467600" cy="4349750"/>
          </a:xfrm>
        </p:spPr>
        <p:txBody>
          <a:bodyPr>
            <a:normAutofit/>
          </a:bodyPr>
          <a:lstStyle/>
          <a:p>
            <a:pPr marL="274320" indent="-274320" fontAlgn="auto">
              <a:spcAft>
                <a:spcPts val="0"/>
              </a:spcAft>
              <a:buFont typeface="Wingdings"/>
              <a:buChar char=""/>
              <a:defRPr/>
            </a:pPr>
            <a:r>
              <a:rPr lang="el-GR" sz="2000" dirty="0"/>
              <a:t>Σε αρκετές έρευνες ο αμοιβαίος σχεδιασμός της διδασκαλίας αναφέρεται ως προϋπόθεση για την επιτυχία της συνδιδασκαλίας</a:t>
            </a:r>
            <a:r>
              <a:rPr lang="en-US" sz="2000" dirty="0"/>
              <a:t> (Hang and </a:t>
            </a:r>
            <a:r>
              <a:rPr lang="en-US" sz="2000" dirty="0" err="1"/>
              <a:t>Rabren</a:t>
            </a:r>
            <a:r>
              <a:rPr lang="en-US" sz="2000" dirty="0"/>
              <a:t> 2009; </a:t>
            </a:r>
            <a:r>
              <a:rPr lang="en-US" sz="2000" dirty="0" err="1"/>
              <a:t>Murawski</a:t>
            </a:r>
            <a:r>
              <a:rPr lang="en-US" sz="2000" dirty="0"/>
              <a:t> 2010; Villa et al 2008). </a:t>
            </a:r>
            <a:endParaRPr lang="el-GR" sz="2000" dirty="0"/>
          </a:p>
          <a:p>
            <a:pPr marL="274320" indent="-274320" fontAlgn="auto">
              <a:spcAft>
                <a:spcPts val="0"/>
              </a:spcAft>
              <a:buFont typeface="Wingdings"/>
              <a:buChar char=""/>
              <a:defRPr/>
            </a:pPr>
            <a:r>
              <a:rPr lang="el-GR" sz="2000" dirty="0"/>
              <a:t>Οι εκπαιδευτικοί ανέφεραν ότι χρειάζονται μία ώρα για να σχεδιάσουν 5 ώρες μαθήματος </a:t>
            </a:r>
            <a:r>
              <a:rPr lang="en-US" sz="2000" dirty="0"/>
              <a:t>(</a:t>
            </a:r>
            <a:r>
              <a:rPr lang="en-US" sz="2000" dirty="0" err="1"/>
              <a:t>Walhter</a:t>
            </a:r>
            <a:r>
              <a:rPr lang="en-US" sz="2000" dirty="0"/>
              <a:t>-Thomas</a:t>
            </a:r>
            <a:r>
              <a:rPr lang="el-GR" sz="2000" dirty="0"/>
              <a:t>, </a:t>
            </a:r>
            <a:r>
              <a:rPr lang="en-US" sz="2000" dirty="0"/>
              <a:t>1997). </a:t>
            </a:r>
          </a:p>
          <a:p>
            <a:pPr marL="274320" indent="-274320" fontAlgn="auto">
              <a:spcAft>
                <a:spcPts val="0"/>
              </a:spcAft>
              <a:buFont typeface="Wingdings"/>
              <a:buChar char=""/>
              <a:defRPr/>
            </a:pPr>
            <a:r>
              <a:rPr lang="el-GR" sz="2000" dirty="0"/>
              <a:t>Σε έρευνα της  </a:t>
            </a:r>
            <a:r>
              <a:rPr lang="en-US" sz="2000" dirty="0" err="1"/>
              <a:t>Dieker</a:t>
            </a:r>
            <a:r>
              <a:rPr lang="en-US" sz="2000" dirty="0"/>
              <a:t> (2001) </a:t>
            </a:r>
            <a:r>
              <a:rPr lang="el-GR" sz="2000" dirty="0"/>
              <a:t>βρέθηκε ότι οι εκπαιδευτικοί συνεργάζονται στο σχεδιασμό της διδασκαλίας για περίπου 45 λεπτά ανά εβδομάδα αλλά δήλωσαν ότι χρειάζονται περίπου 2 ώρες</a:t>
            </a:r>
            <a:r>
              <a:rPr lang="el-GR" sz="2000" dirty="0" smtClean="0"/>
              <a:t>.</a:t>
            </a:r>
          </a:p>
          <a:p>
            <a:pPr marL="274320" indent="-274320" fontAlgn="auto">
              <a:spcAft>
                <a:spcPts val="0"/>
              </a:spcAft>
              <a:buFont typeface="Wingdings"/>
              <a:buChar char=""/>
              <a:defRPr/>
            </a:pPr>
            <a:r>
              <a:rPr lang="el-GR" sz="2000" dirty="0" smtClean="0"/>
              <a:t>Όπως αναφέρει η</a:t>
            </a:r>
            <a:r>
              <a:rPr lang="en-US" sz="2000" dirty="0" smtClean="0"/>
              <a:t> </a:t>
            </a:r>
            <a:r>
              <a:rPr lang="en-US" sz="2000" dirty="0" err="1"/>
              <a:t>Dieker</a:t>
            </a:r>
            <a:r>
              <a:rPr lang="en-US" sz="2000" dirty="0"/>
              <a:t> (2001</a:t>
            </a:r>
            <a:r>
              <a:rPr lang="en-US" sz="2000" dirty="0" smtClean="0"/>
              <a:t>) </a:t>
            </a:r>
            <a:r>
              <a:rPr lang="en-US" sz="2000" dirty="0"/>
              <a:t>“teachers should be given time to identify their roles, share curriculum expectations, and discuss individual students’ needs and their philosophies related to meeting the needs of all students” (p. 10). </a:t>
            </a:r>
            <a:endParaRPr lang="el-GR" sz="2000" dirty="0"/>
          </a:p>
          <a:p>
            <a:pPr marL="274320" indent="-274320" fontAlgn="auto">
              <a:spcAft>
                <a:spcPts val="0"/>
              </a:spcAft>
              <a:buFont typeface="Wingdings"/>
              <a:buChar char=""/>
              <a:defRPr/>
            </a:pPr>
            <a:endParaRPr lang="el-GR" sz="2000" dirty="0"/>
          </a:p>
        </p:txBody>
      </p:sp>
      <p:sp>
        <p:nvSpPr>
          <p:cNvPr id="45060" name="4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39951122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8313" y="115888"/>
            <a:ext cx="8351837" cy="936625"/>
          </a:xfrm>
        </p:spPr>
        <p:txBody>
          <a:bodyPr>
            <a:normAutofit/>
          </a:bodyPr>
          <a:lstStyle/>
          <a:p>
            <a:pPr fontAlgn="auto">
              <a:spcAft>
                <a:spcPts val="0"/>
              </a:spcAft>
              <a:defRPr/>
            </a:pPr>
            <a:r>
              <a:rPr lang="el-GR" sz="3200" dirty="0" smtClean="0"/>
              <a:t>Ρόλοι </a:t>
            </a:r>
            <a:r>
              <a:rPr lang="el-GR" sz="3200" dirty="0"/>
              <a:t>και </a:t>
            </a:r>
            <a:r>
              <a:rPr lang="el-GR" sz="3200" dirty="0" smtClean="0"/>
              <a:t>αρμοδιότητες: ερευνητικά δεδομένα ΙΙ</a:t>
            </a:r>
            <a:endParaRPr lang="el-GR" sz="3200" dirty="0"/>
          </a:p>
        </p:txBody>
      </p:sp>
      <p:sp>
        <p:nvSpPr>
          <p:cNvPr id="46083" name="Θέση περιεχομένου 2"/>
          <p:cNvSpPr>
            <a:spLocks noGrp="1"/>
          </p:cNvSpPr>
          <p:nvPr>
            <p:ph sz="quarter" idx="1"/>
          </p:nvPr>
        </p:nvSpPr>
        <p:spPr>
          <a:xfrm>
            <a:off x="611188" y="1196975"/>
            <a:ext cx="7772400" cy="4895850"/>
          </a:xfrm>
        </p:spPr>
        <p:txBody>
          <a:bodyPr/>
          <a:lstStyle/>
          <a:p>
            <a:r>
              <a:rPr lang="el-GR" sz="2000" smtClean="0"/>
              <a:t>Σε μετασύνθεση ποιοτικών ερευνών των </a:t>
            </a:r>
            <a:r>
              <a:rPr lang="en-US" sz="2000" smtClean="0"/>
              <a:t>Scruggs et al (2007) </a:t>
            </a:r>
            <a:r>
              <a:rPr lang="el-GR" sz="2000" smtClean="0"/>
              <a:t>βρέθηκε</a:t>
            </a:r>
            <a:r>
              <a:rPr lang="en-US" sz="2000" smtClean="0"/>
              <a:t> </a:t>
            </a:r>
            <a:r>
              <a:rPr lang="el-GR" sz="2000" smtClean="0"/>
              <a:t>οι εκπαιδευτικοί ΕΑ είχαν περισσότερο το ρόλο βοηθού παρά ισότιμου εκπαιδευτικού τάξης.</a:t>
            </a:r>
          </a:p>
          <a:p>
            <a:r>
              <a:rPr lang="en-US" sz="2000" smtClean="0"/>
              <a:t> </a:t>
            </a:r>
            <a:r>
              <a:rPr lang="el-GR" sz="2000" smtClean="0"/>
              <a:t>Οι</a:t>
            </a:r>
            <a:r>
              <a:rPr lang="en-US" sz="2000" smtClean="0"/>
              <a:t> Magiera </a:t>
            </a:r>
            <a:r>
              <a:rPr lang="el-GR" sz="2000" smtClean="0"/>
              <a:t>και</a:t>
            </a:r>
            <a:r>
              <a:rPr lang="en-US" sz="2000" smtClean="0"/>
              <a:t> Zigmond (2005) </a:t>
            </a:r>
            <a:r>
              <a:rPr lang="el-GR" sz="2000" smtClean="0"/>
              <a:t>βρήκαν ότι οι εκπαιδευτικοί ΓΕ αφιερώνουν σημαντικά λιγότερο χρόνο στους μαθητές με αναπηρίες όταν υπάρχει εκπαιδευτικός ΕΑ στην τάξη τους και ότι οι συγκεκριμένοι μαθητές δέχονται σημαντικά περισσότερη εξατομικευμένη διδασκαλία από του εκπαιδευτικούς ΕΑ.</a:t>
            </a:r>
          </a:p>
          <a:p>
            <a:r>
              <a:rPr lang="el-GR" sz="2000" smtClean="0"/>
              <a:t>Οι</a:t>
            </a:r>
            <a:r>
              <a:rPr lang="en-US" sz="2000" smtClean="0"/>
              <a:t> Fennick and Liddy (2001) </a:t>
            </a:r>
            <a:r>
              <a:rPr lang="el-GR" sz="2000" smtClean="0"/>
              <a:t>βρήκαν ότι οι εκπαιδευτικοί διαφωνούν για το ποιος είναι υπεύθυνος για τη διαχείριση της συμπεριφοράς των μαθητών- η κάθε ομάδα ένιωθε περισσότερο υπεύθυνη</a:t>
            </a:r>
          </a:p>
          <a:p>
            <a:r>
              <a:rPr lang="el-GR" sz="2000" smtClean="0"/>
              <a:t>Άλλες μελέτες έχουν βρει ότι οι εκπαιδευτικοί θεωρούν τον εκπαιδευτικό ΕΑ ως βασικό υπεύθυνο για τη διαχείριση των ΠΣ</a:t>
            </a:r>
            <a:r>
              <a:rPr lang="en-US" sz="2000" smtClean="0"/>
              <a:t> </a:t>
            </a:r>
            <a:r>
              <a:rPr lang="el-GR" sz="2000" smtClean="0"/>
              <a:t>των μαθητών</a:t>
            </a:r>
            <a:r>
              <a:rPr lang="en-US" sz="2000" smtClean="0"/>
              <a:t>  (Buckley 2005; Rice and Zigmond 2000).  </a:t>
            </a:r>
            <a:endParaRPr lang="el-GR" sz="2000" smtClean="0"/>
          </a:p>
        </p:txBody>
      </p:sp>
      <p:sp>
        <p:nvSpPr>
          <p:cNvPr id="46084" name="4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36436422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fontAlgn="auto">
              <a:spcAft>
                <a:spcPts val="0"/>
              </a:spcAft>
              <a:defRPr/>
            </a:pPr>
            <a:r>
              <a:rPr lang="el-GR" sz="3200" dirty="0" smtClean="0"/>
              <a:t>Ρόλοι και Αρμοδιότητες εκπαιδευτικών στα ελληνικά σχολεία</a:t>
            </a:r>
            <a:endParaRPr lang="el-GR" sz="3200" dirty="0"/>
          </a:p>
        </p:txBody>
      </p:sp>
      <p:sp>
        <p:nvSpPr>
          <p:cNvPr id="3" name="Θέση περιεχομένου 2"/>
          <p:cNvSpPr>
            <a:spLocks noGrp="1"/>
          </p:cNvSpPr>
          <p:nvPr>
            <p:ph sz="quarter" idx="1"/>
          </p:nvPr>
        </p:nvSpPr>
        <p:spPr>
          <a:xfrm>
            <a:off x="457200" y="1600200"/>
            <a:ext cx="7467600" cy="4873625"/>
          </a:xfrm>
        </p:spPr>
        <p:txBody>
          <a:bodyPr>
            <a:normAutofit/>
          </a:bodyPr>
          <a:lstStyle/>
          <a:p>
            <a:pPr marL="274320" indent="-274320" fontAlgn="auto">
              <a:spcAft>
                <a:spcPts val="0"/>
              </a:spcAft>
              <a:buFont typeface="Wingdings"/>
              <a:buChar char=""/>
              <a:defRPr/>
            </a:pPr>
            <a:r>
              <a:rPr lang="el-GR" sz="2000" dirty="0"/>
              <a:t>Σε δειγματοληπτική έρευνα (Ν=400</a:t>
            </a:r>
            <a:r>
              <a:rPr lang="el-GR" sz="2000" dirty="0" smtClean="0"/>
              <a:t>)</a:t>
            </a:r>
            <a:r>
              <a:rPr lang="en-US" sz="2000" dirty="0" smtClean="0"/>
              <a:t> (</a:t>
            </a:r>
            <a:r>
              <a:rPr lang="en-US" sz="2000" dirty="0" err="1" smtClean="0"/>
              <a:t>Strogilos</a:t>
            </a:r>
            <a:r>
              <a:rPr lang="en-US" sz="2000" dirty="0" smtClean="0"/>
              <a:t> and </a:t>
            </a:r>
            <a:r>
              <a:rPr lang="en-US" sz="2000" dirty="0" err="1" smtClean="0"/>
              <a:t>Stefanidis</a:t>
            </a:r>
            <a:r>
              <a:rPr lang="en-US" sz="2000" dirty="0" smtClean="0"/>
              <a:t>, in press)</a:t>
            </a:r>
            <a:r>
              <a:rPr lang="el-GR" sz="2000" dirty="0" smtClean="0"/>
              <a:t> </a:t>
            </a:r>
            <a:r>
              <a:rPr lang="el-GR" sz="2000" dirty="0"/>
              <a:t>οι εκπαιδευτικοί </a:t>
            </a:r>
            <a:r>
              <a:rPr lang="el-GR" sz="2000" dirty="0" smtClean="0"/>
              <a:t>ΓΕ και ΕΕ διαφώνησαν για τις αρμοδιότητες του καθενός στην τάξη της συνδιδασκαλίας</a:t>
            </a:r>
          </a:p>
          <a:p>
            <a:pPr marL="640080" lvl="1" indent="-274320" fontAlgn="auto">
              <a:spcAft>
                <a:spcPts val="0"/>
              </a:spcAft>
              <a:buFont typeface="Wingdings 2"/>
              <a:buChar char=""/>
              <a:defRPr/>
            </a:pPr>
            <a:r>
              <a:rPr lang="el-GR" sz="1600" dirty="0" smtClean="0"/>
              <a:t>Οι ΕΕ πιστεύουν ότι οι ΓΕ χρειάζεται να έχουν πιο ενεργό ρόλο στην εκπαίδευση των μαθητών με αναπηρίες στο σχεδιασμό, την εφαρμογή, την αξιολόγηση και τη διαχείριση της συμπεριφοράς τους</a:t>
            </a:r>
          </a:p>
          <a:p>
            <a:pPr marL="640080" lvl="1" indent="-274320" fontAlgn="auto">
              <a:spcAft>
                <a:spcPts val="0"/>
              </a:spcAft>
              <a:buFont typeface="Wingdings 2"/>
              <a:buChar char=""/>
              <a:defRPr/>
            </a:pPr>
            <a:r>
              <a:rPr lang="el-GR" sz="1600" dirty="0" smtClean="0"/>
              <a:t>Οι πιο έμπειροι εκπαιδευτικοί  και οι ΕΕ πιστεύουν ότι οι ΕΕ χρειάζεται να έχουν πιο ενεργό ρόλο στην εκπαίδευση όλων των μαθητών</a:t>
            </a:r>
          </a:p>
          <a:p>
            <a:pPr marL="274320" indent="-274320" fontAlgn="auto">
              <a:spcAft>
                <a:spcPts val="0"/>
              </a:spcAft>
              <a:buFont typeface="Wingdings"/>
              <a:buChar char=""/>
              <a:defRPr/>
            </a:pPr>
            <a:r>
              <a:rPr lang="el-GR" sz="2000" dirty="0" smtClean="0"/>
              <a:t>Σύμφωνα με τους Στρογγυλός και </a:t>
            </a:r>
            <a:r>
              <a:rPr lang="el-GR" sz="2000" dirty="0" err="1" smtClean="0"/>
              <a:t>Τραγουλιά</a:t>
            </a:r>
            <a:r>
              <a:rPr lang="el-GR" sz="2000" dirty="0" smtClean="0"/>
              <a:t> (2013)</a:t>
            </a:r>
          </a:p>
          <a:p>
            <a:pPr marL="640080" lvl="1" indent="-274320" fontAlgn="auto">
              <a:spcAft>
                <a:spcPts val="0"/>
              </a:spcAft>
              <a:buFont typeface="Wingdings 2"/>
              <a:buChar char=""/>
              <a:defRPr/>
            </a:pPr>
            <a:r>
              <a:rPr lang="el-GR" sz="1600" dirty="0" smtClean="0"/>
              <a:t>Το μοντέλο ένας διδάσκει και ένας βοηθάει επικρατεί</a:t>
            </a:r>
          </a:p>
          <a:p>
            <a:pPr marL="640080" lvl="1" indent="-274320" fontAlgn="auto">
              <a:spcAft>
                <a:spcPts val="0"/>
              </a:spcAft>
              <a:buFont typeface="Wingdings 2"/>
              <a:buChar char=""/>
              <a:defRPr/>
            </a:pPr>
            <a:r>
              <a:rPr lang="el-GR" sz="1600" dirty="0" smtClean="0"/>
              <a:t>Οι ρόλοι ήταν προκαθορισμένοι, διαφορετικοί και άνισοι</a:t>
            </a:r>
          </a:p>
          <a:p>
            <a:pPr marL="640080" lvl="1" indent="-274320" fontAlgn="auto">
              <a:spcAft>
                <a:spcPts val="0"/>
              </a:spcAft>
              <a:buFont typeface="Wingdings 2"/>
              <a:buChar char=""/>
              <a:defRPr/>
            </a:pPr>
            <a:r>
              <a:rPr lang="el-GR" sz="1600" dirty="0" smtClean="0"/>
              <a:t>Οι γονείς ενθαρρύνουν την εφαρμογή του παραδοσιακού μοντέλου ειδικής αγωγής μέσα στην τάξη</a:t>
            </a:r>
          </a:p>
          <a:p>
            <a:pPr marL="640080" lvl="1" indent="-274320" fontAlgn="auto">
              <a:spcAft>
                <a:spcPts val="0"/>
              </a:spcAft>
              <a:buFont typeface="Wingdings 2"/>
              <a:buChar char=""/>
              <a:defRPr/>
            </a:pPr>
            <a:r>
              <a:rPr lang="el-GR" sz="1600" dirty="0" smtClean="0"/>
              <a:t>‘γονείς ως εκπαιδευτικοί’ και ‘γονείς ως συντονιστές’</a:t>
            </a:r>
          </a:p>
          <a:p>
            <a:pPr marL="640080" lvl="1" indent="-274320" fontAlgn="auto">
              <a:spcAft>
                <a:spcPts val="0"/>
              </a:spcAft>
              <a:buFont typeface="Wingdings 2"/>
              <a:buChar char=""/>
              <a:defRPr/>
            </a:pPr>
            <a:endParaRPr lang="el-GR" sz="1600" dirty="0"/>
          </a:p>
          <a:p>
            <a:pPr marL="0" indent="0" fontAlgn="auto">
              <a:spcAft>
                <a:spcPts val="0"/>
              </a:spcAft>
              <a:buFont typeface="Wingdings"/>
              <a:buNone/>
              <a:defRPr/>
            </a:pPr>
            <a:endParaRPr lang="el-GR" sz="2000" dirty="0"/>
          </a:p>
        </p:txBody>
      </p:sp>
      <p:sp>
        <p:nvSpPr>
          <p:cNvPr id="47108" name="4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30852858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4213" y="333375"/>
            <a:ext cx="7772400" cy="1833563"/>
          </a:xfrm>
        </p:spPr>
        <p:txBody>
          <a:bodyPr/>
          <a:lstStyle/>
          <a:p>
            <a:pPr fontAlgn="auto">
              <a:spcAft>
                <a:spcPts val="0"/>
              </a:spcAft>
              <a:defRPr/>
            </a:pPr>
            <a:r>
              <a:rPr lang="el-GR" sz="3200" dirty="0" smtClean="0"/>
              <a:t>ΜΟΡΦΕΣ ΣΥΝΕΡΓΑΤΙΚΗΣ ΔΙΔΑΣΚΑΛΙΑΣ</a:t>
            </a:r>
            <a:endParaRPr lang="en-GB" sz="3200" dirty="0"/>
          </a:p>
        </p:txBody>
      </p:sp>
      <p:sp>
        <p:nvSpPr>
          <p:cNvPr id="48131" name="3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13026083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2 - Τίτλος"/>
          <p:cNvSpPr>
            <a:spLocks noGrp="1"/>
          </p:cNvSpPr>
          <p:nvPr>
            <p:ph type="title"/>
          </p:nvPr>
        </p:nvSpPr>
        <p:spPr>
          <a:xfrm>
            <a:off x="827584" y="0"/>
            <a:ext cx="7772400" cy="1079500"/>
          </a:xfrm>
        </p:spPr>
        <p:txBody>
          <a:bodyPr>
            <a:normAutofit fontScale="90000"/>
          </a:bodyPr>
          <a:lstStyle/>
          <a:p>
            <a:pPr fontAlgn="auto">
              <a:spcAft>
                <a:spcPts val="0"/>
              </a:spcAft>
              <a:defRPr/>
            </a:pPr>
            <a:r>
              <a:rPr lang="en-US" altLang="el-GR" sz="1600" dirty="0" smtClean="0"/>
              <a:t>Friend, M., &amp; Cook, L., Hurley-Chamberlain., D. &amp; Shamberger, C. (2010). Co-</a:t>
            </a:r>
            <a:r>
              <a:rPr lang="el-GR" altLang="el-GR" sz="1600" dirty="0" smtClean="0"/>
              <a:t/>
            </a:r>
            <a:br>
              <a:rPr lang="el-GR" altLang="el-GR" sz="1600" dirty="0" smtClean="0"/>
            </a:br>
            <a:r>
              <a:rPr lang="en-US" altLang="el-GR" sz="1600" dirty="0" err="1" smtClean="0"/>
              <a:t>teaching:An</a:t>
            </a:r>
            <a:r>
              <a:rPr lang="en-US" altLang="el-GR" sz="1600" dirty="0" smtClean="0"/>
              <a:t> illustration of the complexity of collaboration in special education, </a:t>
            </a:r>
            <a:r>
              <a:rPr lang="en-US" altLang="el-GR" sz="1600" i="1" dirty="0" smtClean="0"/>
              <a:t>Journal of Educational and Psychological Consultation</a:t>
            </a:r>
            <a:r>
              <a:rPr lang="en-US" altLang="el-GR" sz="1600" dirty="0" smtClean="0"/>
              <a:t>, 20(1),9-27</a:t>
            </a:r>
            <a:r>
              <a:rPr lang="en-US" altLang="el-GR" sz="1800" dirty="0" smtClean="0"/>
              <a:t>.</a:t>
            </a:r>
            <a:r>
              <a:rPr lang="el-GR" altLang="el-GR" sz="1800" dirty="0" smtClean="0"/>
              <a:t/>
            </a:r>
            <a:br>
              <a:rPr lang="el-GR" altLang="el-GR" sz="1800" dirty="0" smtClean="0"/>
            </a:br>
            <a:endParaRPr lang="el-GR" altLang="el-GR" sz="1800" dirty="0" smtClean="0"/>
          </a:p>
        </p:txBody>
      </p:sp>
      <p:pic>
        <p:nvPicPr>
          <p:cNvPr id="49155" name="Picture 2"/>
          <p:cNvPicPr>
            <a:picLocks noGrp="1" noChangeAspect="1" noChangeArrowheads="1"/>
          </p:cNvPicPr>
          <p:nvPr>
            <p:ph sz="quarter" idx="1"/>
          </p:nvPr>
        </p:nvPicPr>
        <p:blipFill>
          <a:blip r:embed="rId2" cstate="print"/>
          <a:srcRect/>
          <a:stretch>
            <a:fillRect/>
          </a:stretch>
        </p:blipFill>
        <p:spPr>
          <a:xfrm>
            <a:off x="457200" y="1624013"/>
            <a:ext cx="7467600" cy="4826000"/>
          </a:xfrm>
        </p:spPr>
      </p:pic>
    </p:spTree>
    <p:extLst>
      <p:ext uri="{BB962C8B-B14F-4D97-AF65-F5344CB8AC3E}">
        <p14:creationId xmlns:p14="http://schemas.microsoft.com/office/powerpoint/2010/main" val="37927566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p:txBody>
          <a:bodyPr>
            <a:normAutofit fontScale="90000"/>
          </a:bodyPr>
          <a:lstStyle/>
          <a:p>
            <a:pPr fontAlgn="auto">
              <a:spcAft>
                <a:spcPts val="0"/>
              </a:spcAft>
              <a:defRPr/>
            </a:pPr>
            <a:r>
              <a:rPr lang="el-GR" altLang="el-GR" sz="2000" b="1" dirty="0" smtClean="0"/>
              <a:t>Υποστηρικτική διδασκαλία: </a:t>
            </a:r>
            <a:r>
              <a:rPr lang="el-GR" altLang="el-GR" sz="2000" dirty="0" smtClean="0"/>
              <a:t>Ο ένας εκπαιδευτικός παρουσιάζει το αντικείμενο διδασκαλίας και ο άλλος βοηθά τους μαθητές που δυσκολεύονται. Οι μαθητές ενδέχεται να κάνουν κοινή η διαφοροποιημένη εργασία.</a:t>
            </a:r>
            <a:endParaRPr lang="en-GB" altLang="el-GR" sz="2000" dirty="0" smtClean="0"/>
          </a:p>
        </p:txBody>
      </p:sp>
      <p:graphicFrame>
        <p:nvGraphicFramePr>
          <p:cNvPr id="1026" name="Object 12"/>
          <p:cNvGraphicFramePr>
            <a:graphicFrameLocks noGrp="1" noChangeAspect="1"/>
          </p:cNvGraphicFramePr>
          <p:nvPr>
            <p:ph sz="quarter" idx="1"/>
            <p:extLst>
              <p:ext uri="{D42A27DB-BD31-4B8C-83A1-F6EECF244321}">
                <p14:modId xmlns:p14="http://schemas.microsoft.com/office/powerpoint/2010/main" val="3130409768"/>
              </p:ext>
            </p:extLst>
          </p:nvPr>
        </p:nvGraphicFramePr>
        <p:xfrm>
          <a:off x="686594" y="1766094"/>
          <a:ext cx="7770812" cy="4392612"/>
        </p:xfrm>
        <a:graphic>
          <a:graphicData uri="http://schemas.openxmlformats.org/presentationml/2006/ole">
            <mc:AlternateContent xmlns:mc="http://schemas.openxmlformats.org/markup-compatibility/2006">
              <mc:Choice xmlns:v="urn:schemas-microsoft-com:vml" Requires="v">
                <p:oleObj spid="_x0000_s1032" name="Document" r:id="rId5" imgW="7780020" imgH="4114800" progId="Word.Document.8">
                  <p:embed/>
                </p:oleObj>
              </mc:Choice>
              <mc:Fallback>
                <p:oleObj name="Document" r:id="rId5" imgW="7780020" imgH="4114800" progId="Word.Document.8">
                  <p:embed/>
                  <p:pic>
                    <p:nvPicPr>
                      <p:cNvPr id="0" name=""/>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6594" y="1766094"/>
                        <a:ext cx="7770812" cy="43926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8" name="Rectangle 4"/>
          <p:cNvSpPr>
            <a:spLocks noChangeArrowheads="1"/>
          </p:cNvSpPr>
          <p:nvPr/>
        </p:nvSpPr>
        <p:spPr bwMode="auto">
          <a:xfrm>
            <a:off x="1676400" y="4724400"/>
            <a:ext cx="800100" cy="685800"/>
          </a:xfrm>
          <a:prstGeom prst="rect">
            <a:avLst/>
          </a:prstGeom>
          <a:solidFill>
            <a:srgbClr val="FFFFFF"/>
          </a:solidFill>
          <a:ln w="9525">
            <a:solidFill>
              <a:srgbClr val="000000"/>
            </a:solidFill>
            <a:miter lim="800000"/>
            <a:headEnd/>
            <a:tailEnd/>
          </a:ln>
        </p:spPr>
        <p:txBody>
          <a:bodyPr/>
          <a:lstStyle/>
          <a:p>
            <a:endParaRPr lang="el-GR" altLang="el-GR"/>
          </a:p>
        </p:txBody>
      </p:sp>
      <p:sp>
        <p:nvSpPr>
          <p:cNvPr id="1029" name="Rectangle 6"/>
          <p:cNvSpPr>
            <a:spLocks noChangeArrowheads="1"/>
          </p:cNvSpPr>
          <p:nvPr/>
        </p:nvSpPr>
        <p:spPr bwMode="auto">
          <a:xfrm>
            <a:off x="4114800" y="4114800"/>
            <a:ext cx="381000" cy="228600"/>
          </a:xfrm>
          <a:prstGeom prst="rect">
            <a:avLst/>
          </a:prstGeom>
          <a:solidFill>
            <a:srgbClr val="FF0000"/>
          </a:solidFill>
          <a:ln w="9525">
            <a:solidFill>
              <a:schemeClr val="tx1"/>
            </a:solidFill>
            <a:miter lim="800000"/>
            <a:headEnd/>
            <a:tailEnd/>
          </a:ln>
        </p:spPr>
        <p:txBody>
          <a:bodyPr wrap="none" anchor="ctr"/>
          <a:lstStyle/>
          <a:p>
            <a:endParaRPr lang="el-GR" altLang="el-GR"/>
          </a:p>
        </p:txBody>
      </p:sp>
      <p:sp>
        <p:nvSpPr>
          <p:cNvPr id="1030" name="Oval 7"/>
          <p:cNvSpPr>
            <a:spLocks noChangeArrowheads="1"/>
          </p:cNvSpPr>
          <p:nvPr/>
        </p:nvSpPr>
        <p:spPr bwMode="auto">
          <a:xfrm>
            <a:off x="1981200" y="43434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31" name="Oval 8"/>
          <p:cNvSpPr>
            <a:spLocks noChangeArrowheads="1"/>
          </p:cNvSpPr>
          <p:nvPr/>
        </p:nvSpPr>
        <p:spPr bwMode="auto">
          <a:xfrm>
            <a:off x="2590800" y="49530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32" name="Oval 9"/>
          <p:cNvSpPr>
            <a:spLocks noChangeArrowheads="1"/>
          </p:cNvSpPr>
          <p:nvPr/>
        </p:nvSpPr>
        <p:spPr bwMode="auto">
          <a:xfrm>
            <a:off x="1295400" y="49530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33" name="Oval 10"/>
          <p:cNvSpPr>
            <a:spLocks noChangeArrowheads="1"/>
          </p:cNvSpPr>
          <p:nvPr/>
        </p:nvSpPr>
        <p:spPr bwMode="auto">
          <a:xfrm>
            <a:off x="1981200" y="55626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34" name="Oval 11"/>
          <p:cNvSpPr>
            <a:spLocks noChangeArrowheads="1"/>
          </p:cNvSpPr>
          <p:nvPr/>
        </p:nvSpPr>
        <p:spPr bwMode="auto">
          <a:xfrm>
            <a:off x="1981200" y="25908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35" name="Oval 12"/>
          <p:cNvSpPr>
            <a:spLocks noChangeArrowheads="1"/>
          </p:cNvSpPr>
          <p:nvPr/>
        </p:nvSpPr>
        <p:spPr bwMode="auto">
          <a:xfrm>
            <a:off x="2590800" y="32766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36" name="Oval 13"/>
          <p:cNvSpPr>
            <a:spLocks noChangeArrowheads="1"/>
          </p:cNvSpPr>
          <p:nvPr/>
        </p:nvSpPr>
        <p:spPr bwMode="auto">
          <a:xfrm>
            <a:off x="1371600" y="32766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37" name="Oval 14"/>
          <p:cNvSpPr>
            <a:spLocks noChangeArrowheads="1"/>
          </p:cNvSpPr>
          <p:nvPr/>
        </p:nvSpPr>
        <p:spPr bwMode="auto">
          <a:xfrm>
            <a:off x="1981200" y="37338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38" name="Oval 15"/>
          <p:cNvSpPr>
            <a:spLocks noChangeArrowheads="1"/>
          </p:cNvSpPr>
          <p:nvPr/>
        </p:nvSpPr>
        <p:spPr bwMode="auto">
          <a:xfrm>
            <a:off x="5867400" y="26670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39" name="Oval 16"/>
          <p:cNvSpPr>
            <a:spLocks noChangeArrowheads="1"/>
          </p:cNvSpPr>
          <p:nvPr/>
        </p:nvSpPr>
        <p:spPr bwMode="auto">
          <a:xfrm>
            <a:off x="5334000" y="32004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40" name="Oval 17"/>
          <p:cNvSpPr>
            <a:spLocks noChangeArrowheads="1"/>
          </p:cNvSpPr>
          <p:nvPr/>
        </p:nvSpPr>
        <p:spPr bwMode="auto">
          <a:xfrm>
            <a:off x="5943600" y="36576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41" name="Oval 18"/>
          <p:cNvSpPr>
            <a:spLocks noChangeArrowheads="1"/>
          </p:cNvSpPr>
          <p:nvPr/>
        </p:nvSpPr>
        <p:spPr bwMode="auto">
          <a:xfrm>
            <a:off x="6477000" y="31242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42" name="Oval 19"/>
          <p:cNvSpPr>
            <a:spLocks noChangeArrowheads="1"/>
          </p:cNvSpPr>
          <p:nvPr/>
        </p:nvSpPr>
        <p:spPr bwMode="auto">
          <a:xfrm>
            <a:off x="5867400" y="43434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43" name="Oval 20"/>
          <p:cNvSpPr>
            <a:spLocks noChangeArrowheads="1"/>
          </p:cNvSpPr>
          <p:nvPr/>
        </p:nvSpPr>
        <p:spPr bwMode="auto">
          <a:xfrm>
            <a:off x="6477000" y="48006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44" name="Oval 21"/>
          <p:cNvSpPr>
            <a:spLocks noChangeArrowheads="1"/>
          </p:cNvSpPr>
          <p:nvPr/>
        </p:nvSpPr>
        <p:spPr bwMode="auto">
          <a:xfrm>
            <a:off x="5867400" y="54102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45" name="Oval 22"/>
          <p:cNvSpPr>
            <a:spLocks noChangeArrowheads="1"/>
          </p:cNvSpPr>
          <p:nvPr/>
        </p:nvSpPr>
        <p:spPr bwMode="auto">
          <a:xfrm>
            <a:off x="5257800" y="48768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1046" name="Line 28"/>
          <p:cNvSpPr>
            <a:spLocks noChangeShapeType="1"/>
          </p:cNvSpPr>
          <p:nvPr/>
        </p:nvSpPr>
        <p:spPr bwMode="auto">
          <a:xfrm flipV="1">
            <a:off x="4572000" y="3733800"/>
            <a:ext cx="533400" cy="304800"/>
          </a:xfrm>
          <a:prstGeom prst="line">
            <a:avLst/>
          </a:prstGeom>
          <a:noFill/>
          <a:ln w="9525">
            <a:solidFill>
              <a:schemeClr val="tx1"/>
            </a:solidFill>
            <a:round/>
            <a:headEnd/>
            <a:tailEnd type="triangle" w="med" len="med"/>
          </a:ln>
        </p:spPr>
        <p:txBody>
          <a:bodyPr/>
          <a:lstStyle/>
          <a:p>
            <a:endParaRPr lang="el-GR"/>
          </a:p>
        </p:txBody>
      </p:sp>
      <p:sp>
        <p:nvSpPr>
          <p:cNvPr id="1047" name="Line 29"/>
          <p:cNvSpPr>
            <a:spLocks noChangeShapeType="1"/>
          </p:cNvSpPr>
          <p:nvPr/>
        </p:nvSpPr>
        <p:spPr bwMode="auto">
          <a:xfrm>
            <a:off x="4572000" y="4419600"/>
            <a:ext cx="609600" cy="228600"/>
          </a:xfrm>
          <a:prstGeom prst="line">
            <a:avLst/>
          </a:prstGeom>
          <a:noFill/>
          <a:ln w="9525">
            <a:solidFill>
              <a:schemeClr val="tx1"/>
            </a:solidFill>
            <a:round/>
            <a:headEnd/>
            <a:tailEnd type="triangle" w="med" len="med"/>
          </a:ln>
        </p:spPr>
        <p:txBody>
          <a:bodyPr/>
          <a:lstStyle/>
          <a:p>
            <a:endParaRPr lang="el-GR"/>
          </a:p>
        </p:txBody>
      </p:sp>
      <p:sp>
        <p:nvSpPr>
          <p:cNvPr id="1048" name="Line 30"/>
          <p:cNvSpPr>
            <a:spLocks noChangeShapeType="1"/>
          </p:cNvSpPr>
          <p:nvPr/>
        </p:nvSpPr>
        <p:spPr bwMode="auto">
          <a:xfrm flipH="1">
            <a:off x="3505200" y="4419600"/>
            <a:ext cx="533400" cy="228600"/>
          </a:xfrm>
          <a:prstGeom prst="line">
            <a:avLst/>
          </a:prstGeom>
          <a:noFill/>
          <a:ln w="9525">
            <a:solidFill>
              <a:schemeClr val="tx1"/>
            </a:solidFill>
            <a:round/>
            <a:headEnd/>
            <a:tailEnd type="triangle" w="med" len="med"/>
          </a:ln>
        </p:spPr>
        <p:txBody>
          <a:bodyPr/>
          <a:lstStyle/>
          <a:p>
            <a:endParaRPr lang="el-GR"/>
          </a:p>
        </p:txBody>
      </p:sp>
      <p:sp>
        <p:nvSpPr>
          <p:cNvPr id="1049" name="Line 31"/>
          <p:cNvSpPr>
            <a:spLocks noChangeShapeType="1"/>
          </p:cNvSpPr>
          <p:nvPr/>
        </p:nvSpPr>
        <p:spPr bwMode="auto">
          <a:xfrm flipH="1" flipV="1">
            <a:off x="3276600" y="3657600"/>
            <a:ext cx="762000" cy="381000"/>
          </a:xfrm>
          <a:prstGeom prst="line">
            <a:avLst/>
          </a:prstGeom>
          <a:noFill/>
          <a:ln w="9525">
            <a:solidFill>
              <a:schemeClr val="tx1"/>
            </a:solidFill>
            <a:round/>
            <a:headEnd/>
            <a:tailEnd type="triangle" w="med" len="med"/>
          </a:ln>
        </p:spPr>
        <p:txBody>
          <a:bodyPr/>
          <a:lstStyle/>
          <a:p>
            <a:endParaRPr lang="el-GR"/>
          </a:p>
        </p:txBody>
      </p:sp>
      <p:sp>
        <p:nvSpPr>
          <p:cNvPr id="1050" name="26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1153910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457200" y="274638"/>
            <a:ext cx="7467600" cy="1498600"/>
          </a:xfrm>
        </p:spPr>
        <p:txBody>
          <a:bodyPr>
            <a:normAutofit fontScale="90000"/>
          </a:bodyPr>
          <a:lstStyle/>
          <a:p>
            <a:pPr fontAlgn="auto">
              <a:spcAft>
                <a:spcPts val="0"/>
              </a:spcAft>
              <a:defRPr/>
            </a:pPr>
            <a:r>
              <a:rPr lang="el-GR" altLang="el-GR" sz="2000" b="1" dirty="0" smtClean="0"/>
              <a:t>Εναλλακτική- συμπληρωματική διδασκαλία: </a:t>
            </a:r>
            <a:r>
              <a:rPr lang="el-GR" altLang="el-GR" sz="2000" dirty="0" smtClean="0"/>
              <a:t>Ο ένας εκπαιδευτικός παρουσιάζει το μάθημα, ενώ ο άλλος βοηθά ένα παιδί που έχει πρόβλημα στην κατανόηση η επεξεργασία η ολοκλήρωση κάποιας εργασίας. Το υλικό διδασκαλίας διαφοροποιείται μονο για το συγκεκριμένο μαθητή.</a:t>
            </a:r>
            <a:endParaRPr lang="en-GB" altLang="el-GR" sz="2000" dirty="0" smtClean="0"/>
          </a:p>
        </p:txBody>
      </p:sp>
      <p:graphicFrame>
        <p:nvGraphicFramePr>
          <p:cNvPr id="2050" name="Object 22"/>
          <p:cNvGraphicFramePr>
            <a:graphicFrameLocks noGrp="1" noChangeAspect="1"/>
          </p:cNvGraphicFramePr>
          <p:nvPr>
            <p:ph sz="quarter" idx="1"/>
          </p:nvPr>
        </p:nvGraphicFramePr>
        <p:xfrm>
          <a:off x="457200" y="2062163"/>
          <a:ext cx="7467600" cy="3949700"/>
        </p:xfrm>
        <a:graphic>
          <a:graphicData uri="http://schemas.openxmlformats.org/presentationml/2006/ole">
            <mc:AlternateContent xmlns:mc="http://schemas.openxmlformats.org/markup-compatibility/2006">
              <mc:Choice xmlns:v="urn:schemas-microsoft-com:vml" Requires="v">
                <p:oleObj spid="_x0000_s2062" name="Document" r:id="rId5" imgW="7780020" imgH="4114800" progId="Word.Document.8">
                  <p:embed/>
                </p:oleObj>
              </mc:Choice>
              <mc:Fallback>
                <p:oleObj name="Document" r:id="rId5" imgW="7780020" imgH="4114800" progId="Word.Document.8">
                  <p:embed/>
                  <p:pic>
                    <p:nvPicPr>
                      <p:cNvPr id="0" name=""/>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 y="2062163"/>
                        <a:ext cx="7467600" cy="3949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1" name="Object 23"/>
          <p:cNvGraphicFramePr>
            <a:graphicFrameLocks noChangeAspect="1"/>
          </p:cNvGraphicFramePr>
          <p:nvPr/>
        </p:nvGraphicFramePr>
        <p:xfrm>
          <a:off x="838200" y="2133600"/>
          <a:ext cx="7772400" cy="4111625"/>
        </p:xfrm>
        <a:graphic>
          <a:graphicData uri="http://schemas.openxmlformats.org/presentationml/2006/ole">
            <mc:AlternateContent xmlns:mc="http://schemas.openxmlformats.org/markup-compatibility/2006">
              <mc:Choice xmlns:v="urn:schemas-microsoft-com:vml" Requires="v">
                <p:oleObj spid="_x0000_s2063" name="Document" r:id="rId8" imgW="7780020" imgH="4114800" progId="Word.Document.8">
                  <p:embed/>
                </p:oleObj>
              </mc:Choice>
              <mc:Fallback>
                <p:oleObj name="Document" r:id="rId8" imgW="7780020" imgH="4114800" progId="Word.Document.8">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38200" y="2133600"/>
                        <a:ext cx="7772400" cy="411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53" name="5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40910269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normAutofit fontScale="90000"/>
          </a:bodyPr>
          <a:lstStyle/>
          <a:p>
            <a:pPr fontAlgn="auto">
              <a:spcAft>
                <a:spcPts val="0"/>
              </a:spcAft>
              <a:defRPr/>
            </a:pPr>
            <a:r>
              <a:rPr lang="el-GR" altLang="el-GR" sz="2000" b="1" dirty="0" smtClean="0"/>
              <a:t>Παράλληλη διδασκαλία: </a:t>
            </a:r>
            <a:r>
              <a:rPr lang="el-GR" altLang="el-GR" sz="2000" dirty="0" smtClean="0"/>
              <a:t>Οι μαθητές χωρίζονται σε ομάδες π.χ. με βάση τη μαθησιακή ετοιμότητα. Κάθε εκπαιδευτικός αναλαμβάνει ένα συγκεκριμένο αριθμό ομάδων. Οι εργασίες ενδέχεται να είναι διαφοροποιημένες  με βάση τη μαθησιακή ετοιμότητα.</a:t>
            </a:r>
            <a:endParaRPr lang="en-GB" altLang="el-GR" sz="2000" dirty="0" smtClean="0"/>
          </a:p>
        </p:txBody>
      </p:sp>
      <p:graphicFrame>
        <p:nvGraphicFramePr>
          <p:cNvPr id="3074" name="Object 12"/>
          <p:cNvGraphicFramePr>
            <a:graphicFrameLocks noGrp="1" noChangeAspect="1"/>
          </p:cNvGraphicFramePr>
          <p:nvPr>
            <p:ph sz="quarter" idx="1"/>
          </p:nvPr>
        </p:nvGraphicFramePr>
        <p:xfrm>
          <a:off x="457200" y="1988840"/>
          <a:ext cx="7467600" cy="3949700"/>
        </p:xfrm>
        <a:graphic>
          <a:graphicData uri="http://schemas.openxmlformats.org/presentationml/2006/ole">
            <mc:AlternateContent xmlns:mc="http://schemas.openxmlformats.org/markup-compatibility/2006">
              <mc:Choice xmlns:v="urn:schemas-microsoft-com:vml" Requires="v">
                <p:oleObj spid="_x0000_s3080" name="Document" r:id="rId5" imgW="7780020" imgH="4114800" progId="Word.Document.8">
                  <p:embed/>
                </p:oleObj>
              </mc:Choice>
              <mc:Fallback>
                <p:oleObj name="Document" r:id="rId5" imgW="7780020" imgH="4114800" progId="Word.Document.8">
                  <p:embed/>
                  <p:pic>
                    <p:nvPicPr>
                      <p:cNvPr id="0" name=""/>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 y="1988840"/>
                        <a:ext cx="7467600" cy="3949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4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26410912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fontAlgn="auto">
              <a:spcAft>
                <a:spcPts val="0"/>
              </a:spcAft>
              <a:defRPr/>
            </a:pPr>
            <a:r>
              <a:rPr lang="el-GR" sz="2800" dirty="0" smtClean="0"/>
              <a:t>ΣΥΝΕΡΓΑΤΙΚΗ ΔΙΔΑΣΚΑΛΙΑ</a:t>
            </a:r>
            <a:br>
              <a:rPr lang="el-GR" sz="2800" dirty="0" smtClean="0"/>
            </a:br>
            <a:r>
              <a:rPr lang="el-GR" sz="2800" b="1" dirty="0" smtClean="0"/>
              <a:t>ΣΤΟΧΟΣ: Η συμμετοχή όλων των παιδιών της τάξης</a:t>
            </a:r>
            <a:endParaRPr lang="el-GR" sz="2800" dirty="0"/>
          </a:p>
        </p:txBody>
      </p:sp>
      <p:sp>
        <p:nvSpPr>
          <p:cNvPr id="34819" name="2 - Θέση περιεχομένου"/>
          <p:cNvSpPr>
            <a:spLocks noGrp="1"/>
          </p:cNvSpPr>
          <p:nvPr>
            <p:ph sz="quarter" idx="1"/>
          </p:nvPr>
        </p:nvSpPr>
        <p:spPr>
          <a:xfrm>
            <a:off x="457200" y="1600200"/>
            <a:ext cx="7467600" cy="4492625"/>
          </a:xfrm>
        </p:spPr>
        <p:txBody>
          <a:bodyPr/>
          <a:lstStyle/>
          <a:p>
            <a:pPr algn="ctr">
              <a:buFont typeface="Wingdings" pitchFamily="2" charset="2"/>
              <a:buNone/>
            </a:pPr>
            <a:r>
              <a:rPr lang="el-GR" smtClean="0"/>
              <a:t>Συμπερίληψη (</a:t>
            </a:r>
            <a:r>
              <a:rPr lang="en-US" smtClean="0"/>
              <a:t>Inclusion)</a:t>
            </a:r>
          </a:p>
          <a:p>
            <a:pPr algn="ctr">
              <a:buFont typeface="Wingdings" pitchFamily="2" charset="2"/>
              <a:buNone/>
            </a:pPr>
            <a:endParaRPr lang="en-US" smtClean="0"/>
          </a:p>
          <a:p>
            <a:pPr algn="ctr">
              <a:buFont typeface="Wingdings" pitchFamily="2" charset="2"/>
              <a:buNone/>
            </a:pPr>
            <a:endParaRPr lang="el-GR" smtClean="0"/>
          </a:p>
        </p:txBody>
      </p:sp>
      <p:sp>
        <p:nvSpPr>
          <p:cNvPr id="4" name="3 - Έλλειψη"/>
          <p:cNvSpPr/>
          <p:nvPr/>
        </p:nvSpPr>
        <p:spPr>
          <a:xfrm>
            <a:off x="1763713" y="2564904"/>
            <a:ext cx="5329238" cy="360045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l-GR" dirty="0"/>
          </a:p>
        </p:txBody>
      </p:sp>
      <p:sp>
        <p:nvSpPr>
          <p:cNvPr id="5" name="4 - Έλλειψη"/>
          <p:cNvSpPr/>
          <p:nvPr/>
        </p:nvSpPr>
        <p:spPr>
          <a:xfrm>
            <a:off x="3240088" y="2564904"/>
            <a:ext cx="2376487" cy="13684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800" dirty="0"/>
              <a:t>Τμήμα Ένταξης/ Παράλληλη Στήριξη</a:t>
            </a:r>
          </a:p>
        </p:txBody>
      </p:sp>
      <p:sp>
        <p:nvSpPr>
          <p:cNvPr id="6" name="5 - Έλλειψη"/>
          <p:cNvSpPr/>
          <p:nvPr/>
        </p:nvSpPr>
        <p:spPr>
          <a:xfrm>
            <a:off x="4932040" y="3738562"/>
            <a:ext cx="230505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800" dirty="0"/>
              <a:t>Συνεργατική Διδασκαλία</a:t>
            </a:r>
          </a:p>
        </p:txBody>
      </p:sp>
      <p:sp>
        <p:nvSpPr>
          <p:cNvPr id="7" name="6 - Έλλειψη"/>
          <p:cNvSpPr/>
          <p:nvPr/>
        </p:nvSpPr>
        <p:spPr>
          <a:xfrm>
            <a:off x="2195513" y="4076700"/>
            <a:ext cx="3024187" cy="1152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800" dirty="0"/>
              <a:t>Εξατομικευμένη/ Διαφοροποιημένη Διδασκαλία</a:t>
            </a:r>
          </a:p>
        </p:txBody>
      </p:sp>
      <p:sp>
        <p:nvSpPr>
          <p:cNvPr id="34824" name="9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14091013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63" y="332656"/>
            <a:ext cx="7467600" cy="1453282"/>
          </a:xfrm>
        </p:spPr>
        <p:txBody>
          <a:bodyPr>
            <a:noAutofit/>
          </a:bodyPr>
          <a:lstStyle/>
          <a:p>
            <a:pPr algn="just" fontAlgn="auto">
              <a:spcAft>
                <a:spcPts val="0"/>
              </a:spcAft>
              <a:defRPr/>
            </a:pPr>
            <a:r>
              <a:rPr lang="el-GR" altLang="el-GR" sz="1600" b="1" dirty="0" smtClean="0"/>
              <a:t>Διδασκαλία σε σταθμούς :</a:t>
            </a:r>
            <a:r>
              <a:rPr lang="el-GR" altLang="el-GR" sz="1600" dirty="0" smtClean="0"/>
              <a:t>.</a:t>
            </a:r>
            <a:r>
              <a:rPr lang="el-GR" sz="1600" dirty="0" smtClean="0"/>
              <a:t> οι μαθητές χωρίζονται σε δυο η περισσότερες ομάδες και οι εκπαιδευτικοί ταυτόχρονα προσφέρουν ατομικη η ομαδική υποστήριξη στα παιδιά που ανήκουν στις διαφορετικές ομάδες. Σε αυτό το μοντέλο οι ρόλοι των εκπαιδευτικών είναι περισσότερο συμπληρωματικοί και προσφέρουν βοήθεια ατομικά στα παιδιά που χρήζουν υποστήριξης</a:t>
            </a:r>
            <a:endParaRPr lang="el-GR" sz="1600" dirty="0"/>
          </a:p>
        </p:txBody>
      </p:sp>
      <p:sp>
        <p:nvSpPr>
          <p:cNvPr id="3" name="2 - Θέση περιεχομένου"/>
          <p:cNvSpPr>
            <a:spLocks noGrp="1"/>
          </p:cNvSpPr>
          <p:nvPr>
            <p:ph sz="quarter" idx="1"/>
          </p:nvPr>
        </p:nvSpPr>
        <p:spPr>
          <a:xfrm>
            <a:off x="500063" y="2000250"/>
            <a:ext cx="7467600" cy="4402138"/>
          </a:xfrm>
          <a:ln>
            <a:solidFill>
              <a:schemeClr val="tx1">
                <a:lumMod val="65000"/>
                <a:lumOff val="35000"/>
              </a:schemeClr>
            </a:solidFill>
          </a:ln>
        </p:spPr>
        <p:txBody>
          <a:bodyPr>
            <a:normAutofit/>
          </a:bodyPr>
          <a:lstStyle/>
          <a:p>
            <a:pPr marL="274320" indent="-274320" fontAlgn="auto">
              <a:spcAft>
                <a:spcPts val="0"/>
              </a:spcAft>
              <a:buFont typeface="Wingdings"/>
              <a:buChar char=""/>
              <a:defRPr/>
            </a:pPr>
            <a:r>
              <a:rPr lang="el-GR" dirty="0" smtClean="0"/>
              <a:t>                                  </a:t>
            </a:r>
            <a:r>
              <a:rPr lang="el-GR" sz="1600" dirty="0" smtClean="0"/>
              <a:t>ΠΙΝΑΚΑΣ</a:t>
            </a:r>
            <a:endParaRPr lang="el-GR" sz="1600" dirty="0"/>
          </a:p>
        </p:txBody>
      </p:sp>
      <p:sp>
        <p:nvSpPr>
          <p:cNvPr id="4" name="3 - Ορθογώνιο"/>
          <p:cNvSpPr/>
          <p:nvPr/>
        </p:nvSpPr>
        <p:spPr>
          <a:xfrm>
            <a:off x="3429000" y="2928938"/>
            <a:ext cx="1285875" cy="78581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11" name="10 - Ορθογώνιο"/>
          <p:cNvSpPr/>
          <p:nvPr/>
        </p:nvSpPr>
        <p:spPr>
          <a:xfrm rot="5400000">
            <a:off x="5536406" y="4750594"/>
            <a:ext cx="1214438" cy="85725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12" name="11 - Ορθογώνιο"/>
          <p:cNvSpPr/>
          <p:nvPr/>
        </p:nvSpPr>
        <p:spPr>
          <a:xfrm rot="5400000">
            <a:off x="1214438" y="4786313"/>
            <a:ext cx="1143000" cy="85725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13" name="12 - Ορθογώνιο"/>
          <p:cNvSpPr/>
          <p:nvPr/>
        </p:nvSpPr>
        <p:spPr>
          <a:xfrm>
            <a:off x="3286125" y="2071688"/>
            <a:ext cx="1714500" cy="35718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sz="1400" b="1" dirty="0"/>
          </a:p>
        </p:txBody>
      </p:sp>
      <p:sp>
        <p:nvSpPr>
          <p:cNvPr id="29" name="28 - Έλλειψη"/>
          <p:cNvSpPr/>
          <p:nvPr/>
        </p:nvSpPr>
        <p:spPr>
          <a:xfrm>
            <a:off x="2286000" y="4714875"/>
            <a:ext cx="214313" cy="214313"/>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30" name="29 - Έλλειψη"/>
          <p:cNvSpPr/>
          <p:nvPr/>
        </p:nvSpPr>
        <p:spPr>
          <a:xfrm>
            <a:off x="2286000" y="5143500"/>
            <a:ext cx="214313" cy="214313"/>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39" name="38 - Έλλειψη"/>
          <p:cNvSpPr/>
          <p:nvPr/>
        </p:nvSpPr>
        <p:spPr>
          <a:xfrm>
            <a:off x="4000500" y="3786188"/>
            <a:ext cx="214313" cy="214312"/>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40" name="39 - Έλλειψη"/>
          <p:cNvSpPr/>
          <p:nvPr/>
        </p:nvSpPr>
        <p:spPr>
          <a:xfrm>
            <a:off x="4500563" y="3786188"/>
            <a:ext cx="214312" cy="214312"/>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45" name="44 - Έλλειψη"/>
          <p:cNvSpPr/>
          <p:nvPr/>
        </p:nvSpPr>
        <p:spPr>
          <a:xfrm>
            <a:off x="4786313" y="3214688"/>
            <a:ext cx="214312" cy="214312"/>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46" name="45 - Ορθογώνιο"/>
          <p:cNvSpPr/>
          <p:nvPr/>
        </p:nvSpPr>
        <p:spPr>
          <a:xfrm>
            <a:off x="3857625" y="2571750"/>
            <a:ext cx="428625" cy="214313"/>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47" name="46 - Ορθογώνιο"/>
          <p:cNvSpPr/>
          <p:nvPr/>
        </p:nvSpPr>
        <p:spPr>
          <a:xfrm>
            <a:off x="6786563" y="4929188"/>
            <a:ext cx="214312" cy="50006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54" name="53 - Έλλειψη"/>
          <p:cNvSpPr/>
          <p:nvPr/>
        </p:nvSpPr>
        <p:spPr>
          <a:xfrm>
            <a:off x="3143250" y="3214688"/>
            <a:ext cx="214313" cy="214312"/>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55" name="54 - Έλλειψη"/>
          <p:cNvSpPr/>
          <p:nvPr/>
        </p:nvSpPr>
        <p:spPr>
          <a:xfrm>
            <a:off x="3500438" y="3786188"/>
            <a:ext cx="214312" cy="214312"/>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56" name="55 - Έλλειψη"/>
          <p:cNvSpPr/>
          <p:nvPr/>
        </p:nvSpPr>
        <p:spPr>
          <a:xfrm>
            <a:off x="2286000" y="5572125"/>
            <a:ext cx="214313" cy="214313"/>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57" name="56 - Έλλειψη"/>
          <p:cNvSpPr/>
          <p:nvPr/>
        </p:nvSpPr>
        <p:spPr>
          <a:xfrm>
            <a:off x="5429250" y="5500688"/>
            <a:ext cx="214313" cy="214312"/>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58" name="57 - Έλλειψη"/>
          <p:cNvSpPr/>
          <p:nvPr/>
        </p:nvSpPr>
        <p:spPr>
          <a:xfrm>
            <a:off x="5429250" y="5072063"/>
            <a:ext cx="214313" cy="214312"/>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59" name="58 - Έλλειψη"/>
          <p:cNvSpPr/>
          <p:nvPr/>
        </p:nvSpPr>
        <p:spPr>
          <a:xfrm>
            <a:off x="5429250" y="4643438"/>
            <a:ext cx="214313" cy="214312"/>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60" name="59 - Έλλειψη"/>
          <p:cNvSpPr/>
          <p:nvPr/>
        </p:nvSpPr>
        <p:spPr>
          <a:xfrm>
            <a:off x="6000750" y="5857875"/>
            <a:ext cx="214313" cy="214313"/>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61" name="60 - Έλλειψη"/>
          <p:cNvSpPr/>
          <p:nvPr/>
        </p:nvSpPr>
        <p:spPr>
          <a:xfrm>
            <a:off x="6000750" y="4286250"/>
            <a:ext cx="214313" cy="214313"/>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62" name="61 - Έλλειψη"/>
          <p:cNvSpPr/>
          <p:nvPr/>
        </p:nvSpPr>
        <p:spPr>
          <a:xfrm>
            <a:off x="1643063" y="5857875"/>
            <a:ext cx="214312" cy="214313"/>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63" name="62 - Έλλειψη"/>
          <p:cNvSpPr/>
          <p:nvPr/>
        </p:nvSpPr>
        <p:spPr>
          <a:xfrm>
            <a:off x="1643063" y="4357688"/>
            <a:ext cx="214312" cy="214312"/>
          </a:xfrm>
          <a:prstGeom prst="ellipse">
            <a:avLst/>
          </a:prstGeom>
          <a:solidFill>
            <a:srgbClr val="92D05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50201" name="24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31301370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p:txBody>
          <a:bodyPr/>
          <a:lstStyle/>
          <a:p>
            <a:pPr fontAlgn="auto">
              <a:spcAft>
                <a:spcPts val="0"/>
              </a:spcAft>
              <a:defRPr/>
            </a:pPr>
            <a:r>
              <a:rPr lang="el-GR" altLang="el-GR" sz="2000" b="1" dirty="0" smtClean="0"/>
              <a:t>Ομαδική διδασκαλία: </a:t>
            </a:r>
            <a:r>
              <a:rPr lang="el-GR" altLang="el-GR" sz="2000" dirty="0" smtClean="0"/>
              <a:t>και οι δυο εκπαιδευτικοί σχεδιάζουν, διδάσκουν, αξιολογούν κ.α. από κοινού</a:t>
            </a:r>
            <a:endParaRPr lang="en-GB" altLang="el-GR" sz="2000" dirty="0" smtClean="0"/>
          </a:p>
        </p:txBody>
      </p:sp>
      <p:graphicFrame>
        <p:nvGraphicFramePr>
          <p:cNvPr id="4098" name="Object 12"/>
          <p:cNvGraphicFramePr>
            <a:graphicFrameLocks noGrp="1" noChangeAspect="1"/>
          </p:cNvGraphicFramePr>
          <p:nvPr>
            <p:ph sz="quarter" idx="1"/>
          </p:nvPr>
        </p:nvGraphicFramePr>
        <p:xfrm>
          <a:off x="684213" y="1838325"/>
          <a:ext cx="7770812" cy="4110038"/>
        </p:xfrm>
        <a:graphic>
          <a:graphicData uri="http://schemas.openxmlformats.org/presentationml/2006/ole">
            <mc:AlternateContent xmlns:mc="http://schemas.openxmlformats.org/markup-compatibility/2006">
              <mc:Choice xmlns:v="urn:schemas-microsoft-com:vml" Requires="v">
                <p:oleObj spid="_x0000_s4104" name="Document" r:id="rId5" imgW="7780020" imgH="4114800" progId="Word.Document.8">
                  <p:embed/>
                </p:oleObj>
              </mc:Choice>
              <mc:Fallback>
                <p:oleObj name="Document" r:id="rId5" imgW="7780020" imgH="4114800" progId="Word.Document.8">
                  <p:embed/>
                  <p:pic>
                    <p:nvPicPr>
                      <p:cNvPr id="0" name=""/>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4213" y="1838325"/>
                        <a:ext cx="7770812" cy="41100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00" name="Rectangle 4"/>
          <p:cNvSpPr>
            <a:spLocks noChangeArrowheads="1"/>
          </p:cNvSpPr>
          <p:nvPr/>
        </p:nvSpPr>
        <p:spPr bwMode="auto">
          <a:xfrm>
            <a:off x="1676400" y="4724400"/>
            <a:ext cx="800100" cy="685800"/>
          </a:xfrm>
          <a:prstGeom prst="rect">
            <a:avLst/>
          </a:prstGeom>
          <a:solidFill>
            <a:srgbClr val="FFFFFF"/>
          </a:solidFill>
          <a:ln w="9525">
            <a:solidFill>
              <a:srgbClr val="000000"/>
            </a:solidFill>
            <a:miter lim="800000"/>
            <a:headEnd/>
            <a:tailEnd/>
          </a:ln>
        </p:spPr>
        <p:txBody>
          <a:bodyPr/>
          <a:lstStyle/>
          <a:p>
            <a:endParaRPr lang="el-GR" altLang="el-GR"/>
          </a:p>
        </p:txBody>
      </p:sp>
      <p:sp>
        <p:nvSpPr>
          <p:cNvPr id="4101" name="Rectangle 6"/>
          <p:cNvSpPr>
            <a:spLocks noChangeArrowheads="1"/>
          </p:cNvSpPr>
          <p:nvPr/>
        </p:nvSpPr>
        <p:spPr bwMode="auto">
          <a:xfrm>
            <a:off x="3203575" y="2420938"/>
            <a:ext cx="381000" cy="228600"/>
          </a:xfrm>
          <a:prstGeom prst="rect">
            <a:avLst/>
          </a:prstGeom>
          <a:solidFill>
            <a:srgbClr val="FF0000"/>
          </a:solidFill>
          <a:ln w="9525">
            <a:solidFill>
              <a:schemeClr val="tx1"/>
            </a:solidFill>
            <a:miter lim="800000"/>
            <a:headEnd/>
            <a:tailEnd/>
          </a:ln>
        </p:spPr>
        <p:txBody>
          <a:bodyPr wrap="none" anchor="ctr"/>
          <a:lstStyle/>
          <a:p>
            <a:endParaRPr lang="el-GR" altLang="el-GR"/>
          </a:p>
        </p:txBody>
      </p:sp>
      <p:sp>
        <p:nvSpPr>
          <p:cNvPr id="4102" name="Oval 7"/>
          <p:cNvSpPr>
            <a:spLocks noChangeArrowheads="1"/>
          </p:cNvSpPr>
          <p:nvPr/>
        </p:nvSpPr>
        <p:spPr bwMode="auto">
          <a:xfrm>
            <a:off x="1981200" y="43434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03" name="Oval 8"/>
          <p:cNvSpPr>
            <a:spLocks noChangeArrowheads="1"/>
          </p:cNvSpPr>
          <p:nvPr/>
        </p:nvSpPr>
        <p:spPr bwMode="auto">
          <a:xfrm>
            <a:off x="2590800" y="49530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04" name="Oval 9"/>
          <p:cNvSpPr>
            <a:spLocks noChangeArrowheads="1"/>
          </p:cNvSpPr>
          <p:nvPr/>
        </p:nvSpPr>
        <p:spPr bwMode="auto">
          <a:xfrm>
            <a:off x="1295400" y="49530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05" name="Oval 10"/>
          <p:cNvSpPr>
            <a:spLocks noChangeArrowheads="1"/>
          </p:cNvSpPr>
          <p:nvPr/>
        </p:nvSpPr>
        <p:spPr bwMode="auto">
          <a:xfrm>
            <a:off x="1981200" y="55626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06" name="Oval 11"/>
          <p:cNvSpPr>
            <a:spLocks noChangeArrowheads="1"/>
          </p:cNvSpPr>
          <p:nvPr/>
        </p:nvSpPr>
        <p:spPr bwMode="auto">
          <a:xfrm>
            <a:off x="1981200" y="25908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07" name="Oval 12"/>
          <p:cNvSpPr>
            <a:spLocks noChangeArrowheads="1"/>
          </p:cNvSpPr>
          <p:nvPr/>
        </p:nvSpPr>
        <p:spPr bwMode="auto">
          <a:xfrm>
            <a:off x="2581275" y="3081338"/>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08" name="Oval 13"/>
          <p:cNvSpPr>
            <a:spLocks noChangeArrowheads="1"/>
          </p:cNvSpPr>
          <p:nvPr/>
        </p:nvSpPr>
        <p:spPr bwMode="auto">
          <a:xfrm>
            <a:off x="1357313" y="31623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09" name="Oval 14"/>
          <p:cNvSpPr>
            <a:spLocks noChangeArrowheads="1"/>
          </p:cNvSpPr>
          <p:nvPr/>
        </p:nvSpPr>
        <p:spPr bwMode="auto">
          <a:xfrm>
            <a:off x="1981200" y="37338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10" name="Oval 15"/>
          <p:cNvSpPr>
            <a:spLocks noChangeArrowheads="1"/>
          </p:cNvSpPr>
          <p:nvPr/>
        </p:nvSpPr>
        <p:spPr bwMode="auto">
          <a:xfrm>
            <a:off x="5867400" y="2535238"/>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11" name="Oval 16"/>
          <p:cNvSpPr>
            <a:spLocks noChangeArrowheads="1"/>
          </p:cNvSpPr>
          <p:nvPr/>
        </p:nvSpPr>
        <p:spPr bwMode="auto">
          <a:xfrm>
            <a:off x="5334000" y="32004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12" name="Oval 17"/>
          <p:cNvSpPr>
            <a:spLocks noChangeArrowheads="1"/>
          </p:cNvSpPr>
          <p:nvPr/>
        </p:nvSpPr>
        <p:spPr bwMode="auto">
          <a:xfrm>
            <a:off x="5943600" y="36576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13" name="Oval 18"/>
          <p:cNvSpPr>
            <a:spLocks noChangeArrowheads="1"/>
          </p:cNvSpPr>
          <p:nvPr/>
        </p:nvSpPr>
        <p:spPr bwMode="auto">
          <a:xfrm>
            <a:off x="6477000" y="31242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14" name="Oval 19"/>
          <p:cNvSpPr>
            <a:spLocks noChangeArrowheads="1"/>
          </p:cNvSpPr>
          <p:nvPr/>
        </p:nvSpPr>
        <p:spPr bwMode="auto">
          <a:xfrm>
            <a:off x="5829300" y="42291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15" name="Oval 20"/>
          <p:cNvSpPr>
            <a:spLocks noChangeArrowheads="1"/>
          </p:cNvSpPr>
          <p:nvPr/>
        </p:nvSpPr>
        <p:spPr bwMode="auto">
          <a:xfrm>
            <a:off x="6477000" y="48006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16" name="Oval 21"/>
          <p:cNvSpPr>
            <a:spLocks noChangeArrowheads="1"/>
          </p:cNvSpPr>
          <p:nvPr/>
        </p:nvSpPr>
        <p:spPr bwMode="auto">
          <a:xfrm>
            <a:off x="5867400" y="54102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17" name="Oval 22"/>
          <p:cNvSpPr>
            <a:spLocks noChangeArrowheads="1"/>
          </p:cNvSpPr>
          <p:nvPr/>
        </p:nvSpPr>
        <p:spPr bwMode="auto">
          <a:xfrm>
            <a:off x="5257800" y="4876800"/>
            <a:ext cx="228600" cy="228600"/>
          </a:xfrm>
          <a:prstGeom prst="ellipse">
            <a:avLst/>
          </a:prstGeom>
          <a:solidFill>
            <a:schemeClr val="accent1"/>
          </a:solidFill>
          <a:ln w="9525">
            <a:solidFill>
              <a:schemeClr val="tx1"/>
            </a:solidFill>
            <a:round/>
            <a:headEnd/>
            <a:tailEnd/>
          </a:ln>
        </p:spPr>
        <p:txBody>
          <a:bodyPr wrap="none" anchor="ctr"/>
          <a:lstStyle/>
          <a:p>
            <a:endParaRPr lang="el-GR" altLang="el-GR"/>
          </a:p>
        </p:txBody>
      </p:sp>
      <p:sp>
        <p:nvSpPr>
          <p:cNvPr id="4118" name="22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6653077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fontAlgn="auto">
              <a:spcAft>
                <a:spcPts val="0"/>
              </a:spcAft>
              <a:defRPr/>
            </a:pPr>
            <a:r>
              <a:rPr lang="el-GR" sz="3200" dirty="0" smtClean="0"/>
              <a:t>Αποδοτικότητα συνδιδασκαλίας</a:t>
            </a:r>
            <a:endParaRPr lang="el-GR" sz="3200" dirty="0"/>
          </a:p>
        </p:txBody>
      </p:sp>
      <p:graphicFrame>
        <p:nvGraphicFramePr>
          <p:cNvPr id="4" name="Θέση περιεχομένου 3"/>
          <p:cNvGraphicFramePr>
            <a:graphicFrameLocks noGrp="1"/>
          </p:cNvGraphicFramePr>
          <p:nvPr>
            <p:ph sz="quarter" idx="1"/>
          </p:nvPr>
        </p:nvGraphicFramePr>
        <p:xfrm>
          <a:off x="685800" y="1556792"/>
          <a:ext cx="7772400" cy="4824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1204" name="5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3070817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200" dirty="0" smtClean="0"/>
              <a:t>Ερευνητικά δεδομένα</a:t>
            </a:r>
            <a:endParaRPr lang="el-GR" sz="3200" dirty="0"/>
          </a:p>
        </p:txBody>
      </p:sp>
      <p:sp>
        <p:nvSpPr>
          <p:cNvPr id="3" name="Θέση περιεχομένου 2"/>
          <p:cNvSpPr>
            <a:spLocks noGrp="1"/>
          </p:cNvSpPr>
          <p:nvPr>
            <p:ph idx="1"/>
          </p:nvPr>
        </p:nvSpPr>
        <p:spPr/>
        <p:txBody>
          <a:bodyPr/>
          <a:lstStyle/>
          <a:p>
            <a:r>
              <a:rPr lang="el-GR" sz="2000" dirty="0" smtClean="0"/>
              <a:t>Οι ποιοτικές έρευνες καταδεικνύουν πολλά οφέλη της συνδιδασκαλίας για τους μαθητές και τους εκπαιδευτικούς </a:t>
            </a:r>
            <a:r>
              <a:rPr lang="en-US" sz="2000" dirty="0" smtClean="0"/>
              <a:t>(</a:t>
            </a:r>
            <a:r>
              <a:rPr lang="en-US" sz="2000" dirty="0"/>
              <a:t>S</a:t>
            </a:r>
            <a:r>
              <a:rPr lang="en-US" sz="2000" dirty="0" smtClean="0"/>
              <a:t>cruggs et al, 2007)</a:t>
            </a:r>
          </a:p>
          <a:p>
            <a:pPr marL="0" indent="0">
              <a:buNone/>
            </a:pPr>
            <a:endParaRPr lang="el-GR" sz="2000" dirty="0" smtClean="0"/>
          </a:p>
          <a:p>
            <a:r>
              <a:rPr lang="el-GR" sz="2000" dirty="0" smtClean="0"/>
              <a:t>Οι ποσοτικές έρευνες καταδεικνύουν μέτρια αποτελέσματα (</a:t>
            </a:r>
            <a:r>
              <a:rPr lang="en-US" sz="2000" dirty="0" err="1" smtClean="0"/>
              <a:t>Murawski</a:t>
            </a:r>
            <a:r>
              <a:rPr lang="en-US" sz="2000" dirty="0" smtClean="0"/>
              <a:t> and Swanson, 2001. Cook et al, 2011)</a:t>
            </a:r>
          </a:p>
          <a:p>
            <a:endParaRPr lang="el-GR" sz="2000" dirty="0"/>
          </a:p>
        </p:txBody>
      </p:sp>
    </p:spTree>
    <p:extLst>
      <p:ext uri="{BB962C8B-B14F-4D97-AF65-F5344CB8AC3E}">
        <p14:creationId xmlns:p14="http://schemas.microsoft.com/office/powerpoint/2010/main" val="32065738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200" dirty="0" smtClean="0"/>
              <a:t>Ερευνητικά αποτελέσματα στα ελληνικά σχολεία</a:t>
            </a:r>
            <a:endParaRPr lang="el-GR" sz="3200" dirty="0"/>
          </a:p>
        </p:txBody>
      </p:sp>
      <p:sp>
        <p:nvSpPr>
          <p:cNvPr id="3" name="Θέση περιεχομένου 2"/>
          <p:cNvSpPr>
            <a:spLocks noGrp="1"/>
          </p:cNvSpPr>
          <p:nvPr>
            <p:ph idx="1"/>
          </p:nvPr>
        </p:nvSpPr>
        <p:spPr/>
        <p:txBody>
          <a:bodyPr/>
          <a:lstStyle/>
          <a:p>
            <a:r>
              <a:rPr lang="el-GR" sz="2000" dirty="0"/>
              <a:t>Σε δειγματοληπτική έρευνα (Ν=400) </a:t>
            </a:r>
            <a:r>
              <a:rPr lang="en-US" sz="2000" dirty="0"/>
              <a:t>(</a:t>
            </a:r>
            <a:r>
              <a:rPr lang="en-US" sz="2000" dirty="0" err="1"/>
              <a:t>Strogilos</a:t>
            </a:r>
            <a:r>
              <a:rPr lang="en-US" sz="2000" dirty="0"/>
              <a:t> and </a:t>
            </a:r>
            <a:r>
              <a:rPr lang="en-US" sz="2000" dirty="0" err="1"/>
              <a:t>Stefanidis</a:t>
            </a:r>
            <a:r>
              <a:rPr lang="en-US" sz="2000" dirty="0"/>
              <a:t>, in press)</a:t>
            </a:r>
            <a:r>
              <a:rPr lang="el-GR" sz="2000" dirty="0"/>
              <a:t> οι εκπαιδευτικοί </a:t>
            </a:r>
            <a:endParaRPr lang="el-GR" sz="2000" dirty="0" smtClean="0"/>
          </a:p>
          <a:p>
            <a:pPr lvl="1"/>
            <a:r>
              <a:rPr lang="el-GR" sz="2000" dirty="0" smtClean="0"/>
              <a:t>Συμφωνούν ότι η μαθησιακή πρόοδος των μαθητών με αναπηρίες βελτιώνεται στην τάξη συνδιδασκαλίας (Μ= 4.09, </a:t>
            </a:r>
            <a:r>
              <a:rPr lang="en-US" sz="2000" dirty="0" smtClean="0"/>
              <a:t>SD= .68)</a:t>
            </a:r>
          </a:p>
          <a:p>
            <a:pPr lvl="1"/>
            <a:r>
              <a:rPr lang="el-GR" sz="2000" dirty="0" smtClean="0"/>
              <a:t>Το ίδιο υποστήριξαν για την κοινωνική τους συμμετοχή (Μ= 4.03, </a:t>
            </a:r>
            <a:r>
              <a:rPr lang="en-US" sz="2000" dirty="0" smtClean="0"/>
              <a:t>SD= .59) </a:t>
            </a:r>
            <a:r>
              <a:rPr lang="el-GR" sz="2000" dirty="0" smtClean="0"/>
              <a:t>και τη βελτίωση της συμπεριφοράς τους (Μ= 3.97, </a:t>
            </a:r>
            <a:r>
              <a:rPr lang="en-US" sz="2000" dirty="0" smtClean="0"/>
              <a:t>SD= .69)</a:t>
            </a:r>
          </a:p>
          <a:p>
            <a:pPr lvl="1"/>
            <a:r>
              <a:rPr lang="en-US" sz="2000" dirty="0" smtClean="0"/>
              <a:t>H </a:t>
            </a:r>
            <a:r>
              <a:rPr lang="el-GR" sz="2000" dirty="0" smtClean="0"/>
              <a:t>αποτελεσματικότητα της συνδιδασκαλίας συνδέθηκε με συγκεκριμένους παράγοντες όπως η ενεργός συμμετοχή του ΓΕ, η συμμετοχή του μαθητή σε ομάδες μικτής ικανότητας, αλλά όχι με τη διαφοροποίηση του ΑΠ</a:t>
            </a:r>
            <a:endParaRPr lang="el-GR" sz="2000" dirty="0"/>
          </a:p>
          <a:p>
            <a:pPr marL="0" indent="0">
              <a:buNone/>
            </a:pPr>
            <a:endParaRPr lang="el-GR" sz="2000" dirty="0"/>
          </a:p>
        </p:txBody>
      </p:sp>
    </p:spTree>
    <p:extLst>
      <p:ext uri="{BB962C8B-B14F-4D97-AF65-F5344CB8AC3E}">
        <p14:creationId xmlns:p14="http://schemas.microsoft.com/office/powerpoint/2010/main" val="27542183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solidFill>
                  <a:schemeClr val="tx1"/>
                </a:solidFill>
              </a:rPr>
              <a:t>Διαφοροποίηση σε τάξεις συνδιδασκαλίας</a:t>
            </a:r>
            <a:endParaRPr lang="el-GR" sz="3200" dirty="0">
              <a:solidFill>
                <a:schemeClr val="tx1"/>
              </a:solidFill>
            </a:endParaRPr>
          </a:p>
        </p:txBody>
      </p:sp>
      <p:sp>
        <p:nvSpPr>
          <p:cNvPr id="3" name="2 - Θέση περιεχομένου"/>
          <p:cNvSpPr>
            <a:spLocks noGrp="1"/>
          </p:cNvSpPr>
          <p:nvPr>
            <p:ph idx="1"/>
          </p:nvPr>
        </p:nvSpPr>
        <p:spPr/>
        <p:txBody>
          <a:bodyPr>
            <a:normAutofit/>
          </a:bodyPr>
          <a:lstStyle/>
          <a:p>
            <a:r>
              <a:rPr lang="el-GR" altLang="el-GR" sz="2000" dirty="0" smtClean="0">
                <a:latin typeface="+mj-lt"/>
              </a:rPr>
              <a:t>Σε ανασκόπηση ερευνών από τους </a:t>
            </a:r>
            <a:r>
              <a:rPr lang="en-US" altLang="el-GR" sz="2000" dirty="0" smtClean="0">
                <a:latin typeface="+mj-lt"/>
              </a:rPr>
              <a:t>Scruggs</a:t>
            </a:r>
            <a:r>
              <a:rPr lang="el-GR" altLang="el-GR" sz="2000" dirty="0" smtClean="0">
                <a:latin typeface="+mj-lt"/>
              </a:rPr>
              <a:t> και συν (</a:t>
            </a:r>
            <a:r>
              <a:rPr lang="en-US" altLang="el-GR" sz="2000" dirty="0" smtClean="0">
                <a:latin typeface="+mj-lt"/>
              </a:rPr>
              <a:t>2007</a:t>
            </a:r>
            <a:r>
              <a:rPr lang="el-GR" altLang="el-GR" sz="2000" dirty="0" smtClean="0">
                <a:latin typeface="+mj-lt"/>
              </a:rPr>
              <a:t>) βρέθηκε έλλειψη διαφοροποίησης σε τάξεις συνδιδασκαλίας</a:t>
            </a:r>
          </a:p>
          <a:p>
            <a:pPr lvl="1"/>
            <a:r>
              <a:rPr lang="el-GR" sz="1800" dirty="0" smtClean="0">
                <a:latin typeface="Gill Sans MT" pitchFamily="34" charset="0"/>
              </a:rPr>
              <a:t>Χρήση ίδιων υλικών για όλους τους μαθητές</a:t>
            </a:r>
          </a:p>
          <a:p>
            <a:pPr lvl="1"/>
            <a:r>
              <a:rPr lang="el-GR" sz="1800" dirty="0" smtClean="0">
                <a:latin typeface="Gill Sans MT" pitchFamily="34" charset="0"/>
              </a:rPr>
              <a:t>Όλοι οι μαθητές ακολουθούν την ίδια σειρά δραστηριοτήτων</a:t>
            </a:r>
          </a:p>
          <a:p>
            <a:pPr lvl="1"/>
            <a:r>
              <a:rPr lang="el-GR" sz="1800" dirty="0" smtClean="0">
                <a:latin typeface="Gill Sans MT" pitchFamily="34" charset="0"/>
              </a:rPr>
              <a:t>Πολύ μικρή εξατομίκευση της διδασκαλίας</a:t>
            </a:r>
            <a:endParaRPr lang="en-US" altLang="el-GR" sz="1800" dirty="0" smtClean="0">
              <a:latin typeface="+mj-lt"/>
            </a:endParaRPr>
          </a:p>
          <a:p>
            <a:endParaRPr lang="el-GR" sz="2000" dirty="0">
              <a:latin typeface="+mj-lt"/>
            </a:endParaRPr>
          </a:p>
        </p:txBody>
      </p:sp>
    </p:spTree>
    <p:extLst>
      <p:ext uri="{BB962C8B-B14F-4D97-AF65-F5344CB8AC3E}">
        <p14:creationId xmlns:p14="http://schemas.microsoft.com/office/powerpoint/2010/main" val="144472548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115616" y="476672"/>
            <a:ext cx="6965245" cy="1202485"/>
          </a:xfrm>
        </p:spPr>
        <p:txBody>
          <a:bodyPr>
            <a:normAutofit/>
          </a:bodyPr>
          <a:lstStyle/>
          <a:p>
            <a:r>
              <a:rPr lang="el-GR" sz="2400" dirty="0" smtClean="0">
                <a:solidFill>
                  <a:schemeClr val="tx1"/>
                </a:solidFill>
              </a:rPr>
              <a:t>Διαφοροποίηση στο ελληνικό εκπαιδευτικό σύστημα σε τάξεις συνδιδασκαλίας</a:t>
            </a:r>
            <a:endParaRPr lang="el-GR" sz="2400" dirty="0">
              <a:solidFill>
                <a:schemeClr val="tx1"/>
              </a:solidFill>
            </a:endParaRPr>
          </a:p>
        </p:txBody>
      </p:sp>
      <p:sp>
        <p:nvSpPr>
          <p:cNvPr id="3" name="2 - Θέση περιεχομένου"/>
          <p:cNvSpPr>
            <a:spLocks noGrp="1"/>
          </p:cNvSpPr>
          <p:nvPr>
            <p:ph idx="1"/>
          </p:nvPr>
        </p:nvSpPr>
        <p:spPr>
          <a:xfrm>
            <a:off x="1475656" y="1484784"/>
            <a:ext cx="6196405" cy="4824536"/>
          </a:xfrm>
        </p:spPr>
        <p:txBody>
          <a:bodyPr>
            <a:normAutofit/>
          </a:bodyPr>
          <a:lstStyle/>
          <a:p>
            <a:pPr marL="0" indent="0">
              <a:buNone/>
            </a:pPr>
            <a:r>
              <a:rPr lang="el-GR" sz="1800" dirty="0" smtClean="0">
                <a:latin typeface="+mj-lt"/>
              </a:rPr>
              <a:t>Σε δειγματοληπτική έρευνα (Ν=400) οι εκπαιδευτικοί </a:t>
            </a:r>
          </a:p>
          <a:p>
            <a:r>
              <a:rPr lang="el-GR" sz="1800" dirty="0" smtClean="0">
                <a:latin typeface="+mj-lt"/>
              </a:rPr>
              <a:t>έδειξαν μέτρια προτίμηση </a:t>
            </a:r>
            <a:r>
              <a:rPr lang="en-US" sz="1800" dirty="0" smtClean="0">
                <a:latin typeface="+mj-lt"/>
              </a:rPr>
              <a:t>( MO= 3.44, TA=1.03) </a:t>
            </a:r>
            <a:r>
              <a:rPr lang="el-GR" sz="1800" dirty="0" smtClean="0">
                <a:latin typeface="+mj-lt"/>
              </a:rPr>
              <a:t>προς τη διαφοροποίηση του ΑΠ  </a:t>
            </a:r>
            <a:endParaRPr lang="el-GR" sz="1800" dirty="0">
              <a:latin typeface="+mj-lt"/>
            </a:endParaRPr>
          </a:p>
          <a:p>
            <a:r>
              <a:rPr lang="el-GR" sz="1800" dirty="0" smtClean="0">
                <a:latin typeface="+mj-lt"/>
              </a:rPr>
              <a:t>δεν βρέθηκε στατιστικά σημαντική σχέση ανάμεσα στη διαφοροποίηση του ΑΠ και τη μαθησιακή πρόοδο των μαθητών με αναπηρίες στις τάξεις με ΠΣ </a:t>
            </a:r>
          </a:p>
          <a:p>
            <a:r>
              <a:rPr lang="en-US" sz="1800" dirty="0">
                <a:latin typeface="+mj-lt"/>
              </a:rPr>
              <a:t>o</a:t>
            </a:r>
            <a:r>
              <a:rPr lang="el-GR" sz="1800" dirty="0" smtClean="0">
                <a:latin typeface="+mj-lt"/>
              </a:rPr>
              <a:t>ι ΓΕ και ΕΕ διαφωνούσαν ως προς τις επιμέρους </a:t>
            </a:r>
            <a:r>
              <a:rPr lang="el-GR" sz="1800" dirty="0" err="1" smtClean="0">
                <a:latin typeface="+mj-lt"/>
              </a:rPr>
              <a:t>αρμόδιοτητές</a:t>
            </a:r>
            <a:r>
              <a:rPr lang="el-GR" sz="1800" dirty="0" smtClean="0">
                <a:latin typeface="+mj-lt"/>
              </a:rPr>
              <a:t> τους</a:t>
            </a:r>
            <a:r>
              <a:rPr lang="en-US" sz="1800" dirty="0" smtClean="0">
                <a:latin typeface="+mj-lt"/>
              </a:rPr>
              <a:t> </a:t>
            </a:r>
            <a:r>
              <a:rPr lang="el-GR" sz="1800" dirty="0" smtClean="0">
                <a:latin typeface="+mj-lt"/>
              </a:rPr>
              <a:t>(</a:t>
            </a:r>
            <a:r>
              <a:rPr lang="en-US" sz="1800" dirty="0" err="1" smtClean="0">
                <a:latin typeface="+mj-lt"/>
              </a:rPr>
              <a:t>Strogilos</a:t>
            </a:r>
            <a:r>
              <a:rPr lang="en-US" sz="1800" dirty="0" smtClean="0">
                <a:latin typeface="+mj-lt"/>
              </a:rPr>
              <a:t> &amp; </a:t>
            </a:r>
            <a:r>
              <a:rPr lang="en-US" sz="1800" dirty="0" err="1" smtClean="0">
                <a:latin typeface="+mj-lt"/>
              </a:rPr>
              <a:t>Stefanidis</a:t>
            </a:r>
            <a:r>
              <a:rPr lang="en-US" sz="1800" dirty="0" smtClean="0">
                <a:latin typeface="+mj-lt"/>
              </a:rPr>
              <a:t>, in press)</a:t>
            </a:r>
          </a:p>
          <a:p>
            <a:endParaRPr lang="en-US" sz="1800" dirty="0" smtClean="0">
              <a:latin typeface="+mj-lt"/>
            </a:endParaRPr>
          </a:p>
          <a:p>
            <a:r>
              <a:rPr lang="el-GR" sz="1800" dirty="0" smtClean="0">
                <a:latin typeface="+mj-lt"/>
              </a:rPr>
              <a:t>Σε 7 τάξεις συνδιδασκαλίας βρέθηκε ότι η εκπαίδευση που λάμβαναν οι μαθητές με νοητική καθυστέρηση δεν ανταποκρίνονταν στις ανάγκες τους εξαιτίας της έλλειψης κατάλληλων διδακτικών μέσων/υλικών και χαμηλής ποιότητας διδακτικών διαφοροποιήσεων (</a:t>
            </a:r>
            <a:r>
              <a:rPr lang="en-US" sz="1800" dirty="0" err="1" smtClean="0">
                <a:latin typeface="+mj-lt"/>
              </a:rPr>
              <a:t>Strogilos</a:t>
            </a:r>
            <a:r>
              <a:rPr lang="en-US" sz="1800" dirty="0" smtClean="0">
                <a:latin typeface="+mj-lt"/>
              </a:rPr>
              <a:t>, </a:t>
            </a:r>
            <a:r>
              <a:rPr lang="en-US" sz="1800" dirty="0" err="1" smtClean="0">
                <a:latin typeface="+mj-lt"/>
              </a:rPr>
              <a:t>Tragoulia</a:t>
            </a:r>
            <a:r>
              <a:rPr lang="en-US" sz="1800" dirty="0" smtClean="0">
                <a:latin typeface="+mj-lt"/>
              </a:rPr>
              <a:t>, &amp; Kaila, 2013)</a:t>
            </a:r>
            <a:endParaRPr lang="el-GR" sz="1800" dirty="0" smtClean="0">
              <a:latin typeface="+mj-lt"/>
            </a:endParaRPr>
          </a:p>
        </p:txBody>
      </p:sp>
    </p:spTree>
    <p:extLst>
      <p:ext uri="{BB962C8B-B14F-4D97-AF65-F5344CB8AC3E}">
        <p14:creationId xmlns:p14="http://schemas.microsoft.com/office/powerpoint/2010/main" val="180436654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l-GR" sz="2400" b="1" dirty="0" smtClean="0"/>
              <a:t>ΔΡΑΣΤΗΡΙΟΤΗΤΑ</a:t>
            </a:r>
            <a:endParaRPr lang="el-GR" sz="2400" b="1" dirty="0"/>
          </a:p>
        </p:txBody>
      </p:sp>
      <p:sp>
        <p:nvSpPr>
          <p:cNvPr id="14339" name="Rectangle 3"/>
          <p:cNvSpPr>
            <a:spLocks noGrp="1" noChangeArrowheads="1"/>
          </p:cNvSpPr>
          <p:nvPr>
            <p:ph type="body" idx="1"/>
          </p:nvPr>
        </p:nvSpPr>
        <p:spPr/>
        <p:txBody>
          <a:bodyPr/>
          <a:lstStyle/>
          <a:p>
            <a:r>
              <a:rPr lang="el-GR" sz="2400" dirty="0" smtClean="0"/>
              <a:t>Σχεδιάστε μια ωριαία/εβδομαδιαία διδασκαλία όπου θα συμμετέχουν δύο επαγγελματίες σύμφωνα με το παρακάτω κείμενο από την Β Δημοτικού.  Περιγράψτε τον τρόπο οργάνωσης της διδασκαλίας, του φυσικού περιβάλλοντος, τις αρμοδιότητες των εκπαιδευτικών, τον τρόπο αξιολόγησης των παιδιών κ.λπ. Δικαιολογήστε τις επιλογές σας.</a:t>
            </a:r>
          </a:p>
          <a:p>
            <a:pPr marL="0" indent="0">
              <a:buNone/>
            </a:pPr>
            <a:endParaRPr lang="el-GR" sz="2400" dirty="0" smtClean="0"/>
          </a:p>
        </p:txBody>
      </p:sp>
    </p:spTree>
    <p:extLst>
      <p:ext uri="{BB962C8B-B14F-4D97-AF65-F5344CB8AC3E}">
        <p14:creationId xmlns:p14="http://schemas.microsoft.com/office/powerpoint/2010/main" val="219854703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Δραστηριότητα</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a:t>Δε μ’ ακούς; </a:t>
            </a:r>
          </a:p>
          <a:p>
            <a:r>
              <a:rPr lang="el-GR" dirty="0"/>
              <a:t>Έρχομαι μαζί με τα κιτρινισμένα φύλλα. Έλα, έλα κοριτσάκι, μυρίζω νοτισμένο χώμα και γομολάστιχα. Έλα, έλα αγοράκι, κάτσε σ’ ένα ιπτάμενο φύλλο να φύγουμε μαζί, φτιάξε χάρτινες βαρκούλες να τις πάρει η βροχή. Σ’ αρέσει η καινούρια σου η τσάντα; Για κοίτα πόσο ψήλωσε η Βάνα! Έρχομαι μαζί με τα πρωτοβρόχια. Τρέξε, τρέξε να ψήσουμε κάστανα. Γέμισαν πάλι τ’ ανθοπωλεία πολύχρωμα χρυσάνθεμα. Πώς οργώνουν τα χωράφια τα τρακτέρ! Πάτα, πάτα το μούστο καλά, βάλε και μπόλικο σουσάμι στη μουσταλευριά. Έρχομαι μαζί με τη βαριά μυρουδιά των σταφυλιών του τρύγου. </a:t>
            </a:r>
            <a:r>
              <a:rPr lang="el-GR" b="1" dirty="0"/>
              <a:t>Έλα,  έλα αγοράκι, έλα, έλα κοριτσάκι.</a:t>
            </a:r>
            <a:r>
              <a:rPr lang="el-GR" dirty="0"/>
              <a:t> Δε μ’ ακούς; </a:t>
            </a:r>
            <a:r>
              <a:rPr lang="el-GR" b="1" dirty="0"/>
              <a:t>Είμαι το Φθινόπωρο</a:t>
            </a:r>
            <a:r>
              <a:rPr lang="el-GR" dirty="0"/>
              <a:t>. </a:t>
            </a:r>
          </a:p>
        </p:txBody>
      </p:sp>
    </p:spTree>
    <p:extLst>
      <p:ext uri="{BB962C8B-B14F-4D97-AF65-F5344CB8AC3E}">
        <p14:creationId xmlns:p14="http://schemas.microsoft.com/office/powerpoint/2010/main" val="35170923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Δραστηριότητα</a:t>
            </a:r>
            <a:endParaRPr lang="el-GR" dirty="0"/>
          </a:p>
        </p:txBody>
      </p:sp>
      <p:sp>
        <p:nvSpPr>
          <p:cNvPr id="3" name="Θέση περιεχομένου 2"/>
          <p:cNvSpPr>
            <a:spLocks noGrp="1"/>
          </p:cNvSpPr>
          <p:nvPr>
            <p:ph idx="1"/>
          </p:nvPr>
        </p:nvSpPr>
        <p:spPr/>
        <p:txBody>
          <a:bodyPr/>
          <a:lstStyle/>
          <a:p>
            <a:pPr marL="0" indent="0">
              <a:buNone/>
            </a:pPr>
            <a:r>
              <a:rPr lang="el-GR" dirty="0"/>
              <a:t> </a:t>
            </a:r>
            <a:r>
              <a:rPr lang="el-GR" i="1" dirty="0"/>
              <a:t>Μάθε να γράφεις σωστά τις προτάσεις με τα έντονα γράμματα</a:t>
            </a:r>
            <a:r>
              <a:rPr lang="el-GR" dirty="0"/>
              <a:t>.</a:t>
            </a:r>
          </a:p>
          <a:p>
            <a:r>
              <a:rPr lang="el-GR" dirty="0"/>
              <a:t>Σας άρεσε το ποίημα για το φθινόπωρο; Αν θέλετε, φτιάξτε μια ομαδική ζωγραφιά για το ποίημα. Μπορείτε να μαζέψετε ξερά φύλλα και να στολίσετε τη ζωγραφιά σας. Έπειτα συζητήστε στην τάξη για τις συνήθειες και τις γιορτές του φθινοπώρου</a:t>
            </a:r>
          </a:p>
        </p:txBody>
      </p:sp>
    </p:spTree>
    <p:extLst>
      <p:ext uri="{BB962C8B-B14F-4D97-AF65-F5344CB8AC3E}">
        <p14:creationId xmlns:p14="http://schemas.microsoft.com/office/powerpoint/2010/main" val="2248409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836612"/>
            <a:ext cx="7467600" cy="581026"/>
          </a:xfrm>
        </p:spPr>
        <p:txBody>
          <a:bodyPr>
            <a:normAutofit fontScale="90000"/>
          </a:bodyPr>
          <a:lstStyle/>
          <a:p>
            <a:pPr fontAlgn="auto">
              <a:spcAft>
                <a:spcPts val="0"/>
              </a:spcAft>
              <a:defRPr/>
            </a:pPr>
            <a:r>
              <a:rPr lang="en-US" sz="4000" dirty="0" smtClean="0"/>
              <a:t/>
            </a:r>
            <a:br>
              <a:rPr lang="en-US" sz="4000" dirty="0" smtClean="0"/>
            </a:br>
            <a:r>
              <a:rPr lang="en-US" sz="4000" dirty="0" smtClean="0"/>
              <a:t/>
            </a:r>
            <a:br>
              <a:rPr lang="en-US" sz="4000" dirty="0" smtClean="0"/>
            </a:br>
            <a:r>
              <a:rPr lang="el-GR" sz="4000" dirty="0" smtClean="0"/>
              <a:t>Τι σημαίνει συνεργατική διδασκαλία</a:t>
            </a:r>
            <a:endParaRPr lang="el-GR" sz="4000" dirty="0"/>
          </a:p>
        </p:txBody>
      </p:sp>
      <p:sp>
        <p:nvSpPr>
          <p:cNvPr id="35843" name="2 - Θέση περιεχομένου"/>
          <p:cNvSpPr>
            <a:spLocks noGrp="1"/>
          </p:cNvSpPr>
          <p:nvPr>
            <p:ph sz="quarter" idx="1"/>
          </p:nvPr>
        </p:nvSpPr>
        <p:spPr>
          <a:xfrm>
            <a:off x="685800" y="2060848"/>
            <a:ext cx="7772400" cy="3096940"/>
          </a:xfrm>
        </p:spPr>
        <p:txBody>
          <a:bodyPr>
            <a:normAutofit fontScale="92500" lnSpcReduction="20000"/>
          </a:bodyPr>
          <a:lstStyle/>
          <a:p>
            <a:pPr marL="0" indent="0">
              <a:buNone/>
            </a:pPr>
            <a:endParaRPr lang="el-GR" sz="2000" dirty="0" smtClean="0"/>
          </a:p>
          <a:p>
            <a:r>
              <a:rPr lang="el-GR" sz="2000" dirty="0" smtClean="0"/>
              <a:t>« δύο ή περισσότεροι επαγγελματίες διδάσκουν μαζί σε μία τάξη παιδιών μικτής ικανότητας» (</a:t>
            </a:r>
            <a:r>
              <a:rPr lang="en-US" sz="2000" dirty="0" smtClean="0"/>
              <a:t>Friend and </a:t>
            </a:r>
            <a:r>
              <a:rPr lang="en-US" sz="2000" dirty="0" err="1" smtClean="0"/>
              <a:t>Reising</a:t>
            </a:r>
            <a:r>
              <a:rPr lang="en-US" sz="2000" dirty="0" smtClean="0"/>
              <a:t>, 1993)</a:t>
            </a:r>
          </a:p>
          <a:p>
            <a:r>
              <a:rPr lang="el-GR" sz="2000" dirty="0" smtClean="0"/>
              <a:t>« ένας τρόπος για την εκπλήρωση της συμπερίληψης των παιδιών με αναπηρίες στην τάξη της γενικής εκπαίδευσης, όπου ο ειδικός εκπαιδευτικός επισκέπτεται την τάξη τουλάχιστον 1 ή 2 ώρες την ημέρα» (</a:t>
            </a:r>
            <a:r>
              <a:rPr lang="en-US" sz="2000" dirty="0" err="1" smtClean="0"/>
              <a:t>Walhter</a:t>
            </a:r>
            <a:r>
              <a:rPr lang="en-US" sz="2000" dirty="0" smtClean="0"/>
              <a:t>-Thomas, 1997</a:t>
            </a:r>
          </a:p>
          <a:p>
            <a:r>
              <a:rPr lang="el-GR" sz="2000" dirty="0" smtClean="0"/>
              <a:t>« δύο ή περισσότεροι επαγγελματίες  είναι συνυπεύθυνοι για τη διδασκαλία μερικών ή όλων των </a:t>
            </a:r>
            <a:r>
              <a:rPr lang="el-GR" sz="2000" dirty="0" err="1" smtClean="0"/>
              <a:t>μαθητών…ένας</a:t>
            </a:r>
            <a:r>
              <a:rPr lang="el-GR" sz="2000" dirty="0" smtClean="0"/>
              <a:t> δημιουργικός τρόπος για ανθρώπους με  διαφορετικό τρόπο </a:t>
            </a:r>
            <a:r>
              <a:rPr lang="el-GR" sz="2000" dirty="0" err="1" smtClean="0"/>
              <a:t>σκέψης...ο</a:t>
            </a:r>
            <a:r>
              <a:rPr lang="el-GR" sz="2000" dirty="0" smtClean="0"/>
              <a:t> ένας υποστηρίζει τον άλλο ώστε οι μαθητές να μάθουν καλύτερα» (</a:t>
            </a:r>
            <a:r>
              <a:rPr lang="en-US" sz="2000" dirty="0" smtClean="0"/>
              <a:t>Villa, et al, 2004)</a:t>
            </a:r>
            <a:endParaRPr lang="el-GR" sz="2000" dirty="0" smtClean="0"/>
          </a:p>
        </p:txBody>
      </p:sp>
      <p:pic>
        <p:nvPicPr>
          <p:cNvPr id="35844" name="Picture 4" descr="dialogue"/>
          <p:cNvPicPr>
            <a:picLocks noChangeAspect="1" noChangeArrowheads="1"/>
          </p:cNvPicPr>
          <p:nvPr/>
        </p:nvPicPr>
        <p:blipFill>
          <a:blip r:embed="rId3" cstate="print"/>
          <a:srcRect/>
          <a:stretch>
            <a:fillRect/>
          </a:stretch>
        </p:blipFill>
        <p:spPr bwMode="auto">
          <a:xfrm>
            <a:off x="6300788" y="476250"/>
            <a:ext cx="2409825" cy="720725"/>
          </a:xfrm>
          <a:prstGeom prst="rect">
            <a:avLst/>
          </a:prstGeom>
          <a:noFill/>
          <a:ln w="9525">
            <a:noFill/>
            <a:miter lim="800000"/>
            <a:headEnd/>
            <a:tailEnd/>
          </a:ln>
        </p:spPr>
      </p:pic>
      <p:sp>
        <p:nvSpPr>
          <p:cNvPr id="35845" name="5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41760361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 Τίτλος"/>
          <p:cNvSpPr>
            <a:spLocks noGrp="1"/>
          </p:cNvSpPr>
          <p:nvPr>
            <p:ph type="title"/>
          </p:nvPr>
        </p:nvSpPr>
        <p:spPr/>
        <p:txBody>
          <a:bodyPr>
            <a:normAutofit fontScale="90000"/>
          </a:bodyPr>
          <a:lstStyle/>
          <a:p>
            <a:pPr fontAlgn="auto">
              <a:spcAft>
                <a:spcPts val="0"/>
              </a:spcAft>
              <a:defRPr/>
            </a:pPr>
            <a:r>
              <a:rPr lang="el-GR" altLang="el-GR" sz="3600" dirty="0" smtClean="0"/>
              <a:t>Η συνδιδασκαλία είναι μια προσέγγιση διδασκαλίας που προωθεί </a:t>
            </a:r>
          </a:p>
        </p:txBody>
      </p:sp>
      <p:sp>
        <p:nvSpPr>
          <p:cNvPr id="36867" name="2 - Θέση περιεχομένου"/>
          <p:cNvSpPr>
            <a:spLocks noGrp="1"/>
          </p:cNvSpPr>
          <p:nvPr>
            <p:ph sz="quarter" idx="1"/>
          </p:nvPr>
        </p:nvSpPr>
        <p:spPr>
          <a:xfrm>
            <a:off x="457200" y="1671638"/>
            <a:ext cx="7467600" cy="4060825"/>
          </a:xfrm>
        </p:spPr>
        <p:txBody>
          <a:bodyPr>
            <a:normAutofit fontScale="85000" lnSpcReduction="20000"/>
          </a:bodyPr>
          <a:lstStyle/>
          <a:p>
            <a:r>
              <a:rPr lang="el-GR" altLang="el-GR" smtClean="0"/>
              <a:t>ισότητα, αμοιβαία ευθύνη,  εμπιστοσύνη, ισότιμη συνεργασία στο πλαίσιο μιας αλληλεπιδραστικής σχέσης</a:t>
            </a:r>
          </a:p>
          <a:p>
            <a:r>
              <a:rPr lang="el-GR" altLang="el-GR" smtClean="0"/>
              <a:t>συνεργατικό σχεδιασμό,  από κοινού διδασκαλία και αξιολόγηση</a:t>
            </a:r>
          </a:p>
          <a:p>
            <a:r>
              <a:rPr lang="el-GR" altLang="el-GR" smtClean="0"/>
              <a:t>διδασκαλία του ίδιου αντικειμένου με τη χρήση ποικίλων προσεγγίσεων από τους δύο εκπαιδευτικούς ή τους  άλλους επαγγελματίες</a:t>
            </a:r>
          </a:p>
          <a:p>
            <a:r>
              <a:rPr lang="el-GR" altLang="el-GR" smtClean="0"/>
              <a:t>διακριτοί και προσυμφωνημένοι ρόλοι </a:t>
            </a:r>
          </a:p>
          <a:p>
            <a:r>
              <a:rPr lang="el-GR" altLang="el-GR" smtClean="0"/>
              <a:t>επικοινωνιακές δεξιότητες</a:t>
            </a:r>
          </a:p>
          <a:p>
            <a:endParaRPr lang="el-GR" altLang="el-GR" smtClean="0"/>
          </a:p>
        </p:txBody>
      </p:sp>
      <p:sp>
        <p:nvSpPr>
          <p:cNvPr id="36868" name="4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9788156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l-GR" dirty="0" smtClean="0">
                <a:effectLst>
                  <a:outerShdw blurRad="38100" dist="38100" dir="2700000" algn="tl">
                    <a:srgbClr val="C0C0C0"/>
                  </a:outerShdw>
                </a:effectLst>
              </a:rPr>
              <a:t>Συνδιδασκαλία; </a:t>
            </a:r>
            <a:r>
              <a:rPr lang="el-GR" dirty="0" err="1" smtClean="0">
                <a:effectLst>
                  <a:outerShdw blurRad="38100" dist="38100" dir="2700000" algn="tl">
                    <a:srgbClr val="C0C0C0"/>
                  </a:outerShdw>
                </a:effectLst>
              </a:rPr>
              <a:t>Γιατι</a:t>
            </a:r>
            <a:r>
              <a:rPr lang="el-GR" dirty="0" smtClean="0">
                <a:effectLst>
                  <a:outerShdw blurRad="38100" dist="38100" dir="2700000" algn="tl">
                    <a:srgbClr val="C0C0C0"/>
                  </a:outerShdw>
                </a:effectLst>
              </a:rPr>
              <a:t>;</a:t>
            </a:r>
            <a:endParaRPr lang="en-US" dirty="0" smtClean="0">
              <a:effectLst>
                <a:outerShdw blurRad="38100" dist="38100" dir="2700000" algn="tl">
                  <a:srgbClr val="C0C0C0"/>
                </a:outerShdw>
              </a:effectLst>
            </a:endParaRPr>
          </a:p>
        </p:txBody>
      </p:sp>
      <p:sp>
        <p:nvSpPr>
          <p:cNvPr id="11267" name="Content Placeholder 2"/>
          <p:cNvSpPr>
            <a:spLocks noGrp="1"/>
          </p:cNvSpPr>
          <p:nvPr>
            <p:ph sz="quarter" idx="1"/>
          </p:nvPr>
        </p:nvSpPr>
        <p:spPr>
          <a:xfrm>
            <a:off x="457200" y="1600200"/>
            <a:ext cx="7467600" cy="3844925"/>
          </a:xfrm>
        </p:spPr>
        <p:txBody>
          <a:bodyPr>
            <a:normAutofit lnSpcReduction="10000"/>
          </a:bodyPr>
          <a:lstStyle/>
          <a:p>
            <a:pPr marL="274320" indent="-274320" fontAlgn="auto">
              <a:spcAft>
                <a:spcPts val="0"/>
              </a:spcAft>
              <a:buFont typeface="Wingdings"/>
              <a:buChar char=""/>
              <a:defRPr/>
            </a:pPr>
            <a:r>
              <a:rPr lang="el-GR" altLang="el-GR" sz="2800" dirty="0" smtClean="0"/>
              <a:t>Προωθεί τη συμπερίληψη και τη συμμετοχή όλων των μαθητών</a:t>
            </a:r>
            <a:endParaRPr lang="en-US" altLang="el-GR" sz="2800" dirty="0" smtClean="0"/>
          </a:p>
          <a:p>
            <a:pPr marL="274320" indent="-274320" fontAlgn="auto">
              <a:spcAft>
                <a:spcPts val="0"/>
              </a:spcAft>
              <a:buFont typeface="Wingdings"/>
              <a:buChar char=""/>
              <a:defRPr/>
            </a:pPr>
            <a:r>
              <a:rPr lang="el-GR" altLang="el-GR" sz="2800" dirty="0" smtClean="0"/>
              <a:t>Ικανοποιεί τους γονείς</a:t>
            </a:r>
            <a:endParaRPr lang="en-US" altLang="el-GR" sz="2800" dirty="0" smtClean="0"/>
          </a:p>
          <a:p>
            <a:pPr marL="274320" indent="-274320" fontAlgn="auto">
              <a:spcAft>
                <a:spcPts val="0"/>
              </a:spcAft>
              <a:buFont typeface="Wingdings"/>
              <a:buChar char=""/>
              <a:defRPr/>
            </a:pPr>
            <a:r>
              <a:rPr lang="el-GR" altLang="el-GR" sz="2800" dirty="0" smtClean="0"/>
              <a:t>Δημιουργεί και διατηρεί θετικές σχέσεις</a:t>
            </a:r>
            <a:endParaRPr lang="en-US" altLang="el-GR" sz="2800" dirty="0" smtClean="0"/>
          </a:p>
          <a:p>
            <a:pPr marL="274320" indent="-274320" fontAlgn="auto">
              <a:spcAft>
                <a:spcPts val="0"/>
              </a:spcAft>
              <a:buFont typeface="Wingdings"/>
              <a:buChar char=""/>
              <a:defRPr/>
            </a:pPr>
            <a:r>
              <a:rPr lang="el-GR" altLang="el-GR" sz="2800" dirty="0" smtClean="0"/>
              <a:t>Μειώνει την παραπομπή των μαθητών σε περιοριστικά περιβάλλοντα</a:t>
            </a:r>
            <a:endParaRPr lang="en-US" altLang="el-GR" sz="2800" dirty="0" smtClean="0"/>
          </a:p>
          <a:p>
            <a:pPr marL="274320" indent="-274320" fontAlgn="auto">
              <a:spcAft>
                <a:spcPts val="0"/>
              </a:spcAft>
              <a:buFont typeface="Wingdings"/>
              <a:buChar char=""/>
              <a:defRPr/>
            </a:pPr>
            <a:r>
              <a:rPr lang="el-GR" altLang="el-GR" sz="2800" dirty="0" smtClean="0"/>
              <a:t>Ωφελεί εκπαιδευτικούς και γονείς</a:t>
            </a:r>
          </a:p>
          <a:p>
            <a:pPr marL="274320" indent="-274320" fontAlgn="auto">
              <a:spcAft>
                <a:spcPts val="0"/>
              </a:spcAft>
              <a:buFont typeface="Wingdings"/>
              <a:buChar char=""/>
              <a:defRPr/>
            </a:pPr>
            <a:r>
              <a:rPr lang="el-GR" altLang="el-GR" sz="2800" dirty="0" smtClean="0"/>
              <a:t>Αποδοτική πρακτική για μαθητές</a:t>
            </a:r>
            <a:endParaRPr lang="en-US" altLang="el-GR" sz="2800" dirty="0" smtClean="0"/>
          </a:p>
        </p:txBody>
      </p:sp>
      <p:sp>
        <p:nvSpPr>
          <p:cNvPr id="37892" name="4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40206072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4213" y="620713"/>
            <a:ext cx="7793037" cy="1143000"/>
          </a:xfrm>
        </p:spPr>
        <p:txBody>
          <a:bodyPr/>
          <a:lstStyle/>
          <a:p>
            <a:pPr fontAlgn="auto">
              <a:spcAft>
                <a:spcPts val="0"/>
              </a:spcAft>
              <a:defRPr/>
            </a:pPr>
            <a:r>
              <a:rPr lang="el-GR" altLang="el-GR" sz="2800" b="1" dirty="0" smtClean="0">
                <a:solidFill>
                  <a:schemeClr val="tx1"/>
                </a:solidFill>
              </a:rPr>
              <a:t>Βασικές προϋποθέσεις της επιτυχημένης συνδιδασκαλίας</a:t>
            </a:r>
            <a:endParaRPr lang="en-US" altLang="el-GR" sz="2800" b="1" dirty="0" smtClean="0">
              <a:solidFill>
                <a:schemeClr val="tx1"/>
              </a:solidFill>
            </a:endParaRPr>
          </a:p>
        </p:txBody>
      </p:sp>
      <p:grpSp>
        <p:nvGrpSpPr>
          <p:cNvPr id="2" name="Group 25"/>
          <p:cNvGrpSpPr>
            <a:grpSpLocks/>
          </p:cNvGrpSpPr>
          <p:nvPr/>
        </p:nvGrpSpPr>
        <p:grpSpPr bwMode="auto">
          <a:xfrm>
            <a:off x="533400" y="2063750"/>
            <a:ext cx="8305800" cy="4067175"/>
            <a:chOff x="336" y="1300"/>
            <a:chExt cx="5232" cy="2562"/>
          </a:xfrm>
        </p:grpSpPr>
        <p:sp>
          <p:nvSpPr>
            <p:cNvPr id="38917" name="Rectangle 6"/>
            <p:cNvSpPr>
              <a:spLocks noChangeArrowheads="1"/>
            </p:cNvSpPr>
            <p:nvPr/>
          </p:nvSpPr>
          <p:spPr bwMode="auto">
            <a:xfrm>
              <a:off x="3824" y="2566"/>
              <a:ext cx="1744" cy="648"/>
            </a:xfrm>
            <a:prstGeom prst="rect">
              <a:avLst/>
            </a:prstGeom>
            <a:solidFill>
              <a:srgbClr val="F3DAD9"/>
            </a:solidFill>
            <a:ln w="9525">
              <a:noFill/>
              <a:miter lim="800000"/>
              <a:headEnd/>
              <a:tailEnd/>
            </a:ln>
          </p:spPr>
          <p:txBody>
            <a:bodyPr lIns="92075" tIns="46038" rIns="92075" bIns="46038"/>
            <a:lstStyle/>
            <a:p>
              <a:pPr>
                <a:spcBef>
                  <a:spcPct val="20000"/>
                </a:spcBef>
              </a:pPr>
              <a:r>
                <a:rPr lang="el-GR" altLang="el-GR" sz="1800" b="1">
                  <a:latin typeface="Arial" charset="0"/>
                </a:rPr>
                <a:t>Εθελοντική συμμετοχή</a:t>
              </a:r>
              <a:endParaRPr lang="en-US" altLang="el-GR" sz="1800" b="1">
                <a:latin typeface="Arial" charset="0"/>
              </a:endParaRPr>
            </a:p>
          </p:txBody>
        </p:sp>
        <p:sp>
          <p:nvSpPr>
            <p:cNvPr id="38918" name="Rectangle 7"/>
            <p:cNvSpPr>
              <a:spLocks noChangeArrowheads="1"/>
            </p:cNvSpPr>
            <p:nvPr/>
          </p:nvSpPr>
          <p:spPr bwMode="auto">
            <a:xfrm>
              <a:off x="2080" y="2566"/>
              <a:ext cx="1744" cy="648"/>
            </a:xfrm>
            <a:prstGeom prst="rect">
              <a:avLst/>
            </a:prstGeom>
            <a:solidFill>
              <a:srgbClr val="F3DAD9"/>
            </a:solidFill>
            <a:ln w="9525">
              <a:noFill/>
              <a:miter lim="800000"/>
              <a:headEnd/>
              <a:tailEnd/>
            </a:ln>
          </p:spPr>
          <p:txBody>
            <a:bodyPr lIns="92075" tIns="46038" rIns="92075" bIns="46038"/>
            <a:lstStyle/>
            <a:p>
              <a:pPr>
                <a:spcBef>
                  <a:spcPct val="20000"/>
                </a:spcBef>
              </a:pPr>
              <a:r>
                <a:rPr lang="el-GR" altLang="el-GR" sz="1800" b="1">
                  <a:latin typeface="Arial" charset="0"/>
                </a:rPr>
                <a:t>Ευελιξία και ανοιχτό μυαλό</a:t>
              </a:r>
              <a:endParaRPr lang="en-US" altLang="el-GR" sz="1800" b="1">
                <a:latin typeface="Arial" charset="0"/>
              </a:endParaRPr>
            </a:p>
          </p:txBody>
        </p:sp>
        <p:sp>
          <p:nvSpPr>
            <p:cNvPr id="38919" name="Rectangle 8"/>
            <p:cNvSpPr>
              <a:spLocks noChangeArrowheads="1"/>
            </p:cNvSpPr>
            <p:nvPr/>
          </p:nvSpPr>
          <p:spPr bwMode="auto">
            <a:xfrm>
              <a:off x="336" y="2566"/>
              <a:ext cx="1744" cy="648"/>
            </a:xfrm>
            <a:prstGeom prst="rect">
              <a:avLst/>
            </a:prstGeom>
            <a:solidFill>
              <a:srgbClr val="F3DAD9"/>
            </a:solidFill>
            <a:ln w="9525">
              <a:noFill/>
              <a:miter lim="800000"/>
              <a:headEnd/>
              <a:tailEnd/>
            </a:ln>
          </p:spPr>
          <p:txBody>
            <a:bodyPr lIns="92075" tIns="46038" rIns="92075" bIns="46038"/>
            <a:lstStyle/>
            <a:p>
              <a:pPr>
                <a:spcBef>
                  <a:spcPct val="20000"/>
                </a:spcBef>
              </a:pPr>
              <a:r>
                <a:rPr lang="el-GR" altLang="el-GR" sz="1800" b="1">
                  <a:latin typeface="Arial" charset="0"/>
                </a:rPr>
                <a:t>Σεβασμό στη συνεισφορά του συνάδελφου</a:t>
              </a:r>
              <a:endParaRPr lang="en-US" altLang="el-GR" sz="1800" b="1">
                <a:latin typeface="Arial" charset="0"/>
              </a:endParaRPr>
            </a:p>
          </p:txBody>
        </p:sp>
        <p:sp>
          <p:nvSpPr>
            <p:cNvPr id="38920" name="Rectangle 9"/>
            <p:cNvSpPr>
              <a:spLocks noChangeArrowheads="1"/>
            </p:cNvSpPr>
            <p:nvPr/>
          </p:nvSpPr>
          <p:spPr bwMode="auto">
            <a:xfrm>
              <a:off x="3824" y="1933"/>
              <a:ext cx="1744" cy="633"/>
            </a:xfrm>
            <a:prstGeom prst="rect">
              <a:avLst/>
            </a:prstGeom>
            <a:solidFill>
              <a:srgbClr val="F3DAD9"/>
            </a:solidFill>
            <a:ln w="9525">
              <a:noFill/>
              <a:miter lim="800000"/>
              <a:headEnd/>
              <a:tailEnd/>
            </a:ln>
          </p:spPr>
          <p:txBody>
            <a:bodyPr lIns="92075" tIns="46038" rIns="92075" bIns="46038"/>
            <a:lstStyle/>
            <a:p>
              <a:pPr>
                <a:spcBef>
                  <a:spcPct val="20000"/>
                </a:spcBef>
              </a:pPr>
              <a:r>
                <a:rPr lang="el-GR" altLang="el-GR" sz="1800" b="1">
                  <a:latin typeface="Arial" charset="0"/>
                </a:rPr>
                <a:t>Πρόθεση για επένδυση χρόνου στο σχεδιασμό της διδασκαλίας</a:t>
              </a:r>
              <a:endParaRPr lang="en-US" altLang="el-GR" sz="1800" b="1">
                <a:latin typeface="Arial" charset="0"/>
              </a:endParaRPr>
            </a:p>
          </p:txBody>
        </p:sp>
        <p:sp>
          <p:nvSpPr>
            <p:cNvPr id="38921" name="Rectangle 10"/>
            <p:cNvSpPr>
              <a:spLocks noChangeArrowheads="1"/>
            </p:cNvSpPr>
            <p:nvPr/>
          </p:nvSpPr>
          <p:spPr bwMode="auto">
            <a:xfrm>
              <a:off x="2080" y="1933"/>
              <a:ext cx="1744" cy="633"/>
            </a:xfrm>
            <a:prstGeom prst="rect">
              <a:avLst/>
            </a:prstGeom>
            <a:solidFill>
              <a:srgbClr val="F3DAD9"/>
            </a:solidFill>
            <a:ln w="9525">
              <a:noFill/>
              <a:miter lim="800000"/>
              <a:headEnd/>
              <a:tailEnd/>
            </a:ln>
          </p:spPr>
          <p:txBody>
            <a:bodyPr lIns="92075" tIns="46038" rIns="92075" bIns="46038"/>
            <a:lstStyle/>
            <a:p>
              <a:pPr>
                <a:spcBef>
                  <a:spcPct val="20000"/>
                </a:spcBef>
              </a:pPr>
              <a:r>
                <a:rPr lang="el-GR" altLang="el-GR" sz="1800" b="1">
                  <a:latin typeface="Arial" charset="0"/>
                </a:rPr>
                <a:t>Ενδιαφέρον για νέα γνώση </a:t>
              </a:r>
              <a:endParaRPr lang="en-US" altLang="el-GR" sz="1800" b="1">
                <a:latin typeface="Arial" charset="0"/>
              </a:endParaRPr>
            </a:p>
          </p:txBody>
        </p:sp>
        <p:sp>
          <p:nvSpPr>
            <p:cNvPr id="38922" name="Rectangle 11"/>
            <p:cNvSpPr>
              <a:spLocks noChangeArrowheads="1"/>
            </p:cNvSpPr>
            <p:nvPr/>
          </p:nvSpPr>
          <p:spPr bwMode="auto">
            <a:xfrm>
              <a:off x="336" y="1933"/>
              <a:ext cx="1744" cy="633"/>
            </a:xfrm>
            <a:prstGeom prst="rect">
              <a:avLst/>
            </a:prstGeom>
            <a:solidFill>
              <a:srgbClr val="F3DAD9"/>
            </a:solidFill>
            <a:ln w="9525">
              <a:noFill/>
              <a:miter lim="800000"/>
              <a:headEnd/>
              <a:tailEnd/>
            </a:ln>
          </p:spPr>
          <p:txBody>
            <a:bodyPr lIns="92075" tIns="46038" rIns="92075" bIns="46038"/>
            <a:lstStyle/>
            <a:p>
              <a:pPr>
                <a:spcBef>
                  <a:spcPct val="20000"/>
                </a:spcBef>
              </a:pPr>
              <a:r>
                <a:rPr lang="el-GR" altLang="el-GR" sz="1800" b="1">
                  <a:latin typeface="Arial" charset="0"/>
                </a:rPr>
                <a:t>Αυτοπεποίθηση</a:t>
              </a:r>
              <a:endParaRPr lang="en-US" altLang="el-GR" sz="1800" b="1">
                <a:latin typeface="Arial" charset="0"/>
              </a:endParaRPr>
            </a:p>
          </p:txBody>
        </p:sp>
        <p:sp>
          <p:nvSpPr>
            <p:cNvPr id="38923" name="Rectangle 12"/>
            <p:cNvSpPr>
              <a:spLocks noChangeArrowheads="1"/>
            </p:cNvSpPr>
            <p:nvPr/>
          </p:nvSpPr>
          <p:spPr bwMode="auto">
            <a:xfrm>
              <a:off x="3824" y="1300"/>
              <a:ext cx="1744" cy="633"/>
            </a:xfrm>
            <a:prstGeom prst="rect">
              <a:avLst/>
            </a:prstGeom>
            <a:solidFill>
              <a:srgbClr val="F3DAD9"/>
            </a:solidFill>
            <a:ln w="9525">
              <a:noFill/>
              <a:miter lim="800000"/>
              <a:headEnd/>
              <a:tailEnd/>
            </a:ln>
          </p:spPr>
          <p:txBody>
            <a:bodyPr lIns="92075" tIns="46038" rIns="92075" bIns="46038"/>
            <a:lstStyle/>
            <a:p>
              <a:pPr>
                <a:spcBef>
                  <a:spcPct val="20000"/>
                </a:spcBef>
              </a:pPr>
              <a:r>
                <a:rPr lang="el-GR" altLang="el-GR" sz="1800" b="1">
                  <a:latin typeface="Arial" charset="0"/>
                </a:rPr>
                <a:t>Προθυμία για επένδυση χρόνου και κόπου</a:t>
              </a:r>
              <a:endParaRPr lang="en-US" altLang="el-GR" sz="1800" b="1">
                <a:latin typeface="Arial" charset="0"/>
              </a:endParaRPr>
            </a:p>
          </p:txBody>
        </p:sp>
        <p:sp>
          <p:nvSpPr>
            <p:cNvPr id="38924" name="Rectangle 13"/>
            <p:cNvSpPr>
              <a:spLocks noChangeArrowheads="1"/>
            </p:cNvSpPr>
            <p:nvPr/>
          </p:nvSpPr>
          <p:spPr bwMode="auto">
            <a:xfrm>
              <a:off x="2080" y="1300"/>
              <a:ext cx="1744" cy="633"/>
            </a:xfrm>
            <a:prstGeom prst="rect">
              <a:avLst/>
            </a:prstGeom>
            <a:solidFill>
              <a:srgbClr val="F3DAD9"/>
            </a:solidFill>
            <a:ln w="9525">
              <a:noFill/>
              <a:miter lim="800000"/>
              <a:headEnd/>
              <a:tailEnd/>
            </a:ln>
          </p:spPr>
          <p:txBody>
            <a:bodyPr lIns="92075" tIns="46038" rIns="92075" bIns="46038"/>
            <a:lstStyle/>
            <a:p>
              <a:pPr>
                <a:spcBef>
                  <a:spcPct val="20000"/>
                </a:spcBef>
              </a:pPr>
              <a:r>
                <a:rPr lang="el-GR" altLang="el-GR" sz="1800" b="1">
                  <a:latin typeface="Arial" charset="0"/>
                </a:rPr>
                <a:t>Καλή επικοινωνία </a:t>
              </a:r>
              <a:r>
                <a:rPr lang="en-US" altLang="el-GR" sz="1800" b="1">
                  <a:latin typeface="Arial" charset="0"/>
                </a:rPr>
                <a:t>&amp; </a:t>
              </a:r>
              <a:r>
                <a:rPr lang="el-GR" altLang="el-GR" sz="1800" b="1">
                  <a:latin typeface="Arial" charset="0"/>
                </a:rPr>
                <a:t>επίλυση προβλημάτων</a:t>
              </a:r>
              <a:r>
                <a:rPr lang="en-US" altLang="el-GR" sz="1800" b="1">
                  <a:latin typeface="Arial" charset="0"/>
                </a:rPr>
                <a:t> </a:t>
              </a:r>
            </a:p>
          </p:txBody>
        </p:sp>
        <p:sp>
          <p:nvSpPr>
            <p:cNvPr id="38925" name="Rectangle 14"/>
            <p:cNvSpPr>
              <a:spLocks noChangeArrowheads="1"/>
            </p:cNvSpPr>
            <p:nvPr/>
          </p:nvSpPr>
          <p:spPr bwMode="auto">
            <a:xfrm>
              <a:off x="336" y="1300"/>
              <a:ext cx="1744" cy="633"/>
            </a:xfrm>
            <a:prstGeom prst="rect">
              <a:avLst/>
            </a:prstGeom>
            <a:solidFill>
              <a:srgbClr val="F3DAD9"/>
            </a:solidFill>
            <a:ln w="9525">
              <a:noFill/>
              <a:miter lim="800000"/>
              <a:headEnd/>
              <a:tailEnd/>
            </a:ln>
          </p:spPr>
          <p:txBody>
            <a:bodyPr lIns="92075" tIns="46038" rIns="92075" bIns="46038"/>
            <a:lstStyle/>
            <a:p>
              <a:pPr>
                <a:spcBef>
                  <a:spcPct val="20000"/>
                </a:spcBef>
              </a:pPr>
              <a:r>
                <a:rPr lang="el-GR" altLang="el-GR" sz="1800" b="1">
                  <a:latin typeface="Arial" charset="0"/>
                </a:rPr>
                <a:t>Καλές οργανωτικές δεξιότητες</a:t>
              </a:r>
              <a:endParaRPr lang="en-US" altLang="el-GR" sz="1800" b="1">
                <a:latin typeface="Arial" charset="0"/>
              </a:endParaRPr>
            </a:p>
            <a:p>
              <a:pPr>
                <a:spcBef>
                  <a:spcPct val="20000"/>
                </a:spcBef>
              </a:pPr>
              <a:endParaRPr lang="en-US" altLang="el-GR" sz="1800" b="1">
                <a:latin typeface="Arial" charset="0"/>
              </a:endParaRPr>
            </a:p>
          </p:txBody>
        </p:sp>
        <p:sp>
          <p:nvSpPr>
            <p:cNvPr id="38926" name="Line 15"/>
            <p:cNvSpPr>
              <a:spLocks noChangeShapeType="1"/>
            </p:cNvSpPr>
            <p:nvPr/>
          </p:nvSpPr>
          <p:spPr bwMode="auto">
            <a:xfrm>
              <a:off x="337" y="1300"/>
              <a:ext cx="3487" cy="0"/>
            </a:xfrm>
            <a:prstGeom prst="line">
              <a:avLst/>
            </a:prstGeom>
            <a:noFill/>
            <a:ln w="12700">
              <a:solidFill>
                <a:schemeClr val="tx1"/>
              </a:solidFill>
              <a:round/>
              <a:headEnd type="none" w="sm" len="sm"/>
              <a:tailEnd type="none" w="sm" len="sm"/>
            </a:ln>
          </p:spPr>
          <p:txBody>
            <a:bodyPr/>
            <a:lstStyle/>
            <a:p>
              <a:endParaRPr lang="el-GR"/>
            </a:p>
          </p:txBody>
        </p:sp>
        <p:sp>
          <p:nvSpPr>
            <p:cNvPr id="38927" name="Line 16"/>
            <p:cNvSpPr>
              <a:spLocks noChangeShapeType="1"/>
            </p:cNvSpPr>
            <p:nvPr/>
          </p:nvSpPr>
          <p:spPr bwMode="auto">
            <a:xfrm>
              <a:off x="337" y="1933"/>
              <a:ext cx="5231" cy="0"/>
            </a:xfrm>
            <a:prstGeom prst="line">
              <a:avLst/>
            </a:prstGeom>
            <a:noFill/>
            <a:ln w="12700">
              <a:solidFill>
                <a:schemeClr val="tx1"/>
              </a:solidFill>
              <a:round/>
              <a:headEnd type="none" w="sm" len="sm"/>
              <a:tailEnd type="none" w="sm" len="sm"/>
            </a:ln>
          </p:spPr>
          <p:txBody>
            <a:bodyPr/>
            <a:lstStyle/>
            <a:p>
              <a:endParaRPr lang="el-GR"/>
            </a:p>
          </p:txBody>
        </p:sp>
        <p:sp>
          <p:nvSpPr>
            <p:cNvPr id="38928" name="Line 17"/>
            <p:cNvSpPr>
              <a:spLocks noChangeShapeType="1"/>
            </p:cNvSpPr>
            <p:nvPr/>
          </p:nvSpPr>
          <p:spPr bwMode="auto">
            <a:xfrm>
              <a:off x="337" y="2566"/>
              <a:ext cx="5231" cy="0"/>
            </a:xfrm>
            <a:prstGeom prst="line">
              <a:avLst/>
            </a:prstGeom>
            <a:noFill/>
            <a:ln w="12700">
              <a:solidFill>
                <a:schemeClr val="tx1"/>
              </a:solidFill>
              <a:round/>
              <a:headEnd type="none" w="sm" len="sm"/>
              <a:tailEnd type="none" w="sm" len="sm"/>
            </a:ln>
          </p:spPr>
          <p:txBody>
            <a:bodyPr/>
            <a:lstStyle/>
            <a:p>
              <a:endParaRPr lang="el-GR"/>
            </a:p>
          </p:txBody>
        </p:sp>
        <p:sp>
          <p:nvSpPr>
            <p:cNvPr id="38929" name="Line 18"/>
            <p:cNvSpPr>
              <a:spLocks noChangeShapeType="1"/>
            </p:cNvSpPr>
            <p:nvPr/>
          </p:nvSpPr>
          <p:spPr bwMode="auto">
            <a:xfrm>
              <a:off x="337" y="3214"/>
              <a:ext cx="5231" cy="0"/>
            </a:xfrm>
            <a:prstGeom prst="line">
              <a:avLst/>
            </a:prstGeom>
            <a:noFill/>
            <a:ln w="12700">
              <a:solidFill>
                <a:schemeClr val="tx1"/>
              </a:solidFill>
              <a:round/>
              <a:headEnd type="none" w="sm" len="sm"/>
              <a:tailEnd type="none" w="sm" len="sm"/>
            </a:ln>
          </p:spPr>
          <p:txBody>
            <a:bodyPr/>
            <a:lstStyle/>
            <a:p>
              <a:endParaRPr lang="el-GR"/>
            </a:p>
          </p:txBody>
        </p:sp>
        <p:sp>
          <p:nvSpPr>
            <p:cNvPr id="38930" name="Line 19"/>
            <p:cNvSpPr>
              <a:spLocks noChangeShapeType="1"/>
            </p:cNvSpPr>
            <p:nvPr/>
          </p:nvSpPr>
          <p:spPr bwMode="auto">
            <a:xfrm>
              <a:off x="337" y="3862"/>
              <a:ext cx="5231" cy="0"/>
            </a:xfrm>
            <a:prstGeom prst="line">
              <a:avLst/>
            </a:prstGeom>
            <a:noFill/>
            <a:ln w="25400">
              <a:solidFill>
                <a:schemeClr val="tx1"/>
              </a:solidFill>
              <a:round/>
              <a:headEnd type="none" w="sm" len="sm"/>
              <a:tailEnd type="none" w="sm" len="sm"/>
            </a:ln>
          </p:spPr>
          <p:txBody>
            <a:bodyPr/>
            <a:lstStyle/>
            <a:p>
              <a:endParaRPr lang="el-GR"/>
            </a:p>
          </p:txBody>
        </p:sp>
        <p:sp>
          <p:nvSpPr>
            <p:cNvPr id="38931" name="Line 20"/>
            <p:cNvSpPr>
              <a:spLocks noChangeShapeType="1"/>
            </p:cNvSpPr>
            <p:nvPr/>
          </p:nvSpPr>
          <p:spPr bwMode="auto">
            <a:xfrm>
              <a:off x="336" y="1301"/>
              <a:ext cx="0" cy="2561"/>
            </a:xfrm>
            <a:prstGeom prst="line">
              <a:avLst/>
            </a:prstGeom>
            <a:noFill/>
            <a:ln w="25400">
              <a:solidFill>
                <a:schemeClr val="tx1"/>
              </a:solidFill>
              <a:round/>
              <a:headEnd type="none" w="sm" len="sm"/>
              <a:tailEnd type="none" w="sm" len="sm"/>
            </a:ln>
          </p:spPr>
          <p:txBody>
            <a:bodyPr/>
            <a:lstStyle/>
            <a:p>
              <a:endParaRPr lang="el-GR"/>
            </a:p>
          </p:txBody>
        </p:sp>
        <p:sp>
          <p:nvSpPr>
            <p:cNvPr id="38932" name="Line 21"/>
            <p:cNvSpPr>
              <a:spLocks noChangeShapeType="1"/>
            </p:cNvSpPr>
            <p:nvPr/>
          </p:nvSpPr>
          <p:spPr bwMode="auto">
            <a:xfrm>
              <a:off x="2080" y="1301"/>
              <a:ext cx="0" cy="2561"/>
            </a:xfrm>
            <a:prstGeom prst="line">
              <a:avLst/>
            </a:prstGeom>
            <a:noFill/>
            <a:ln w="12700">
              <a:solidFill>
                <a:schemeClr val="tx1"/>
              </a:solidFill>
              <a:round/>
              <a:headEnd type="none" w="sm" len="sm"/>
              <a:tailEnd type="none" w="sm" len="sm"/>
            </a:ln>
          </p:spPr>
          <p:txBody>
            <a:bodyPr/>
            <a:lstStyle/>
            <a:p>
              <a:endParaRPr lang="el-GR"/>
            </a:p>
          </p:txBody>
        </p:sp>
        <p:sp>
          <p:nvSpPr>
            <p:cNvPr id="38933" name="Line 22"/>
            <p:cNvSpPr>
              <a:spLocks noChangeShapeType="1"/>
            </p:cNvSpPr>
            <p:nvPr/>
          </p:nvSpPr>
          <p:spPr bwMode="auto">
            <a:xfrm>
              <a:off x="3824" y="1301"/>
              <a:ext cx="0" cy="2561"/>
            </a:xfrm>
            <a:prstGeom prst="line">
              <a:avLst/>
            </a:prstGeom>
            <a:noFill/>
            <a:ln w="12700">
              <a:solidFill>
                <a:schemeClr val="tx1"/>
              </a:solidFill>
              <a:round/>
              <a:headEnd type="none" w="sm" len="sm"/>
              <a:tailEnd type="none" w="sm" len="sm"/>
            </a:ln>
          </p:spPr>
          <p:txBody>
            <a:bodyPr/>
            <a:lstStyle/>
            <a:p>
              <a:endParaRPr lang="el-GR"/>
            </a:p>
          </p:txBody>
        </p:sp>
        <p:sp>
          <p:nvSpPr>
            <p:cNvPr id="38934" name="Line 23"/>
            <p:cNvSpPr>
              <a:spLocks noChangeShapeType="1"/>
            </p:cNvSpPr>
            <p:nvPr/>
          </p:nvSpPr>
          <p:spPr bwMode="auto">
            <a:xfrm>
              <a:off x="5568" y="1301"/>
              <a:ext cx="0" cy="2561"/>
            </a:xfrm>
            <a:prstGeom prst="line">
              <a:avLst/>
            </a:prstGeom>
            <a:noFill/>
            <a:ln w="25400">
              <a:solidFill>
                <a:schemeClr val="tx1"/>
              </a:solidFill>
              <a:round/>
              <a:headEnd type="none" w="sm" len="sm"/>
              <a:tailEnd type="none" w="sm" len="sm"/>
            </a:ln>
          </p:spPr>
          <p:txBody>
            <a:bodyPr/>
            <a:lstStyle/>
            <a:p>
              <a:endParaRPr lang="el-GR"/>
            </a:p>
          </p:txBody>
        </p:sp>
        <p:sp>
          <p:nvSpPr>
            <p:cNvPr id="38935" name="Line 24"/>
            <p:cNvSpPr>
              <a:spLocks noChangeShapeType="1"/>
            </p:cNvSpPr>
            <p:nvPr/>
          </p:nvSpPr>
          <p:spPr bwMode="auto">
            <a:xfrm>
              <a:off x="3825" y="1300"/>
              <a:ext cx="1743" cy="0"/>
            </a:xfrm>
            <a:prstGeom prst="line">
              <a:avLst/>
            </a:prstGeom>
            <a:noFill/>
            <a:ln w="25400">
              <a:solidFill>
                <a:schemeClr val="tx1"/>
              </a:solidFill>
              <a:round/>
              <a:headEnd type="none" w="sm" len="sm"/>
              <a:tailEnd type="none" w="sm" len="sm"/>
            </a:ln>
          </p:spPr>
          <p:txBody>
            <a:bodyPr/>
            <a:lstStyle/>
            <a:p>
              <a:endParaRPr lang="el-GR"/>
            </a:p>
          </p:txBody>
        </p:sp>
      </p:grpSp>
      <p:sp>
        <p:nvSpPr>
          <p:cNvPr id="38916" name="23 - Θέση υποσέλιδου"/>
          <p:cNvSpPr>
            <a:spLocks noGrp="1"/>
          </p:cNvSpPr>
          <p:nvPr>
            <p:ph type="ftr" sz="quarter" idx="11"/>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US"/>
          </a:p>
        </p:txBody>
      </p:sp>
    </p:spTree>
    <p:extLst>
      <p:ext uri="{BB962C8B-B14F-4D97-AF65-F5344CB8AC3E}">
        <p14:creationId xmlns:p14="http://schemas.microsoft.com/office/powerpoint/2010/main" val="713930666"/>
      </p:ext>
    </p:extLst>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l-GR" dirty="0" smtClean="0">
                <a:effectLst>
                  <a:outerShdw blurRad="38100" dist="38100" dir="2700000" algn="tl">
                    <a:srgbClr val="C0C0C0"/>
                  </a:outerShdw>
                </a:effectLst>
              </a:rPr>
              <a:t>Δυσκολίες- Προϋποθέσεις</a:t>
            </a:r>
            <a:endParaRPr lang="en-US" dirty="0" smtClean="0">
              <a:effectLst>
                <a:outerShdw blurRad="38100" dist="38100" dir="2700000" algn="tl">
                  <a:srgbClr val="C0C0C0"/>
                </a:outerShdw>
              </a:effectLst>
            </a:endParaRPr>
          </a:p>
        </p:txBody>
      </p:sp>
      <p:sp>
        <p:nvSpPr>
          <p:cNvPr id="39939" name="Content Placeholder 2"/>
          <p:cNvSpPr>
            <a:spLocks noGrp="1"/>
          </p:cNvSpPr>
          <p:nvPr>
            <p:ph sz="quarter" idx="1"/>
          </p:nvPr>
        </p:nvSpPr>
        <p:spPr>
          <a:xfrm>
            <a:off x="457200" y="1600200"/>
            <a:ext cx="7467600" cy="3629025"/>
          </a:xfrm>
        </p:spPr>
        <p:txBody>
          <a:bodyPr/>
          <a:lstStyle/>
          <a:p>
            <a:r>
              <a:rPr lang="el-GR" altLang="el-GR" sz="2800" smtClean="0"/>
              <a:t>Σχεδιασμός διδασκαλίας</a:t>
            </a:r>
            <a:endParaRPr lang="en-US" altLang="el-GR" sz="2800" smtClean="0"/>
          </a:p>
          <a:p>
            <a:r>
              <a:rPr lang="el-GR" altLang="el-GR" sz="2800" smtClean="0"/>
              <a:t>Σχέσεις εκπαιδευτικών</a:t>
            </a:r>
            <a:endParaRPr lang="en-US" altLang="el-GR" sz="2800" smtClean="0"/>
          </a:p>
          <a:p>
            <a:r>
              <a:rPr lang="el-GR" altLang="el-GR" sz="2800" smtClean="0"/>
              <a:t>Διοικητική υποστήριξη</a:t>
            </a:r>
            <a:endParaRPr lang="en-US" altLang="el-GR" sz="2800" smtClean="0"/>
          </a:p>
          <a:p>
            <a:r>
              <a:rPr lang="el-GR" altLang="el-GR" sz="2800" smtClean="0"/>
              <a:t>Χρονοβόρα διαδικασία</a:t>
            </a:r>
            <a:endParaRPr lang="en-US" altLang="el-GR" sz="2800" smtClean="0"/>
          </a:p>
          <a:p>
            <a:r>
              <a:rPr lang="el-GR" altLang="el-GR" sz="2800" smtClean="0"/>
              <a:t>Φόβος της αλλαγής</a:t>
            </a:r>
            <a:endParaRPr lang="en-US" altLang="el-GR" sz="2800" smtClean="0"/>
          </a:p>
          <a:p>
            <a:r>
              <a:rPr lang="el-GR" altLang="el-GR" sz="2800" smtClean="0"/>
              <a:t>Κατανόηση ρόλων</a:t>
            </a:r>
            <a:endParaRPr lang="en-US" altLang="el-GR" sz="2800" smtClean="0"/>
          </a:p>
          <a:p>
            <a:r>
              <a:rPr lang="el-GR" altLang="el-GR" sz="2800" smtClean="0"/>
              <a:t>Έλλειψη επιμόρφωσης</a:t>
            </a:r>
            <a:endParaRPr lang="en-US" altLang="el-GR" sz="2800" smtClean="0"/>
          </a:p>
          <a:p>
            <a:endParaRPr lang="en-US" altLang="el-GR" sz="2800" smtClean="0"/>
          </a:p>
        </p:txBody>
      </p:sp>
      <p:sp>
        <p:nvSpPr>
          <p:cNvPr id="39940" name="4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40221401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l-GR" dirty="0" smtClean="0">
                <a:effectLst>
                  <a:outerShdw blurRad="38100" dist="38100" dir="2700000" algn="tl">
                    <a:srgbClr val="C0C0C0"/>
                  </a:outerShdw>
                </a:effectLst>
              </a:rPr>
              <a:t>Βασικά οφέλη για μαθητές</a:t>
            </a:r>
            <a:endParaRPr lang="en-US" dirty="0" smtClean="0">
              <a:effectLst>
                <a:outerShdw blurRad="38100" dist="38100" dir="2700000" algn="tl">
                  <a:srgbClr val="C0C0C0"/>
                </a:outerShdw>
              </a:effectLst>
            </a:endParaRPr>
          </a:p>
        </p:txBody>
      </p:sp>
      <p:sp>
        <p:nvSpPr>
          <p:cNvPr id="14339" name="Content Placeholder 2"/>
          <p:cNvSpPr>
            <a:spLocks noGrp="1"/>
          </p:cNvSpPr>
          <p:nvPr>
            <p:ph sz="quarter" idx="1"/>
          </p:nvPr>
        </p:nvSpPr>
        <p:spPr>
          <a:xfrm>
            <a:off x="1435100" y="1671638"/>
            <a:ext cx="7251700" cy="2765425"/>
          </a:xfrm>
        </p:spPr>
        <p:txBody>
          <a:bodyPr>
            <a:normAutofit fontScale="92500" lnSpcReduction="20000"/>
          </a:bodyPr>
          <a:lstStyle/>
          <a:p>
            <a:pPr marL="274320" indent="-274320" fontAlgn="auto">
              <a:spcAft>
                <a:spcPts val="0"/>
              </a:spcAft>
              <a:buFont typeface="Wingdings"/>
              <a:buChar char=""/>
              <a:defRPr/>
            </a:pPr>
            <a:r>
              <a:rPr lang="el-GR" altLang="el-GR" dirty="0" smtClean="0"/>
              <a:t>Πρόσβαση στο κοινό ΑΠ</a:t>
            </a:r>
            <a:endParaRPr lang="en-US" altLang="el-GR" dirty="0" smtClean="0"/>
          </a:p>
          <a:p>
            <a:pPr marL="274320" indent="-274320" fontAlgn="auto">
              <a:spcAft>
                <a:spcPts val="0"/>
              </a:spcAft>
              <a:buFont typeface="Wingdings"/>
              <a:buChar char=""/>
              <a:defRPr/>
            </a:pPr>
            <a:r>
              <a:rPr lang="el-GR" altLang="el-GR" dirty="0" smtClean="0"/>
              <a:t>Μειώνει το διαχωρισμό-στίγμα</a:t>
            </a:r>
            <a:endParaRPr lang="en-US" altLang="el-GR" dirty="0" smtClean="0"/>
          </a:p>
          <a:p>
            <a:pPr marL="274320" indent="-274320" fontAlgn="auto">
              <a:spcAft>
                <a:spcPts val="0"/>
              </a:spcAft>
              <a:buFont typeface="Wingdings"/>
              <a:buChar char=""/>
              <a:defRPr/>
            </a:pPr>
            <a:r>
              <a:rPr lang="el-GR" altLang="el-GR" dirty="0" smtClean="0"/>
              <a:t>Αυξάνει την αυτοπεποίθηση</a:t>
            </a:r>
            <a:endParaRPr lang="en-US" altLang="el-GR" dirty="0" smtClean="0"/>
          </a:p>
          <a:p>
            <a:pPr marL="274320" indent="-274320" fontAlgn="auto">
              <a:spcAft>
                <a:spcPts val="0"/>
              </a:spcAft>
              <a:buFont typeface="Wingdings"/>
              <a:buChar char=""/>
              <a:defRPr/>
            </a:pPr>
            <a:r>
              <a:rPr lang="el-GR" altLang="el-GR" dirty="0" smtClean="0"/>
              <a:t>Βοηθά στην σχέση με συμμαθητές-κοινωνική πρόοδος</a:t>
            </a:r>
            <a:endParaRPr lang="en-US" altLang="el-GR" dirty="0" smtClean="0"/>
          </a:p>
          <a:p>
            <a:pPr marL="274320" indent="-274320" fontAlgn="auto">
              <a:spcAft>
                <a:spcPts val="0"/>
              </a:spcAft>
              <a:buFont typeface="Wingdings"/>
              <a:buChar char=""/>
              <a:defRPr/>
            </a:pPr>
            <a:r>
              <a:rPr lang="el-GR" altLang="el-GR" dirty="0" smtClean="0"/>
              <a:t>Βοηθά στην ακαδημαϊκή πρόοδο</a:t>
            </a:r>
          </a:p>
          <a:p>
            <a:pPr marL="0" indent="0" fontAlgn="auto">
              <a:spcAft>
                <a:spcPts val="0"/>
              </a:spcAft>
              <a:buFont typeface="Wingdings"/>
              <a:buNone/>
              <a:defRPr/>
            </a:pPr>
            <a:endParaRPr lang="en-US" altLang="el-GR" dirty="0" smtClean="0"/>
          </a:p>
          <a:p>
            <a:pPr marL="274320" indent="-274320" fontAlgn="auto">
              <a:spcAft>
                <a:spcPts val="0"/>
              </a:spcAft>
              <a:buFont typeface="Wingdings"/>
              <a:buChar char=""/>
              <a:defRPr/>
            </a:pPr>
            <a:endParaRPr lang="en-US" altLang="el-GR" dirty="0" smtClean="0"/>
          </a:p>
        </p:txBody>
      </p:sp>
      <p:sp>
        <p:nvSpPr>
          <p:cNvPr id="40964" name="4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30242820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l-GR" sz="3600" dirty="0" smtClean="0">
                <a:effectLst>
                  <a:outerShdw blurRad="38100" dist="38100" dir="2700000" algn="tl">
                    <a:srgbClr val="C0C0C0"/>
                  </a:outerShdw>
                </a:effectLst>
              </a:rPr>
              <a:t>Πιθανά οφέλη για εκπαιδευτικούς</a:t>
            </a:r>
            <a:endParaRPr lang="en-US" sz="3600" dirty="0" smtClean="0">
              <a:effectLst>
                <a:outerShdw blurRad="38100" dist="38100" dir="2700000" algn="tl">
                  <a:srgbClr val="C0C0C0"/>
                </a:outerShdw>
              </a:effectLst>
            </a:endParaRPr>
          </a:p>
        </p:txBody>
      </p:sp>
      <p:sp>
        <p:nvSpPr>
          <p:cNvPr id="41987" name="Content Placeholder 2"/>
          <p:cNvSpPr>
            <a:spLocks noGrp="1"/>
          </p:cNvSpPr>
          <p:nvPr>
            <p:ph sz="quarter" idx="1"/>
          </p:nvPr>
        </p:nvSpPr>
        <p:spPr>
          <a:xfrm>
            <a:off x="1435100" y="1600200"/>
            <a:ext cx="7499350" cy="3773488"/>
          </a:xfrm>
        </p:spPr>
        <p:txBody>
          <a:bodyPr/>
          <a:lstStyle/>
          <a:p>
            <a:pPr>
              <a:lnSpc>
                <a:spcPct val="80000"/>
              </a:lnSpc>
            </a:pPr>
            <a:r>
              <a:rPr lang="el-GR" altLang="el-GR" sz="2000" smtClean="0"/>
              <a:t>Διεύρυνση ρόλου </a:t>
            </a:r>
          </a:p>
          <a:p>
            <a:pPr>
              <a:lnSpc>
                <a:spcPct val="80000"/>
              </a:lnSpc>
            </a:pPr>
            <a:r>
              <a:rPr lang="el-GR" altLang="el-GR" sz="2000" smtClean="0"/>
              <a:t>Μειώνεται η αναλογία εκπαιδευτικού-μαθητή</a:t>
            </a:r>
            <a:endParaRPr lang="en-US" altLang="el-GR" sz="2000" smtClean="0"/>
          </a:p>
          <a:p>
            <a:pPr>
              <a:lnSpc>
                <a:spcPct val="80000"/>
              </a:lnSpc>
            </a:pPr>
            <a:r>
              <a:rPr lang="el-GR" altLang="el-GR" sz="2000" smtClean="0"/>
              <a:t>Ανταλλαγή γνώσεων, δεξιοτήτων και εργαλείων</a:t>
            </a:r>
          </a:p>
          <a:p>
            <a:pPr>
              <a:lnSpc>
                <a:spcPct val="80000"/>
              </a:lnSpc>
            </a:pPr>
            <a:endParaRPr lang="el-GR" altLang="el-GR" sz="2000" smtClean="0"/>
          </a:p>
          <a:p>
            <a:pPr>
              <a:lnSpc>
                <a:spcPct val="80000"/>
              </a:lnSpc>
            </a:pPr>
            <a:r>
              <a:rPr lang="el-GR" altLang="el-GR" sz="2000" smtClean="0"/>
              <a:t>Ανάπτυξη σχέσεων, συνεργασίας και επικοινωνίας</a:t>
            </a:r>
          </a:p>
          <a:p>
            <a:pPr>
              <a:lnSpc>
                <a:spcPct val="80000"/>
              </a:lnSpc>
            </a:pPr>
            <a:endParaRPr lang="el-GR" altLang="el-GR" sz="2000" smtClean="0"/>
          </a:p>
          <a:p>
            <a:pPr marL="342900" lvl="1" indent="-342900">
              <a:lnSpc>
                <a:spcPct val="80000"/>
              </a:lnSpc>
            </a:pPr>
            <a:r>
              <a:rPr lang="el-GR" altLang="el-GR" sz="2000" smtClean="0"/>
              <a:t>Αύξηση ανεκτικότητας  προς τους μαθητές με γνωστικές δυσκολίες</a:t>
            </a:r>
          </a:p>
          <a:p>
            <a:pPr>
              <a:lnSpc>
                <a:spcPct val="80000"/>
              </a:lnSpc>
            </a:pPr>
            <a:endParaRPr lang="el-GR" altLang="el-GR" sz="2000" smtClean="0"/>
          </a:p>
          <a:p>
            <a:pPr>
              <a:lnSpc>
                <a:spcPct val="80000"/>
              </a:lnSpc>
            </a:pPr>
            <a:r>
              <a:rPr lang="el-GR" altLang="el-GR" sz="2000" smtClean="0"/>
              <a:t>Μαθαίνω να διαφοροποιώ/τροποποιώ το ΑΠ</a:t>
            </a:r>
            <a:endParaRPr lang="en-US" altLang="el-GR" sz="2000" smtClean="0"/>
          </a:p>
          <a:p>
            <a:pPr>
              <a:lnSpc>
                <a:spcPct val="80000"/>
              </a:lnSpc>
              <a:buFontTx/>
              <a:buNone/>
            </a:pPr>
            <a:endParaRPr lang="en-US" altLang="el-GR" sz="2800" smtClean="0"/>
          </a:p>
        </p:txBody>
      </p:sp>
      <p:sp>
        <p:nvSpPr>
          <p:cNvPr id="41988" name="4 - Θέση υποσέλιδου"/>
          <p:cNvSpPr>
            <a:spLocks noGrp="1"/>
          </p:cNvSpPr>
          <p:nvPr>
            <p:ph type="ftr" sz="quarter" idx="12"/>
          </p:nvPr>
        </p:nvSpPr>
        <p:spPr bwMode="auto">
          <a:noFill/>
          <a:ln>
            <a:miter lim="800000"/>
            <a:headEnd/>
            <a:tailEnd/>
          </a:ln>
        </p:spPr>
        <p:txBody>
          <a:bodyPr wrap="square" lIns="91440" tIns="45720" rIns="91440" bIns="45720" numCol="1" compatLnSpc="1">
            <a:prstTxWarp prst="textNoShape">
              <a:avLst/>
            </a:prstTxWarp>
          </a:bodyPr>
          <a:lstStyle/>
          <a:p>
            <a:r>
              <a:rPr lang="el-GR"/>
              <a:t>  1 Τραγουλιά Ε., Στρογγυλός Β., Βασιλειάδου Ε., και Παπαδημητρίου Α. (2013). Συνεργατική διδασκαλία: Προϋποθέσεις και προοπτικές. 3ο Πανελλήνιο Συνέδριο Ειδικής Εκπαίδευσης-«Διλήμματα και προοπτικές της ειδικής αγωγής», Αθήνα (πρακτικά σε CD). </a:t>
            </a:r>
            <a:endParaRPr lang="en-GB"/>
          </a:p>
        </p:txBody>
      </p:sp>
    </p:spTree>
    <p:extLst>
      <p:ext uri="{BB962C8B-B14F-4D97-AF65-F5344CB8AC3E}">
        <p14:creationId xmlns:p14="http://schemas.microsoft.com/office/powerpoint/2010/main" val="4059517235"/>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1217</TotalTime>
  <Words>2562</Words>
  <Application>Microsoft Office PowerPoint</Application>
  <PresentationFormat>Προβολή στην οθόνη (4:3)</PresentationFormat>
  <Paragraphs>160</Paragraphs>
  <Slides>29</Slides>
  <Notes>12</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29</vt:i4>
      </vt:variant>
    </vt:vector>
  </HeadingPairs>
  <TitlesOfParts>
    <vt:vector size="31" baseType="lpstr">
      <vt:lpstr>Θέμα του Office</vt:lpstr>
      <vt:lpstr>Document</vt:lpstr>
      <vt:lpstr>Συνεργατική Διδασκαλία</vt:lpstr>
      <vt:lpstr>ΣΥΝΕΡΓΑΤΙΚΗ ΔΙΔΑΣΚΑΛΙΑ ΣΤΟΧΟΣ: Η συμμετοχή όλων των παιδιών της τάξης</vt:lpstr>
      <vt:lpstr>  Τι σημαίνει συνεργατική διδασκαλία</vt:lpstr>
      <vt:lpstr>Η συνδιδασκαλία είναι μια προσέγγιση διδασκαλίας που προωθεί </vt:lpstr>
      <vt:lpstr>Συνδιδασκαλία; Γιατι;</vt:lpstr>
      <vt:lpstr>Βασικές προϋποθέσεις της επιτυχημένης συνδιδασκαλίας</vt:lpstr>
      <vt:lpstr>Δυσκολίες- Προϋποθέσεις</vt:lpstr>
      <vt:lpstr>Βασικά οφέλη για μαθητές</vt:lpstr>
      <vt:lpstr>Πιθανά οφέλη για εκπαιδευτικούς</vt:lpstr>
      <vt:lpstr>O ρολοσ του εκπαιδευτικου γε και εε </vt:lpstr>
      <vt:lpstr>O ρόλος του εκπαιδευτικού γε και εε </vt:lpstr>
      <vt:lpstr>Ρόλοι και αρμοδιότητες: ερευνητικά δεδομενα Ι</vt:lpstr>
      <vt:lpstr>Ρόλοι και αρμοδιότητες: ερευνητικά δεδομένα ΙΙ</vt:lpstr>
      <vt:lpstr>Ρόλοι και Αρμοδιότητες εκπαιδευτικών στα ελληνικά σχολεία</vt:lpstr>
      <vt:lpstr>ΜΟΡΦΕΣ ΣΥΝΕΡΓΑΤΙΚΗΣ ΔΙΔΑΣΚΑΛΙΑΣ</vt:lpstr>
      <vt:lpstr>Friend, M., &amp; Cook, L., Hurley-Chamberlain., D. &amp; Shamberger, C. (2010). Co- teaching:An illustration of the complexity of collaboration in special education, Journal of Educational and Psychological Consultation, 20(1),9-27. </vt:lpstr>
      <vt:lpstr>Υποστηρικτική διδασκαλία: Ο ένας εκπαιδευτικός παρουσιάζει το αντικείμενο διδασκαλίας και ο άλλος βοηθά τους μαθητές που δυσκολεύονται. Οι μαθητές ενδέχεται να κάνουν κοινή η διαφοροποιημένη εργασία.</vt:lpstr>
      <vt:lpstr>Εναλλακτική- συμπληρωματική διδασκαλία: Ο ένας εκπαιδευτικός παρουσιάζει το μάθημα, ενώ ο άλλος βοηθά ένα παιδί που έχει πρόβλημα στην κατανόηση η επεξεργασία η ολοκλήρωση κάποιας εργασίας. Το υλικό διδασκαλίας διαφοροποιείται μονο για το συγκεκριμένο μαθητή.</vt:lpstr>
      <vt:lpstr>Παράλληλη διδασκαλία: Οι μαθητές χωρίζονται σε ομάδες π.χ. με βάση τη μαθησιακή ετοιμότητα. Κάθε εκπαιδευτικός αναλαμβάνει ένα συγκεκριμένο αριθμό ομάδων. Οι εργασίες ενδέχεται να είναι διαφοροποιημένες  με βάση τη μαθησιακή ετοιμότητα.</vt:lpstr>
      <vt:lpstr>Διδασκαλία σε σταθμούς :. οι μαθητές χωρίζονται σε δυο η περισσότερες ομάδες και οι εκπαιδευτικοί ταυτόχρονα προσφέρουν ατομικη η ομαδική υποστήριξη στα παιδιά που ανήκουν στις διαφορετικές ομάδες. Σε αυτό το μοντέλο οι ρόλοι των εκπαιδευτικών είναι περισσότερο συμπληρωματικοί και προσφέρουν βοήθεια ατομικά στα παιδιά που χρήζουν υποστήριξης</vt:lpstr>
      <vt:lpstr>Ομαδική διδασκαλία: και οι δυο εκπαιδευτικοί σχεδιάζουν, διδάσκουν, αξιολογούν κ.α. από κοινού</vt:lpstr>
      <vt:lpstr>Αποδοτικότητα συνδιδασκαλίας</vt:lpstr>
      <vt:lpstr>Ερευνητικά δεδομένα</vt:lpstr>
      <vt:lpstr>Ερευνητικά αποτελέσματα στα ελληνικά σχολεία</vt:lpstr>
      <vt:lpstr>Διαφοροποίηση σε τάξεις συνδιδασκαλίας</vt:lpstr>
      <vt:lpstr>Διαφοροποίηση στο ελληνικό εκπαιδευτικό σύστημα σε τάξεις συνδιδασκαλίας</vt:lpstr>
      <vt:lpstr>ΔΡΑΣΤΗΡΙΟΤΗΤΑ</vt:lpstr>
      <vt:lpstr>Δραστηριότητα</vt:lpstr>
      <vt:lpstr>Δραστηριότητα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Συνεργατική Διδασκαλία</dc:title>
  <dc:creator>ΕΛΕΝΗ</dc:creator>
  <cp:lastModifiedBy>ΕΛΕΝΗ</cp:lastModifiedBy>
  <cp:revision>6</cp:revision>
  <dcterms:created xsi:type="dcterms:W3CDTF">2020-04-07T10:10:46Z</dcterms:created>
  <dcterms:modified xsi:type="dcterms:W3CDTF">2021-04-25T07:09:43Z</dcterms:modified>
</cp:coreProperties>
</file>