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handoutMasterIdLst>
    <p:handoutMasterId r:id="rId3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0080625" cy="7559675"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620" y="-90"/>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Θέση κεφαλίδας"/>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Arial" pitchFamily="2"/>
            </a:endParaRPr>
          </a:p>
        </p:txBody>
      </p:sp>
      <p:sp>
        <p:nvSpPr>
          <p:cNvPr id="3" name="2 - Θέση ημερομηνίας"/>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Arial" pitchFamily="2"/>
            </a:endParaRPr>
          </a:p>
        </p:txBody>
      </p:sp>
      <p:sp>
        <p:nvSpPr>
          <p:cNvPr id="4" name="3 - Θέση υποσέλιδου"/>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Arial" pitchFamily="2"/>
            </a:endParaRPr>
          </a:p>
        </p:txBody>
      </p:sp>
      <p:sp>
        <p:nvSpPr>
          <p:cNvPr id="5" name="4 - Θέση αριθμού διαφάνειας"/>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77603A5-046C-4496-A762-65730F4AEBD4}" type="slidenum">
              <a:t>‹#›</a:t>
            </a:fld>
            <a:endParaRPr lang="de-DE" sz="1400" b="0" i="0" u="none" strike="noStrike" kern="1200" cap="none" spc="0" baseline="0">
              <a:solidFill>
                <a:srgbClr val="000000"/>
              </a:solidFill>
              <a:uFillTx/>
              <a:latin typeface="Arial" pitchFamily="18"/>
              <a:ea typeface="Microsoft YaHei" pitchFamily="2"/>
              <a:cs typeface="Ari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idx="2"/>
          </p:nvPr>
        </p:nvSpPr>
        <p:spPr>
          <a:xfrm>
            <a:off x="1107000" y="812517"/>
            <a:ext cx="5345280" cy="4008958"/>
          </a:xfrm>
          <a:prstGeom prst="rect">
            <a:avLst/>
          </a:prstGeom>
          <a:noFill/>
          <a:ln>
            <a:noFill/>
            <a:prstDash val="solid"/>
          </a:ln>
        </p:spPr>
      </p:sp>
      <p:sp>
        <p:nvSpPr>
          <p:cNvPr id="3" name="2 - Θέση σημειώσεων"/>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de-DE"/>
          </a:p>
        </p:txBody>
      </p:sp>
      <p:sp>
        <p:nvSpPr>
          <p:cNvPr id="4" name="3 - Θέση κεφαλίδας"/>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4 - Θέση ημερομηνίας"/>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5 - Θέση υποσέλιδου"/>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7" name="6 - Θέση αριθμού διαφάνειας"/>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DC4A28E6-7DA3-4EDC-9FB8-11A32168D332}" type="slidenum">
              <a:t>‹#›</a:t>
            </a:fld>
            <a:endParaRPr lang="de-DE"/>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e-DE" sz="2000" b="0" i="0" u="none" strike="noStrike" kern="1200" cap="none" spc="0" baseline="0">
        <a:solidFill>
          <a:srgbClr val="000000"/>
        </a:solidFill>
        <a:uFillTx/>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spAutoFit/>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 Θέση σημειώσεων"/>
          <p:cNvSpPr txBox="1">
            <a:spLocks noGrp="1"/>
          </p:cNvSpPr>
          <p:nvPr>
            <p:ph type="body" sz="quarter"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txBox="1">
            <a:spLocks noGrp="1"/>
          </p:cNvSpPr>
          <p:nvPr>
            <p:ph type="ctrTitle"/>
          </p:nvPr>
        </p:nvSpPr>
        <p:spPr>
          <a:xfrm>
            <a:off x="755651" y="2347914"/>
            <a:ext cx="8569327" cy="1620838"/>
          </a:xfrm>
        </p:spPr>
        <p:txBody>
          <a:bodyPr/>
          <a:lstStyle>
            <a:lvl1pPr>
              <a:defRPr lang="el-GR"/>
            </a:lvl1pPr>
          </a:lstStyle>
          <a:p>
            <a:pPr lvl="0"/>
            <a:r>
              <a:rPr lang="el-GR"/>
              <a:t>Kλικ για επεξεργασία του τίτλου</a:t>
            </a:r>
          </a:p>
        </p:txBody>
      </p:sp>
      <p:sp>
        <p:nvSpPr>
          <p:cNvPr id="3" name="2 - Υπότιτλος"/>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el-GR"/>
              <a:t>Κάντε κλικ για να επεξεργαστείτε τον υπότιτλο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18628AFA-E6B5-45E7-BDB2-B8D42BEAE132}" type="slidenum">
              <a:t>‹#›</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A96E8812-1A16-4B4A-87FE-0C741650F895}" type="slidenum">
              <a:t>‹#›</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txBox="1">
            <a:spLocks noGrp="1"/>
          </p:cNvSpPr>
          <p:nvPr>
            <p:ph type="title" orient="vert"/>
          </p:nvPr>
        </p:nvSpPr>
        <p:spPr>
          <a:xfrm>
            <a:off x="7308854" y="301623"/>
            <a:ext cx="2266953" cy="6456358"/>
          </a:xfrm>
        </p:spPr>
        <p:txBody>
          <a:bodyPr vert="eaVert"/>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855B5887-9E48-42D5-90FC-CB0611DFB4CE}" type="slidenum">
              <a:t>‹#›</a:t>
            </a:fld>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txBox="1">
            <a:spLocks noGrp="1"/>
          </p:cNvSpPr>
          <p:nvPr>
            <p:ph type="ctrTitle"/>
          </p:nvPr>
        </p:nvSpPr>
        <p:spPr>
          <a:xfrm>
            <a:off x="755651" y="2347914"/>
            <a:ext cx="8569327" cy="1620838"/>
          </a:xfrm>
        </p:spPr>
        <p:txBody>
          <a:bodyPr/>
          <a:lstStyle>
            <a:lvl1pPr>
              <a:defRPr lang="el-GR"/>
            </a:lvl1pPr>
          </a:lstStyle>
          <a:p>
            <a:pPr lvl="0"/>
            <a:r>
              <a:rPr lang="el-GR"/>
              <a:t>Kλικ για επεξεργασία του τίτλου</a:t>
            </a:r>
          </a:p>
        </p:txBody>
      </p:sp>
      <p:sp>
        <p:nvSpPr>
          <p:cNvPr id="3" name="2 - Υπότιτλος"/>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el-GR"/>
              <a:t>Κάντε κλικ για να επεξεργαστείτε τον υπότιτλο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26E3DDA3-C87D-4BAC-931F-26D9EA7E9D46}" type="slidenum">
              <a:t>‹#›</a:t>
            </a:fld>
            <a:endParaRPr lang="de-D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6785212F-27F8-42EE-A223-7298E2747F8D}" type="slidenum">
              <a:t>‹#›</a:t>
            </a:fld>
            <a:endParaRPr lang="de-D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796927" y="4857749"/>
            <a:ext cx="8567735" cy="1501773"/>
          </a:xfrm>
        </p:spPr>
        <p:txBody>
          <a:bodyPr anchor="t" anchorCtr="0"/>
          <a:lstStyle>
            <a:lvl1pPr algn="l">
              <a:defRPr lang="el-GR" sz="4000" cap="all"/>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el-GR"/>
              <a:t>Kλικ για επεξεργασία των στυλ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745593FA-01E7-4885-885A-C3E90F71B36F}" type="slidenum">
              <a:t>‹#›</a:t>
            </a:fld>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503240" y="2160590"/>
            <a:ext cx="4459291" cy="4597402"/>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txBox="1">
            <a:spLocks noGrp="1"/>
          </p:cNvSpPr>
          <p:nvPr>
            <p:ph idx="2"/>
          </p:nvPr>
        </p:nvSpPr>
        <p:spPr>
          <a:xfrm>
            <a:off x="5114925" y="2160590"/>
            <a:ext cx="4460872" cy="4597402"/>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75114EF4-0BCC-4032-AF6E-FBA2C479A943}" type="slidenum">
              <a:t>‹#›</a:t>
            </a:fld>
            <a:endParaRPr lang="de-D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3215"/>
            <a:ext cx="9072567" cy="1258891"/>
          </a:xfrm>
        </p:spPr>
        <p:txBody>
          <a:bodyPr/>
          <a:lstStyle>
            <a:lvl1pPr>
              <a:defRPr lang="el-GR"/>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504821" y="1692270"/>
            <a:ext cx="4452935"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4" name="3 - Θέση περιεχομένου"/>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txBox="1">
            <a:spLocks noGrp="1"/>
          </p:cNvSpPr>
          <p:nvPr>
            <p:ph type="body" idx="3"/>
          </p:nvPr>
        </p:nvSpPr>
        <p:spPr>
          <a:xfrm>
            <a:off x="5121270" y="1692270"/>
            <a:ext cx="4456108"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6" name="5 - Θέση περιεχομένου"/>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txBox="1">
            <a:spLocks noGrp="1"/>
          </p:cNvSpPr>
          <p:nvPr>
            <p:ph type="dt" sz="half" idx="7"/>
          </p:nvPr>
        </p:nvSpPr>
        <p:spPr/>
        <p:txBody>
          <a:bodyPr/>
          <a:lstStyle>
            <a:lvl1pPr>
              <a:defRPr/>
            </a:lvl1pPr>
          </a:lstStyle>
          <a:p>
            <a:pPr lvl="0"/>
            <a:endParaRPr lang="de-DE"/>
          </a:p>
        </p:txBody>
      </p:sp>
      <p:sp>
        <p:nvSpPr>
          <p:cNvPr id="8" name="7 - Θέση υποσέλιδου"/>
          <p:cNvSpPr txBox="1">
            <a:spLocks noGrp="1"/>
          </p:cNvSpPr>
          <p:nvPr>
            <p:ph type="ftr" sz="quarter" idx="9"/>
          </p:nvPr>
        </p:nvSpPr>
        <p:spPr/>
        <p:txBody>
          <a:bodyPr/>
          <a:lstStyle>
            <a:lvl1pPr>
              <a:defRPr/>
            </a:lvl1pPr>
          </a:lstStyle>
          <a:p>
            <a:pPr lvl="0"/>
            <a:endParaRPr lang="de-DE"/>
          </a:p>
        </p:txBody>
      </p:sp>
      <p:sp>
        <p:nvSpPr>
          <p:cNvPr id="9" name="8 - Θέση αριθμού διαφάνειας"/>
          <p:cNvSpPr txBox="1">
            <a:spLocks noGrp="1"/>
          </p:cNvSpPr>
          <p:nvPr>
            <p:ph type="sldNum" sz="quarter" idx="8"/>
          </p:nvPr>
        </p:nvSpPr>
        <p:spPr/>
        <p:txBody>
          <a:bodyPr/>
          <a:lstStyle>
            <a:lvl1pPr>
              <a:defRPr/>
            </a:lvl1pPr>
          </a:lstStyle>
          <a:p>
            <a:pPr lvl="0"/>
            <a:fld id="{0B8CD41D-5DD2-47DC-91E8-4940C174306B}" type="slidenum">
              <a:t>‹#›</a:t>
            </a:fld>
            <a:endParaRPr lang="de-DE"/>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ημερομηνίας"/>
          <p:cNvSpPr txBox="1">
            <a:spLocks noGrp="1"/>
          </p:cNvSpPr>
          <p:nvPr>
            <p:ph type="dt" sz="half" idx="7"/>
          </p:nvPr>
        </p:nvSpPr>
        <p:spPr/>
        <p:txBody>
          <a:bodyPr/>
          <a:lstStyle>
            <a:lvl1pPr>
              <a:defRPr/>
            </a:lvl1pPr>
          </a:lstStyle>
          <a:p>
            <a:pPr lvl="0"/>
            <a:endParaRPr lang="de-DE"/>
          </a:p>
        </p:txBody>
      </p:sp>
      <p:sp>
        <p:nvSpPr>
          <p:cNvPr id="4" name="3 - Θέση υποσέλιδου"/>
          <p:cNvSpPr txBox="1">
            <a:spLocks noGrp="1"/>
          </p:cNvSpPr>
          <p:nvPr>
            <p:ph type="ftr" sz="quarter" idx="9"/>
          </p:nvPr>
        </p:nvSpPr>
        <p:spPr/>
        <p:txBody>
          <a:bodyPr/>
          <a:lstStyle>
            <a:lvl1pPr>
              <a:defRPr/>
            </a:lvl1pPr>
          </a:lstStyle>
          <a:p>
            <a:pPr lvl="0"/>
            <a:endParaRPr lang="de-DE"/>
          </a:p>
        </p:txBody>
      </p:sp>
      <p:sp>
        <p:nvSpPr>
          <p:cNvPr id="5" name="4 - Θέση αριθμού διαφάνειας"/>
          <p:cNvSpPr txBox="1">
            <a:spLocks noGrp="1"/>
          </p:cNvSpPr>
          <p:nvPr>
            <p:ph type="sldNum" sz="quarter" idx="8"/>
          </p:nvPr>
        </p:nvSpPr>
        <p:spPr/>
        <p:txBody>
          <a:bodyPr/>
          <a:lstStyle>
            <a:lvl1pPr>
              <a:defRPr/>
            </a:lvl1pPr>
          </a:lstStyle>
          <a:p>
            <a:pPr lvl="0"/>
            <a:fld id="{CE4763B5-0751-4B85-82C3-452669AD3647}" type="slidenum">
              <a:t>‹#›</a:t>
            </a:fld>
            <a:endParaRPr lang="de-DE"/>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txBox="1">
            <a:spLocks noGrp="1"/>
          </p:cNvSpPr>
          <p:nvPr>
            <p:ph type="dt" sz="half" idx="7"/>
          </p:nvPr>
        </p:nvSpPr>
        <p:spPr/>
        <p:txBody>
          <a:bodyPr/>
          <a:lstStyle>
            <a:lvl1pPr>
              <a:defRPr/>
            </a:lvl1pPr>
          </a:lstStyle>
          <a:p>
            <a:pPr lvl="0"/>
            <a:endParaRPr lang="de-DE"/>
          </a:p>
        </p:txBody>
      </p:sp>
      <p:sp>
        <p:nvSpPr>
          <p:cNvPr id="3" name="2 - Θέση υποσέλιδου"/>
          <p:cNvSpPr txBox="1">
            <a:spLocks noGrp="1"/>
          </p:cNvSpPr>
          <p:nvPr>
            <p:ph type="ftr" sz="quarter" idx="9"/>
          </p:nvPr>
        </p:nvSpPr>
        <p:spPr/>
        <p:txBody>
          <a:bodyPr/>
          <a:lstStyle>
            <a:lvl1pPr>
              <a:defRPr/>
            </a:lvl1pPr>
          </a:lstStyle>
          <a:p>
            <a:pPr lvl="0"/>
            <a:endParaRPr lang="de-DE"/>
          </a:p>
        </p:txBody>
      </p:sp>
      <p:sp>
        <p:nvSpPr>
          <p:cNvPr id="4" name="3 - Θέση αριθμού διαφάνειας"/>
          <p:cNvSpPr txBox="1">
            <a:spLocks noGrp="1"/>
          </p:cNvSpPr>
          <p:nvPr>
            <p:ph type="sldNum" sz="quarter" idx="8"/>
          </p:nvPr>
        </p:nvSpPr>
        <p:spPr/>
        <p:txBody>
          <a:bodyPr/>
          <a:lstStyle>
            <a:lvl1pPr>
              <a:defRPr/>
            </a:lvl1pPr>
          </a:lstStyle>
          <a:p>
            <a:pPr lvl="0"/>
            <a:fld id="{8B9CBD1F-6F30-4669-A35F-CB10127784B2}" type="slidenum">
              <a:t>‹#›</a:t>
            </a:fld>
            <a:endParaRPr lang="de-DE"/>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1623"/>
            <a:ext cx="3316291" cy="1279529"/>
          </a:xfrm>
        </p:spPr>
        <p:txBody>
          <a:bodyPr anchor="b" anchorCtr="0"/>
          <a:lstStyle>
            <a:lvl1pPr algn="l">
              <a:defRPr lang="el-GR" sz="2000"/>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txBox="1">
            <a:spLocks noGrp="1"/>
          </p:cNvSpPr>
          <p:nvPr>
            <p:ph type="body" idx="2"/>
          </p:nvPr>
        </p:nvSpPr>
        <p:spPr>
          <a:xfrm>
            <a:off x="504821" y="1581153"/>
            <a:ext cx="3316291" cy="5172075"/>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9B159F25-4BBA-44EC-98CB-58C84787DADD}" type="slidenum">
              <a:t>‹#›</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F3BA894E-DDCD-47A9-AB54-7F0AA7138132}" type="slidenum">
              <a:t>‹#›</a:t>
            </a:fld>
            <a:endParaRPr lang="de-DE"/>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1976439" y="5291139"/>
            <a:ext cx="6048371" cy="625477"/>
          </a:xfrm>
        </p:spPr>
        <p:txBody>
          <a:bodyPr anchor="b" anchorCtr="0"/>
          <a:lstStyle>
            <a:lvl1pPr algn="l">
              <a:defRPr lang="el-GR" sz="2000"/>
            </a:lvl1pPr>
          </a:lstStyle>
          <a:p>
            <a:pPr lvl="0"/>
            <a:r>
              <a:rPr lang="el-GR"/>
              <a:t>Kλικ για επεξεργασία του τίτλου</a:t>
            </a:r>
          </a:p>
        </p:txBody>
      </p:sp>
      <p:sp>
        <p:nvSpPr>
          <p:cNvPr id="3" name="2 - Θέση εικόνας"/>
          <p:cNvSpPr txBox="1">
            <a:spLocks noGrp="1"/>
          </p:cNvSpPr>
          <p:nvPr>
            <p:ph type="pic" idx="1"/>
          </p:nvPr>
        </p:nvSpPr>
        <p:spPr>
          <a:xfrm>
            <a:off x="1976439" y="674690"/>
            <a:ext cx="6048371" cy="4537079"/>
          </a:xfrm>
        </p:spPr>
        <p:txBody>
          <a:bodyPr/>
          <a:lstStyle>
            <a:lvl1pPr marL="0" indent="0">
              <a:buNone/>
              <a:defRPr/>
            </a:lvl1pPr>
          </a:lstStyle>
          <a:p>
            <a:pPr lvl="0"/>
            <a:endParaRPr lang="el-GR"/>
          </a:p>
        </p:txBody>
      </p:sp>
      <p:sp>
        <p:nvSpPr>
          <p:cNvPr id="4" name="3 - Θέση κειμένου"/>
          <p:cNvSpPr txBox="1">
            <a:spLocks noGrp="1"/>
          </p:cNvSpPr>
          <p:nvPr>
            <p:ph type="body" idx="2"/>
          </p:nvPr>
        </p:nvSpPr>
        <p:spPr>
          <a:xfrm>
            <a:off x="1976439" y="5916616"/>
            <a:ext cx="6048371" cy="887416"/>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F1C9AF71-7B1C-4014-8F61-4C68462D1608}" type="slidenum">
              <a:t>‹#›</a:t>
            </a:fld>
            <a:endParaRPr lang="de-DE"/>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C3739CC3-95F5-43D6-A5ED-FCB284AE5F8E}" type="slidenum">
              <a:t>‹#›</a:t>
            </a:fld>
            <a:endParaRPr lang="de-DE"/>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txBox="1">
            <a:spLocks noGrp="1"/>
          </p:cNvSpPr>
          <p:nvPr>
            <p:ph type="title" orient="vert"/>
          </p:nvPr>
        </p:nvSpPr>
        <p:spPr>
          <a:xfrm>
            <a:off x="7308854" y="301623"/>
            <a:ext cx="2266953" cy="6456358"/>
          </a:xfrm>
        </p:spPr>
        <p:txBody>
          <a:bodyPr vert="eaVert"/>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5F75C76A-72B5-406A-B200-12CDC97D2A7E}" type="slidenum">
              <a:t>‹#›</a:t>
            </a:fld>
            <a:endParaRPr lang="de-DE"/>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txBox="1">
            <a:spLocks noGrp="1"/>
          </p:cNvSpPr>
          <p:nvPr>
            <p:ph type="ctrTitle"/>
          </p:nvPr>
        </p:nvSpPr>
        <p:spPr>
          <a:xfrm>
            <a:off x="755651" y="2347914"/>
            <a:ext cx="8569327" cy="1620838"/>
          </a:xfrm>
        </p:spPr>
        <p:txBody>
          <a:bodyPr/>
          <a:lstStyle>
            <a:lvl1pPr>
              <a:defRPr lang="el-GR"/>
            </a:lvl1pPr>
          </a:lstStyle>
          <a:p>
            <a:pPr lvl="0"/>
            <a:r>
              <a:rPr lang="el-GR"/>
              <a:t>Kλικ για επεξεργασία του τίτλου</a:t>
            </a:r>
          </a:p>
        </p:txBody>
      </p:sp>
      <p:sp>
        <p:nvSpPr>
          <p:cNvPr id="3" name="2 - Υπότιτλος"/>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el-GR"/>
              <a:t>Κάντε κλικ για να επεξεργαστείτε τον υπότιτλο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45E9CC50-6446-4A3D-B46E-5161685DA9C4}" type="slidenum">
              <a:t>‹#›</a:t>
            </a:fld>
            <a:endParaRPr lang="de-DE"/>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2B3CB49C-D5E1-48B3-8D36-30939AD91B02}" type="slidenum">
              <a:t>‹#›</a:t>
            </a:fld>
            <a:endParaRPr lang="de-DE"/>
          </a:p>
        </p:txBody>
      </p:sp>
    </p:spTree>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796927" y="4857749"/>
            <a:ext cx="8567735" cy="1501773"/>
          </a:xfrm>
        </p:spPr>
        <p:txBody>
          <a:bodyPr anchor="t"/>
          <a:lstStyle>
            <a:lvl1pPr algn="l">
              <a:defRPr lang="el-GR" sz="4000" cap="all"/>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el-GR"/>
              <a:t>Kλικ για επεξεργασία των στυλ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263EA58B-3A4D-4FE2-947E-DA43F85B774D}" type="slidenum">
              <a:t>‹#›</a:t>
            </a:fld>
            <a:endParaRPr lang="de-DE"/>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1979611" y="1768477"/>
            <a:ext cx="3811584" cy="3811584"/>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txBox="1">
            <a:spLocks noGrp="1"/>
          </p:cNvSpPr>
          <p:nvPr>
            <p:ph idx="2"/>
          </p:nvPr>
        </p:nvSpPr>
        <p:spPr>
          <a:xfrm>
            <a:off x="5943600" y="1768477"/>
            <a:ext cx="3811584" cy="3811584"/>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02F282C7-3EB7-441E-9E8A-D84E3BD07C00}" type="slidenum">
              <a:t>‹#›</a:t>
            </a:fld>
            <a:endParaRPr lang="de-DE"/>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3215"/>
            <a:ext cx="9072567" cy="1258891"/>
          </a:xfrm>
        </p:spPr>
        <p:txBody>
          <a:bodyPr/>
          <a:lstStyle>
            <a:lvl1pPr>
              <a:defRPr lang="el-GR"/>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504821" y="1692270"/>
            <a:ext cx="4452935"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4" name="3 - Θέση περιεχομένου"/>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txBox="1">
            <a:spLocks noGrp="1"/>
          </p:cNvSpPr>
          <p:nvPr>
            <p:ph type="body" idx="3"/>
          </p:nvPr>
        </p:nvSpPr>
        <p:spPr>
          <a:xfrm>
            <a:off x="5121270" y="1692270"/>
            <a:ext cx="4456108"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6" name="5 - Θέση περιεχομένου"/>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txBox="1">
            <a:spLocks noGrp="1"/>
          </p:cNvSpPr>
          <p:nvPr>
            <p:ph type="dt" sz="half" idx="7"/>
          </p:nvPr>
        </p:nvSpPr>
        <p:spPr/>
        <p:txBody>
          <a:bodyPr/>
          <a:lstStyle>
            <a:lvl1pPr>
              <a:defRPr/>
            </a:lvl1pPr>
          </a:lstStyle>
          <a:p>
            <a:pPr lvl="0"/>
            <a:endParaRPr lang="de-DE"/>
          </a:p>
        </p:txBody>
      </p:sp>
      <p:sp>
        <p:nvSpPr>
          <p:cNvPr id="8" name="7 - Θέση υποσέλιδου"/>
          <p:cNvSpPr txBox="1">
            <a:spLocks noGrp="1"/>
          </p:cNvSpPr>
          <p:nvPr>
            <p:ph type="ftr" sz="quarter" idx="9"/>
          </p:nvPr>
        </p:nvSpPr>
        <p:spPr/>
        <p:txBody>
          <a:bodyPr/>
          <a:lstStyle>
            <a:lvl1pPr>
              <a:defRPr/>
            </a:lvl1pPr>
          </a:lstStyle>
          <a:p>
            <a:pPr lvl="0"/>
            <a:endParaRPr lang="de-DE"/>
          </a:p>
        </p:txBody>
      </p:sp>
      <p:sp>
        <p:nvSpPr>
          <p:cNvPr id="9" name="8 - Θέση αριθμού διαφάνειας"/>
          <p:cNvSpPr txBox="1">
            <a:spLocks noGrp="1"/>
          </p:cNvSpPr>
          <p:nvPr>
            <p:ph type="sldNum" sz="quarter" idx="8"/>
          </p:nvPr>
        </p:nvSpPr>
        <p:spPr/>
        <p:txBody>
          <a:bodyPr/>
          <a:lstStyle>
            <a:lvl1pPr>
              <a:defRPr/>
            </a:lvl1pPr>
          </a:lstStyle>
          <a:p>
            <a:pPr lvl="0"/>
            <a:fld id="{E5E24B66-B5A7-4E8B-873A-55FDC2569A7A}" type="slidenum">
              <a:t>‹#›</a:t>
            </a:fld>
            <a:endParaRPr lang="de-DE"/>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ημερομηνίας"/>
          <p:cNvSpPr txBox="1">
            <a:spLocks noGrp="1"/>
          </p:cNvSpPr>
          <p:nvPr>
            <p:ph type="dt" sz="half" idx="7"/>
          </p:nvPr>
        </p:nvSpPr>
        <p:spPr/>
        <p:txBody>
          <a:bodyPr/>
          <a:lstStyle>
            <a:lvl1pPr>
              <a:defRPr/>
            </a:lvl1pPr>
          </a:lstStyle>
          <a:p>
            <a:pPr lvl="0"/>
            <a:endParaRPr lang="de-DE"/>
          </a:p>
        </p:txBody>
      </p:sp>
      <p:sp>
        <p:nvSpPr>
          <p:cNvPr id="4" name="3 - Θέση υποσέλιδου"/>
          <p:cNvSpPr txBox="1">
            <a:spLocks noGrp="1"/>
          </p:cNvSpPr>
          <p:nvPr>
            <p:ph type="ftr" sz="quarter" idx="9"/>
          </p:nvPr>
        </p:nvSpPr>
        <p:spPr/>
        <p:txBody>
          <a:bodyPr/>
          <a:lstStyle>
            <a:lvl1pPr>
              <a:defRPr/>
            </a:lvl1pPr>
          </a:lstStyle>
          <a:p>
            <a:pPr lvl="0"/>
            <a:endParaRPr lang="de-DE"/>
          </a:p>
        </p:txBody>
      </p:sp>
      <p:sp>
        <p:nvSpPr>
          <p:cNvPr id="5" name="4 - Θέση αριθμού διαφάνειας"/>
          <p:cNvSpPr txBox="1">
            <a:spLocks noGrp="1"/>
          </p:cNvSpPr>
          <p:nvPr>
            <p:ph type="sldNum" sz="quarter" idx="8"/>
          </p:nvPr>
        </p:nvSpPr>
        <p:spPr/>
        <p:txBody>
          <a:bodyPr/>
          <a:lstStyle>
            <a:lvl1pPr>
              <a:defRPr/>
            </a:lvl1pPr>
          </a:lstStyle>
          <a:p>
            <a:pPr lvl="0"/>
            <a:fld id="{0BC923DF-8DC2-4BBB-83D7-2738BC2437ED}" type="slidenum">
              <a:t>‹#›</a:t>
            </a:fld>
            <a:endParaRPr lang="de-DE"/>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txBox="1">
            <a:spLocks noGrp="1"/>
          </p:cNvSpPr>
          <p:nvPr>
            <p:ph type="dt" sz="half" idx="7"/>
          </p:nvPr>
        </p:nvSpPr>
        <p:spPr/>
        <p:txBody>
          <a:bodyPr/>
          <a:lstStyle>
            <a:lvl1pPr>
              <a:defRPr/>
            </a:lvl1pPr>
          </a:lstStyle>
          <a:p>
            <a:pPr lvl="0"/>
            <a:endParaRPr lang="de-DE"/>
          </a:p>
        </p:txBody>
      </p:sp>
      <p:sp>
        <p:nvSpPr>
          <p:cNvPr id="3" name="2 - Θέση υποσέλιδου"/>
          <p:cNvSpPr txBox="1">
            <a:spLocks noGrp="1"/>
          </p:cNvSpPr>
          <p:nvPr>
            <p:ph type="ftr" sz="quarter" idx="9"/>
          </p:nvPr>
        </p:nvSpPr>
        <p:spPr/>
        <p:txBody>
          <a:bodyPr/>
          <a:lstStyle>
            <a:lvl1pPr>
              <a:defRPr/>
            </a:lvl1pPr>
          </a:lstStyle>
          <a:p>
            <a:pPr lvl="0"/>
            <a:endParaRPr lang="de-DE"/>
          </a:p>
        </p:txBody>
      </p:sp>
      <p:sp>
        <p:nvSpPr>
          <p:cNvPr id="4" name="3 - Θέση αριθμού διαφάνειας"/>
          <p:cNvSpPr txBox="1">
            <a:spLocks noGrp="1"/>
          </p:cNvSpPr>
          <p:nvPr>
            <p:ph type="sldNum" sz="quarter" idx="8"/>
          </p:nvPr>
        </p:nvSpPr>
        <p:spPr/>
        <p:txBody>
          <a:bodyPr/>
          <a:lstStyle>
            <a:lvl1pPr>
              <a:defRPr/>
            </a:lvl1pPr>
          </a:lstStyle>
          <a:p>
            <a:pPr lvl="0"/>
            <a:fld id="{BB855DDE-BB35-475C-A44B-5F4F3E6A0D74}" type="slidenum">
              <a:t>‹#›</a:t>
            </a:fld>
            <a:endParaRPr lang="de-DE"/>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796927" y="4857749"/>
            <a:ext cx="8567735" cy="1501773"/>
          </a:xfrm>
        </p:spPr>
        <p:txBody>
          <a:bodyPr anchor="t" anchorCtr="0"/>
          <a:lstStyle>
            <a:lvl1pPr algn="l">
              <a:defRPr lang="el-GR" sz="4000" b="1" cap="all"/>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el-GR"/>
              <a:t>Kλικ για επεξεργασία των στυλ του υποδείγματος</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A1CF7C60-66FB-48C5-9302-9A135175DD6D}" type="slidenum">
              <a:t>‹#›</a:t>
            </a:fld>
            <a:endParaRPr lang="de-DE"/>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1623"/>
            <a:ext cx="3316291" cy="1279529"/>
          </a:xfrm>
        </p:spPr>
        <p:txBody>
          <a:bodyPr anchor="b"/>
          <a:lstStyle>
            <a:lvl1pPr algn="l">
              <a:defRPr lang="el-GR" sz="2000"/>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txBox="1">
            <a:spLocks noGrp="1"/>
          </p:cNvSpPr>
          <p:nvPr>
            <p:ph type="body" idx="2"/>
          </p:nvPr>
        </p:nvSpPr>
        <p:spPr>
          <a:xfrm>
            <a:off x="504821" y="1581153"/>
            <a:ext cx="3316291" cy="5172075"/>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DE7ED272-F662-449D-932E-FA566F17744A}" type="slidenum">
              <a:t>‹#›</a:t>
            </a:fld>
            <a:endParaRPr lang="de-DE"/>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1976439" y="5291139"/>
            <a:ext cx="6048371" cy="625477"/>
          </a:xfrm>
        </p:spPr>
        <p:txBody>
          <a:bodyPr anchor="b"/>
          <a:lstStyle>
            <a:lvl1pPr algn="l">
              <a:defRPr lang="el-GR" sz="2000"/>
            </a:lvl1pPr>
          </a:lstStyle>
          <a:p>
            <a:pPr lvl="0"/>
            <a:r>
              <a:rPr lang="el-GR"/>
              <a:t>Kλικ για επεξεργασία του τίτλου</a:t>
            </a:r>
          </a:p>
        </p:txBody>
      </p:sp>
      <p:sp>
        <p:nvSpPr>
          <p:cNvPr id="3" name="2 - Θέση εικόνας"/>
          <p:cNvSpPr txBox="1">
            <a:spLocks noGrp="1"/>
          </p:cNvSpPr>
          <p:nvPr>
            <p:ph type="pic" idx="1"/>
          </p:nvPr>
        </p:nvSpPr>
        <p:spPr>
          <a:xfrm>
            <a:off x="1976439" y="674690"/>
            <a:ext cx="6048371" cy="4537079"/>
          </a:xfrm>
        </p:spPr>
        <p:txBody>
          <a:bodyPr/>
          <a:lstStyle>
            <a:lvl1pPr marL="0" indent="0">
              <a:buNone/>
              <a:defRPr/>
            </a:lvl1pPr>
          </a:lstStyle>
          <a:p>
            <a:pPr lvl="0"/>
            <a:endParaRPr lang="el-GR"/>
          </a:p>
        </p:txBody>
      </p:sp>
      <p:sp>
        <p:nvSpPr>
          <p:cNvPr id="4" name="3 - Θέση κειμένου"/>
          <p:cNvSpPr txBox="1">
            <a:spLocks noGrp="1"/>
          </p:cNvSpPr>
          <p:nvPr>
            <p:ph type="body" idx="2"/>
          </p:nvPr>
        </p:nvSpPr>
        <p:spPr>
          <a:xfrm>
            <a:off x="1976439" y="5916616"/>
            <a:ext cx="6048371" cy="887416"/>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676D6869-1A53-4792-B386-813592A16B8D}" type="slidenum">
              <a:t>‹#›</a:t>
            </a:fld>
            <a:endParaRPr lang="de-DE"/>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41868288-C89F-4F09-B6E6-A6653FA876A0}" type="slidenum">
              <a:t>‹#›</a:t>
            </a:fld>
            <a:endParaRPr lang="de-DE"/>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txBox="1">
            <a:spLocks noGrp="1"/>
          </p:cNvSpPr>
          <p:nvPr>
            <p:ph type="title" orient="vert"/>
          </p:nvPr>
        </p:nvSpPr>
        <p:spPr>
          <a:xfrm>
            <a:off x="7839078" y="301623"/>
            <a:ext cx="1952628" cy="5278438"/>
          </a:xfrm>
        </p:spPr>
        <p:txBody>
          <a:bodyPr vert="eaVert"/>
          <a:lstStyle>
            <a:lvl1pPr>
              <a:defRPr lang="el-GR"/>
            </a:lvl1pPr>
          </a:lstStyle>
          <a:p>
            <a:pPr lvl="0"/>
            <a:r>
              <a:rPr lang="el-GR"/>
              <a:t>Kλικ για επεξεργασία του τίτλου</a:t>
            </a:r>
          </a:p>
        </p:txBody>
      </p:sp>
      <p:sp>
        <p:nvSpPr>
          <p:cNvPr id="3" name="2 - Θέση κατακόρυφου κειμένου"/>
          <p:cNvSpPr txBox="1">
            <a:spLocks noGrp="1"/>
          </p:cNvSpPr>
          <p:nvPr>
            <p:ph type="body" orient="vert" idx="1"/>
          </p:nvPr>
        </p:nvSpPr>
        <p:spPr>
          <a:xfrm>
            <a:off x="1979611" y="301623"/>
            <a:ext cx="5707063" cy="5278438"/>
          </a:xfrm>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txBox="1">
            <a:spLocks noGrp="1"/>
          </p:cNvSpPr>
          <p:nvPr>
            <p:ph type="dt" sz="half" idx="7"/>
          </p:nvPr>
        </p:nvSpPr>
        <p:spPr/>
        <p:txBody>
          <a:bodyPr/>
          <a:lstStyle>
            <a:lvl1pPr>
              <a:defRPr/>
            </a:lvl1pPr>
          </a:lstStyle>
          <a:p>
            <a:pPr lvl="0"/>
            <a:endParaRPr lang="de-DE"/>
          </a:p>
        </p:txBody>
      </p:sp>
      <p:sp>
        <p:nvSpPr>
          <p:cNvPr id="5" name="4 - Θέση υποσέλιδου"/>
          <p:cNvSpPr txBox="1">
            <a:spLocks noGrp="1"/>
          </p:cNvSpPr>
          <p:nvPr>
            <p:ph type="ftr" sz="quarter" idx="9"/>
          </p:nvPr>
        </p:nvSpPr>
        <p:spPr/>
        <p:txBody>
          <a:bodyPr/>
          <a:lstStyle>
            <a:lvl1pPr>
              <a:defRPr/>
            </a:lvl1pPr>
          </a:lstStyle>
          <a:p>
            <a:pPr lvl="0"/>
            <a:endParaRPr lang="de-DE"/>
          </a:p>
        </p:txBody>
      </p:sp>
      <p:sp>
        <p:nvSpPr>
          <p:cNvPr id="6" name="5 - Θέση αριθμού διαφάνειας"/>
          <p:cNvSpPr txBox="1">
            <a:spLocks noGrp="1"/>
          </p:cNvSpPr>
          <p:nvPr>
            <p:ph type="sldNum" sz="quarter" idx="8"/>
          </p:nvPr>
        </p:nvSpPr>
        <p:spPr/>
        <p:txBody>
          <a:bodyPr/>
          <a:lstStyle>
            <a:lvl1pPr>
              <a:defRPr/>
            </a:lvl1pPr>
          </a:lstStyle>
          <a:p>
            <a:pPr lvl="0"/>
            <a:fld id="{30D93BE2-D2A1-4179-9B4A-3F5F48EE31D3}" type="slidenum">
              <a:t>‹#›</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A2ED1661-ECA4-464E-ABEE-8A377EDF1A7C}" type="slidenum">
              <a:t>‹#›</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3215"/>
            <a:ext cx="9072567" cy="1258891"/>
          </a:xfrm>
        </p:spPr>
        <p:txBody>
          <a:bodyPr/>
          <a:lstStyle>
            <a:lvl1pPr>
              <a:defRPr lang="el-GR"/>
            </a:lvl1pPr>
          </a:lstStyle>
          <a:p>
            <a:pPr lvl="0"/>
            <a:r>
              <a:rPr lang="el-GR"/>
              <a:t>Kλικ για επεξεργασία του τίτλου</a:t>
            </a:r>
          </a:p>
        </p:txBody>
      </p:sp>
      <p:sp>
        <p:nvSpPr>
          <p:cNvPr id="3" name="2 - Θέση κειμένου"/>
          <p:cNvSpPr txBox="1">
            <a:spLocks noGrp="1"/>
          </p:cNvSpPr>
          <p:nvPr>
            <p:ph type="body" idx="1"/>
          </p:nvPr>
        </p:nvSpPr>
        <p:spPr>
          <a:xfrm>
            <a:off x="504821" y="1692270"/>
            <a:ext cx="4452935"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4" name="3 - Θέση περιεχομένου"/>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txBox="1">
            <a:spLocks noGrp="1"/>
          </p:cNvSpPr>
          <p:nvPr>
            <p:ph type="body" idx="3"/>
          </p:nvPr>
        </p:nvSpPr>
        <p:spPr>
          <a:xfrm>
            <a:off x="5121270" y="1692270"/>
            <a:ext cx="4456108" cy="704846"/>
          </a:xfrm>
        </p:spPr>
        <p:txBody>
          <a:bodyPr anchor="b"/>
          <a:lstStyle>
            <a:lvl1pPr marL="0" indent="0">
              <a:buNone/>
              <a:defRPr sz="2400" b="1"/>
            </a:lvl1pPr>
          </a:lstStyle>
          <a:p>
            <a:pPr lvl="0"/>
            <a:r>
              <a:rPr lang="el-GR"/>
              <a:t>Kλικ για επεξεργασία των στυλ του υποδείγματος</a:t>
            </a:r>
          </a:p>
        </p:txBody>
      </p:sp>
      <p:sp>
        <p:nvSpPr>
          <p:cNvPr id="6" name="5 - Θέση περιεχομένου"/>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txBox="1">
            <a:spLocks noGrp="1"/>
          </p:cNvSpPr>
          <p:nvPr>
            <p:ph type="dt" sz="half" idx="7"/>
          </p:nvPr>
        </p:nvSpPr>
        <p:spPr/>
        <p:txBody>
          <a:bodyPr/>
          <a:lstStyle>
            <a:lvl1pPr>
              <a:defRPr/>
            </a:lvl1pPr>
          </a:lstStyle>
          <a:p>
            <a:pPr lvl="0"/>
            <a:endParaRPr lang="de-DE"/>
          </a:p>
        </p:txBody>
      </p:sp>
      <p:sp>
        <p:nvSpPr>
          <p:cNvPr id="8" name="7 - Θέση υποσέλιδου"/>
          <p:cNvSpPr txBox="1">
            <a:spLocks noGrp="1"/>
          </p:cNvSpPr>
          <p:nvPr>
            <p:ph type="ftr" sz="quarter" idx="9"/>
          </p:nvPr>
        </p:nvSpPr>
        <p:spPr/>
        <p:txBody>
          <a:bodyPr/>
          <a:lstStyle>
            <a:lvl1pPr>
              <a:defRPr/>
            </a:lvl1pPr>
          </a:lstStyle>
          <a:p>
            <a:pPr lvl="0"/>
            <a:endParaRPr lang="de-DE"/>
          </a:p>
        </p:txBody>
      </p:sp>
      <p:sp>
        <p:nvSpPr>
          <p:cNvPr id="9" name="8 - Θέση αριθμού διαφάνειας"/>
          <p:cNvSpPr txBox="1">
            <a:spLocks noGrp="1"/>
          </p:cNvSpPr>
          <p:nvPr>
            <p:ph type="sldNum" sz="quarter" idx="8"/>
          </p:nvPr>
        </p:nvSpPr>
        <p:spPr/>
        <p:txBody>
          <a:bodyPr/>
          <a:lstStyle>
            <a:lvl1pPr>
              <a:defRPr/>
            </a:lvl1pPr>
          </a:lstStyle>
          <a:p>
            <a:pPr lvl="0"/>
            <a:fld id="{6F38887B-74C4-4F8F-A51F-3CB0463EE32D}" type="slidenum">
              <a:t>‹#›</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lang="el-GR"/>
            </a:lvl1pPr>
          </a:lstStyle>
          <a:p>
            <a:pPr lvl="0"/>
            <a:r>
              <a:rPr lang="el-GR"/>
              <a:t>Kλικ για επεξεργασία του τίτλου</a:t>
            </a:r>
          </a:p>
        </p:txBody>
      </p:sp>
      <p:sp>
        <p:nvSpPr>
          <p:cNvPr id="3" name="2 - Θέση ημερομηνίας"/>
          <p:cNvSpPr txBox="1">
            <a:spLocks noGrp="1"/>
          </p:cNvSpPr>
          <p:nvPr>
            <p:ph type="dt" sz="half" idx="7"/>
          </p:nvPr>
        </p:nvSpPr>
        <p:spPr/>
        <p:txBody>
          <a:bodyPr/>
          <a:lstStyle>
            <a:lvl1pPr>
              <a:defRPr/>
            </a:lvl1pPr>
          </a:lstStyle>
          <a:p>
            <a:pPr lvl="0"/>
            <a:endParaRPr lang="de-DE"/>
          </a:p>
        </p:txBody>
      </p:sp>
      <p:sp>
        <p:nvSpPr>
          <p:cNvPr id="4" name="3 - Θέση υποσέλιδου"/>
          <p:cNvSpPr txBox="1">
            <a:spLocks noGrp="1"/>
          </p:cNvSpPr>
          <p:nvPr>
            <p:ph type="ftr" sz="quarter" idx="9"/>
          </p:nvPr>
        </p:nvSpPr>
        <p:spPr/>
        <p:txBody>
          <a:bodyPr/>
          <a:lstStyle>
            <a:lvl1pPr>
              <a:defRPr/>
            </a:lvl1pPr>
          </a:lstStyle>
          <a:p>
            <a:pPr lvl="0"/>
            <a:endParaRPr lang="de-DE"/>
          </a:p>
        </p:txBody>
      </p:sp>
      <p:sp>
        <p:nvSpPr>
          <p:cNvPr id="5" name="4 - Θέση αριθμού διαφάνειας"/>
          <p:cNvSpPr txBox="1">
            <a:spLocks noGrp="1"/>
          </p:cNvSpPr>
          <p:nvPr>
            <p:ph type="sldNum" sz="quarter" idx="8"/>
          </p:nvPr>
        </p:nvSpPr>
        <p:spPr/>
        <p:txBody>
          <a:bodyPr/>
          <a:lstStyle>
            <a:lvl1pPr>
              <a:defRPr/>
            </a:lvl1pPr>
          </a:lstStyle>
          <a:p>
            <a:pPr lvl="0"/>
            <a:fld id="{8A4EF9EA-5F93-4116-9ED7-753B16289D7D}" type="slidenum">
              <a:t>‹#›</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txBox="1">
            <a:spLocks noGrp="1"/>
          </p:cNvSpPr>
          <p:nvPr>
            <p:ph type="dt" sz="half" idx="7"/>
          </p:nvPr>
        </p:nvSpPr>
        <p:spPr/>
        <p:txBody>
          <a:bodyPr/>
          <a:lstStyle>
            <a:lvl1pPr>
              <a:defRPr/>
            </a:lvl1pPr>
          </a:lstStyle>
          <a:p>
            <a:pPr lvl="0"/>
            <a:endParaRPr lang="de-DE"/>
          </a:p>
        </p:txBody>
      </p:sp>
      <p:sp>
        <p:nvSpPr>
          <p:cNvPr id="3" name="2 - Θέση υποσέλιδου"/>
          <p:cNvSpPr txBox="1">
            <a:spLocks noGrp="1"/>
          </p:cNvSpPr>
          <p:nvPr>
            <p:ph type="ftr" sz="quarter" idx="9"/>
          </p:nvPr>
        </p:nvSpPr>
        <p:spPr/>
        <p:txBody>
          <a:bodyPr/>
          <a:lstStyle>
            <a:lvl1pPr>
              <a:defRPr/>
            </a:lvl1pPr>
          </a:lstStyle>
          <a:p>
            <a:pPr lvl="0"/>
            <a:endParaRPr lang="de-DE"/>
          </a:p>
        </p:txBody>
      </p:sp>
      <p:sp>
        <p:nvSpPr>
          <p:cNvPr id="4" name="3 - Θέση αριθμού διαφάνειας"/>
          <p:cNvSpPr txBox="1">
            <a:spLocks noGrp="1"/>
          </p:cNvSpPr>
          <p:nvPr>
            <p:ph type="sldNum" sz="quarter" idx="8"/>
          </p:nvPr>
        </p:nvSpPr>
        <p:spPr/>
        <p:txBody>
          <a:bodyPr/>
          <a:lstStyle>
            <a:lvl1pPr>
              <a:defRPr/>
            </a:lvl1pPr>
          </a:lstStyle>
          <a:p>
            <a:pPr lvl="0"/>
            <a:fld id="{077EA997-B8FC-4CC0-BFEF-E73BA5ABEF8D}" type="slidenum">
              <a:t>‹#›</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4821" y="301623"/>
            <a:ext cx="3316291" cy="1279529"/>
          </a:xfrm>
        </p:spPr>
        <p:txBody>
          <a:bodyPr anchor="b" anchorCtr="0"/>
          <a:lstStyle>
            <a:lvl1pPr algn="l">
              <a:defRPr lang="el-GR" sz="2000" b="1"/>
            </a:lvl1pPr>
          </a:lstStyle>
          <a:p>
            <a:pPr lvl="0"/>
            <a:r>
              <a:rPr lang="el-GR"/>
              <a:t>Kλικ για επεξεργασία του τίτλου</a:t>
            </a:r>
          </a:p>
        </p:txBody>
      </p:sp>
      <p:sp>
        <p:nvSpPr>
          <p:cNvPr id="3" name="2 - Θέση περιεχομένου"/>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txBox="1">
            <a:spLocks noGrp="1"/>
          </p:cNvSpPr>
          <p:nvPr>
            <p:ph type="body" idx="2"/>
          </p:nvPr>
        </p:nvSpPr>
        <p:spPr>
          <a:xfrm>
            <a:off x="504821" y="1581153"/>
            <a:ext cx="3316291" cy="5172075"/>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483BB247-6250-45FA-8879-951DACA49E42}" type="slidenum">
              <a:t>‹#›</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1976439" y="5291139"/>
            <a:ext cx="6048371" cy="625477"/>
          </a:xfrm>
        </p:spPr>
        <p:txBody>
          <a:bodyPr anchor="b" anchorCtr="0"/>
          <a:lstStyle>
            <a:lvl1pPr algn="l">
              <a:defRPr lang="el-GR" sz="2000" b="1"/>
            </a:lvl1pPr>
          </a:lstStyle>
          <a:p>
            <a:pPr lvl="0"/>
            <a:r>
              <a:rPr lang="el-GR"/>
              <a:t>Kλικ για επεξεργασία του τίτλου</a:t>
            </a:r>
          </a:p>
        </p:txBody>
      </p:sp>
      <p:sp>
        <p:nvSpPr>
          <p:cNvPr id="3" name="2 - Θέση εικόνας"/>
          <p:cNvSpPr txBox="1">
            <a:spLocks noGrp="1"/>
          </p:cNvSpPr>
          <p:nvPr>
            <p:ph type="pic" idx="1"/>
          </p:nvPr>
        </p:nvSpPr>
        <p:spPr>
          <a:xfrm>
            <a:off x="1976439" y="674690"/>
            <a:ext cx="6048371" cy="4537079"/>
          </a:xfrm>
        </p:spPr>
        <p:txBody>
          <a:bodyPr/>
          <a:lstStyle>
            <a:lvl1pPr marL="0" indent="0">
              <a:buNone/>
              <a:defRPr/>
            </a:lvl1pPr>
          </a:lstStyle>
          <a:p>
            <a:pPr lvl="0"/>
            <a:endParaRPr lang="el-GR"/>
          </a:p>
        </p:txBody>
      </p:sp>
      <p:sp>
        <p:nvSpPr>
          <p:cNvPr id="4" name="3 - Θέση κειμένου"/>
          <p:cNvSpPr txBox="1">
            <a:spLocks noGrp="1"/>
          </p:cNvSpPr>
          <p:nvPr>
            <p:ph type="body" idx="2"/>
          </p:nvPr>
        </p:nvSpPr>
        <p:spPr>
          <a:xfrm>
            <a:off x="1976439" y="5916616"/>
            <a:ext cx="6048371" cy="887416"/>
          </a:xfrm>
        </p:spPr>
        <p:txBody>
          <a:bodyPr/>
          <a:lstStyle>
            <a:lvl1pPr marL="0" indent="0">
              <a:buNone/>
              <a:defRPr sz="1400"/>
            </a:lvl1pPr>
          </a:lstStyle>
          <a:p>
            <a:pPr lvl="0"/>
            <a:r>
              <a:rPr lang="el-GR"/>
              <a:t>Kλικ για επεξεργασία των στυλ του υποδείγματος</a:t>
            </a:r>
          </a:p>
        </p:txBody>
      </p:sp>
      <p:sp>
        <p:nvSpPr>
          <p:cNvPr id="5" name="4 - Θέση ημερομηνίας"/>
          <p:cNvSpPr txBox="1">
            <a:spLocks noGrp="1"/>
          </p:cNvSpPr>
          <p:nvPr>
            <p:ph type="dt" sz="half" idx="7"/>
          </p:nvPr>
        </p:nvSpPr>
        <p:spPr/>
        <p:txBody>
          <a:bodyPr/>
          <a:lstStyle>
            <a:lvl1pPr>
              <a:defRPr/>
            </a:lvl1pPr>
          </a:lstStyle>
          <a:p>
            <a:pPr lvl="0"/>
            <a:endParaRPr lang="de-DE"/>
          </a:p>
        </p:txBody>
      </p:sp>
      <p:sp>
        <p:nvSpPr>
          <p:cNvPr id="6" name="5 - Θέση υποσέλιδου"/>
          <p:cNvSpPr txBox="1">
            <a:spLocks noGrp="1"/>
          </p:cNvSpPr>
          <p:nvPr>
            <p:ph type="ftr" sz="quarter" idx="9"/>
          </p:nvPr>
        </p:nvSpPr>
        <p:spPr/>
        <p:txBody>
          <a:bodyPr/>
          <a:lstStyle>
            <a:lvl1pPr>
              <a:defRPr/>
            </a:lvl1pPr>
          </a:lstStyle>
          <a:p>
            <a:pPr lvl="0"/>
            <a:endParaRPr lang="de-DE"/>
          </a:p>
        </p:txBody>
      </p:sp>
      <p:sp>
        <p:nvSpPr>
          <p:cNvPr id="7" name="6 - Θέση αριθμού διαφάνειας"/>
          <p:cNvSpPr txBox="1">
            <a:spLocks noGrp="1"/>
          </p:cNvSpPr>
          <p:nvPr>
            <p:ph type="sldNum" sz="quarter" idx="8"/>
          </p:nvPr>
        </p:nvSpPr>
        <p:spPr/>
        <p:txBody>
          <a:bodyPr/>
          <a:lstStyle>
            <a:lvl1pPr>
              <a:defRPr/>
            </a:lvl1pPr>
          </a:lstStyle>
          <a:p>
            <a:pPr lvl="0"/>
            <a:fld id="{0347E22E-08A0-4C1C-9E04-DFB2025C6016}" type="slidenum">
              <a:t>‹#›</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7.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1 - Θέση τίτλου"/>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de-DE"/>
          </a:p>
        </p:txBody>
      </p:sp>
      <p:sp>
        <p:nvSpPr>
          <p:cNvPr id="3" name="2 - Θέση κειμένου"/>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DE"/>
          </a:p>
        </p:txBody>
      </p:sp>
      <p:sp>
        <p:nvSpPr>
          <p:cNvPr id="4" name="3 - Θέση ημερομηνίας"/>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4 - Θέση υποσέλιδου"/>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5 - Θέση αριθμού διαφάνειας"/>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C0B9DF1F-4533-4164-889B-16322F1198C3}" type="slidenum">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ea typeface="Microsoft YaHei" pitchFamily="2"/>
          <a:cs typeface="Arial"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el-GR" sz="3200" b="0" i="0" u="none" strike="noStrike" kern="1200" cap="none" spc="0" baseline="0">
          <a:solidFill>
            <a:srgbClr val="000000"/>
          </a:solidFill>
          <a:uFillTx/>
          <a:latin typeface="Arial" pitchFamily="18"/>
          <a:ea typeface="Microsoft YaHei" pitchFamily="2"/>
          <a:cs typeface="Ari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l-GR" sz="2800" b="0" i="0" u="none" strike="noStrike" kern="1200" cap="none" spc="0" baseline="0">
          <a:solidFill>
            <a:srgbClr val="000000"/>
          </a:solidFill>
          <a:uFillTx/>
          <a:latin typeface="Arial" pitchFamily="18"/>
          <a:ea typeface="Microsoft YaHei" pitchFamily="2"/>
          <a:cs typeface="Ari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l-GR" sz="2400" b="0" i="0" u="none" strike="noStrike" kern="1200" cap="none" spc="0" baseline="0">
          <a:solidFill>
            <a:srgbClr val="000000"/>
          </a:solidFill>
          <a:uFillTx/>
          <a:latin typeface="Arial" pitchFamily="18"/>
          <a:ea typeface="Microsoft YaHei" pitchFamily="2"/>
          <a:cs typeface="Ari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l-GR" sz="2000" b="0" i="0" u="none" strike="noStrike" kern="1200" cap="none" spc="0" baseline="0">
          <a:solidFill>
            <a:srgbClr val="000000"/>
          </a:solidFill>
          <a:uFillTx/>
          <a:latin typeface="Arial" pitchFamily="18"/>
          <a:ea typeface="Microsoft YaHei" pitchFamily="2"/>
          <a:cs typeface="Ari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l-GR" sz="2000" b="0" i="0" u="none" strike="noStrike" kern="1200" cap="none" spc="0" baseline="0">
          <a:solidFill>
            <a:srgbClr val="000000"/>
          </a:solidFill>
          <a:uFillTx/>
          <a:latin typeface="Arial" pitchFamily="18"/>
          <a:ea typeface="Microsoft YaHei" pitchFamily="2"/>
          <a:cs typeface="Ari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1 - Θέση τίτλου"/>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de-DE"/>
          </a:p>
        </p:txBody>
      </p:sp>
      <p:sp>
        <p:nvSpPr>
          <p:cNvPr id="3" name="2 - Θέση κειμένου"/>
          <p:cNvSpPr txBox="1">
            <a:spLocks noGrp="1"/>
          </p:cNvSpPr>
          <p:nvPr>
            <p:ph type="body" idx="1"/>
          </p:nvPr>
        </p:nvSpPr>
        <p:spPr>
          <a:xfrm>
            <a:off x="503998" y="2159995"/>
            <a:ext cx="9071643" cy="4598279"/>
          </a:xfrm>
          <a:prstGeom prst="rect">
            <a:avLst/>
          </a:prstGeom>
          <a:noFill/>
          <a:ln>
            <a:noFill/>
          </a:ln>
        </p:spPr>
        <p:txBody>
          <a:bodyPr vert="horz" wrap="square" lIns="0" tIns="0" rIns="0" bIns="0" anchor="t" anchorCtr="0" compatLnSpc="1"/>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DE"/>
          </a:p>
        </p:txBody>
      </p:sp>
      <p:sp>
        <p:nvSpPr>
          <p:cNvPr id="4" name="3 - Θέση ημερομηνίας"/>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endParaRPr lang="de-DE"/>
          </a:p>
        </p:txBody>
      </p:sp>
      <p:sp>
        <p:nvSpPr>
          <p:cNvPr id="5" name="4 - Θέση υποσέλιδου"/>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endParaRPr lang="de-DE"/>
          </a:p>
        </p:txBody>
      </p:sp>
      <p:sp>
        <p:nvSpPr>
          <p:cNvPr id="6" name="5 - Θέση αριθμού διαφάνειας"/>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FFFFFF"/>
                </a:solidFill>
                <a:uFillTx/>
                <a:latin typeface="Times New Roman" pitchFamily="18"/>
                <a:ea typeface="Lucida Sans Unicode" pitchFamily="2"/>
                <a:cs typeface="Tahoma" pitchFamily="2"/>
              </a:defRPr>
            </a:lvl1pPr>
          </a:lstStyle>
          <a:p>
            <a:pPr lvl="0"/>
            <a:fld id="{DBEAA63D-7C8F-4B1A-960B-69BDB1807C69}" type="slidenum">
              <a:t>‹#›</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de-DE" sz="4400" b="1" i="0" u="none" strike="noStrike" kern="0" cap="none" spc="0" baseline="0">
          <a:solidFill>
            <a:srgbClr val="000000"/>
          </a:solidFill>
          <a:uFillTx/>
          <a:latin typeface="Albany" pitchFamily="18"/>
          <a:cs typeface="Tahoma" pitchFamily="2"/>
        </a:defRPr>
      </a:lvl1pPr>
    </p:titleStyle>
    <p:bodyStyle>
      <a:lvl1pPr marL="431999" marR="0" lvl="0" indent="-323999" defTabSz="914400" rtl="0" fontAlgn="auto" hangingPunct="0">
        <a:lnSpc>
          <a:spcPct val="100000"/>
        </a:lnSpc>
        <a:spcBef>
          <a:spcPts val="0"/>
        </a:spcBef>
        <a:spcAft>
          <a:spcPts val="1415"/>
        </a:spcAft>
        <a:buClr>
          <a:srgbClr val="E6E6FF"/>
        </a:buClr>
        <a:buSzPct val="45000"/>
        <a:buFont typeface="StarSymbol"/>
        <a:buChar char="●"/>
        <a:tabLst/>
        <a:defRPr lang="el-GR" sz="3200" b="0" i="0" u="none" strike="noStrike" kern="0" cap="none" spc="0" baseline="0">
          <a:solidFill>
            <a:srgbClr val="FFFFFF"/>
          </a:solidFill>
          <a:uFillTx/>
          <a:latin typeface="Albany" pitchFamily="18"/>
          <a:ea typeface="Andale Sans UI" pitchFamily="2"/>
          <a:cs typeface="Tahoma" pitchFamily="2"/>
        </a:defRPr>
      </a:lvl1pPr>
      <a:lvl2pPr marL="863998" marR="0" lvl="1" indent="-287999" defTabSz="914400" rtl="0" fontAlgn="auto" hangingPunct="1">
        <a:lnSpc>
          <a:spcPct val="100000"/>
        </a:lnSpc>
        <a:spcBef>
          <a:spcPts val="0"/>
        </a:spcBef>
        <a:spcAft>
          <a:spcPts val="1135"/>
        </a:spcAft>
        <a:buClr>
          <a:srgbClr val="E6E6FF"/>
        </a:buClr>
        <a:buSzPct val="75000"/>
        <a:buFont typeface="StarSymbol"/>
        <a:buChar char="–"/>
        <a:tabLst/>
        <a:defRPr lang="el-GR" sz="2800" b="0" i="0" u="none" strike="noStrike" kern="0" cap="none" spc="0" baseline="0">
          <a:solidFill>
            <a:srgbClr val="FFFFFF"/>
          </a:solidFill>
          <a:uFillTx/>
          <a:latin typeface="Albany" pitchFamily="18"/>
          <a:ea typeface="Andale Sans UI" pitchFamily="2"/>
          <a:cs typeface="Tahoma" pitchFamily="2"/>
        </a:defRPr>
      </a:lvl2pPr>
      <a:lvl3pPr marL="1295997" marR="0" lvl="2" indent="-215999" defTabSz="914400" rtl="0" fontAlgn="auto" hangingPunct="1">
        <a:lnSpc>
          <a:spcPct val="100000"/>
        </a:lnSpc>
        <a:spcBef>
          <a:spcPts val="0"/>
        </a:spcBef>
        <a:spcAft>
          <a:spcPts val="850"/>
        </a:spcAft>
        <a:buClr>
          <a:srgbClr val="E6E6FF"/>
        </a:buClr>
        <a:buSzPct val="45000"/>
        <a:buFont typeface="StarSymbol"/>
        <a:buChar char="●"/>
        <a:tabLst/>
        <a:defRPr lang="el-GR" sz="2400" b="0" i="0" u="none" strike="noStrike" kern="0" cap="none" spc="0" baseline="0">
          <a:solidFill>
            <a:srgbClr val="FFFFFF"/>
          </a:solidFill>
          <a:uFillTx/>
          <a:latin typeface="Albany" pitchFamily="18"/>
          <a:ea typeface="Andale Sans UI" pitchFamily="2"/>
          <a:cs typeface="Tahoma" pitchFamily="2"/>
        </a:defRPr>
      </a:lvl3pPr>
      <a:lvl4pPr marL="1727996" marR="0" lvl="3" indent="-215999" defTabSz="914400" rtl="0" fontAlgn="auto" hangingPunct="1">
        <a:lnSpc>
          <a:spcPct val="100000"/>
        </a:lnSpc>
        <a:spcBef>
          <a:spcPts val="0"/>
        </a:spcBef>
        <a:spcAft>
          <a:spcPts val="565"/>
        </a:spcAft>
        <a:buClr>
          <a:srgbClr val="E6E6FF"/>
        </a:buClr>
        <a:buSzPct val="75000"/>
        <a:buFont typeface="StarSymbol"/>
        <a:buChar char="–"/>
        <a:tabLst/>
        <a:defRPr lang="el-GR" sz="2000" b="0" i="0" u="none" strike="noStrike" kern="0" cap="none" spc="0" baseline="0">
          <a:solidFill>
            <a:srgbClr val="FFFFFF"/>
          </a:solidFill>
          <a:uFillTx/>
          <a:latin typeface="Albany" pitchFamily="18"/>
          <a:ea typeface="Andale Sans UI" pitchFamily="2"/>
          <a:cs typeface="Tahoma" pitchFamily="2"/>
        </a:defRPr>
      </a:lvl4pPr>
      <a:lvl5pPr marL="2159995" marR="0" lvl="4" indent="-215999" defTabSz="914400" rtl="0" fontAlgn="auto" hangingPunct="1">
        <a:lnSpc>
          <a:spcPct val="100000"/>
        </a:lnSpc>
        <a:spcBef>
          <a:spcPts val="0"/>
        </a:spcBef>
        <a:spcAft>
          <a:spcPts val="285"/>
        </a:spcAft>
        <a:buClr>
          <a:srgbClr val="E6E6FF"/>
        </a:buClr>
        <a:buSzPct val="45000"/>
        <a:buFont typeface="StarSymbol"/>
        <a:buChar char="●"/>
        <a:tabLst/>
        <a:defRPr lang="el-GR" sz="2000" b="0" i="0" u="none" strike="noStrike" kern="0" cap="none" spc="0" baseline="0">
          <a:solidFill>
            <a:srgbClr val="FFFFFF"/>
          </a:solidFill>
          <a:uFillTx/>
          <a:latin typeface="Albany" pitchFamily="18"/>
          <a:ea typeface="Andale Sans UI" pitchFamily="2"/>
          <a:cs typeface="Tahoma" pitchFamily="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1 - Θέση τίτλου"/>
          <p:cNvSpPr txBox="1">
            <a:spLocks noGrp="1"/>
          </p:cNvSpPr>
          <p:nvPr>
            <p:ph type="title"/>
          </p:nvPr>
        </p:nvSpPr>
        <p:spPr>
          <a:xfrm>
            <a:off x="3636001" y="301322"/>
            <a:ext cx="6155640" cy="1262155"/>
          </a:xfrm>
          <a:prstGeom prst="rect">
            <a:avLst/>
          </a:prstGeom>
          <a:noFill/>
          <a:ln>
            <a:noFill/>
          </a:ln>
        </p:spPr>
        <p:txBody>
          <a:bodyPr vert="horz" wrap="square" lIns="0" tIns="0" rIns="0" bIns="0" anchor="ctr" anchorCtr="0" compatLnSpc="1"/>
          <a:lstStyle/>
          <a:p>
            <a:pPr lvl="0"/>
            <a:r>
              <a:rPr lang="de-DE"/>
              <a:t>Click to edit the title text format</a:t>
            </a:r>
          </a:p>
        </p:txBody>
      </p:sp>
      <p:sp>
        <p:nvSpPr>
          <p:cNvPr id="3" name="2 - Θέση κειμένου"/>
          <p:cNvSpPr txBox="1">
            <a:spLocks noGrp="1"/>
          </p:cNvSpPr>
          <p:nvPr>
            <p:ph type="body" idx="1"/>
          </p:nvPr>
        </p:nvSpPr>
        <p:spPr>
          <a:xfrm>
            <a:off x="1979996" y="1769043"/>
            <a:ext cx="7775636" cy="3810963"/>
          </a:xfrm>
          <a:prstGeom prst="rect">
            <a:avLst/>
          </a:prstGeom>
          <a:noFill/>
          <a:ln>
            <a:noFill/>
          </a:ln>
        </p:spPr>
        <p:txBody>
          <a:bodyPr vert="horz" wrap="square" lIns="0" tIns="0" rIns="0" bIns="0" anchor="t" anchorCtr="0" compatLnSpc="1"/>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DE"/>
          </a:p>
        </p:txBody>
      </p:sp>
      <p:sp>
        <p:nvSpPr>
          <p:cNvPr id="4" name="3 - Θέση ημερομηνίας"/>
          <p:cNvSpPr txBox="1">
            <a:spLocks noGrp="1"/>
          </p:cNvSpPr>
          <p:nvPr>
            <p:ph type="dt" sz="half" idx="2"/>
          </p:nvPr>
        </p:nvSpPr>
        <p:spPr>
          <a:xfrm>
            <a:off x="1763996" y="6095161"/>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4 - Θέση υποσέλιδου"/>
          <p:cNvSpPr txBox="1">
            <a:spLocks noGrp="1"/>
          </p:cNvSpPr>
          <p:nvPr>
            <p:ph type="ftr" sz="quarter" idx="3"/>
          </p:nvPr>
        </p:nvSpPr>
        <p:spPr>
          <a:xfrm>
            <a:off x="4203359" y="670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5 - Θέση αριθμού διαφάνειας"/>
          <p:cNvSpPr txBox="1">
            <a:spLocks noGrp="1"/>
          </p:cNvSpPr>
          <p:nvPr>
            <p:ph type="sldNum" sz="quarter" idx="4"/>
          </p:nvPr>
        </p:nvSpPr>
        <p:spPr>
          <a:xfrm>
            <a:off x="7515362" y="670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E85428B3-A04B-4998-88D9-114081A3FBE3}" type="slidenum">
              <a:t>‹#›</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marR="0" lvl="0" indent="0" algn="r" defTabSz="914400" rtl="0" fontAlgn="auto" hangingPunct="0">
        <a:lnSpc>
          <a:spcPct val="100000"/>
        </a:lnSpc>
        <a:spcBef>
          <a:spcPts val="0"/>
        </a:spcBef>
        <a:spcAft>
          <a:spcPts val="0"/>
        </a:spcAft>
        <a:buSzPct val="45000"/>
        <a:buFont typeface="StarSymbol"/>
        <a:buChar char="●"/>
        <a:tabLst/>
        <a:defRPr lang="de-DE" sz="4400" b="1" i="1" u="none" strike="noStrike" kern="0" cap="none" spc="0" baseline="0">
          <a:solidFill>
            <a:srgbClr val="800000"/>
          </a:solidFill>
          <a:uFillTx/>
          <a:latin typeface="Albany" pitchFamily="18"/>
          <a:ea typeface="Andale Sans UI" pitchFamily="2"/>
          <a:cs typeface="Tahoma"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el-GR" sz="3200" b="0" i="0" u="none" strike="noStrike" kern="0" cap="none" spc="0" baseline="0">
          <a:solidFill>
            <a:srgbClr val="000000"/>
          </a:solidFill>
          <a:uFillTx/>
          <a:latin typeface="Albany" pitchFamily="18"/>
          <a:ea typeface="Andale Sans UI" pitchFamily="2"/>
          <a:cs typeface="Tahoma" pitchFamily="2"/>
        </a:defRPr>
      </a:lvl1pPr>
      <a:lvl2pPr marL="863998" marR="0" lvl="1" indent="-287999" defTabSz="914400" rtl="0" fontAlgn="auto" hangingPunct="1">
        <a:lnSpc>
          <a:spcPct val="100000"/>
        </a:lnSpc>
        <a:spcBef>
          <a:spcPts val="0"/>
        </a:spcBef>
        <a:spcAft>
          <a:spcPts val="1135"/>
        </a:spcAft>
        <a:buSzPct val="75000"/>
        <a:buFont typeface="StarSymbol"/>
        <a:buChar char="–"/>
        <a:tabLst/>
        <a:defRPr lang="el-GR" sz="2800" b="0" i="0" u="none" strike="noStrike" kern="0" cap="none" spc="0" baseline="0">
          <a:solidFill>
            <a:srgbClr val="000000"/>
          </a:solidFill>
          <a:uFillTx/>
          <a:latin typeface="Albany" pitchFamily="18"/>
          <a:ea typeface="Andale Sans UI" pitchFamily="2"/>
          <a:cs typeface="Tahoma" pitchFamily="2"/>
        </a:defRPr>
      </a:lvl2pPr>
      <a:lvl3pPr marL="1295997" marR="0" lvl="2" indent="-215999" defTabSz="914400" rtl="0" fontAlgn="auto" hangingPunct="1">
        <a:lnSpc>
          <a:spcPct val="100000"/>
        </a:lnSpc>
        <a:spcBef>
          <a:spcPts val="0"/>
        </a:spcBef>
        <a:spcAft>
          <a:spcPts val="850"/>
        </a:spcAft>
        <a:buSzPct val="45000"/>
        <a:buFont typeface="StarSymbol"/>
        <a:buChar char="●"/>
        <a:tabLst/>
        <a:defRPr lang="el-GR" sz="2400" b="0" i="0" u="none" strike="noStrike" kern="0" cap="none" spc="0" baseline="0">
          <a:solidFill>
            <a:srgbClr val="000000"/>
          </a:solidFill>
          <a:uFillTx/>
          <a:latin typeface="Albany" pitchFamily="18"/>
          <a:ea typeface="Andale Sans UI" pitchFamily="2"/>
          <a:cs typeface="Tahoma"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l-GR" sz="2000" b="0" i="0" u="none" strike="noStrike" kern="0" cap="none" spc="0" baseline="0">
          <a:solidFill>
            <a:srgbClr val="000000"/>
          </a:solidFill>
          <a:uFillTx/>
          <a:latin typeface="Albany" pitchFamily="18"/>
          <a:ea typeface="Andale Sans UI" pitchFamily="2"/>
          <a:cs typeface="Tahoma"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l-GR" sz="2000" b="0" i="0" u="none" strike="noStrike" kern="0" cap="none" spc="0" baseline="0">
          <a:solidFill>
            <a:srgbClr val="000000"/>
          </a:solidFill>
          <a:uFillTx/>
          <a:latin typeface="Albany" pitchFamily="18"/>
          <a:ea typeface="Andale Sans UI" pitchFamily="2"/>
          <a:cs typeface="Tahoma" pitchFamily="2"/>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users.auth.gr/~kliapis/coopMore2.htm"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2087986" y="1475585"/>
            <a:ext cx="7344817" cy="2664296"/>
          </a:xfrm>
        </p:spPr>
        <p:txBody>
          <a:bodyPr/>
          <a:lstStyle/>
          <a:p>
            <a:pPr lvl="0">
              <a:buNone/>
            </a:pPr>
            <a:r>
              <a:rPr lang="el-GR" i="0">
                <a:latin typeface="Bahnschrift SemiLight Condensed" pitchFamily="34"/>
              </a:rPr>
              <a:t>Κοινωνιομετρία: Κοινωνιομετρικό Τεστ, Κοινωνιόγραμμα, </a:t>
            </a:r>
            <a:r>
              <a:rPr lang="de-DE" i="0">
                <a:latin typeface="Bahnschrift SemiLight Condensed" pitchFamily="34"/>
              </a:rPr>
              <a:t>Κοινωνιόδραμα</a:t>
            </a:r>
            <a:r>
              <a:rPr lang="de-DE" sz="3600" i="0">
                <a:latin typeface="Bahnschrift SemiLight Condensed" pitchFamily="34"/>
              </a:rPr>
              <a:t/>
            </a:r>
            <a:br>
              <a:rPr lang="de-DE" sz="3600" i="0">
                <a:latin typeface="Bahnschrift SemiLight Condensed" pitchFamily="34"/>
              </a:rPr>
            </a:br>
            <a:endParaRPr lang="de-DE" sz="3600" i="0">
              <a:latin typeface="Bahnschrift SemiLight Condensed" pitchFamily="34"/>
            </a:endParaRPr>
          </a:p>
        </p:txBody>
      </p:sp>
      <p:sp>
        <p:nvSpPr>
          <p:cNvPr id="3" name="2 - Θέση κειμένου"/>
          <p:cNvSpPr txBox="1">
            <a:spLocks noGrp="1"/>
          </p:cNvSpPr>
          <p:nvPr>
            <p:ph type="body" idx="4294967295"/>
          </p:nvPr>
        </p:nvSpPr>
        <p:spPr>
          <a:xfrm>
            <a:off x="1943968" y="4859953"/>
            <a:ext cx="7775636" cy="1691987"/>
          </a:xfrm>
        </p:spPr>
        <p:txBody>
          <a:bodyPr/>
          <a:lstStyle/>
          <a:p>
            <a:pPr marL="0" lvl="0" indent="0" algn="ctr" hangingPunct="1">
              <a:lnSpc>
                <a:spcPct val="80000"/>
              </a:lnSpc>
              <a:buNone/>
            </a:pPr>
            <a:r>
              <a:rPr lang="el-GR" i="1">
                <a:effectLst>
                  <a:outerShdw dist="38096" dir="2700000">
                    <a:srgbClr val="C0C0C0"/>
                  </a:outerShdw>
                </a:effectLst>
              </a:rPr>
              <a:t>Ελευθεράκης Θεόδωρος</a:t>
            </a:r>
          </a:p>
          <a:p>
            <a:pPr marL="0" lvl="0" indent="0" algn="ctr" hangingPunct="1">
              <a:lnSpc>
                <a:spcPct val="80000"/>
              </a:lnSpc>
              <a:buNone/>
            </a:pPr>
            <a:r>
              <a:rPr lang="el-GR">
                <a:effectLst>
                  <a:outerShdw dist="38096" dir="2700000">
                    <a:srgbClr val="C0C0C0"/>
                  </a:outerShdw>
                </a:effectLst>
              </a:rPr>
              <a:t>Αν. Καθηγητής</a:t>
            </a:r>
          </a:p>
          <a:p>
            <a:pPr marL="0" lvl="0" indent="0" algn="ctr" hangingPunct="1">
              <a:lnSpc>
                <a:spcPct val="80000"/>
              </a:lnSpc>
              <a:buNone/>
            </a:pPr>
            <a:r>
              <a:rPr lang="el-GR">
                <a:effectLst>
                  <a:outerShdw dist="38096" dir="2700000">
                    <a:srgbClr val="C0C0C0"/>
                  </a:outerShdw>
                </a:effectLst>
              </a:rPr>
              <a:t>Πανεπιστήμιο Κρήτης</a:t>
            </a:r>
          </a:p>
          <a:p>
            <a:pPr lvl="0">
              <a:buNone/>
            </a:pPr>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p>
            <a:pPr lvl="0">
              <a:buNone/>
            </a:pPr>
            <a:r>
              <a:rPr lang="de-DE" sz="3600" i="0">
                <a:latin typeface="Bahnschrift SemiLight Condensed" pitchFamily="34"/>
              </a:rPr>
              <a:t>Βασικές θέσεις του Κοινωνιοδράματος</a:t>
            </a:r>
          </a:p>
        </p:txBody>
      </p:sp>
      <p:sp>
        <p:nvSpPr>
          <p:cNvPr id="3" name="2 - Θέση κειμένου"/>
          <p:cNvSpPr txBox="1">
            <a:spLocks noGrp="1"/>
          </p:cNvSpPr>
          <p:nvPr>
            <p:ph type="body" idx="4294967295"/>
          </p:nvPr>
        </p:nvSpPr>
        <p:spPr>
          <a:xfrm>
            <a:off x="1943968" y="1655996"/>
            <a:ext cx="7811673" cy="5779803"/>
          </a:xfrm>
        </p:spPr>
        <p:txBody>
          <a:bodyPr/>
          <a:lstStyle/>
          <a:p>
            <a:pPr lvl="0">
              <a:buNone/>
            </a:pPr>
            <a:r>
              <a:rPr lang="de-DE" sz="2400" b="1">
                <a:latin typeface="Courier New" pitchFamily="49"/>
              </a:rPr>
              <a:t>Β</a:t>
            </a:r>
            <a:r>
              <a:rPr lang="de-DE" sz="2400">
                <a:latin typeface="Courier New" pitchFamily="49"/>
              </a:rPr>
              <a:t>. </a:t>
            </a:r>
            <a:r>
              <a:rPr lang="de-DE" sz="2400" b="1">
                <a:latin typeface="Courier New" pitchFamily="49"/>
              </a:rPr>
              <a:t>Διαμόρφωση ερευνητικών εργαλείων </a:t>
            </a:r>
            <a:r>
              <a:rPr lang="de-DE" sz="2400">
                <a:latin typeface="Courier New" pitchFamily="49"/>
              </a:rPr>
              <a:t>με στη λειτουργία τους ως ένα κίνητρο,μια αρχή,ένα </a:t>
            </a:r>
            <a:r>
              <a:rPr lang="de-DE" sz="2400" b="1">
                <a:latin typeface="Courier New" pitchFamily="49"/>
              </a:rPr>
              <a:t>σκοπό για τους ίδιους τους συμμετέχοντες</a:t>
            </a:r>
            <a:r>
              <a:rPr lang="de-DE" sz="2400">
                <a:latin typeface="Courier New" pitchFamily="49"/>
              </a:rPr>
              <a:t> παρά για τον ερευνητικό σκοπό αυτόν καθαυτόν.</a:t>
            </a:r>
          </a:p>
          <a:p>
            <a:pPr lvl="0">
              <a:buNone/>
            </a:pPr>
            <a:r>
              <a:rPr lang="de-DE" sz="2400">
                <a:latin typeface="Courier New" pitchFamily="49"/>
              </a:rPr>
              <a:t>Οι τρόποι της συπερίληψης των υποκειμένων στο κοινωνιόδραμα είναι μια </a:t>
            </a:r>
            <a:r>
              <a:rPr lang="de-DE" sz="2400" b="1">
                <a:latin typeface="Courier New" pitchFamily="49"/>
              </a:rPr>
              <a:t>διαδικασία δυναμική</a:t>
            </a:r>
            <a:r>
              <a:rPr lang="de-DE" sz="2400">
                <a:latin typeface="Courier New" pitchFamily="49"/>
              </a:rPr>
              <a:t> και </a:t>
            </a:r>
            <a:r>
              <a:rPr lang="de-DE" sz="2400" b="1">
                <a:latin typeface="Courier New" pitchFamily="49"/>
              </a:rPr>
              <a:t>δεν</a:t>
            </a:r>
            <a:r>
              <a:rPr lang="de-DE" sz="2400">
                <a:latin typeface="Courier New" pitchFamily="49"/>
              </a:rPr>
              <a:t> </a:t>
            </a:r>
            <a:r>
              <a:rPr lang="de-DE" sz="2400" b="1">
                <a:latin typeface="Courier New" pitchFamily="49"/>
              </a:rPr>
              <a:t>μπορεί</a:t>
            </a:r>
            <a:r>
              <a:rPr lang="de-DE" sz="2400">
                <a:latin typeface="Courier New" pitchFamily="49"/>
              </a:rPr>
              <a:t> </a:t>
            </a:r>
            <a:r>
              <a:rPr lang="de-DE" sz="2400" b="1">
                <a:latin typeface="Courier New" pitchFamily="49"/>
              </a:rPr>
              <a:t>να</a:t>
            </a:r>
            <a:r>
              <a:rPr lang="de-DE" sz="2400">
                <a:latin typeface="Courier New" pitchFamily="49"/>
              </a:rPr>
              <a:t> </a:t>
            </a:r>
            <a:r>
              <a:rPr lang="de-DE" sz="2400" b="1">
                <a:latin typeface="Courier New" pitchFamily="49"/>
              </a:rPr>
              <a:t>προσχεδιαστεί</a:t>
            </a:r>
            <a:r>
              <a:rPr lang="de-DE" sz="2400">
                <a:latin typeface="Courier New" pitchFamily="49"/>
              </a:rPr>
              <a:t>. Στην πορεία των δράσεων αναπτύσσονται και σχεδιάζονται τα επόμενα βήματα για την κοινωνική δράση.</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Επικέντρωση στην κοινωνικό-εκπαιδευτική λειτουργία: </a:t>
            </a:r>
          </a:p>
        </p:txBody>
      </p:sp>
      <p:sp>
        <p:nvSpPr>
          <p:cNvPr id="3" name="2 - Θέση περιεχομένου"/>
          <p:cNvSpPr txBox="1">
            <a:spLocks noGrp="1"/>
          </p:cNvSpPr>
          <p:nvPr>
            <p:ph idx="1"/>
          </p:nvPr>
        </p:nvSpPr>
        <p:spPr>
          <a:xfrm>
            <a:off x="503998" y="1769043"/>
            <a:ext cx="9071643" cy="5683206"/>
          </a:xfrm>
        </p:spPr>
        <p:txBody>
          <a:bodyPr/>
          <a:lstStyle/>
          <a:p>
            <a:pPr lvl="0"/>
            <a:r>
              <a:rPr lang="el-GR" sz="2800"/>
              <a:t>Η εφαρμογή του σε τομείς: επιχειρήσεις, δημόσια υγεία, περιβάλλον, </a:t>
            </a:r>
            <a:r>
              <a:rPr lang="el-GR" sz="2800">
                <a:solidFill>
                  <a:srgbClr val="FF0000"/>
                </a:solidFill>
              </a:rPr>
              <a:t>εκπαίδευση</a:t>
            </a:r>
            <a:r>
              <a:rPr lang="el-GR" sz="2800"/>
              <a:t>.</a:t>
            </a:r>
          </a:p>
          <a:p>
            <a:pPr lvl="0"/>
            <a:r>
              <a:rPr lang="el-GR" sz="2800"/>
              <a:t>Οι στόχοι εδώ μπορεί να είναι:</a:t>
            </a:r>
          </a:p>
          <a:p>
            <a:pPr lvl="1"/>
            <a:r>
              <a:rPr lang="el-GR" sz="2400"/>
              <a:t>η εξερεύνηση αξιών και ιδεολογιών, όπως: η ειρήνη, η εμπιστοσύνη, η δημοκρατία κλπ.</a:t>
            </a:r>
          </a:p>
          <a:p>
            <a:pPr lvl="1"/>
            <a:r>
              <a:rPr lang="el-GR" sz="2400"/>
              <a:t>Η ανάπτυξη υπεύθυνης συμπεριφοράς σε θέματα όπως: το AIDS, η ομοφοβία, περιβαλλοντικά προβλήματα.</a:t>
            </a:r>
          </a:p>
          <a:p>
            <a:pPr lvl="1"/>
            <a:r>
              <a:rPr lang="el-GR" sz="2400"/>
              <a:t>Παρεμβάσεις στους τομείς του αθλητισμού, της τέχνης, της εκπαίδευσης.</a:t>
            </a:r>
          </a:p>
          <a:p>
            <a:pPr lvl="1"/>
            <a:r>
              <a:rPr lang="el-GR" sz="2400"/>
              <a:t>Και με συγκεκριμένες κοινωνικές ή εκπαιδευτικές ομάδες/άτομα, όπως τα θύματα βίας, οι τοξικομανείς, οι φυλακισμένοι, οι νοσηλευτές, οι φροντιστές, οι μετανάστες, οι δικηγόροι, οι γιατροί  (Marra &amp; Fleury, 2008).</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Τι είναι το κοινωνιομετρικό τεστ;</a:t>
            </a: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1151878" y="1769043"/>
            <a:ext cx="8603754" cy="5430959"/>
          </a:xfrm>
        </p:spPr>
        <p:txBody>
          <a:bodyPr/>
          <a:lstStyle/>
          <a:p>
            <a:pPr lvl="0"/>
            <a:r>
              <a:rPr lang="el-GR" sz="2400" u="sng"/>
              <a:t>Για να οργανώσω την τάξη μου σε ομάδες</a:t>
            </a:r>
            <a:r>
              <a:rPr lang="el-GR" sz="2400"/>
              <a:t> χρειάζεται να λάβω υπόψη μου τις </a:t>
            </a:r>
            <a:r>
              <a:rPr lang="el-GR" sz="2400" b="1" i="1"/>
              <a:t>προτιμήσεις</a:t>
            </a:r>
            <a:r>
              <a:rPr lang="el-GR" sz="2400"/>
              <a:t>, αλλά και τις </a:t>
            </a:r>
            <a:r>
              <a:rPr lang="el-GR" sz="2400" b="1" i="1"/>
              <a:t>απορρίψεις</a:t>
            </a:r>
            <a:r>
              <a:rPr lang="el-GR" sz="2400"/>
              <a:t> του κάθε παιδιού, ώστε να αποφύγω, κατά το δυνατόν, να εντάξω στη ίδια ομάδα μαθητές, οι οποίοι δεν επιθυμούν να συνεργαστούν ο ένας με τον άλλο.</a:t>
            </a:r>
          </a:p>
          <a:p>
            <a:pPr lvl="0"/>
            <a:r>
              <a:rPr lang="el-GR" sz="2400"/>
              <a:t>Αυτό μπορεί να γίνει με την εφαρμογή του κοινωνιομετρικού τεστ ή κοινωνιογράμματος στην τάξη.</a:t>
            </a:r>
          </a:p>
          <a:p>
            <a:pPr lvl="0"/>
            <a:r>
              <a:rPr lang="el-GR" sz="2400"/>
              <a:t>Το </a:t>
            </a:r>
            <a:r>
              <a:rPr lang="el-GR" sz="2400" b="1"/>
              <a:t>κοινωνιομετρικό τεστ </a:t>
            </a:r>
            <a:r>
              <a:rPr lang="el-GR" sz="2400"/>
              <a:t>είναι ένα απλό ερωτηματολόγιο με κριτήρια επιλογής, τα οποία αναφέρονται στις επιθυμίες των μελών της ομάδας.</a:t>
            </a:r>
            <a:br>
              <a:rPr lang="el-GR" sz="2400"/>
            </a:br>
            <a:r>
              <a:rPr lang="el-GR" sz="2400"/>
              <a:t>Οι </a:t>
            </a:r>
            <a:r>
              <a:rPr lang="el-GR" sz="2400" b="1"/>
              <a:t>κοινωνιομετρικές ερωτήσεις </a:t>
            </a:r>
            <a:r>
              <a:rPr lang="el-GR" sz="2400"/>
              <a:t>μπορεί να αναφέρονται -σε διάφορα κριτήρια-, όπως: στη φιλία, τη συνεργασία, το παιχνίδι, την επικοινωνία, την ικανότητα ή δεξιότητα των μελών της τάξης, κ.λπ.</a:t>
            </a:r>
          </a:p>
          <a:p>
            <a:pPr lvl="0">
              <a:buNone/>
            </a:pPr>
            <a:endParaRPr lang="de-DE">
              <a:latin typeface="Courier New" pitchFamily="49"/>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Εφαρμογή του κοινωνιομετρικού τεστ </a:t>
            </a: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1151878" y="1769043"/>
            <a:ext cx="8603754" cy="5790630"/>
          </a:xfrm>
        </p:spPr>
        <p:txBody>
          <a:bodyPr/>
          <a:lstStyle/>
          <a:p>
            <a:pPr lvl="0"/>
            <a:r>
              <a:rPr lang="el-GR" sz="2400"/>
              <a:t>Σε μια πολύ απλή μορφή ζητάμε από τα παιδιά να μας γράψουν σε ένα φύλλο χαρτί τις προτιμήσεις τους (συνήθως 3) για τη φιλία και τη συνεργασία. Για παράδειγμα:</a:t>
            </a:r>
          </a:p>
          <a:p>
            <a:pPr lvl="0"/>
            <a:r>
              <a:rPr lang="el-GR" sz="1800" b="1"/>
              <a:t>Ονοματεπώνυμο:..........................................       Τάξη: .............</a:t>
            </a:r>
            <a:endParaRPr lang="el-GR" sz="1800"/>
          </a:p>
          <a:p>
            <a:pPr lvl="0">
              <a:spcAft>
                <a:spcPts val="0"/>
              </a:spcAft>
            </a:pPr>
            <a:r>
              <a:rPr lang="el-GR" sz="1200" b="1"/>
              <a:t/>
            </a:r>
            <a:br>
              <a:rPr lang="el-GR" sz="1200" b="1"/>
            </a:br>
            <a:r>
              <a:rPr lang="el-GR" sz="1600" b="1"/>
              <a:t>Θέλω να δουλεύω με:           1.....................................................</a:t>
            </a:r>
            <a:endParaRPr lang="el-GR" sz="1600"/>
          </a:p>
          <a:p>
            <a:pPr lvl="0">
              <a:spcAft>
                <a:spcPts val="0"/>
              </a:spcAft>
            </a:pPr>
            <a:r>
              <a:rPr lang="el-GR" sz="1600" b="1"/>
              <a:t>                                                        2.....................................................</a:t>
            </a:r>
            <a:endParaRPr lang="el-GR" sz="1600"/>
          </a:p>
          <a:p>
            <a:pPr lvl="0">
              <a:spcAft>
                <a:spcPts val="0"/>
              </a:spcAft>
            </a:pPr>
            <a:r>
              <a:rPr lang="el-GR" sz="1600" b="1"/>
              <a:t>                                                        3.....................................................</a:t>
            </a:r>
            <a:endParaRPr lang="el-GR" sz="1600"/>
          </a:p>
          <a:p>
            <a:pPr lvl="0">
              <a:spcAft>
                <a:spcPts val="0"/>
              </a:spcAft>
            </a:pPr>
            <a:r>
              <a:rPr lang="el-GR" sz="1600" b="1"/>
              <a:t> Θέλω να παίζω με:                1....................................................</a:t>
            </a:r>
            <a:endParaRPr lang="el-GR" sz="1600"/>
          </a:p>
          <a:p>
            <a:pPr lvl="0">
              <a:spcAft>
                <a:spcPts val="0"/>
              </a:spcAft>
            </a:pPr>
            <a:r>
              <a:rPr lang="el-GR" sz="1600" b="1"/>
              <a:t>                                                        2....................................................</a:t>
            </a:r>
            <a:endParaRPr lang="el-GR" sz="1600"/>
          </a:p>
          <a:p>
            <a:pPr lvl="0">
              <a:spcAft>
                <a:spcPts val="0"/>
              </a:spcAft>
            </a:pPr>
            <a:r>
              <a:rPr lang="el-GR" sz="1600" b="1"/>
              <a:t>                                                        3....................................................</a:t>
            </a:r>
            <a:endParaRPr lang="el-GR" sz="1600"/>
          </a:p>
          <a:p>
            <a:pPr lvl="0">
              <a:spcAft>
                <a:spcPts val="0"/>
              </a:spcAft>
            </a:pPr>
            <a:r>
              <a:rPr lang="el-GR" sz="1600" b="1"/>
              <a:t/>
            </a:r>
            <a:br>
              <a:rPr lang="el-GR" sz="1600" b="1"/>
            </a:br>
            <a:r>
              <a:rPr lang="el-GR" sz="1600" b="1"/>
              <a:t>Δεν θέλω να δουλεύω με:     1....................................................</a:t>
            </a:r>
            <a:endParaRPr lang="el-GR" sz="1600"/>
          </a:p>
          <a:p>
            <a:pPr lvl="0">
              <a:spcAft>
                <a:spcPts val="0"/>
              </a:spcAft>
            </a:pPr>
            <a:r>
              <a:rPr lang="el-GR" sz="1600" b="1"/>
              <a:t>                                                          2....................................................</a:t>
            </a:r>
            <a:endParaRPr lang="el-GR" sz="1600"/>
          </a:p>
          <a:p>
            <a:pPr lvl="0">
              <a:spcAft>
                <a:spcPts val="0"/>
              </a:spcAft>
            </a:pPr>
            <a:r>
              <a:rPr lang="el-GR" sz="1600" b="1"/>
              <a:t>                                                          3....................................................</a:t>
            </a:r>
            <a:endParaRPr lang="el-GR" sz="1600"/>
          </a:p>
          <a:p>
            <a:pPr lvl="0">
              <a:spcAft>
                <a:spcPts val="0"/>
              </a:spcAft>
            </a:pPr>
            <a:r>
              <a:rPr lang="el-GR" sz="1600" b="1"/>
              <a:t>Δεν θέλω να παίζω με:           1......................................................</a:t>
            </a:r>
            <a:endParaRPr lang="el-GR" sz="1600"/>
          </a:p>
          <a:p>
            <a:pPr lvl="0">
              <a:spcAft>
                <a:spcPts val="0"/>
              </a:spcAft>
            </a:pPr>
            <a:r>
              <a:rPr lang="el-GR" sz="1600" b="1"/>
              <a:t>                                                          2......................................................</a:t>
            </a:r>
            <a:endParaRPr lang="el-GR" sz="1600"/>
          </a:p>
          <a:p>
            <a:pPr lvl="0">
              <a:spcAft>
                <a:spcPts val="0"/>
              </a:spcAft>
            </a:pPr>
            <a:r>
              <a:rPr lang="el-GR" sz="1600" b="1"/>
              <a:t>                                                          3......................................................</a:t>
            </a:r>
            <a:endParaRPr lang="el-GR" sz="1600"/>
          </a:p>
          <a:p>
            <a:pPr lvl="0"/>
            <a:r>
              <a:rPr lang="el-GR" sz="1200" b="1"/>
              <a:t> </a:t>
            </a:r>
            <a:endParaRPr lang="el-GR" sz="1200"/>
          </a:p>
          <a:p>
            <a:pPr lvl="0">
              <a:buNone/>
            </a:pPr>
            <a:endParaRPr lang="de-DE" sz="1200">
              <a:latin typeface="Courier New" pitchFamily="49"/>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Ενστάσεις και επιφυλάξεις</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863851" y="1619594"/>
            <a:ext cx="9000996" cy="5790630"/>
          </a:xfrm>
        </p:spPr>
        <p:txBody>
          <a:bodyPr/>
          <a:lstStyle/>
          <a:p>
            <a:pPr lvl="0"/>
            <a:r>
              <a:rPr lang="el-GR" sz="1800" b="1"/>
              <a:t>ΠΡΟΣΟΧΗ!!</a:t>
            </a:r>
            <a:endParaRPr lang="el-GR" sz="1800"/>
          </a:p>
          <a:p>
            <a:pPr lvl="0"/>
            <a:r>
              <a:rPr lang="el-GR" sz="1800" b="1"/>
              <a:t>Εξηγούμε για ποιο λόγο χρειαζόμαστε τις πληροφορίες αυτές, διαβεβαιώνουμε πως ότι γράψουν θα παραμείνει μυστικό και δεν θα ανακοινωθεί ποτέ.</a:t>
            </a:r>
            <a:endParaRPr lang="el-GR" sz="1800"/>
          </a:p>
          <a:p>
            <a:pPr lvl="0"/>
            <a:r>
              <a:rPr lang="el-GR" sz="1800"/>
              <a:t>Στο παρελθόν διατυπώθηκαν </a:t>
            </a:r>
            <a:r>
              <a:rPr lang="el-GR" sz="1800" b="1" i="1" u="sng"/>
              <a:t>ενστάσεις και επιφυλάξεις</a:t>
            </a:r>
            <a:r>
              <a:rPr lang="el-GR" sz="1800" u="sng"/>
              <a:t> για τη χρησιμότητα των αρνητικών επιλογών</a:t>
            </a:r>
            <a:r>
              <a:rPr lang="el-GR" sz="1800"/>
              <a:t> στο κοινωνιομετρικό τεστ.</a:t>
            </a:r>
            <a:br>
              <a:rPr lang="el-GR" sz="1800"/>
            </a:br>
            <a:r>
              <a:rPr lang="el-GR" sz="1800"/>
              <a:t>Η συστηματική χρήση τους τις τελευταίες δύο δεκαετίες κατέδειξε ότι οι αρνητικές επιλογές στο κοινωνιομετρικό τεστ δεν δημιουργούν κανένα πρόβλημα, όταν:</a:t>
            </a:r>
          </a:p>
          <a:p>
            <a:pPr lvl="0"/>
            <a:r>
              <a:rPr lang="el-GR" sz="1800"/>
              <a:t>α) εξηγείται λεπτομερώς στα παιδιά και </a:t>
            </a:r>
            <a:r>
              <a:rPr lang="el-GR" sz="1800" b="1" i="1"/>
              <a:t>κατανοείται η διαδικασία εφαρμογής</a:t>
            </a:r>
            <a:r>
              <a:rPr lang="el-GR" sz="1800"/>
              <a:t> του τεστ</a:t>
            </a:r>
            <a:br>
              <a:rPr lang="el-GR" sz="1800"/>
            </a:br>
            <a:r>
              <a:rPr lang="el-GR" sz="1800"/>
              <a:t>β) δίνεται η διαβεβαίωση στα παιδιά για τη </a:t>
            </a:r>
            <a:r>
              <a:rPr lang="el-GR" sz="1800" b="1" i="1"/>
              <a:t>διαφύλαξη του απορρήτου</a:t>
            </a:r>
            <a:r>
              <a:rPr lang="el-GR" sz="1800"/>
              <a:t> </a:t>
            </a:r>
            <a:r>
              <a:rPr lang="el-GR" sz="1800" b="1" i="1"/>
              <a:t>των απαντήσεών τους</a:t>
            </a:r>
            <a:r>
              <a:rPr lang="el-GR" sz="1800"/>
              <a:t> και την αποφυγή διαρροών προς τους συμμαθητές τους</a:t>
            </a:r>
            <a:br>
              <a:rPr lang="el-GR" sz="1800"/>
            </a:br>
            <a:r>
              <a:rPr lang="el-GR" sz="1800"/>
              <a:t>γ) ζητείται από τα παιδιά </a:t>
            </a:r>
            <a:r>
              <a:rPr lang="el-GR" sz="1800" b="1" i="1"/>
              <a:t>να μη συζητήσουν μεταξύ τους τα όσα συζητήθηκαν στο τεστ</a:t>
            </a:r>
            <a:r>
              <a:rPr lang="el-GR" sz="1800"/>
              <a:t> ή τη συνέντευξη</a:t>
            </a:r>
          </a:p>
          <a:p>
            <a:pPr lvl="0"/>
            <a:r>
              <a:rPr lang="el-GR" sz="1800"/>
              <a:t>Ευρήματα ερευνών της κοινωνικής ψυχολογίας έχουν δείξει ότι </a:t>
            </a:r>
            <a:r>
              <a:rPr lang="el-GR" sz="1800" b="1"/>
              <a:t>τα παιδιά γνωρίζουν ήδη πολύ καλά τη θέση που έχει ο κάθε μαθητής</a:t>
            </a:r>
            <a:r>
              <a:rPr lang="el-GR" sz="1800"/>
              <a:t> στο δίκτυο των σχέσεων της τάξης, ποιος απορρίπτεται και ποιος είναι δημοφιλής, μέσα από την καθημερινή επαφή τους με την ομάδα της τάξης.</a:t>
            </a:r>
            <a:endParaRPr lang="el-GR" sz="1200"/>
          </a:p>
          <a:p>
            <a:pPr lvl="0">
              <a:buNone/>
            </a:pPr>
            <a:endParaRPr lang="de-DE" sz="1200">
              <a:latin typeface="Courier New" pitchFamily="49"/>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Σχηματισμός κοινωνιομετρικού πίνακα και κοινωνιογράμματος</a:t>
            </a: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1367905" y="1979639"/>
            <a:ext cx="8568952" cy="5179143"/>
          </a:xfrm>
        </p:spPr>
        <p:txBody>
          <a:bodyPr/>
          <a:lstStyle/>
          <a:p>
            <a:pPr lvl="0"/>
            <a:r>
              <a:rPr lang="el-GR" sz="2000"/>
              <a:t>Δημιουργούμε έναν </a:t>
            </a:r>
            <a:r>
              <a:rPr lang="el-GR" sz="2000" b="1"/>
              <a:t>πίνακα διπλής εισόδου</a:t>
            </a:r>
            <a:r>
              <a:rPr lang="el-GR" sz="2000"/>
              <a:t> στον οποίο εισάγουμε τα ονόματα των παιδιών της τάξης.</a:t>
            </a:r>
            <a:br>
              <a:rPr lang="el-GR" sz="2000"/>
            </a:br>
            <a:r>
              <a:rPr lang="el-GR" sz="2000"/>
              <a:t>Στη συνέχεια εισάγουμε τις </a:t>
            </a:r>
            <a:r>
              <a:rPr lang="el-GR" sz="2000" b="1"/>
              <a:t>θετικές</a:t>
            </a:r>
            <a:r>
              <a:rPr lang="el-GR" sz="2000"/>
              <a:t> και τις </a:t>
            </a:r>
            <a:r>
              <a:rPr lang="el-GR" sz="2000" b="1"/>
              <a:t>αρνητικές</a:t>
            </a:r>
            <a:r>
              <a:rPr lang="el-GR" sz="2000"/>
              <a:t> επιλογές που έκανε το κάθε παιδί κάθετα (από επάνω προς τα κάτω) και υπολογίζουμε οριζόντια το σύνολο των επιλογών που δέχονται και κάθετα το σύνολο των επιλογών που δίνουν οι μαθητές.</a:t>
            </a:r>
          </a:p>
          <a:p>
            <a:pPr lvl="0"/>
            <a:r>
              <a:rPr lang="el-GR" sz="2000"/>
              <a:t>Με βάση το σύνολο των επιλογών και των απορρίψεων που συγκεντρώνουν, οι μαθητές κατατάσσονται σε μία από τις πέντε κατηγορίες </a:t>
            </a:r>
            <a:r>
              <a:rPr lang="el-GR" sz="2000" b="1"/>
              <a:t>κοινωνιομετρικού status</a:t>
            </a:r>
          </a:p>
          <a:p>
            <a:pPr lvl="0"/>
            <a:endParaRPr lang="de-DE" sz="1200">
              <a:latin typeface="Courier New" pitchFamily="49"/>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2 - Εικόνα"/>
          <p:cNvPicPr>
            <a:picLocks noChangeAspect="1"/>
          </p:cNvPicPr>
          <p:nvPr/>
        </p:nvPicPr>
        <p:blipFill>
          <a:blip r:embed="rId2" cstate="print"/>
          <a:stretch>
            <a:fillRect/>
          </a:stretch>
        </p:blipFill>
        <p:spPr>
          <a:xfrm>
            <a:off x="0" y="0"/>
            <a:ext cx="10080629" cy="7509098"/>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3 - Εικόνα"/>
          <p:cNvPicPr>
            <a:picLocks noChangeAspect="1"/>
          </p:cNvPicPr>
          <p:nvPr/>
        </p:nvPicPr>
        <p:blipFill>
          <a:blip r:embed="rId2" cstate="print"/>
          <a:stretch>
            <a:fillRect/>
          </a:stretch>
        </p:blipFill>
        <p:spPr>
          <a:xfrm>
            <a:off x="2017779" y="249932"/>
            <a:ext cx="3895344" cy="7168896"/>
          </a:xfrm>
          <a:prstGeom prst="rect">
            <a:avLst/>
          </a:prstGeom>
          <a:noFill/>
          <a:ln>
            <a:noFill/>
          </a:ln>
        </p:spPr>
      </p:pic>
      <p:pic>
        <p:nvPicPr>
          <p:cNvPr id="3" name="4 - Εικόνα"/>
          <p:cNvPicPr>
            <a:picLocks noChangeAspect="1"/>
          </p:cNvPicPr>
          <p:nvPr/>
        </p:nvPicPr>
        <p:blipFill>
          <a:blip r:embed="rId3" cstate="print"/>
          <a:stretch>
            <a:fillRect/>
          </a:stretch>
        </p:blipFill>
        <p:spPr>
          <a:xfrm>
            <a:off x="6047228" y="249932"/>
            <a:ext cx="3602736" cy="7156707"/>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3998" y="179441"/>
            <a:ext cx="9071643" cy="1008107"/>
          </a:xfrm>
        </p:spPr>
        <p:txBody>
          <a:bodyPr/>
          <a:lstStyle/>
          <a:p>
            <a:pPr lvl="0"/>
            <a:r>
              <a:rPr lang="el-GR"/>
              <a:t>Κατηγορίες ερωτημάτων στη</a:t>
            </a:r>
            <a:r>
              <a:rPr lang="el-GR" b="1"/>
              <a:t> συνέντευξη </a:t>
            </a:r>
            <a:r>
              <a:rPr lang="el-GR"/>
              <a:t>με τον εκπαιδευτικό</a:t>
            </a:r>
          </a:p>
        </p:txBody>
      </p:sp>
      <p:sp>
        <p:nvSpPr>
          <p:cNvPr id="3" name="2 - Θέση περιεχομένου"/>
          <p:cNvSpPr txBox="1">
            <a:spLocks noGrp="1"/>
          </p:cNvSpPr>
          <p:nvPr>
            <p:ph idx="1"/>
          </p:nvPr>
        </p:nvSpPr>
        <p:spPr>
          <a:xfrm>
            <a:off x="431797" y="1871045"/>
            <a:ext cx="9504867" cy="5688628"/>
          </a:xfrm>
        </p:spPr>
        <p:txBody>
          <a:bodyPr/>
          <a:lstStyle/>
          <a:p>
            <a:pPr lvl="0"/>
            <a:r>
              <a:rPr lang="el-GR" sz="4000"/>
              <a:t>Κεντρικές ερωτήσεις:</a:t>
            </a:r>
          </a:p>
          <a:p>
            <a:pPr lvl="1"/>
            <a:r>
              <a:rPr lang="el-GR" sz="3600" b="1"/>
              <a:t>Α. Που οφείλονται οι </a:t>
            </a:r>
            <a:r>
              <a:rPr lang="el-GR" sz="3600" b="1">
                <a:solidFill>
                  <a:srgbClr val="FF0000"/>
                </a:solidFill>
              </a:rPr>
              <a:t>διαφοροποιήσεις</a:t>
            </a:r>
            <a:r>
              <a:rPr lang="el-GR" sz="3600" b="1"/>
              <a:t>;</a:t>
            </a:r>
            <a:endParaRPr lang="el-GR" sz="3600"/>
          </a:p>
          <a:p>
            <a:pPr lvl="1"/>
            <a:r>
              <a:rPr lang="el-GR" sz="3600" b="1"/>
              <a:t>Β. Τι προσπάθειες έχουν γίνει </a:t>
            </a:r>
            <a:r>
              <a:rPr lang="el-GR" sz="3600" b="1">
                <a:solidFill>
                  <a:srgbClr val="FF0000"/>
                </a:solidFill>
              </a:rPr>
              <a:t>μέχρι τώρα;</a:t>
            </a:r>
            <a:endParaRPr lang="el-GR" sz="3600">
              <a:solidFill>
                <a:srgbClr val="FF0000"/>
              </a:solidFill>
            </a:endParaRPr>
          </a:p>
          <a:p>
            <a:pPr lvl="1"/>
            <a:r>
              <a:rPr lang="el-GR" sz="3600" b="1"/>
              <a:t>Γ.  Τι προσπάθειες απομένουν να γίνουν </a:t>
            </a:r>
            <a:r>
              <a:rPr lang="el-GR" sz="3600" b="1">
                <a:solidFill>
                  <a:srgbClr val="FF0000"/>
                </a:solidFill>
              </a:rPr>
              <a:t>στο μέλλον </a:t>
            </a:r>
            <a:r>
              <a:rPr lang="el-GR" sz="3600" b="1"/>
              <a:t>(φέτος ή του χρόνου);</a:t>
            </a:r>
            <a:endParaRPr lang="el-GR" sz="36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3998" y="179441"/>
            <a:ext cx="9071643" cy="1008107"/>
          </a:xfrm>
        </p:spPr>
        <p:txBody>
          <a:bodyPr/>
          <a:lstStyle/>
          <a:p>
            <a:pPr lvl="0"/>
            <a:r>
              <a:rPr lang="el-GR"/>
              <a:t>Κατηγορίες ερωτημάτων στη</a:t>
            </a:r>
            <a:r>
              <a:rPr lang="el-GR" b="1"/>
              <a:t> συνέντευξη </a:t>
            </a:r>
            <a:r>
              <a:rPr lang="el-GR"/>
              <a:t>με τον εκπαιδευτικό</a:t>
            </a:r>
          </a:p>
        </p:txBody>
      </p:sp>
      <p:sp>
        <p:nvSpPr>
          <p:cNvPr id="3" name="2 - Θέση περιεχομένου"/>
          <p:cNvSpPr txBox="1">
            <a:spLocks noGrp="1"/>
          </p:cNvSpPr>
          <p:nvPr>
            <p:ph idx="1"/>
          </p:nvPr>
        </p:nvSpPr>
        <p:spPr>
          <a:xfrm>
            <a:off x="287779" y="1331567"/>
            <a:ext cx="9649068" cy="6228106"/>
          </a:xfrm>
        </p:spPr>
        <p:txBody>
          <a:bodyPr/>
          <a:lstStyle/>
          <a:p>
            <a:pPr lvl="0"/>
            <a:r>
              <a:rPr lang="el-GR" sz="2000" b="1"/>
              <a:t>α. Διαφοροποιήσεις από την πρόβλεψη του εκπαιδευτικού και την εικόνα της Σχολικής Τάξης (κοινωνιομετρικοί πίνακες)</a:t>
            </a:r>
            <a:endParaRPr lang="el-GR" sz="2000"/>
          </a:p>
          <a:p>
            <a:pPr lvl="1"/>
            <a:r>
              <a:rPr lang="el-GR" sz="1600"/>
              <a:t>Γιατί υπάρχουν αυτές οι διαφορές, που οφείλονται;</a:t>
            </a:r>
          </a:p>
          <a:p>
            <a:pPr lvl="0"/>
            <a:r>
              <a:rPr lang="el-GR" sz="2000" b="1"/>
              <a:t>β. Απορριπτόμενοι, Παραμελημένοι, Δημοφιλείς:</a:t>
            </a:r>
          </a:p>
          <a:p>
            <a:pPr lvl="1"/>
            <a:r>
              <a:rPr lang="el-GR" sz="1600"/>
              <a:t>Σε τι οφείλεται και πώς μπορεί να αντιμετωπιστεί το πρόβλημα του παραμελημένου και του απορριπτόμενου ή του δημοφιλή που μπορεί να υστερεί στο γνωστικό ή το συμπεριφορικό επίπεδο;</a:t>
            </a:r>
          </a:p>
          <a:p>
            <a:pPr lvl="0"/>
            <a:r>
              <a:rPr lang="el-GR" sz="2000" b="1"/>
              <a:t>γ. Συγκρίσεις μεταξύ πίνακα Ηγετικής Ικανότητας και Συμπάθειας.</a:t>
            </a:r>
            <a:endParaRPr lang="el-GR" sz="2000"/>
          </a:p>
          <a:p>
            <a:pPr lvl="1"/>
            <a:r>
              <a:rPr lang="el-GR" sz="1600"/>
              <a:t>Εντοπισμός των μαθητών με ενδιαφέρον λόγω διαφοροποιήσεων τους στους πίνακες (Η.Ι. και Σ.) ανά μαθητή. Που οφείλονται; Πως μπορούν να ξεπεραστούν στο μέλλον; (Τι έγινε ως παιδαγωγική παρέμβαση και τι απομένει να γίνει)</a:t>
            </a:r>
          </a:p>
          <a:p>
            <a:pPr lvl="0"/>
            <a:r>
              <a:rPr lang="el-GR" sz="2000" b="1"/>
              <a:t>δ. Θεματικό ενδιαφέρον</a:t>
            </a:r>
            <a:r>
              <a:rPr lang="el-GR" sz="2000"/>
              <a:t>: ανάλυση του της </a:t>
            </a:r>
            <a:r>
              <a:rPr lang="el-GR" sz="2000" b="1"/>
              <a:t>μεταβλητής/θέμα</a:t>
            </a:r>
            <a:r>
              <a:rPr lang="el-GR" sz="2000"/>
              <a:t> του σχολείου που εξετάζει ο κάθε μελετητής (π.χ. οι μεθοδολογικές προσεγγίσεις, η αξιολόγηση, ΑμεΑ, αλλοδαποί και διαπολιτισμικότητα κ.λπ.)</a:t>
            </a:r>
          </a:p>
          <a:p>
            <a:pPr lvl="0"/>
            <a:r>
              <a:rPr lang="el-GR" sz="2000"/>
              <a:t>Εντοπισμός των αλλοδαπών, ΑμεΑ μαθητών κ.λπ. παρατήρηση και εντοπισμός σε τι οφείλεται η τυχόν υστέρησή τους και πώς μπορεί να αντιμετωπιστεί το πρόβλημα αυτό;</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00148" y="323450"/>
            <a:ext cx="6155640" cy="1262155"/>
          </a:xfrm>
        </p:spPr>
        <p:txBody>
          <a:bodyPr/>
          <a:lstStyle/>
          <a:p>
            <a:pPr lvl="0" algn="l">
              <a:buNone/>
            </a:pPr>
            <a:r>
              <a:rPr lang="el-GR" sz="3600" i="0">
                <a:latin typeface="Bahnschrift SemiLight Condensed" pitchFamily="34"/>
              </a:rPr>
              <a:t>Περιεχόμενα</a:t>
            </a:r>
            <a:endParaRPr lang="de-DE" sz="3600" i="0">
              <a:latin typeface="Bahnschrift SemiLight Condensed" pitchFamily="34"/>
            </a:endParaRPr>
          </a:p>
        </p:txBody>
      </p:sp>
      <p:sp>
        <p:nvSpPr>
          <p:cNvPr id="3" name="2 - Θέση κειμένου"/>
          <p:cNvSpPr txBox="1">
            <a:spLocks noGrp="1"/>
          </p:cNvSpPr>
          <p:nvPr>
            <p:ph type="body" idx="4294967295"/>
          </p:nvPr>
        </p:nvSpPr>
        <p:spPr>
          <a:xfrm>
            <a:off x="2015977" y="2123657"/>
            <a:ext cx="7488826" cy="4931999"/>
          </a:xfrm>
        </p:spPr>
        <p:txBody>
          <a:bodyPr/>
          <a:lstStyle/>
          <a:p>
            <a:pPr lvl="0">
              <a:buNone/>
            </a:pPr>
            <a:r>
              <a:rPr lang="el-GR" sz="2800" b="1">
                <a:latin typeface="Courier New" pitchFamily="49"/>
              </a:rPr>
              <a:t>Κοινωνιομετρία</a:t>
            </a:r>
          </a:p>
          <a:p>
            <a:pPr lvl="0">
              <a:buNone/>
            </a:pPr>
            <a:r>
              <a:rPr lang="el-GR" sz="2400">
                <a:latin typeface="Bahnschrift SemiLight Condensed" pitchFamily="34"/>
              </a:rPr>
              <a:t>	</a:t>
            </a:r>
            <a:r>
              <a:rPr lang="el-GR" sz="2400" b="1">
                <a:latin typeface="Courier New" pitchFamily="49"/>
              </a:rPr>
              <a:t>Κοινωνιομετρικό</a:t>
            </a:r>
            <a:r>
              <a:rPr lang="el-GR" sz="2400" b="1">
                <a:latin typeface="Bahnschrift SemiLight Condensed" pitchFamily="34"/>
              </a:rPr>
              <a:t> </a:t>
            </a:r>
            <a:r>
              <a:rPr lang="el-GR" sz="2400" b="1">
                <a:latin typeface="Courier New" pitchFamily="49"/>
              </a:rPr>
              <a:t>Τεστ</a:t>
            </a:r>
          </a:p>
          <a:p>
            <a:pPr lvl="0">
              <a:buNone/>
            </a:pPr>
            <a:r>
              <a:rPr lang="el-GR" sz="2400" b="1">
                <a:latin typeface="Bahnschrift SemiLight Condensed" pitchFamily="34"/>
              </a:rPr>
              <a:t>	</a:t>
            </a:r>
            <a:r>
              <a:rPr lang="el-GR" sz="2400" b="1">
                <a:latin typeface="Courier New" pitchFamily="49"/>
              </a:rPr>
              <a:t>Κοινωνιόγραμμα</a:t>
            </a:r>
          </a:p>
          <a:p>
            <a:pPr lvl="0">
              <a:buNone/>
            </a:pPr>
            <a:r>
              <a:rPr lang="el-GR" sz="2400" b="1">
                <a:latin typeface="Bahnschrift SemiLight Condensed" pitchFamily="34"/>
              </a:rPr>
              <a:t>	</a:t>
            </a:r>
            <a:r>
              <a:rPr lang="de-DE" sz="2400" b="1">
                <a:latin typeface="Courier New" pitchFamily="49"/>
              </a:rPr>
              <a:t>Κοινωνιόδραμα</a:t>
            </a:r>
            <a:endParaRPr lang="el-GR" sz="2400" b="1">
              <a:latin typeface="Courier New" pitchFamily="49"/>
            </a:endParaRPr>
          </a:p>
          <a:p>
            <a:pPr lvl="0">
              <a:buNone/>
            </a:pPr>
            <a:r>
              <a:rPr lang="el-GR" sz="2800" b="1">
                <a:latin typeface="Courier New" pitchFamily="49"/>
              </a:rPr>
              <a:t>Εφαρμογή κοινωνιομετρίας στη σχολική τάξη</a:t>
            </a:r>
          </a:p>
          <a:p>
            <a:pPr lvl="0">
              <a:buNone/>
            </a:pPr>
            <a:r>
              <a:rPr lang="el-GR" sz="2400">
                <a:latin typeface="Courier New" pitchFamily="49"/>
              </a:rPr>
              <a:t>		</a:t>
            </a:r>
            <a:r>
              <a:rPr lang="el-GR" sz="2400" b="1">
                <a:latin typeface="Courier New" pitchFamily="49"/>
              </a:rPr>
              <a:t>α. Με την χειροκίνητη διαδικασία</a:t>
            </a:r>
          </a:p>
          <a:p>
            <a:pPr lvl="0">
              <a:buNone/>
            </a:pPr>
            <a:r>
              <a:rPr lang="el-GR" sz="2400" b="1">
                <a:latin typeface="Courier New" pitchFamily="49"/>
              </a:rPr>
              <a:t>		β. Με τη χρήση προγράμματος Η/Υ</a:t>
            </a:r>
            <a:endParaRPr lang="de-DE" sz="2400" b="1">
              <a:latin typeface="Courier New" pitchFamily="49"/>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503998" y="179441"/>
            <a:ext cx="9071643" cy="1008107"/>
          </a:xfrm>
        </p:spPr>
        <p:txBody>
          <a:bodyPr/>
          <a:lstStyle/>
          <a:p>
            <a:pPr lvl="0"/>
            <a:r>
              <a:rPr lang="el-GR"/>
              <a:t>Κατηγορίες ερωτημάτων στη</a:t>
            </a:r>
            <a:r>
              <a:rPr lang="el-GR" b="1"/>
              <a:t> συνέντευξη </a:t>
            </a:r>
            <a:r>
              <a:rPr lang="el-GR"/>
              <a:t>με τον εκπαιδευτικό</a:t>
            </a:r>
          </a:p>
        </p:txBody>
      </p:sp>
      <p:sp>
        <p:nvSpPr>
          <p:cNvPr id="3" name="2 - Θέση περιεχομένου"/>
          <p:cNvSpPr txBox="1">
            <a:spLocks noGrp="1"/>
          </p:cNvSpPr>
          <p:nvPr>
            <p:ph idx="1"/>
          </p:nvPr>
        </p:nvSpPr>
        <p:spPr>
          <a:xfrm>
            <a:off x="503998" y="1331567"/>
            <a:ext cx="9288840" cy="6228106"/>
          </a:xfrm>
        </p:spPr>
        <p:txBody>
          <a:bodyPr/>
          <a:lstStyle/>
          <a:p>
            <a:pPr lvl="0"/>
            <a:r>
              <a:rPr lang="el-GR" sz="2000" b="1"/>
              <a:t>ε. Σύγκριση μεταξύ 1</a:t>
            </a:r>
            <a:r>
              <a:rPr lang="el-GR" sz="2000" b="1" baseline="30000"/>
              <a:t>ης</a:t>
            </a:r>
            <a:r>
              <a:rPr lang="el-GR" sz="2000" b="1"/>
              <a:t> και 2</a:t>
            </a:r>
            <a:r>
              <a:rPr lang="el-GR" sz="2000" b="1" baseline="30000"/>
              <a:t>ης</a:t>
            </a:r>
            <a:r>
              <a:rPr lang="el-GR" sz="2000" b="1"/>
              <a:t> εφαρμογής: Εντοπισμός των με ανοδική και καθοδική πορεία μαθητών</a:t>
            </a:r>
            <a:endParaRPr lang="el-GR" sz="2000"/>
          </a:p>
          <a:p>
            <a:pPr lvl="0"/>
            <a:r>
              <a:rPr lang="el-GR" sz="2000" b="1"/>
              <a:t>    </a:t>
            </a:r>
            <a:r>
              <a:rPr lang="el-GR" sz="2000" b="1" u="sng"/>
              <a:t>ε1.  </a:t>
            </a:r>
            <a:r>
              <a:rPr lang="el-GR" sz="2000" u="sng"/>
              <a:t>Στην </a:t>
            </a:r>
            <a:r>
              <a:rPr lang="el-GR" sz="2000" b="1" u="sng"/>
              <a:t>Ηγετική Ικανότητα</a:t>
            </a:r>
            <a:r>
              <a:rPr lang="el-GR" sz="2000"/>
              <a:t> </a:t>
            </a:r>
            <a:r>
              <a:rPr lang="el-GR" sz="2000" b="1"/>
              <a:t> </a:t>
            </a:r>
            <a:r>
              <a:rPr lang="el-GR" sz="2000" b="1" u="sng"/>
              <a:t>ε2. </a:t>
            </a:r>
            <a:r>
              <a:rPr lang="el-GR" sz="2000" u="sng"/>
              <a:t>Στη </a:t>
            </a:r>
            <a:r>
              <a:rPr lang="el-GR" sz="2000" b="1" u="sng"/>
              <a:t>Συμπάθεια</a:t>
            </a:r>
            <a:r>
              <a:rPr lang="el-GR" sz="2000" b="1"/>
              <a:t>. </a:t>
            </a:r>
            <a:r>
              <a:rPr lang="el-GR" sz="2000"/>
              <a:t>Αιτιολόγηση με τις 3 κεντρικές ερωτήσεις</a:t>
            </a:r>
          </a:p>
          <a:p>
            <a:pPr lvl="0"/>
            <a:r>
              <a:rPr lang="el-GR" sz="2000"/>
              <a:t>στ. </a:t>
            </a:r>
            <a:r>
              <a:rPr lang="el-GR" sz="2000" b="1"/>
              <a:t>Συνολική εικόνα της τάξης</a:t>
            </a:r>
            <a:r>
              <a:rPr lang="el-GR" sz="2000"/>
              <a:t>: π.χ. 2/5 στην Η.Ι. και 4/2 στην Σ, δηλ. ανοδική η εικόνα της Σ.Τ. στους δεσμούς συμπάθειας και αρνητική κάπως στην ανάπτυξη των ηγετικών ικανοτήτων (τα αίτια με τις 3 ερωτήσεις).</a:t>
            </a:r>
          </a:p>
          <a:p>
            <a:pPr lvl="0"/>
            <a:endParaRPr lang="el-GR" sz="1000" b="1"/>
          </a:p>
          <a:p>
            <a:pPr lvl="0"/>
            <a:r>
              <a:rPr lang="el-GR" sz="2000" b="1"/>
              <a:t>Δημιουργία κατηγοριών </a:t>
            </a:r>
            <a:r>
              <a:rPr lang="el-GR" sz="2000"/>
              <a:t>των απαντήσεων του εκπαιδευτικού στη συνέντευξη</a:t>
            </a:r>
          </a:p>
          <a:p>
            <a:pPr lvl="1"/>
            <a:r>
              <a:rPr lang="el-GR" sz="1800"/>
              <a:t>α. Μετά την </a:t>
            </a:r>
            <a:r>
              <a:rPr lang="el-GR" sz="1800" b="1"/>
              <a:t>αναλυτική περιγραφική αναφορά</a:t>
            </a:r>
            <a:r>
              <a:rPr lang="el-GR" sz="1800"/>
              <a:t> των απαντήσεων του εκπαιδευτικού</a:t>
            </a:r>
          </a:p>
          <a:p>
            <a:pPr lvl="1"/>
            <a:r>
              <a:rPr lang="el-GR" sz="1800"/>
              <a:t>β. πρέπει να γίνει η </a:t>
            </a:r>
            <a:r>
              <a:rPr lang="el-GR" sz="1800" b="1"/>
              <a:t>κατηγοριοποίηση</a:t>
            </a:r>
            <a:r>
              <a:rPr lang="el-GR" sz="1800"/>
              <a:t> τους με το δικό μας τρόπο. Δηλαδή θα δημιουργήσουμε κατηγορίες που θα έχουν σχέση με την οπτική των ερωτημάτων μας, αλλά και με την οπτική των απαντήσεων του εκπαιδευτικού (π.χ. γονείς, εκπαιδευτικός, πολιτεία, εκπαιδευτικό σύστημα, ρατσισμός κ.ά.).</a:t>
            </a:r>
          </a:p>
          <a:p>
            <a:pPr lvl="1"/>
            <a:r>
              <a:rPr lang="el-GR" sz="1600"/>
              <a:t>γ. </a:t>
            </a:r>
            <a:r>
              <a:rPr lang="el-GR" sz="1600" b="1"/>
              <a:t>Συμπεράσματα</a:t>
            </a:r>
            <a:r>
              <a:rPr lang="el-GR" sz="1600"/>
              <a:t> που συνδέουν την πολιτική κοινωνικοποίηση (χτίσιμο πολιτικών δεξιοτήων των μαθητών) με όλες τις μεταβλητές/παράγοντες του σχολείου και κυρίως τη μεταβλητή/θέμα που εξετάζει ο μελετητής ή ο δάσκαλος.</a:t>
            </a:r>
          </a:p>
          <a:p>
            <a:pPr lvl="0"/>
            <a:endParaRPr lang="el-G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1"/>
          <p:cNvSpPr/>
          <p:nvPr/>
        </p:nvSpPr>
        <p:spPr>
          <a:xfrm>
            <a:off x="287779" y="-11631"/>
            <a:ext cx="9577059" cy="7571305"/>
          </a:xfrm>
          <a:prstGeom prst="rect">
            <a:avLst/>
          </a:prstGeom>
          <a:noFill/>
          <a:ln>
            <a:noFill/>
            <a:prstDash val="solid"/>
          </a:ln>
        </p:spPr>
        <p:txBody>
          <a:bodyPr vert="horz" wrap="square" lIns="91440" tIns="45720" rIns="91440" bIns="45720" anchor="ctr" anchorCtr="0" compatLnSpc="1">
            <a:spAutoFit/>
          </a:bodyPr>
          <a:lstStyle/>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Verdana" pitchFamily="34"/>
                <a:ea typeface="Times New Roman" pitchFamily="18"/>
                <a:cs typeface="Arial" pitchFamily="34"/>
              </a:rPr>
              <a:t>Οι </a:t>
            </a:r>
            <a:r>
              <a:rPr lang="el-GR" sz="1800" b="1" i="0" u="sng" strike="noStrike" kern="1200" cap="none" spc="0" baseline="0">
                <a:solidFill>
                  <a:srgbClr val="000000"/>
                </a:solidFill>
                <a:uFillTx/>
                <a:latin typeface="Verdana" pitchFamily="34"/>
                <a:ea typeface="Times New Roman" pitchFamily="18"/>
                <a:cs typeface="Arial" pitchFamily="34"/>
              </a:rPr>
              <a:t>5 κατηγορίες </a:t>
            </a:r>
            <a:r>
              <a:rPr lang="el-GR" sz="1800" b="1" i="1" u="sng" strike="noStrike" kern="1200" cap="none" spc="0" baseline="0">
                <a:solidFill>
                  <a:srgbClr val="000000"/>
                </a:solidFill>
                <a:uFillTx/>
                <a:latin typeface="Verdana" pitchFamily="34"/>
                <a:ea typeface="Times New Roman" pitchFamily="18"/>
                <a:cs typeface="Arial" pitchFamily="34"/>
              </a:rPr>
              <a:t>κοινωνιομετρικού status/θέσης</a:t>
            </a:r>
            <a:r>
              <a:rPr lang="el-GR" sz="1800" b="1" i="0" u="none" strike="noStrike" kern="1200" cap="none" spc="0" baseline="0">
                <a:solidFill>
                  <a:srgbClr val="000000"/>
                </a:solidFill>
                <a:uFillTx/>
                <a:latin typeface="Verdana" pitchFamily="34"/>
                <a:ea typeface="Times New Roman" pitchFamily="18"/>
                <a:cs typeface="Arial" pitchFamily="34"/>
              </a:rPr>
              <a:t> ή δημοτικότητας        Α. Δημοφιλής </a:t>
            </a:r>
            <a:r>
              <a:rPr lang="el-GR" sz="1800" b="0" i="0" u="none" strike="noStrike" kern="1200" cap="none" spc="0" baseline="0">
                <a:solidFill>
                  <a:srgbClr val="000000"/>
                </a:solidFill>
                <a:uFillTx/>
                <a:latin typeface="Verdana" pitchFamily="34"/>
                <a:ea typeface="Times New Roman" pitchFamily="18"/>
                <a:cs typeface="Arial" pitchFamily="34"/>
              </a:rPr>
              <a:t>(popular). Συγκεντρώνει κατά βάση </a:t>
            </a:r>
            <a:r>
              <a:rPr lang="el-GR" sz="1800" b="1" i="1" u="sng" strike="noStrike" kern="1200" cap="none" spc="0" baseline="0">
                <a:solidFill>
                  <a:srgbClr val="000000"/>
                </a:solidFill>
                <a:uFillTx/>
                <a:latin typeface="Verdana" pitchFamily="34"/>
                <a:ea typeface="Times New Roman" pitchFamily="18"/>
                <a:cs typeface="Arial" pitchFamily="34"/>
              </a:rPr>
              <a:t>αρκετές</a:t>
            </a:r>
            <a:r>
              <a:rPr lang="el-GR" sz="1800" b="0" i="0" u="sng" strike="noStrike" kern="1200" cap="none" spc="0" baseline="0">
                <a:solidFill>
                  <a:srgbClr val="000000"/>
                </a:solidFill>
                <a:uFillTx/>
                <a:latin typeface="Verdana" pitchFamily="34"/>
                <a:ea typeface="Times New Roman" pitchFamily="18"/>
                <a:cs typeface="Arial" pitchFamily="34"/>
              </a:rPr>
              <a:t> θετικές επιλογές</a:t>
            </a:r>
            <a:r>
              <a:rPr lang="el-GR" sz="1800" b="0" i="0" u="none" strike="noStrike" kern="1200" cap="none" spc="0" baseline="0">
                <a:solidFill>
                  <a:srgbClr val="000000"/>
                </a:solidFill>
                <a:uFillTx/>
                <a:latin typeface="Verdana" pitchFamily="34"/>
                <a:ea typeface="Times New Roman" pitchFamily="18"/>
                <a:cs typeface="Arial" pitchFamily="34"/>
              </a:rPr>
              <a:t> σε σχέση με τις αρνητικές</a:t>
            </a:r>
            <a:r>
              <a:rPr lang="el-GR" sz="1800" b="0" i="0" u="sng" strike="noStrike" kern="1200" cap="none" spc="0" baseline="0">
                <a:solidFill>
                  <a:srgbClr val="000000"/>
                </a:solidFill>
                <a:uFillTx/>
                <a:latin typeface="Verdana" pitchFamily="34"/>
                <a:ea typeface="Times New Roman" pitchFamily="18"/>
                <a:cs typeface="Arial" pitchFamily="34"/>
              </a:rPr>
              <a:t>:</a:t>
            </a: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Verdana" pitchFamily="34"/>
                <a:ea typeface="Times New Roman" pitchFamily="18"/>
                <a:cs typeface="Arial" pitchFamily="34"/>
              </a:rPr>
              <a:t>	α. περισσότερες από 3 (π.χ. 6-0, 7-0, 5-1, 6-1, 6-2, 4-0, 7-3, κ.λπ.)</a:t>
            </a:r>
            <a:endParaRPr lang="el-GR" sz="1800" b="0" i="0" u="none" strike="noStrike" kern="1200" cap="none" spc="0" baseline="0">
              <a:solidFill>
                <a:srgbClr val="000000"/>
              </a:solidFill>
              <a:uFillTx/>
              <a:latin typeface="Arial"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Verdana" pitchFamily="34"/>
                <a:ea typeface="Times New Roman" pitchFamily="18"/>
                <a:cs typeface="Arial" pitchFamily="34"/>
              </a:rPr>
              <a:t>	β.  3 ακριβώς (π.χ. 4-1, 5-2, 3-0, 6-3) τοποθετούνται ανάλογα αν η τάξη 	είναι μικρή (γύρω στα 13 άτομα) στους Δημοφιλείς ή μεγάλη (γύρω στα 	20 άτομα) στους μαθητές Μ.Ο.</a:t>
            </a:r>
            <a:endParaRPr lang="el-GR" sz="1800" b="0" i="0" u="none" strike="noStrike" kern="1200" cap="none" spc="0" baseline="0">
              <a:solidFill>
                <a:srgbClr val="000000"/>
              </a:solidFill>
              <a:uFillTx/>
              <a:latin typeface="Arial" pitchFamily="34"/>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1" i="0" u="none" strike="noStrike" kern="1200" cap="none" spc="0" baseline="0">
              <a:solidFill>
                <a:srgbClr val="000000"/>
              </a:solidFill>
              <a:uFillTx/>
              <a:latin typeface="Verdana"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Verdana" pitchFamily="34"/>
                <a:ea typeface="Times New Roman" pitchFamily="18"/>
                <a:cs typeface="Arial" pitchFamily="34"/>
              </a:rPr>
              <a:t>Β. Μαθητής Μέσου Όρου</a:t>
            </a:r>
            <a:r>
              <a:rPr lang="el-GR" sz="1800" b="0" i="0" u="none" strike="noStrike" kern="1200" cap="none" spc="0" baseline="0">
                <a:solidFill>
                  <a:srgbClr val="000000"/>
                </a:solidFill>
                <a:uFillTx/>
                <a:latin typeface="Verdana" pitchFamily="34"/>
                <a:ea typeface="Times New Roman" pitchFamily="18"/>
                <a:cs typeface="Arial" pitchFamily="34"/>
              </a:rPr>
              <a:t> (average). Συγκεντρώνει </a:t>
            </a:r>
            <a:r>
              <a:rPr lang="el-GR" sz="1800" b="1" i="1" u="sng" strike="noStrike" kern="1200" cap="none" spc="0" baseline="0">
                <a:solidFill>
                  <a:srgbClr val="000000"/>
                </a:solidFill>
                <a:uFillTx/>
                <a:latin typeface="Verdana" pitchFamily="34"/>
                <a:ea typeface="Times New Roman" pitchFamily="18"/>
                <a:cs typeface="Arial" pitchFamily="34"/>
              </a:rPr>
              <a:t>συνήθως θετικές</a:t>
            </a:r>
            <a:r>
              <a:rPr lang="el-GR" sz="1800" b="0" i="0" u="sng" strike="noStrike" kern="1200" cap="none" spc="0" baseline="0">
                <a:solidFill>
                  <a:srgbClr val="000000"/>
                </a:solidFill>
                <a:uFillTx/>
                <a:latin typeface="Verdana" pitchFamily="34"/>
                <a:ea typeface="Times New Roman" pitchFamily="18"/>
                <a:cs typeface="Arial" pitchFamily="34"/>
              </a:rPr>
              <a:t> επιλογές, αλλά ενίοτε και </a:t>
            </a:r>
            <a:r>
              <a:rPr lang="el-GR" sz="1800" b="1" i="1" u="sng" strike="noStrike" kern="1200" cap="none" spc="0" baseline="0">
                <a:solidFill>
                  <a:srgbClr val="000000"/>
                </a:solidFill>
                <a:uFillTx/>
                <a:latin typeface="Verdana" pitchFamily="34"/>
                <a:ea typeface="Times New Roman" pitchFamily="18"/>
                <a:cs typeface="Arial" pitchFamily="34"/>
              </a:rPr>
              <a:t>κάποιες</a:t>
            </a:r>
            <a:r>
              <a:rPr lang="el-GR" sz="1800" b="0" i="0" u="sng" strike="noStrike" kern="1200" cap="none" spc="0" baseline="0">
                <a:solidFill>
                  <a:srgbClr val="000000"/>
                </a:solidFill>
                <a:uFillTx/>
                <a:latin typeface="Verdana" pitchFamily="34"/>
                <a:ea typeface="Times New Roman" pitchFamily="18"/>
                <a:cs typeface="Arial" pitchFamily="34"/>
              </a:rPr>
              <a:t> αρνητικές</a:t>
            </a:r>
            <a:r>
              <a:rPr lang="el-GR" sz="1800" b="0" i="0" u="none" strike="noStrike" kern="1200" cap="none" spc="0" baseline="0">
                <a:solidFill>
                  <a:srgbClr val="000000"/>
                </a:solidFill>
                <a:uFillTx/>
                <a:latin typeface="Verdana" pitchFamily="34"/>
                <a:ea typeface="Times New Roman" pitchFamily="18"/>
                <a:cs typeface="Arial" pitchFamily="34"/>
              </a:rPr>
              <a:t> (π.χ. 3-1, 4-2, 6-4, 5-3, κ.λπ.)</a:t>
            </a:r>
            <a:endParaRPr lang="el-GR" sz="1800" b="0" i="0" u="none" strike="noStrike" kern="1200" cap="none" spc="0" baseline="0">
              <a:solidFill>
                <a:srgbClr val="000000"/>
              </a:solidFill>
              <a:uFillTx/>
              <a:latin typeface="Arial"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1" i="0" u="none" strike="noStrike" kern="1200" cap="none" spc="0" baseline="0">
              <a:solidFill>
                <a:srgbClr val="000000"/>
              </a:solidFill>
              <a:uFillTx/>
              <a:latin typeface="Verdana"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Verdana" pitchFamily="34"/>
                <a:ea typeface="Times New Roman" pitchFamily="18"/>
                <a:cs typeface="Arial" pitchFamily="34"/>
              </a:rPr>
              <a:t>Γ. Αντιφατικός </a:t>
            </a:r>
            <a:r>
              <a:rPr lang="el-GR" sz="1800" b="0" i="0" u="none" strike="noStrike" kern="1200" cap="none" spc="0" baseline="0">
                <a:solidFill>
                  <a:srgbClr val="000000"/>
                </a:solidFill>
                <a:uFillTx/>
                <a:latin typeface="Verdana" pitchFamily="34"/>
                <a:ea typeface="Times New Roman" pitchFamily="18"/>
                <a:cs typeface="Arial" pitchFamily="34"/>
              </a:rPr>
              <a:t>(controversial). Συγκεντρώνει συνήθως </a:t>
            </a:r>
            <a:r>
              <a:rPr lang="el-GR" sz="1800" b="1" i="1" u="sng" strike="noStrike" kern="1200" cap="none" spc="0" baseline="0">
                <a:solidFill>
                  <a:srgbClr val="000000"/>
                </a:solidFill>
                <a:uFillTx/>
                <a:latin typeface="Verdana" pitchFamily="34"/>
                <a:ea typeface="Times New Roman" pitchFamily="18"/>
                <a:cs typeface="Arial" pitchFamily="34"/>
              </a:rPr>
              <a:t>αρκετές</a:t>
            </a:r>
            <a:r>
              <a:rPr lang="el-GR" sz="1800" b="0" i="0" u="sng" strike="noStrike" kern="1200" cap="none" spc="0" baseline="0">
                <a:solidFill>
                  <a:srgbClr val="000000"/>
                </a:solidFill>
                <a:uFillTx/>
                <a:latin typeface="Verdana" pitchFamily="34"/>
                <a:ea typeface="Times New Roman" pitchFamily="18"/>
                <a:cs typeface="Arial" pitchFamily="34"/>
              </a:rPr>
              <a:t> θετικές, αλλά και αρνητικές επιλογές</a:t>
            </a: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Verdana" pitchFamily="34"/>
                <a:ea typeface="Times New Roman" pitchFamily="18"/>
                <a:cs typeface="Arial" pitchFamily="34"/>
              </a:rPr>
              <a:t>π.χ. 2-2, 3-3, 3-2, 2-3, 3-4, 4-3, 5-4, 3-5, 5-7, 2-4, 1-3, 4-6, κ.λπ.</a:t>
            </a:r>
            <a:endParaRPr lang="el-GR" sz="1800" b="0" i="0" u="none" strike="noStrike" kern="1200" cap="none" spc="0" baseline="0">
              <a:solidFill>
                <a:srgbClr val="000000"/>
              </a:solidFill>
              <a:uFillTx/>
              <a:latin typeface="Arial"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Verdana" pitchFamily="34"/>
                <a:ea typeface="Times New Roman" pitchFamily="18"/>
                <a:cs typeface="Arial" pitchFamily="34"/>
              </a:rPr>
              <a:t>π.χ. 2-1, 1-2 τοποθετούνται αναλόγως</a:t>
            </a:r>
            <a:r>
              <a:rPr lang="el-GR" sz="1800" b="1" i="0" u="none" strike="noStrike" kern="1200" cap="none" spc="0" baseline="0">
                <a:solidFill>
                  <a:srgbClr val="000000"/>
                </a:solidFill>
                <a:uFillTx/>
                <a:latin typeface="Verdana" pitchFamily="34"/>
                <a:ea typeface="Times New Roman" pitchFamily="18"/>
                <a:cs typeface="Arial" pitchFamily="34"/>
              </a:rPr>
              <a:t> </a:t>
            </a:r>
            <a:r>
              <a:rPr lang="el-GR" sz="1800" b="0" i="0" u="none" strike="noStrike" kern="1200" cap="none" spc="0" baseline="0">
                <a:solidFill>
                  <a:srgbClr val="000000"/>
                </a:solidFill>
                <a:uFillTx/>
                <a:latin typeface="Verdana" pitchFamily="34"/>
                <a:ea typeface="Times New Roman" pitchFamily="18"/>
                <a:cs typeface="Arial" pitchFamily="34"/>
              </a:rPr>
              <a:t>το μέγεθος της τάξης στους αντιφατικούς 	μαθητές (αν η τάξη είναι γύρω στα 13 άτομα) ή στους παραμελημένους 	μαθητές (αν η τάξη είναι γύρω στα 20 άτομα)</a:t>
            </a:r>
            <a:endParaRPr lang="el-GR" sz="1800" b="0" i="0" u="none" strike="noStrike" kern="1200" cap="none" spc="0" baseline="0">
              <a:solidFill>
                <a:srgbClr val="000000"/>
              </a:solidFill>
              <a:uFillTx/>
              <a:latin typeface="Arial" pitchFamily="34"/>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1" i="0" u="none" strike="noStrike" kern="1200" cap="none" spc="0" baseline="0">
              <a:solidFill>
                <a:srgbClr val="000000"/>
              </a:solidFill>
              <a:uFillTx/>
              <a:latin typeface="Verdana"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Verdana" pitchFamily="34"/>
                <a:ea typeface="Times New Roman" pitchFamily="18"/>
                <a:cs typeface="Arial" pitchFamily="34"/>
              </a:rPr>
              <a:t>Δ. </a:t>
            </a:r>
            <a:r>
              <a:rPr lang="el-GR" sz="1800" b="1" i="0" u="none" strike="noStrike" kern="1200" cap="none" spc="0" baseline="0">
                <a:solidFill>
                  <a:srgbClr val="FF0000"/>
                </a:solidFill>
                <a:uFillTx/>
                <a:latin typeface="Verdana" pitchFamily="34"/>
                <a:ea typeface="Times New Roman" pitchFamily="18"/>
                <a:cs typeface="Arial" pitchFamily="34"/>
              </a:rPr>
              <a:t>Παραμελημένος</a:t>
            </a:r>
            <a:r>
              <a:rPr lang="el-GR" sz="1800" b="0" i="0" u="none" strike="noStrike" kern="1200" cap="none" spc="0" baseline="0">
                <a:solidFill>
                  <a:srgbClr val="000000"/>
                </a:solidFill>
                <a:uFillTx/>
                <a:latin typeface="Verdana" pitchFamily="34"/>
                <a:ea typeface="Times New Roman" pitchFamily="18"/>
                <a:cs typeface="Arial" pitchFamily="34"/>
              </a:rPr>
              <a:t> (neglected). Συνήθως συγκεντρώνει </a:t>
            </a:r>
            <a:r>
              <a:rPr lang="el-GR" sz="1800" b="1" i="1" u="sng" strike="noStrike" kern="1200" cap="none" spc="0" baseline="0">
                <a:solidFill>
                  <a:srgbClr val="000000"/>
                </a:solidFill>
                <a:uFillTx/>
                <a:latin typeface="Verdana" pitchFamily="34"/>
                <a:ea typeface="Times New Roman" pitchFamily="18"/>
                <a:cs typeface="Arial" pitchFamily="34"/>
              </a:rPr>
              <a:t>ελάχιστες ή καθόλου</a:t>
            </a:r>
            <a:r>
              <a:rPr lang="el-GR" sz="1800" b="0" i="0" u="sng" strike="noStrike" kern="1200" cap="none" spc="0" baseline="0">
                <a:solidFill>
                  <a:srgbClr val="000000"/>
                </a:solidFill>
                <a:uFillTx/>
                <a:latin typeface="Verdana" pitchFamily="34"/>
                <a:ea typeface="Times New Roman" pitchFamily="18"/>
                <a:cs typeface="Arial" pitchFamily="34"/>
              </a:rPr>
              <a:t> (θετικές ή αρνητικές) επιλογές</a:t>
            </a:r>
            <a:r>
              <a:rPr lang="el-GR" sz="1800" b="0" i="0" u="none" strike="noStrike" kern="1200" cap="none" spc="0" baseline="0">
                <a:solidFill>
                  <a:srgbClr val="000000"/>
                </a:solidFill>
                <a:uFillTx/>
                <a:latin typeface="Verdana" pitchFamily="34"/>
                <a:ea typeface="Times New Roman" pitchFamily="18"/>
                <a:cs typeface="Arial" pitchFamily="34"/>
              </a:rPr>
              <a:t> (π.χ. 0-0, 0-1, 1-1, 1-0, 2-0, 0-2)</a:t>
            </a:r>
            <a:endParaRPr lang="el-GR" sz="1800" b="0" i="0" u="none" strike="noStrike" kern="1200" cap="none" spc="0" baseline="0">
              <a:solidFill>
                <a:srgbClr val="000000"/>
              </a:solidFill>
              <a:uFillTx/>
              <a:latin typeface="Arial"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Verdana" pitchFamily="34"/>
                <a:ea typeface="Times New Roman" pitchFamily="18"/>
                <a:cs typeface="Arial" pitchFamily="34"/>
              </a:rPr>
              <a:t>Αν τα παιδιά είναι </a:t>
            </a:r>
            <a:r>
              <a:rPr lang="el-GR" sz="1800" b="0" i="0" u="sng" strike="noStrike" kern="1200" cap="none" spc="0" baseline="0">
                <a:solidFill>
                  <a:srgbClr val="000000"/>
                </a:solidFill>
                <a:uFillTx/>
                <a:latin typeface="Verdana" pitchFamily="34"/>
                <a:ea typeface="Times New Roman" pitchFamily="18"/>
                <a:cs typeface="Arial" pitchFamily="34"/>
              </a:rPr>
              <a:t>γύρω στα 20</a:t>
            </a:r>
            <a:r>
              <a:rPr lang="el-GR" sz="1800" b="0" i="0" u="none" strike="noStrike" kern="1200" cap="none" spc="0" baseline="0">
                <a:solidFill>
                  <a:srgbClr val="000000"/>
                </a:solidFill>
                <a:uFillTx/>
                <a:latin typeface="Verdana" pitchFamily="34"/>
                <a:ea typeface="Times New Roman" pitchFamily="18"/>
                <a:cs typeface="Arial" pitchFamily="34"/>
              </a:rPr>
              <a:t> τότε πρέπει να προσμετρηθούν εδώ και τα σκορ: 0-3, 1-2, 2-1 δηλαδή στους παραμελημένους μαθητές</a:t>
            </a:r>
            <a:endParaRPr lang="el-GR" sz="1800" b="0" i="0" u="none" strike="noStrike" kern="1200" cap="none" spc="0" baseline="0">
              <a:solidFill>
                <a:srgbClr val="000000"/>
              </a:solidFill>
              <a:uFillTx/>
              <a:latin typeface="Arial"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l-GR" sz="1800" b="1" i="0" u="none" strike="noStrike" kern="1200" cap="none" spc="0" baseline="0">
              <a:solidFill>
                <a:srgbClr val="000000"/>
              </a:solidFill>
              <a:uFillTx/>
              <a:latin typeface="Verdana" pitchFamily="34"/>
              <a:ea typeface="Times New Roman" pitchFamily="18"/>
              <a:cs typeface="Arial" pitchFamily="34"/>
            </a:endParaRPr>
          </a:p>
          <a:p>
            <a:pPr marL="0" marR="0" lvl="0" indent="11430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a:solidFill>
                  <a:srgbClr val="000000"/>
                </a:solidFill>
                <a:uFillTx/>
                <a:latin typeface="Verdana" pitchFamily="34"/>
                <a:ea typeface="Times New Roman" pitchFamily="18"/>
                <a:cs typeface="Arial" pitchFamily="34"/>
              </a:rPr>
              <a:t>Ε. </a:t>
            </a:r>
            <a:r>
              <a:rPr lang="el-GR" sz="1800" b="1" i="0" u="none" strike="noStrike" kern="1200" cap="none" spc="0" baseline="0">
                <a:solidFill>
                  <a:srgbClr val="FF0000"/>
                </a:solidFill>
                <a:uFillTx/>
                <a:latin typeface="Verdana" pitchFamily="34"/>
                <a:ea typeface="Times New Roman" pitchFamily="18"/>
                <a:cs typeface="Arial" pitchFamily="34"/>
              </a:rPr>
              <a:t>Απορριπτόμενος</a:t>
            </a:r>
            <a:r>
              <a:rPr lang="el-GR" sz="1800" b="0" i="0" u="none" strike="noStrike" kern="1200" cap="none" spc="0" baseline="0">
                <a:solidFill>
                  <a:srgbClr val="000000"/>
                </a:solidFill>
                <a:uFillTx/>
                <a:latin typeface="Verdana" pitchFamily="34"/>
                <a:ea typeface="Times New Roman" pitchFamily="18"/>
                <a:cs typeface="Arial" pitchFamily="34"/>
              </a:rPr>
              <a:t> (rejected). Συγκεντρώνει κατά βάση </a:t>
            </a:r>
            <a:r>
              <a:rPr lang="el-GR" sz="1800" b="1" i="1" u="sng" strike="noStrike" kern="1200" cap="none" spc="0" baseline="0">
                <a:solidFill>
                  <a:srgbClr val="000000"/>
                </a:solidFill>
                <a:uFillTx/>
                <a:latin typeface="Verdana" pitchFamily="34"/>
                <a:ea typeface="Times New Roman" pitchFamily="18"/>
                <a:cs typeface="Arial" pitchFamily="34"/>
              </a:rPr>
              <a:t>αρκετές</a:t>
            </a:r>
            <a:r>
              <a:rPr lang="el-GR" sz="1800" b="0" i="0" u="sng" strike="noStrike" kern="1200" cap="none" spc="0" baseline="0">
                <a:solidFill>
                  <a:srgbClr val="000000"/>
                </a:solidFill>
                <a:uFillTx/>
                <a:latin typeface="Verdana" pitchFamily="34"/>
                <a:ea typeface="Times New Roman" pitchFamily="18"/>
                <a:cs typeface="Arial" pitchFamily="34"/>
              </a:rPr>
              <a:t> αρνητικές επιλογές</a:t>
            </a:r>
            <a:r>
              <a:rPr lang="el-GR" sz="1800" b="0" i="0" u="none" strike="noStrike" kern="1200" cap="none" spc="0" baseline="0">
                <a:solidFill>
                  <a:srgbClr val="000000"/>
                </a:solidFill>
                <a:uFillTx/>
                <a:latin typeface="Verdana" pitchFamily="34"/>
                <a:ea typeface="Times New Roman" pitchFamily="18"/>
                <a:cs typeface="Arial" pitchFamily="34"/>
              </a:rPr>
              <a:t> (π.χ. 0-6, 0-7, 0-5, 0-4, 1-4, 1-5, 1-6, 1-7, 2-9, 2-8, 2-6, 2-7, 2-5, κ.λπ.)</a:t>
            </a:r>
            <a:endParaRPr lang="el-GR" sz="1800" b="0" i="0" u="none" strike="noStrike" kern="1200" cap="none" spc="0" baseline="0">
              <a:solidFill>
                <a:srgbClr val="000000"/>
              </a:solidFill>
              <a:uFillTx/>
              <a:latin typeface="Arial" pitchFamily="34"/>
              <a:cs typeface="Arial" pitchFamily="34"/>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Παιδαγωγική αξιοποίηση του κοινωνιομετρικού τεστ</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719833" y="1619594"/>
            <a:ext cx="9145014" cy="5790630"/>
          </a:xfrm>
        </p:spPr>
        <p:txBody>
          <a:bodyPr/>
          <a:lstStyle/>
          <a:p>
            <a:pPr lvl="0"/>
            <a:r>
              <a:rPr lang="el-GR" sz="1200"/>
              <a:t> </a:t>
            </a:r>
            <a:r>
              <a:rPr lang="el-GR" sz="2200"/>
              <a:t>Η προσπάθεια βέβαια να καθοριστεί εάν οι διαφορετικές συμπεριφορές των παιδιών με υψηλό και χαμηλό status ήταν οι αιτίες ή οι συνέπειες του status θεωρείται εξαιρετικά δύσκολη.</a:t>
            </a:r>
          </a:p>
          <a:p>
            <a:pPr lvl="0"/>
            <a:r>
              <a:rPr lang="el-GR" sz="2200"/>
              <a:t>Χαρακτηριστικά είναι τα λόγια του S.G. Moore (1967), ο οποίος παρατήρησε ότι «</a:t>
            </a:r>
            <a:r>
              <a:rPr lang="el-GR" sz="2200" i="1"/>
              <a:t>το να γνωρίζεις ότι τα δημοφιλή παιδιά εμφανίζουν μια προδιάθεση για φιλικές συμπεριφορές δεν σημαίνει απαραίτητα ότι η φιλικότητά τους είναι η ‘‘αιτία’’ της δημοτικότητάς τους. Είναι λογικό να υποθέσει κανείς ότι το να είναι συμπαθές υποκινεί ένα παιδί να παρουσιάσει φιλικές συμπεριφορές, όπως επίσης μπορεί να υποθέσει κανείς ότι η εμφάνιση αυτών των συμπεριφορών προκαλεί τη συμπάθεια που εισπράττει το παιδί</a:t>
            </a:r>
            <a:r>
              <a:rPr lang="el-GR" sz="2200"/>
              <a:t>».</a:t>
            </a:r>
            <a:br>
              <a:rPr lang="el-GR" sz="2200"/>
            </a:br>
            <a:r>
              <a:rPr lang="el-GR" sz="2200"/>
              <a:t>Ακόμη και οι πιο ικανοί ενήλικες, όταν βρεθούν σε μια κατάσταση, κατά την οποία τους αγνοούν ή τους αντιπαθούν μπορεί να αντιδράσουν με ανάρμοστη συμπεριφορά. Στην περίπτωση αυτή εννοείται ότι το </a:t>
            </a:r>
            <a:r>
              <a:rPr lang="el-GR" sz="2200" b="1" i="1"/>
              <a:t>χαμηλό status</a:t>
            </a:r>
            <a:r>
              <a:rPr lang="el-GR" sz="2200"/>
              <a:t> προκαλεί </a:t>
            </a:r>
            <a:r>
              <a:rPr lang="el-GR" sz="2200" b="1" i="1"/>
              <a:t>αντικοινωνική συμπεριφορά</a:t>
            </a:r>
            <a:r>
              <a:rPr lang="el-GR" sz="2200"/>
              <a:t> και ότι η σχέση ανάμεσα στο στυλ αλληλεπίδρασης και στο κοινωνιομετρικό status είναι αμφίδρομη.</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Παιδαγωγική αξιοποίηση του κοινωνιομετρικού τεστ</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719833" y="1619594"/>
            <a:ext cx="9145014" cy="5790630"/>
          </a:xfrm>
        </p:spPr>
        <p:txBody>
          <a:bodyPr/>
          <a:lstStyle/>
          <a:p>
            <a:pPr lvl="0"/>
            <a:r>
              <a:rPr lang="el-GR" sz="2400"/>
              <a:t> H πρωτοποριακή έρευνα των D.J. Coie και B.J. Kupersmidt (1983), στην οποία ορισμένοι μαθητές με διαμορφωμένο χαμηλό κοινωνικό status τοποθετήθηκαν εκ νέου σε ομάδες με άγνωστους συνομηλίκους έδειξε ότι το κοινωνικό status που χαρακτήριζε τους μαθητές στην νέα τους ομάδα, ήταν το ίδιο με αυτό που είχαν στις προηγούμενες ομάδες, γεγονός που σημαίνει ότι τα κοινωνικά προβλήματα που αντιμετωπίζουν τα παιδιά στο σχολείο δεν είναι απλά αποτέλεσμα της συγκεκριμένης σύστασης μιας ομάδας ή αποτέλεσμα των συνθηκών.</a:t>
            </a:r>
          </a:p>
          <a:p>
            <a:pPr lvl="0"/>
            <a:r>
              <a:rPr lang="el-GR" sz="2400"/>
              <a:t>Τα παραπάνω στοιχεία δείχνουν ότι </a:t>
            </a:r>
            <a:r>
              <a:rPr lang="el-GR" sz="2400" b="1"/>
              <a:t>τα παιδιά με προβλήματα κοινωνικής συμπεριφοράς</a:t>
            </a:r>
            <a:r>
              <a:rPr lang="el-GR" sz="2400"/>
              <a:t> θα συνεχίσουν να αντιμετωπίζουν τα ίδια προβλήματα και σε τελείως καινούργια περιβάλλοντα ή καταστάσεις. Υπάρχουν δηλαδή κάποιοι μαθητές, οι οποίοι αποτυγχάνουν να αναπτύξουν ένα αισθητήριο κοινωνικής αντίληψης.</a:t>
            </a:r>
          </a:p>
          <a:p>
            <a:pPr lvl="0"/>
            <a:endParaRPr lang="de-DE" sz="1200">
              <a:latin typeface="Courier New" pitchFamily="49"/>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Το κοινωνιόγραμμα είναι απλά ένα διαγνωστικό εργαλείο.</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719833" y="1619594"/>
            <a:ext cx="9145014" cy="5790630"/>
          </a:xfrm>
        </p:spPr>
        <p:txBody>
          <a:bodyPr/>
          <a:lstStyle/>
          <a:p>
            <a:pPr lvl="0"/>
            <a:r>
              <a:rPr lang="el-GR" sz="2400"/>
              <a:t>Στέλνει μόνο </a:t>
            </a:r>
            <a:r>
              <a:rPr lang="el-GR" sz="2400" u="sng"/>
              <a:t>μηνύματα προειδοποίησης για τις δυσκολίες </a:t>
            </a:r>
            <a:r>
              <a:rPr lang="el-GR" sz="2400"/>
              <a:t>και τα προβλήματα που ο δάσκαλος πρέπει να λαμβάνει σοβαρά υπόψη για τη σύνθεση ή ανασύνθεση (εάν κριθεί αναγκαίο) των ομάδων.</a:t>
            </a:r>
          </a:p>
          <a:p>
            <a:pPr lvl="0"/>
            <a:r>
              <a:rPr lang="el-GR" sz="2400"/>
              <a:t>Αν μπορεί, ο δάσκαλος </a:t>
            </a:r>
            <a:r>
              <a:rPr lang="el-GR" sz="2400" u="sng"/>
              <a:t>πρέπει να ικανοποιήσει τουλάχιστον μία</a:t>
            </a:r>
            <a:r>
              <a:rPr lang="el-GR" sz="2400"/>
              <a:t> από τις προτιμήσεις των μαθητών του ως προς τις επιλογές τους, για την τοποθέτησή τους στην ομάδα.</a:t>
            </a:r>
          </a:p>
          <a:p>
            <a:pPr lvl="0"/>
            <a:r>
              <a:rPr lang="el-GR" sz="2400"/>
              <a:t>Να λάβει υπόψη κατά τη διαδικασία σύνθεσης των ομάδων και τις άλλες παραμέτρους που είναι σημαντικές, όπως για παράδειγμα η απόδοση των παιδιών, το φύλο, η πολιτισμική ιδιαιτερότητα, η ιδιοσυγκρασία των παιδιών.</a:t>
            </a:r>
          </a:p>
          <a:p>
            <a:pPr lvl="0"/>
            <a:r>
              <a:rPr lang="el-GR" sz="2400"/>
              <a:t>Να ερευνήσει και να εντοπίσει τα αίτια που δημιουργούν απομόνωση, αναστολές, συγκρούσεις και αντιπαραθέσεις μεταξύ των παιδιών. Οι αιτιολογήσεις των παιδιών μπορούν να προσφέρουν πολύτιμες πληροφορίες προς αυτή την κατεύθυνση.</a:t>
            </a:r>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Παραδείγματα:</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719833" y="1619594"/>
            <a:ext cx="9145014" cy="5790630"/>
          </a:xfrm>
        </p:spPr>
        <p:txBody>
          <a:bodyPr/>
          <a:lstStyle/>
          <a:p>
            <a:pPr lvl="0"/>
            <a:r>
              <a:rPr lang="el-GR" sz="2400"/>
              <a:t> Ένας </a:t>
            </a:r>
            <a:r>
              <a:rPr lang="el-GR" sz="2400" b="1"/>
              <a:t>μαθητής με φτωχό χαμηλό κοινωνικό status</a:t>
            </a:r>
            <a:r>
              <a:rPr lang="el-GR" sz="2400"/>
              <a:t> και χωρίς αμοιβαίες επιλογές, θα μπορούσε να τοποθετηθεί δίπλα σε κάποιον «ηγέτη» ή σε κάποιο μαθητή «μέσου όρου» ο οποίος επιδεικνύει κοινωνική ευαισθησία, κατανόηση προς τον αδύναμο, συνεργατικότητα και ετοιμότητα για βοήθεια.</a:t>
            </a:r>
            <a:br>
              <a:rPr lang="el-GR" sz="2400"/>
            </a:br>
            <a:r>
              <a:rPr lang="el-GR" sz="2400"/>
              <a:t>Ένας </a:t>
            </a:r>
            <a:r>
              <a:rPr lang="el-GR" sz="2400" b="1"/>
              <a:t>μαθητής με χαμηλή δημοτικότητα</a:t>
            </a:r>
            <a:r>
              <a:rPr lang="el-GR" sz="2400"/>
              <a:t> θα μπορούσε να αναδειχθεί σταδιακά μέσα σε κάποια ομάδα, λόγω μίας πιθανής ικανότητας ή δεξιότητας που μπορεί να διαθέτει (π.χ. καλός στη ζωγραφική, στη μουσική, στους νοερούς υπολογισμούς). </a:t>
            </a:r>
            <a:br>
              <a:rPr lang="el-GR" sz="2400"/>
            </a:br>
            <a:r>
              <a:rPr lang="el-GR" sz="2400"/>
              <a:t>Ένας </a:t>
            </a:r>
            <a:r>
              <a:rPr lang="el-GR" sz="2400" b="1"/>
              <a:t>«παραμελημένος» μαθητής</a:t>
            </a:r>
            <a:r>
              <a:rPr lang="el-GR" sz="2400"/>
              <a:t> τα χαρακτηριστικά του οποίου περιλαμβάνουν συστολή ή ατολμία ή έλλειψη αυτοπεποίθησης, είναι προτιμότερο </a:t>
            </a:r>
            <a:r>
              <a:rPr lang="el-GR" sz="2400" u="sng"/>
              <a:t>στην αρχή να αναλαμβάνει δευτερεύοντες ρόλους</a:t>
            </a:r>
            <a:r>
              <a:rPr lang="el-GR" sz="2400"/>
              <a:t> (π.χ. όχι του συντονιστή), ώστε σε περίπτωση που θα καταφέρει να ανταποκριθεί με επιτυχία σε αυτόν και η αυτοπεποίθησή του να μεγαλώσει και η ομάδα του να αρχίσει να τον αποδέχεται.</a:t>
            </a:r>
            <a:br>
              <a:rPr lang="el-GR" sz="2400"/>
            </a:br>
            <a:endParaRPr lang="el-GR" sz="2400"/>
          </a:p>
          <a:p>
            <a:pPr lvl="0"/>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 Παραδείγματα:</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719833" y="1619594"/>
            <a:ext cx="9145014" cy="5790630"/>
          </a:xfrm>
        </p:spPr>
        <p:txBody>
          <a:bodyPr/>
          <a:lstStyle/>
          <a:p>
            <a:pPr lvl="0"/>
            <a:r>
              <a:rPr lang="el-GR" sz="2400"/>
              <a:t> </a:t>
            </a:r>
            <a:r>
              <a:rPr lang="el-GR" sz="2400" b="1"/>
              <a:t>Η κοινωνιομετρική μέθοδος είναι ένα χρήσιμο εργαλείο για τον εκπαιδευτικό</a:t>
            </a:r>
            <a:r>
              <a:rPr lang="el-GR" sz="2400"/>
              <a:t> που ενδιαφέρεται να βελτιώσει </a:t>
            </a:r>
            <a:r>
              <a:rPr lang="el-GR" sz="2400" b="1" i="1"/>
              <a:t>το κλίμα και το δίκτυο των διαπροσωπικών σχέσεων της τάξης του</a:t>
            </a:r>
            <a:r>
              <a:rPr lang="el-GR" sz="2400"/>
              <a:t>.</a:t>
            </a:r>
            <a:br>
              <a:rPr lang="el-GR" sz="2400"/>
            </a:br>
            <a:r>
              <a:rPr lang="el-GR" sz="2400"/>
              <a:t>Από τις απαντήσεις των μαθητών αποκομίζει ο εκπαιδευτικός πολύτιμα στοιχεία σχετικά με το </a:t>
            </a:r>
            <a:r>
              <a:rPr lang="el-GR" sz="2400" b="1"/>
              <a:t>πώς αισθάνονται</a:t>
            </a:r>
            <a:r>
              <a:rPr lang="el-GR" sz="2400"/>
              <a:t> γενικά στη συγκεκριμένη τάξη και </a:t>
            </a:r>
            <a:r>
              <a:rPr lang="el-GR" sz="2400" b="1"/>
              <a:t>πώς βιώνουν τις σχέσεις τους</a:t>
            </a:r>
            <a:r>
              <a:rPr lang="el-GR" sz="2400"/>
              <a:t> στην τάξη.</a:t>
            </a:r>
            <a:br>
              <a:rPr lang="el-GR" sz="2400"/>
            </a:br>
            <a:r>
              <a:rPr lang="el-GR" sz="2400"/>
              <a:t>Τα στοιχεία αυτά μπορούν να χρησιμεύσουν για την </a:t>
            </a:r>
            <a:r>
              <a:rPr lang="el-GR" sz="2400" b="1"/>
              <a:t>αναδιάρθρωση της σύνθεσης των ομάδων της τάξης</a:t>
            </a:r>
            <a:r>
              <a:rPr lang="el-GR" sz="2400"/>
              <a:t> και για </a:t>
            </a:r>
            <a:r>
              <a:rPr lang="el-GR" sz="2400" b="1"/>
              <a:t>παρεμβάσεις</a:t>
            </a:r>
            <a:r>
              <a:rPr lang="el-GR" sz="2400"/>
              <a:t>, οι οποίες θα αποσκοπούν στη βελτίωση της δημοτικότητας των μαθητών με χαμηλό κοινωνικό status.</a:t>
            </a:r>
            <a:br>
              <a:rPr lang="el-GR" sz="2400"/>
            </a:br>
            <a:r>
              <a:rPr lang="el-GR" sz="2400"/>
              <a:t>Αποκομίζει τέλος μια συνολική εικόνα για το βαθμό κοινωνικής προσαρμογής των μαθητών του.</a:t>
            </a:r>
          </a:p>
          <a:p>
            <a:pPr lvl="0"/>
            <a:r>
              <a:rPr lang="el-GR" sz="2400"/>
              <a:t/>
            </a:r>
            <a:br>
              <a:rPr lang="el-GR" sz="2400"/>
            </a:br>
            <a:endParaRPr lang="el-GR" sz="2400"/>
          </a:p>
          <a:p>
            <a:pPr lvl="0"/>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Υπολογισμοί που αφορούν την ομάδα.</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1007860" y="1619594"/>
            <a:ext cx="8856988" cy="5790630"/>
          </a:xfrm>
        </p:spPr>
        <p:txBody>
          <a:bodyPr/>
          <a:lstStyle/>
          <a:p>
            <a:pPr lvl="0"/>
            <a:r>
              <a:rPr lang="el-GR" sz="2400"/>
              <a:t>Ο κοινωνιομετρικός πίνακας μας δίνει, επίσης, ενδιαφέρουσες πληροφορίες για τη </a:t>
            </a:r>
            <a:r>
              <a:rPr lang="el-GR" sz="2400" b="1"/>
              <a:t>γενικότερη εικόνα της ομάδας</a:t>
            </a:r>
            <a:r>
              <a:rPr lang="el-GR" sz="2400"/>
              <a:t>:</a:t>
            </a:r>
          </a:p>
          <a:p>
            <a:pPr lvl="0"/>
            <a:r>
              <a:rPr lang="el-GR" sz="2400" b="1"/>
              <a:t>α.</a:t>
            </a:r>
            <a:r>
              <a:rPr lang="el-GR" sz="2400"/>
              <a:t> Υπολογισμούς που αφορούν </a:t>
            </a:r>
            <a:r>
              <a:rPr lang="el-GR" sz="2400" i="1"/>
              <a:t>την </a:t>
            </a:r>
            <a:r>
              <a:rPr lang="el-GR" sz="2400" b="1" i="1"/>
              <a:t>κοινωνικότητα των μελών της ομάδας</a:t>
            </a:r>
            <a:r>
              <a:rPr lang="el-GR" sz="2400" i="1"/>
              <a:t>. </a:t>
            </a:r>
            <a:r>
              <a:rPr lang="el-GR" sz="2400"/>
              <a:t>Ενδιαφέροντες δείκτες είναι εκείνοι που δείχνουν το σύνολο των επιλογών και των απορρίψεων που γίνονται γενικά στην τάξη καθώς και τον μέσο όρο αυτών. Όσο μεγαλύτερος είναι ο μέσος όρος των επιλογών τόσο μεγαλύτερη είναι η κοινωνικότητα των μελών της ομάδας και αντίστροφα. Όταν μάλιστα τα δεδομένα αυτά συνδυαστούν με τη </a:t>
            </a:r>
            <a:r>
              <a:rPr lang="el-GR" sz="2400" b="1"/>
              <a:t>μελέτη των αιτιολογήσεων για τις επιλογές ή απορρίψεις</a:t>
            </a:r>
            <a:r>
              <a:rPr lang="el-GR" sz="2400"/>
              <a:t> είναι ακόμη περισσότερο διαφωτιστικές.</a:t>
            </a:r>
          </a:p>
          <a:p>
            <a:pPr lvl="0"/>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503806" y="301322"/>
            <a:ext cx="9287835" cy="1262155"/>
          </a:xfrm>
        </p:spPr>
        <p:txBody>
          <a:bodyPr/>
          <a:lstStyle/>
          <a:p>
            <a:pPr lvl="0">
              <a:buNone/>
            </a:pPr>
            <a:r>
              <a:rPr lang="de-DE" sz="3600" i="0">
                <a:latin typeface="Bahnschrift SemiLight Condensed" pitchFamily="34"/>
              </a:rPr>
              <a:t>Κοινωνιομετρία </a:t>
            </a:r>
            <a:r>
              <a:rPr lang="el-GR" sz="3600" i="0">
                <a:latin typeface="Bahnschrift SemiLight Condensed" pitchFamily="34"/>
              </a:rPr>
              <a:t> </a:t>
            </a:r>
            <a:r>
              <a:rPr lang="de-DE" sz="3600" i="0">
                <a:latin typeface="Bahnschrift SemiLight Condensed" pitchFamily="34"/>
              </a:rPr>
              <a:t>με </a:t>
            </a:r>
            <a:r>
              <a:rPr lang="el-GR" sz="3600" i="0">
                <a:latin typeface="Bahnschrift SemiLight Condensed" pitchFamily="34"/>
              </a:rPr>
              <a:t>τη χειροκίνητη </a:t>
            </a:r>
            <a:r>
              <a:rPr lang="el-GR" sz="3600"/>
              <a:t/>
            </a:r>
            <a:br>
              <a:rPr lang="el-GR" sz="3600"/>
            </a:br>
            <a:r>
              <a:rPr lang="el-GR" sz="3600" i="0">
                <a:latin typeface="Bahnschrift SemiLight Condensed" pitchFamily="34"/>
              </a:rPr>
              <a:t>διαδικασία στη σχολική τάξη. </a:t>
            </a:r>
            <a:br>
              <a:rPr lang="el-GR" sz="3600" i="0">
                <a:latin typeface="Bahnschrift SemiLight Condensed" pitchFamily="34"/>
              </a:rPr>
            </a:br>
            <a:r>
              <a:rPr lang="el-GR" sz="2400"/>
              <a:t>Υπολογισμοί που αφορούν την ομάδα.</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431797" y="1619594"/>
            <a:ext cx="9433050" cy="5790630"/>
          </a:xfrm>
        </p:spPr>
        <p:txBody>
          <a:bodyPr/>
          <a:lstStyle/>
          <a:p>
            <a:pPr lvl="0"/>
            <a:r>
              <a:rPr lang="el-GR" sz="2400" b="1"/>
              <a:t>β.</a:t>
            </a:r>
            <a:r>
              <a:rPr lang="el-GR" sz="2400"/>
              <a:t> Υπολογισμούς που αφορούν </a:t>
            </a:r>
            <a:r>
              <a:rPr lang="el-GR" sz="2400" i="1"/>
              <a:t>την </a:t>
            </a:r>
            <a:r>
              <a:rPr lang="el-GR" sz="2400" b="1" i="1"/>
              <a:t>κοινωνική συνοχή της ομάδας</a:t>
            </a:r>
            <a:r>
              <a:rPr lang="el-GR" sz="2400"/>
              <a:t>. Ο δείκτης συνοχής της ομάδας της τάξης, αντικατοπτρίζει το πόσο δεμένη εμφανίζεται η ομάδα και υπολογίζεται με βάση τον αριθμό των αμοιβαίων επιλογών σύμφωνα με τον παρακάτω τύπο:</a:t>
            </a:r>
            <a:endParaRPr lang="en-GB" sz="2400"/>
          </a:p>
          <a:p>
            <a:pPr lvl="0">
              <a:buNone/>
            </a:pPr>
            <a:r>
              <a:rPr lang="en-GB" sz="2400"/>
              <a:t>					</a:t>
            </a:r>
            <a:r>
              <a:rPr lang="el-GR" sz="2400"/>
              <a:t> </a:t>
            </a:r>
            <a:r>
              <a:rPr lang="el-GR" sz="2400" b="1">
                <a:effectLst>
                  <a:outerShdw>
                    <a:srgbClr val="000000"/>
                  </a:outerShdw>
                </a:effectLst>
              </a:rPr>
              <a:t>Σ.Ο.</a:t>
            </a:r>
            <a:r>
              <a:rPr lang="en-GB" sz="2400" b="1">
                <a:effectLst>
                  <a:outerShdw>
                    <a:srgbClr val="000000"/>
                  </a:outerShdw>
                </a:effectLst>
              </a:rPr>
              <a:t> </a:t>
            </a:r>
            <a:r>
              <a:rPr lang="el-GR" sz="2400" b="1">
                <a:effectLst>
                  <a:outerShdw>
                    <a:srgbClr val="000000"/>
                  </a:outerShdw>
                </a:effectLst>
              </a:rPr>
              <a:t>=</a:t>
            </a:r>
            <a:r>
              <a:rPr lang="en-GB" sz="2400" b="1">
                <a:effectLst>
                  <a:outerShdw>
                    <a:srgbClr val="000000"/>
                  </a:outerShdw>
                </a:effectLst>
              </a:rPr>
              <a:t> </a:t>
            </a:r>
            <a:r>
              <a:rPr lang="el-GR" sz="2400" b="1">
                <a:effectLst>
                  <a:outerShdw>
                    <a:srgbClr val="000000"/>
                  </a:outerShdw>
                </a:effectLst>
              </a:rPr>
              <a:t>Ν</a:t>
            </a:r>
            <a:r>
              <a:rPr lang="en-GB" sz="2400" b="1">
                <a:effectLst>
                  <a:outerShdw>
                    <a:srgbClr val="000000"/>
                  </a:outerShdw>
                </a:effectLst>
              </a:rPr>
              <a:t> </a:t>
            </a:r>
            <a:r>
              <a:rPr lang="el-GR" sz="2400" b="1">
                <a:effectLst>
                  <a:outerShdw>
                    <a:srgbClr val="000000"/>
                  </a:outerShdw>
                </a:effectLst>
              </a:rPr>
              <a:t>/</a:t>
            </a:r>
            <a:r>
              <a:rPr lang="en-GB" sz="2400" b="1">
                <a:effectLst>
                  <a:outerShdw>
                    <a:srgbClr val="000000"/>
                  </a:outerShdw>
                </a:effectLst>
              </a:rPr>
              <a:t> n . (n-1)</a:t>
            </a:r>
            <a:endParaRPr lang="el-GR" sz="2400"/>
          </a:p>
          <a:p>
            <a:pPr lvl="0"/>
            <a:r>
              <a:rPr lang="el-GR" sz="2400" b="1"/>
              <a:t>(Σ.Ο.) </a:t>
            </a:r>
            <a:r>
              <a:rPr lang="el-GR" sz="2400" b="1">
                <a:solidFill>
                  <a:srgbClr val="FF0000"/>
                </a:solidFill>
              </a:rPr>
              <a:t>Συνοχή της ομάδας</a:t>
            </a:r>
            <a:r>
              <a:rPr lang="el-GR" sz="2400">
                <a:solidFill>
                  <a:srgbClr val="FF0000"/>
                </a:solidFill>
              </a:rPr>
              <a:t> </a:t>
            </a:r>
            <a:r>
              <a:rPr lang="el-GR" sz="2400"/>
              <a:t>= </a:t>
            </a:r>
            <a:r>
              <a:rPr lang="el-GR" sz="2400" b="1"/>
              <a:t>Ν</a:t>
            </a:r>
            <a:r>
              <a:rPr lang="el-GR" sz="2400"/>
              <a:t> (</a:t>
            </a:r>
            <a:r>
              <a:rPr lang="el-GR" sz="2400">
                <a:solidFill>
                  <a:srgbClr val="FF0000"/>
                </a:solidFill>
              </a:rPr>
              <a:t>πλήθος αμοιβαίων επιλογών</a:t>
            </a:r>
            <a:r>
              <a:rPr lang="el-GR" sz="2400"/>
              <a:t>) /</a:t>
            </a:r>
          </a:p>
          <a:p>
            <a:pPr lvl="0">
              <a:buNone/>
            </a:pPr>
            <a:r>
              <a:rPr lang="el-GR" sz="2400" b="1"/>
              <a:t>                                         n</a:t>
            </a:r>
            <a:r>
              <a:rPr lang="el-GR" sz="2400"/>
              <a:t> (</a:t>
            </a:r>
            <a:r>
              <a:rPr lang="el-GR" sz="2400">
                <a:solidFill>
                  <a:srgbClr val="FF0000"/>
                </a:solidFill>
              </a:rPr>
              <a:t>αριθμός των μελών της ομάδας</a:t>
            </a:r>
            <a:r>
              <a:rPr lang="el-GR" sz="2400"/>
              <a:t>) Χ </a:t>
            </a:r>
            <a:r>
              <a:rPr lang="el-GR" sz="2400" b="1"/>
              <a:t>(n-1)</a:t>
            </a:r>
            <a:endParaRPr lang="el-GR" sz="2400"/>
          </a:p>
          <a:p>
            <a:pPr lvl="0"/>
            <a:r>
              <a:rPr lang="el-GR" sz="1800"/>
              <a:t>Π.χ. Ν= , </a:t>
            </a:r>
            <a:r>
              <a:rPr lang="en-GB" sz="1800"/>
              <a:t>n</a:t>
            </a:r>
            <a:r>
              <a:rPr lang="el-GR" sz="1800"/>
              <a:t>=19, Άρα Συν. ομάδας=16/19Χ18=0,023=16/342=0,046 βλέπουμε ότι η συνοχή της ομάδας εδώ είναι πολύ ελάχιστη.</a:t>
            </a:r>
          </a:p>
          <a:p>
            <a:pPr lvl="0"/>
            <a:r>
              <a:rPr lang="el-GR" sz="1800"/>
              <a:t>Στον αριθμητή εμφανίζεται με </a:t>
            </a:r>
            <a:r>
              <a:rPr lang="el-GR" sz="1800" b="1" u="sng"/>
              <a:t>Ν το πλήθος των πραγματικών αμοιβαίων επιλογών που έγιναν στην ομάδα</a:t>
            </a:r>
            <a:r>
              <a:rPr lang="el-GR" sz="1800"/>
              <a:t>, ενώ στον παρονομαστή εμφανίζεται ο δυνατός αριθμός των αμοιβαίων επιλογών που θα μπορούσαν να γίνουν. Όπου </a:t>
            </a:r>
            <a:r>
              <a:rPr lang="en-US" sz="1800" b="1" u="sng"/>
              <a:t>n</a:t>
            </a:r>
            <a:r>
              <a:rPr lang="el-GR" sz="1800" b="1" u="sng"/>
              <a:t>= ο αριθμός των μελών της ομάδας.</a:t>
            </a:r>
            <a:r>
              <a:rPr lang="el-GR" sz="1800"/>
              <a:t> Είναι χαρακτηριστικό ότι όπου γίνονται πολλές αμοιβαίες επιλογές, το πηλίκο συγκλίνει προς τη μονάδα και η συνοχή της τάξης είναι μεγαλύτερη. Ενώ, όσο μικρότερο είναι το πηλίκο τόσο χαμηλότερη είναι η συνοχή της ομάδας.</a:t>
            </a:r>
          </a:p>
          <a:p>
            <a:pPr lvl="0"/>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p>
            <a:pPr lvl="0">
              <a:buNone/>
            </a:pPr>
            <a:r>
              <a:rPr lang="de-DE" sz="3600" i="0">
                <a:latin typeface="Bahnschrift SemiLight Condensed" pitchFamily="34"/>
              </a:rPr>
              <a:t>Κοινωνιομετρία με χρήση ηλεκτρονικού λογισμικου</a:t>
            </a:r>
          </a:p>
        </p:txBody>
      </p:sp>
      <p:sp>
        <p:nvSpPr>
          <p:cNvPr id="3" name="2 - Θέση κειμένου"/>
          <p:cNvSpPr txBox="1">
            <a:spLocks noGrp="1"/>
          </p:cNvSpPr>
          <p:nvPr>
            <p:ph type="body" idx="4294967295"/>
          </p:nvPr>
        </p:nvSpPr>
        <p:spPr>
          <a:xfrm>
            <a:off x="1979996" y="1769043"/>
            <a:ext cx="7775636" cy="5430959"/>
          </a:xfrm>
        </p:spPr>
        <p:txBody>
          <a:bodyPr/>
          <a:lstStyle/>
          <a:p>
            <a:pPr lvl="0">
              <a:buNone/>
            </a:pPr>
            <a:endParaRPr lang="de-DE" sz="2400" b="1" u="sng">
              <a:latin typeface="Courier New" pitchFamily="49"/>
            </a:endParaRPr>
          </a:p>
          <a:p>
            <a:pPr lvl="0">
              <a:buNone/>
            </a:pPr>
            <a:r>
              <a:rPr lang="de-DE" sz="2400" b="1" u="sng">
                <a:latin typeface="Courier New" pitchFamily="49"/>
              </a:rPr>
              <a:t>Ερ.1 Θετική Σχέση</a:t>
            </a:r>
          </a:p>
          <a:p>
            <a:pPr lvl="0">
              <a:buNone/>
            </a:pPr>
            <a:r>
              <a:rPr lang="de-DE" sz="2400">
                <a:latin typeface="Courier New" pitchFamily="49"/>
              </a:rPr>
              <a:t>Με ποια ποια παιδιά θα ήθελες να κάθεσαι στο ίδιο θρανίο?</a:t>
            </a:r>
          </a:p>
          <a:p>
            <a:pPr lvl="0">
              <a:buNone/>
            </a:pPr>
            <a:endParaRPr lang="de-DE" sz="2400">
              <a:latin typeface="Courier New" pitchFamily="49"/>
            </a:endParaRPr>
          </a:p>
          <a:p>
            <a:pPr lvl="0">
              <a:buNone/>
            </a:pPr>
            <a:r>
              <a:rPr lang="de-DE" sz="2400" b="1" u="sng">
                <a:latin typeface="Courier New" pitchFamily="49"/>
              </a:rPr>
              <a:t>Ερ. 2 Αρνητική σχέση</a:t>
            </a:r>
          </a:p>
          <a:p>
            <a:pPr lvl="0">
              <a:buNone/>
            </a:pPr>
            <a:r>
              <a:rPr lang="de-DE" sz="2400">
                <a:latin typeface="Courier New" pitchFamily="49"/>
              </a:rPr>
              <a:t>Με ποια ποια παιδιά δε θα ήθελες να καθήσεις ποτέ στο ίδιο θρανίο?	</a:t>
            </a:r>
          </a:p>
          <a:p>
            <a:pPr lvl="0">
              <a:buNone/>
            </a:pPr>
            <a:r>
              <a:rPr lang="de-DE">
                <a:latin typeface="Courier New" pitchFamily="49"/>
              </a:rPr>
              <a:t>	</a:t>
            </a:r>
          </a:p>
          <a:p>
            <a:pPr lvl="0">
              <a:buNone/>
            </a:pPr>
            <a:r>
              <a:rPr lang="de-DE" sz="1400" i="1">
                <a:latin typeface="Courier New" pitchFamily="49"/>
              </a:rPr>
              <a:t>            Πηγή http://klouvatos.mysch.gr/diaforopoiisi_didaskalias.htm</a:t>
            </a:r>
          </a:p>
          <a:p>
            <a:pPr lvl="0">
              <a:buNone/>
            </a:pPr>
            <a:endParaRPr lang="de-DE">
              <a:latin typeface="Courier New" pitchFamily="49"/>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1 - Τίτλος"/>
          <p:cNvSpPr txBox="1">
            <a:spLocks noGrp="1"/>
          </p:cNvSpPr>
          <p:nvPr>
            <p:ph type="title"/>
          </p:nvPr>
        </p:nvSpPr>
        <p:spPr>
          <a:xfrm>
            <a:off x="3600148" y="0"/>
            <a:ext cx="6155640" cy="598191"/>
          </a:xfrm>
        </p:spPr>
        <p:txBody>
          <a:bodyPr/>
          <a:lstStyle/>
          <a:p>
            <a:pPr lvl="0">
              <a:buNone/>
            </a:pPr>
            <a:r>
              <a:rPr lang="el-GR">
                <a:latin typeface="Courier New" pitchFamily="49"/>
              </a:rPr>
              <a:t>Κοινωνιομετρία</a:t>
            </a:r>
            <a:endParaRPr lang="el-GR"/>
          </a:p>
        </p:txBody>
      </p:sp>
      <p:sp>
        <p:nvSpPr>
          <p:cNvPr id="3" name="2 - Θέση περιεχομένου"/>
          <p:cNvSpPr txBox="1">
            <a:spLocks noGrp="1"/>
          </p:cNvSpPr>
          <p:nvPr>
            <p:ph idx="1"/>
          </p:nvPr>
        </p:nvSpPr>
        <p:spPr>
          <a:xfrm>
            <a:off x="863842" y="539477"/>
            <a:ext cx="9000996" cy="7020196"/>
          </a:xfrm>
        </p:spPr>
        <p:txBody>
          <a:bodyPr/>
          <a:lstStyle/>
          <a:p>
            <a:pPr lvl="0"/>
            <a:r>
              <a:rPr lang="el-GR" sz="2400">
                <a:latin typeface="Courier New" pitchFamily="49"/>
              </a:rPr>
              <a:t>Η </a:t>
            </a:r>
            <a:r>
              <a:rPr lang="el-GR" sz="2400" b="1">
                <a:latin typeface="Courier New" pitchFamily="49"/>
              </a:rPr>
              <a:t>κοινωνιομετρία</a:t>
            </a:r>
            <a:r>
              <a:rPr lang="el-GR" sz="2400">
                <a:latin typeface="Courier New" pitchFamily="49"/>
              </a:rPr>
              <a:t> διερευνά τις κοινωνικές σχέσεις, δηλαδή τη δομή των σχέσεων ανάμεσα στα μέλη μιας ομάδας. Μπορεί επίσης αναλόγως να συλλέξει πληροφορίες για τα χαρακτηριστικά της προσωπικότητας (ηγετικές ικανότητες, ήθος, κοινωνική προσαρμογή, αποκλίσεις) κάθε μέλους, την κοινωνική θέση και το ρόλο που αναλαμβάνουν (Moreno, 1970).</a:t>
            </a:r>
          </a:p>
          <a:p>
            <a:pPr lvl="0"/>
            <a:r>
              <a:rPr lang="el-GR" sz="2400">
                <a:latin typeface="Courier New" pitchFamily="49"/>
              </a:rPr>
              <a:t>Χρησιμοποιεί τεχνικές για να διεισδύσει στην πραγματική δομή της ομάδας, μετρώντας την ένταση και την έκταση των συναισθηματικών ρευμάτων (έλξη ή απώθηση), σε μια «εκ των έσω» οπτική, δηλαδή παίρνει τις απόψεις των ιδίων των μελών της ομάδας.</a:t>
            </a:r>
          </a:p>
          <a:p>
            <a:pPr lvl="0"/>
            <a:r>
              <a:rPr lang="el-GR" sz="2400">
                <a:latin typeface="Courier New" pitchFamily="49"/>
              </a:rPr>
              <a:t>Η πιο συνηθισμένη τεχνική της είναι το </a:t>
            </a:r>
            <a:r>
              <a:rPr lang="el-GR" sz="2400" b="1">
                <a:latin typeface="Courier New" pitchFamily="49"/>
              </a:rPr>
              <a:t>κοινωνιομετρικό τεστ </a:t>
            </a:r>
            <a:r>
              <a:rPr lang="el-GR" sz="2400">
                <a:latin typeface="Courier New" pitchFamily="49"/>
              </a:rPr>
              <a:t>και η </a:t>
            </a:r>
            <a:r>
              <a:rPr lang="de-DE" sz="2400">
                <a:latin typeface="Courier New" pitchFamily="49"/>
              </a:rPr>
              <a:t>γραφική απεικόνιση </a:t>
            </a:r>
            <a:r>
              <a:rPr lang="el-GR" sz="2400">
                <a:latin typeface="Courier New" pitchFamily="49"/>
              </a:rPr>
              <a:t>του, δηλ. το </a:t>
            </a:r>
            <a:r>
              <a:rPr lang="el-GR" sz="2400" b="1">
                <a:latin typeface="Courier New" pitchFamily="49"/>
              </a:rPr>
              <a:t>κοινωνιόγραμμα</a:t>
            </a:r>
            <a:r>
              <a:rPr lang="el-GR" sz="2400">
                <a:latin typeface="Courier New" pitchFamily="49"/>
              </a:rPr>
              <a:t> (</a:t>
            </a:r>
            <a:r>
              <a:rPr lang="de-DE" sz="2400" b="1">
                <a:latin typeface="Courier New" pitchFamily="49"/>
              </a:rPr>
              <a:t>sociogram</a:t>
            </a:r>
            <a:r>
              <a:rPr lang="el-GR" sz="2400" b="1">
                <a:latin typeface="Courier New" pitchFamily="49"/>
              </a:rPr>
              <a:t>) </a:t>
            </a:r>
            <a:r>
              <a:rPr lang="el-GR" sz="2400">
                <a:latin typeface="Courier New" pitchFamily="49"/>
              </a:rPr>
              <a:t>της ομάδας (Πυργιωτάκης, 1999).</a:t>
            </a:r>
            <a:endParaRPr lang="de-DE" sz="2400">
              <a:latin typeface="Courier New" pitchFamily="49"/>
            </a:endParaRPr>
          </a:p>
          <a:p>
            <a:pPr lvl="0"/>
            <a:endParaRPr lang="el-GR" sz="2400">
              <a:latin typeface="Courier New" pitchFamily="49"/>
            </a:endParaRPr>
          </a:p>
          <a:p>
            <a:pPr lvl="0"/>
            <a:endParaRPr lang="el-GR" sz="2400">
              <a:latin typeface="Courier New" pitchFamily="49"/>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36001" y="301322"/>
            <a:ext cx="6155640" cy="382173"/>
          </a:xfrm>
        </p:spPr>
        <p:txBody>
          <a:bodyPr/>
          <a:lstStyle/>
          <a:p>
            <a:pPr lvl="0">
              <a:buNone/>
            </a:pPr>
            <a:r>
              <a:rPr lang="de-DE" sz="3600" i="0">
                <a:latin typeface="Bahnschrift SemiLight Condensed" pitchFamily="34"/>
              </a:rPr>
              <a:t>Bar graph</a:t>
            </a:r>
          </a:p>
        </p:txBody>
      </p:sp>
      <p:pic>
        <p:nvPicPr>
          <p:cNvPr id="3" name="2 - Θέση εικόνας"/>
          <p:cNvPicPr>
            <a:picLocks noGrp="1" noChangeAspect="1"/>
          </p:cNvPicPr>
          <p:nvPr>
            <p:ph type="pic" idx="4294967295"/>
          </p:nvPr>
        </p:nvPicPr>
        <p:blipFill>
          <a:blip r:embed="rId3" cstate="print">
            <a:alphaModFix/>
            <a:lum/>
          </a:blip>
          <a:srcRect l="-519" r="27605" b="15508"/>
          <a:stretch>
            <a:fillRect/>
          </a:stretch>
        </p:blipFill>
        <p:spPr>
          <a:xfrm>
            <a:off x="215780" y="905987"/>
            <a:ext cx="9504803" cy="6653686"/>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36001" y="179441"/>
            <a:ext cx="6155640" cy="936107"/>
          </a:xfrm>
        </p:spPr>
        <p:txBody>
          <a:bodyPr/>
          <a:lstStyle/>
          <a:p>
            <a:pPr lvl="0">
              <a:buNone/>
            </a:pPr>
            <a:r>
              <a:rPr lang="de-DE" sz="3600" i="0">
                <a:latin typeface="Bahnschrift SemiLight Condensed" pitchFamily="34"/>
              </a:rPr>
              <a:t>Sociogram</a:t>
            </a:r>
          </a:p>
        </p:txBody>
      </p:sp>
      <p:pic>
        <p:nvPicPr>
          <p:cNvPr id="3" name="2 - Θέση εικόνας"/>
          <p:cNvPicPr>
            <a:picLocks noGrp="1" noChangeAspect="1"/>
          </p:cNvPicPr>
          <p:nvPr>
            <p:ph type="pic" idx="4294967295"/>
          </p:nvPr>
        </p:nvPicPr>
        <p:blipFill>
          <a:blip r:embed="rId3" cstate="print">
            <a:alphaModFix/>
            <a:lum/>
          </a:blip>
          <a:srcRect r="15047" b="10554"/>
          <a:stretch>
            <a:fillRect/>
          </a:stretch>
        </p:blipFill>
        <p:spPr>
          <a:xfrm rot="8388">
            <a:off x="-5633" y="1055821"/>
            <a:ext cx="10078919" cy="6024094"/>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72157" y="0"/>
            <a:ext cx="6155640" cy="899513"/>
          </a:xfrm>
        </p:spPr>
        <p:txBody>
          <a:bodyPr/>
          <a:lstStyle/>
          <a:p>
            <a:pPr lvl="0">
              <a:buNone/>
            </a:pPr>
            <a:r>
              <a:rPr lang="de-DE" sz="3600" i="0">
                <a:latin typeface="Bahnschrift SemiLight Condensed" pitchFamily="34"/>
              </a:rPr>
              <a:t>Targetgraph</a:t>
            </a:r>
          </a:p>
        </p:txBody>
      </p:sp>
      <p:pic>
        <p:nvPicPr>
          <p:cNvPr id="3" name="2 - Θέση εικόνας"/>
          <p:cNvPicPr>
            <a:picLocks noGrp="1" noChangeAspect="1"/>
          </p:cNvPicPr>
          <p:nvPr>
            <p:ph type="pic" idx="4294967295"/>
          </p:nvPr>
        </p:nvPicPr>
        <p:blipFill>
          <a:blip r:embed="rId3" cstate="print">
            <a:alphaModFix/>
            <a:lum/>
          </a:blip>
          <a:srcRect/>
          <a:stretch>
            <a:fillRect/>
          </a:stretch>
        </p:blipFill>
        <p:spPr>
          <a:xfrm>
            <a:off x="0" y="755504"/>
            <a:ext cx="10080629" cy="6077431"/>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431797" y="0"/>
            <a:ext cx="9287835" cy="395459"/>
          </a:xfrm>
        </p:spPr>
        <p:txBody>
          <a:bodyPr anchorCtr="1"/>
          <a:lstStyle/>
          <a:p>
            <a:pPr lvl="0" algn="ctr">
              <a:buNone/>
            </a:pPr>
            <a:r>
              <a:rPr lang="el-GR" sz="3600" i="0">
                <a:latin typeface="Bahnschrift SemiLight Condensed" pitchFamily="34"/>
              </a:rPr>
              <a:t/>
            </a:r>
            <a:br>
              <a:rPr lang="el-GR" sz="3600" i="0">
                <a:latin typeface="Bahnschrift SemiLight Condensed" pitchFamily="34"/>
              </a:rPr>
            </a:br>
            <a:r>
              <a:rPr lang="el-GR" sz="2400"/>
              <a:t>Βιβλιογραφία</a:t>
            </a:r>
            <a:br>
              <a:rPr lang="el-GR" sz="2400"/>
            </a:br>
            <a:endParaRPr lang="de-DE" sz="2400" i="0">
              <a:latin typeface="Bahnschrift SemiLight Condensed" pitchFamily="34"/>
            </a:endParaRPr>
          </a:p>
        </p:txBody>
      </p:sp>
      <p:sp>
        <p:nvSpPr>
          <p:cNvPr id="3" name="2 - Θέση κειμένου"/>
          <p:cNvSpPr txBox="1">
            <a:spLocks noGrp="1"/>
          </p:cNvSpPr>
          <p:nvPr>
            <p:ph type="body" idx="4294967295"/>
          </p:nvPr>
        </p:nvSpPr>
        <p:spPr>
          <a:xfrm>
            <a:off x="143771" y="467468"/>
            <a:ext cx="9793086" cy="7092205"/>
          </a:xfrm>
        </p:spPr>
        <p:txBody>
          <a:bodyPr/>
          <a:lstStyle/>
          <a:p>
            <a:pPr lvl="0"/>
            <a:r>
              <a:rPr lang="el-GR" sz="1400"/>
              <a:t> </a:t>
            </a:r>
            <a:r>
              <a:rPr lang="el-GR" sz="1400" b="1"/>
              <a:t>Αραβανής, Γ.</a:t>
            </a:r>
            <a:r>
              <a:rPr lang="el-GR" sz="1400"/>
              <a:t> (2000). </a:t>
            </a:r>
            <a:r>
              <a:rPr lang="el-GR" sz="1400" i="1"/>
              <a:t>Ψυχοκοινωνιολογία και εκπαίδευση</a:t>
            </a:r>
            <a:r>
              <a:rPr lang="el-GR" sz="1400"/>
              <a:t>. Αθήνα: Γρηγόρης, σσ. 104-115.</a:t>
            </a:r>
          </a:p>
          <a:p>
            <a:pPr lvl="0"/>
            <a:r>
              <a:rPr lang="el-GR" sz="1400" b="1"/>
              <a:t>Βάμβουκας, Μ.</a:t>
            </a:r>
            <a:r>
              <a:rPr lang="el-GR" sz="1400"/>
              <a:t> (2002). </a:t>
            </a:r>
            <a:r>
              <a:rPr lang="el-GR" sz="1400" i="1"/>
              <a:t>Εισαγωγή στην ψυχοπαιδαγωγική έρευνα και μεθοδολογία</a:t>
            </a:r>
            <a:r>
              <a:rPr lang="el-GR" sz="1400"/>
              <a:t> (7</a:t>
            </a:r>
            <a:r>
              <a:rPr lang="el-GR" sz="1400" baseline="30000"/>
              <a:t>η</a:t>
            </a:r>
            <a:r>
              <a:rPr lang="el-GR" sz="1400"/>
              <a:t> έκδ.). Αθήνα: Γρηγόρης, σσ. 319-342.</a:t>
            </a:r>
          </a:p>
          <a:p>
            <a:pPr lvl="0"/>
            <a:r>
              <a:rPr lang="el-GR" sz="1400" b="1"/>
              <a:t>Γρηγοριάδης, Α.</a:t>
            </a:r>
            <a:r>
              <a:rPr lang="el-GR" sz="1400"/>
              <a:t> (2007). Κοινωνιομετρία. Στο Ξωχέλης, Π. (Επιμ.) </a:t>
            </a:r>
            <a:r>
              <a:rPr lang="el-GR" sz="1400" i="1"/>
              <a:t>Λεξικό της Παιδαγωγικής</a:t>
            </a:r>
            <a:r>
              <a:rPr lang="el-GR" sz="1400"/>
              <a:t>. Θεσσαλονίκη: Αφοί Κυριακίδη, σσ. 387-389.</a:t>
            </a:r>
          </a:p>
          <a:p>
            <a:pPr lvl="0"/>
            <a:r>
              <a:rPr lang="el-GR" sz="1400" b="1"/>
              <a:t>Γρηγοριάδης, Α.</a:t>
            </a:r>
            <a:r>
              <a:rPr lang="el-GR" sz="1400"/>
              <a:t> (2008). </a:t>
            </a:r>
            <a:r>
              <a:rPr lang="el-GR" sz="1400" i="1"/>
              <a:t>Εφαρμογή του κοινωνιομετρικού τεστ</a:t>
            </a:r>
            <a:r>
              <a:rPr lang="el-GR" sz="1400"/>
              <a:t>. Ανακτημένο στις 20-10-2008 από το δικτυακό τόπο </a:t>
            </a:r>
            <a:r>
              <a:rPr lang="el-GR" sz="1400">
                <a:hlinkClick r:id="rId3"/>
              </a:rPr>
              <a:t>http://users.auth.gr/~kliapis/coopMore2.htm</a:t>
            </a:r>
            <a:r>
              <a:rPr lang="el-GR" sz="1400"/>
              <a:t>.</a:t>
            </a:r>
          </a:p>
          <a:p>
            <a:pPr lvl="0"/>
            <a:r>
              <a:rPr lang="el-GR" sz="1400" b="1"/>
              <a:t>Δεληκωστοπούλου, Μ., Γράψας, Σ.</a:t>
            </a:r>
            <a:r>
              <a:rPr lang="el-GR" sz="1400"/>
              <a:t> (1981). </a:t>
            </a:r>
            <a:r>
              <a:rPr lang="el-GR" sz="1400" i="1"/>
              <a:t>Η κοινωνιομετρία στη σχολική τάξη</a:t>
            </a:r>
            <a:r>
              <a:rPr lang="el-GR" sz="1400"/>
              <a:t>. Αθήνα: εκδ. συγγρ., σσ. 1-78.</a:t>
            </a:r>
          </a:p>
          <a:p>
            <a:pPr lvl="0"/>
            <a:r>
              <a:rPr lang="el-GR" sz="1400" b="1"/>
              <a:t>Διαμαντόπουλος, Π.</a:t>
            </a:r>
            <a:r>
              <a:rPr lang="el-GR" sz="1400"/>
              <a:t> (2002). </a:t>
            </a:r>
            <a:r>
              <a:rPr lang="el-GR" sz="1400" i="1"/>
              <a:t>Σχολική Παιδαγωγική. Θεωρία του Σχολείου</a:t>
            </a:r>
            <a:r>
              <a:rPr lang="el-GR" sz="1400"/>
              <a:t>. Τομ. Α΄. Αθήνα: Παπαζήσης, Κφ. 10</a:t>
            </a:r>
            <a:r>
              <a:rPr lang="el-GR" sz="1400" baseline="30000"/>
              <a:t>ο</a:t>
            </a:r>
            <a:r>
              <a:rPr lang="el-GR" sz="1400"/>
              <a:t>: Η σχολική τάξη, σσ. 313-334.</a:t>
            </a:r>
          </a:p>
          <a:p>
            <a:pPr lvl="0"/>
            <a:r>
              <a:rPr lang="el-GR" sz="1400" b="1"/>
              <a:t>Ζέγκεν, Ι.</a:t>
            </a:r>
            <a:r>
              <a:rPr lang="el-GR" sz="1400"/>
              <a:t> (1977). </a:t>
            </a:r>
            <a:r>
              <a:rPr lang="el-GR" sz="1400" i="1"/>
              <a:t>Εισαγωγή στην Κοινωνιολογία</a:t>
            </a:r>
            <a:r>
              <a:rPr lang="el-GR" sz="1400"/>
              <a:t>. Αθήνα: Μπουκουμάνης, σσ. 277-279.</a:t>
            </a:r>
          </a:p>
          <a:p>
            <a:pPr lvl="0"/>
            <a:r>
              <a:rPr lang="el-GR" sz="1400" b="1"/>
              <a:t>Κωνσταντοπούλου, Χ.</a:t>
            </a:r>
            <a:r>
              <a:rPr lang="el-GR" sz="1400"/>
              <a:t> (1985</a:t>
            </a:r>
            <a:r>
              <a:rPr lang="el-GR" sz="1400" baseline="30000"/>
              <a:t>2</a:t>
            </a:r>
            <a:r>
              <a:rPr lang="el-GR" sz="1400"/>
              <a:t>). </a:t>
            </a:r>
            <a:r>
              <a:rPr lang="el-GR" sz="1400" i="1"/>
              <a:t>Αρχές Κοινωνιολογικών Μεθόδων</a:t>
            </a:r>
            <a:r>
              <a:rPr lang="el-GR" sz="1400"/>
              <a:t>. Θεσσαλονίκη: Αφοί Κυριακίδη, σσ. 121-128.</a:t>
            </a:r>
          </a:p>
          <a:p>
            <a:pPr lvl="0"/>
            <a:r>
              <a:rPr lang="el-GR" sz="1400" b="1"/>
              <a:t>Ματσαγγούρας, Η.</a:t>
            </a:r>
            <a:r>
              <a:rPr lang="el-GR" sz="1400"/>
              <a:t> (2000). </a:t>
            </a:r>
            <a:r>
              <a:rPr lang="el-GR" sz="1400" i="1"/>
              <a:t>Ομαδοσυνεργατική διδασκαλία και μάθηση</a:t>
            </a:r>
            <a:r>
              <a:rPr lang="el-GR" sz="1400"/>
              <a:t>. Αθήνα: Γρηγόρης, σσ. 83-95.</a:t>
            </a:r>
          </a:p>
          <a:p>
            <a:pPr lvl="0"/>
            <a:r>
              <a:rPr lang="el-GR" sz="1400" b="1"/>
              <a:t>Μπίκος, Κ.</a:t>
            </a:r>
            <a:r>
              <a:rPr lang="el-GR" sz="1400"/>
              <a:t> (2004). </a:t>
            </a:r>
            <a:r>
              <a:rPr lang="el-GR" sz="1400" i="1"/>
              <a:t>Αλληλεπίδραση και κοινωνικές σχέσεις στη σχολική τάξη</a:t>
            </a:r>
            <a:r>
              <a:rPr lang="el-GR" sz="1400"/>
              <a:t>. Αθήνα: Ελληνικά Γράμματα, σσ. 137-202, Για προσχολική εκπ/ση: σσ. 181-202.</a:t>
            </a:r>
          </a:p>
          <a:p>
            <a:pPr lvl="0"/>
            <a:r>
              <a:rPr lang="el-GR" sz="1400" b="1"/>
              <a:t>Μπουζάκης, Σ.</a:t>
            </a:r>
            <a:r>
              <a:rPr lang="el-GR" sz="1400"/>
              <a:t> (1986). </a:t>
            </a:r>
            <a:r>
              <a:rPr lang="el-GR" sz="1400" i="1"/>
              <a:t>Παιδαγωγικοί και κοινωνικοπολιτικοί προβληματισμοί</a:t>
            </a:r>
            <a:r>
              <a:rPr lang="el-GR" sz="1400"/>
              <a:t>. Αθήνα: εκδ. συγγρ., σσ. 55-70.</a:t>
            </a:r>
          </a:p>
          <a:p>
            <a:pPr lvl="0"/>
            <a:r>
              <a:rPr lang="el-GR" sz="1400" b="1"/>
              <a:t>Παρασκευόπουλος, Ι. </a:t>
            </a:r>
            <a:r>
              <a:rPr lang="el-GR" sz="1400"/>
              <a:t>(1985). </a:t>
            </a:r>
            <a:r>
              <a:rPr lang="el-GR" sz="1400" i="1"/>
              <a:t>Εξελικτική ψυχολογία. Η ψυχική ζωή από τη σύλληψη ως την ενηλικίωση</a:t>
            </a:r>
            <a:r>
              <a:rPr lang="el-GR" sz="1400"/>
              <a:t>, τομ. 3 (Σχολική ηλικία). Αθήνα: εκδ. συγγρ., σσ. 134-145.</a:t>
            </a:r>
          </a:p>
          <a:p>
            <a:pPr lvl="0"/>
            <a:r>
              <a:rPr lang="el-GR" sz="1400" b="1"/>
              <a:t>Πυργιωτάκης, Ι.</a:t>
            </a:r>
            <a:r>
              <a:rPr lang="el-GR" sz="1400"/>
              <a:t> (1999). </a:t>
            </a:r>
            <a:r>
              <a:rPr lang="el-GR" sz="1400" i="1"/>
              <a:t>Εισαγωγή στην Παιδαγωγική Επιστήμη</a:t>
            </a:r>
            <a:r>
              <a:rPr lang="el-GR" sz="1400"/>
              <a:t>. Αθήνα: Ελληνικά Γράμματα, σσ. 321-336.</a:t>
            </a:r>
          </a:p>
          <a:p>
            <a:pPr lvl="0"/>
            <a:r>
              <a:rPr lang="el-GR" sz="1400" b="1"/>
              <a:t>Τσιλεπώνη, Αικ.</a:t>
            </a:r>
            <a:r>
              <a:rPr lang="el-GR" sz="1400"/>
              <a:t> (2013). </a:t>
            </a:r>
            <a:r>
              <a:rPr lang="el-GR" sz="1400" i="1"/>
              <a:t>Κοινωνικές σχέσεις συνομηλίκων στην πολυπολιτισμική τάξη του δημοτικού σχολείου</a:t>
            </a:r>
            <a:r>
              <a:rPr lang="el-GR" sz="1400"/>
              <a:t>. Μεταπτυχιακή εργασία. Θεσσαλονίκη: Αριστοτέλειο Πανεπιστήμιο Θεσσαλονίκης. Διάθεση στο δυκτιακό τόπο: http://ikee.lib.auth.gr/record/283283/files/GRI-2016-16679.pdf</a:t>
            </a:r>
          </a:p>
          <a:p>
            <a:pPr lvl="0"/>
            <a:endParaRPr lang="de-DE" sz="1200">
              <a:latin typeface="Courier New" pitchFamily="49"/>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3636001" y="378397"/>
            <a:ext cx="6155640" cy="1107996"/>
          </a:xfrm>
        </p:spPr>
        <p:txBody>
          <a:bodyPr>
            <a:spAutoFit/>
          </a:bodyPr>
          <a:lstStyle/>
          <a:p>
            <a:pPr lvl="0">
              <a:buNone/>
            </a:pPr>
            <a:r>
              <a:rPr lang="de-DE" sz="3600">
                <a:latin typeface="Courier New" pitchFamily="49"/>
              </a:rPr>
              <a:t>Jacob Levi Moreno (1892-1974)</a:t>
            </a:r>
            <a:endParaRPr lang="de-DE" sz="3600" i="0">
              <a:latin typeface="Bahnschrift SemiLight Condensed" pitchFamily="34"/>
            </a:endParaRPr>
          </a:p>
        </p:txBody>
      </p:sp>
      <p:sp>
        <p:nvSpPr>
          <p:cNvPr id="3" name="2 - Υπότιτλος"/>
          <p:cNvSpPr txBox="1">
            <a:spLocks noGrp="1"/>
          </p:cNvSpPr>
          <p:nvPr>
            <p:ph type="subTitle" idx="4294967295"/>
          </p:nvPr>
        </p:nvSpPr>
        <p:spPr>
          <a:xfrm>
            <a:off x="1151878" y="1475585"/>
            <a:ext cx="8711772" cy="5899050"/>
          </a:xfrm>
        </p:spPr>
        <p:txBody>
          <a:bodyPr anchor="ctr">
            <a:spAutoFit/>
          </a:bodyPr>
          <a:lstStyle/>
          <a:p>
            <a:pPr marL="0" lvl="0" indent="0" algn="l">
              <a:buNone/>
            </a:pPr>
            <a:r>
              <a:rPr lang="de-DE" sz="2400">
                <a:latin typeface="Courier New" pitchFamily="49"/>
              </a:rPr>
              <a:t>Ο</a:t>
            </a:r>
            <a:r>
              <a:rPr lang="de-DE" sz="2400" b="1">
                <a:latin typeface="Courier New" pitchFamily="49"/>
              </a:rPr>
              <a:t> Jacob Levi Moreno (1892-1974) ήταν φιλόσοφος, γιατρός, φυσικός, ποιητής...</a:t>
            </a:r>
          </a:p>
          <a:p>
            <a:pPr marL="0" lvl="0" indent="0" algn="l">
              <a:buNone/>
            </a:pPr>
            <a:r>
              <a:rPr lang="de-DE" sz="2400">
                <a:latin typeface="Courier New" pitchFamily="49"/>
              </a:rPr>
              <a:t>Έγινε γνωστός περίπου τo 1930 από </a:t>
            </a:r>
            <a:r>
              <a:rPr lang="el-GR" sz="2400">
                <a:latin typeface="Courier New" pitchFamily="49"/>
              </a:rPr>
              <a:t>τις </a:t>
            </a:r>
            <a:r>
              <a:rPr lang="de-DE" sz="2400">
                <a:latin typeface="Courier New" pitchFamily="49"/>
              </a:rPr>
              <a:t>πρακτικές μεθόδους </a:t>
            </a:r>
            <a:r>
              <a:rPr lang="el-GR" sz="2400">
                <a:latin typeface="Courier New" pitchFamily="49"/>
              </a:rPr>
              <a:t>που χρησιμοποίησε, </a:t>
            </a:r>
            <a:r>
              <a:rPr lang="de-DE" sz="2400">
                <a:latin typeface="Courier New" pitchFamily="49"/>
              </a:rPr>
              <a:t>όπως</a:t>
            </a:r>
            <a:r>
              <a:rPr lang="el-GR" sz="2400">
                <a:latin typeface="Courier New" pitchFamily="49"/>
              </a:rPr>
              <a:t>:</a:t>
            </a:r>
            <a:r>
              <a:rPr lang="de-DE" sz="2400">
                <a:latin typeface="Courier New" pitchFamily="49"/>
              </a:rPr>
              <a:t> το </a:t>
            </a:r>
            <a:r>
              <a:rPr lang="de-DE" sz="2400" b="1">
                <a:latin typeface="Courier New" pitchFamily="49"/>
              </a:rPr>
              <a:t>ψυχόδραμα</a:t>
            </a:r>
            <a:r>
              <a:rPr lang="de-DE" sz="2400">
                <a:latin typeface="Courier New" pitchFamily="49"/>
              </a:rPr>
              <a:t>, το </a:t>
            </a:r>
            <a:r>
              <a:rPr lang="de-DE" sz="2400" b="1">
                <a:latin typeface="Courier New" pitchFamily="49"/>
              </a:rPr>
              <a:t>κοινωνιόδραμα</a:t>
            </a:r>
            <a:r>
              <a:rPr lang="de-DE" sz="2400">
                <a:latin typeface="Courier New" pitchFamily="49"/>
              </a:rPr>
              <a:t> και το </a:t>
            </a:r>
            <a:r>
              <a:rPr lang="de-DE" sz="2400" b="1">
                <a:latin typeface="Courier New" pitchFamily="49"/>
              </a:rPr>
              <a:t>παιχνίδι ρόλων</a:t>
            </a:r>
            <a:r>
              <a:rPr lang="de-DE" sz="2400">
                <a:latin typeface="Courier New" pitchFamily="49"/>
              </a:rPr>
              <a:t>, που έχουν ως στόχο τη διερεύνηση διαδραστικών διαδικάσιων και την ανάληψη δράσης για την </a:t>
            </a:r>
            <a:r>
              <a:rPr lang="de-DE" sz="2400" b="1">
                <a:latin typeface="Courier New" pitchFamily="49"/>
              </a:rPr>
              <a:t>κοινωνική αλλ</a:t>
            </a:r>
            <a:r>
              <a:rPr lang="el-GR" sz="2400" b="1">
                <a:latin typeface="Courier New" pitchFamily="49"/>
              </a:rPr>
              <a:t>α</a:t>
            </a:r>
            <a:r>
              <a:rPr lang="de-DE" sz="2400" b="1">
                <a:latin typeface="Courier New" pitchFamily="49"/>
              </a:rPr>
              <a:t>γή. Οραματιζόμενος έναν κόσμο χωρίς διακρίσεις και ανισότητες.</a:t>
            </a:r>
            <a:endParaRPr lang="el-GR" sz="2400" b="1">
              <a:latin typeface="Courier New" pitchFamily="49"/>
            </a:endParaRPr>
          </a:p>
          <a:p>
            <a:pPr marL="0" lvl="0" indent="0" algn="l">
              <a:buNone/>
            </a:pPr>
            <a:r>
              <a:rPr lang="de-DE" sz="2400">
                <a:latin typeface="Courier New" pitchFamily="49"/>
              </a:rPr>
              <a:t>Ήδη απο τις αρχές του 19ου αιώνα </a:t>
            </a:r>
            <a:r>
              <a:rPr lang="el-GR" sz="2400">
                <a:latin typeface="Courier New" pitchFamily="49"/>
              </a:rPr>
              <a:t>(1800-) </a:t>
            </a:r>
            <a:r>
              <a:rPr lang="de-DE" sz="2400">
                <a:latin typeface="Courier New" pitchFamily="49"/>
              </a:rPr>
              <a:t>ο κοινωνιολόγος και φιλόσοφος </a:t>
            </a:r>
            <a:r>
              <a:rPr lang="de-DE" sz="2400" b="1">
                <a:latin typeface="Courier New" pitchFamily="49"/>
              </a:rPr>
              <a:t>Saint Simon</a:t>
            </a:r>
            <a:r>
              <a:rPr lang="de-DE" sz="2400">
                <a:latin typeface="Courier New" pitchFamily="49"/>
              </a:rPr>
              <a:t> τόνισε την αναγκαιότητα της ενεργ</a:t>
            </a:r>
            <a:r>
              <a:rPr lang="el-GR" sz="2400">
                <a:latin typeface="Courier New" pitchFamily="49"/>
              </a:rPr>
              <a:t>ούς</a:t>
            </a:r>
            <a:r>
              <a:rPr lang="de-DE" sz="2400">
                <a:latin typeface="Courier New" pitchFamily="49"/>
              </a:rPr>
              <a:t> συμμετοχής των πολιτών και την </a:t>
            </a:r>
            <a:r>
              <a:rPr lang="de-DE" sz="2400" b="1">
                <a:latin typeface="Courier New" pitchFamily="49"/>
              </a:rPr>
              <a:t>ενεργότερη εμπλοκή τους στις εκπαιδευτικές διαδικασίες</a:t>
            </a:r>
            <a:r>
              <a:rPr lang="de-DE" sz="2400">
                <a:latin typeface="Courier New" pitchFamily="49"/>
              </a:rPr>
              <a:t> με στόχο την άρση των κοινωνικών ανισοτήτων.</a:t>
            </a:r>
            <a:endParaRPr lang="el-GR" sz="2400">
              <a:latin typeface="Courier New" pitchFamily="49"/>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2304004" y="301322"/>
            <a:ext cx="7487637" cy="886227"/>
          </a:xfrm>
        </p:spPr>
        <p:txBody>
          <a:bodyPr/>
          <a:lstStyle/>
          <a:p>
            <a:pPr lvl="0">
              <a:buNone/>
            </a:pPr>
            <a:r>
              <a:rPr lang="el-GR" sz="3600"/>
              <a:t>Τι είναι το κοινωνιομετρικό τεστ </a:t>
            </a:r>
            <a:br>
              <a:rPr lang="el-GR" sz="3600"/>
            </a:br>
            <a:endParaRPr lang="de-DE" sz="3600" i="0">
              <a:latin typeface="Bahnschrift SemiLight Condensed" pitchFamily="34"/>
            </a:endParaRPr>
          </a:p>
        </p:txBody>
      </p:sp>
      <p:sp>
        <p:nvSpPr>
          <p:cNvPr id="3" name="2 - Θέση κειμένου"/>
          <p:cNvSpPr txBox="1">
            <a:spLocks noGrp="1"/>
          </p:cNvSpPr>
          <p:nvPr>
            <p:ph type="body" idx="4294967295"/>
          </p:nvPr>
        </p:nvSpPr>
        <p:spPr>
          <a:xfrm>
            <a:off x="1367905" y="1403576"/>
            <a:ext cx="8495717" cy="5760637"/>
          </a:xfrm>
        </p:spPr>
        <p:txBody>
          <a:bodyPr/>
          <a:lstStyle/>
          <a:p>
            <a:pPr lvl="0"/>
            <a:r>
              <a:rPr lang="el-GR" sz="2400">
                <a:latin typeface="Courier New" pitchFamily="49"/>
              </a:rPr>
              <a:t>Το </a:t>
            </a:r>
            <a:r>
              <a:rPr lang="el-GR" sz="2400" b="1">
                <a:latin typeface="Courier New" pitchFamily="49"/>
              </a:rPr>
              <a:t>κοινωνιομετρικό τεστ </a:t>
            </a:r>
            <a:r>
              <a:rPr lang="el-GR" sz="2400">
                <a:latin typeface="Courier New" pitchFamily="49"/>
              </a:rPr>
              <a:t>είναι ένα απλό  ερωτηματολόγιο, στο οποίο υπάρχει η «</a:t>
            </a:r>
            <a:r>
              <a:rPr lang="el-GR" sz="2400" b="1">
                <a:latin typeface="Courier New" pitchFamily="49"/>
              </a:rPr>
              <a:t>κοινωνιομετρική ερώτηση</a:t>
            </a:r>
            <a:r>
              <a:rPr lang="el-GR" sz="2400">
                <a:latin typeface="Courier New" pitchFamily="49"/>
              </a:rPr>
              <a:t>», που έχει συνήθως δύο σκέλη, όπως για παράδειγμα «με ποιον θα θέλατε να κάθεστε στο θρανίο και με ποιον δε θα θέλατε».</a:t>
            </a:r>
          </a:p>
          <a:p>
            <a:pPr lvl="0"/>
            <a:r>
              <a:rPr lang="el-GR" sz="2400">
                <a:latin typeface="Courier New" pitchFamily="49"/>
              </a:rPr>
              <a:t>Η συλλογή και η επεξεργασία των δεδομένων του τεστ σε ένα πίνακα διπλής εισόδου, βοηθά να κατανοήσουμε πώς οργανώνεται η ομάδα,  κατασκευάζεται το </a:t>
            </a:r>
            <a:r>
              <a:rPr lang="el-GR" sz="2400" b="1">
                <a:latin typeface="Courier New" pitchFamily="49"/>
              </a:rPr>
              <a:t>κοινωνιόγραμμα</a:t>
            </a:r>
            <a:r>
              <a:rPr lang="el-GR" sz="2400">
                <a:latin typeface="Courier New" pitchFamily="49"/>
              </a:rPr>
              <a:t> της ομάδας και αξιολογείται η οργάνωση αυτή της ομάδας και προτείνονται λύσεις, για να ξεπεραστούν προβλήματα ή  για την αναδιοργάνωση και τη βελτίωση της οργάνωσης της ομάδας (Τσιπλητάρης, 1992).</a:t>
            </a:r>
            <a:endParaRPr lang="de-DE" sz="2400">
              <a:latin typeface="Courier New" pitchFamily="49"/>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4752283" y="0"/>
            <a:ext cx="5039642" cy="755504"/>
          </a:xfrm>
        </p:spPr>
        <p:txBody>
          <a:bodyPr anchorCtr="1"/>
          <a:lstStyle/>
          <a:p>
            <a:pPr lvl="0" algn="ctr">
              <a:buNone/>
            </a:pPr>
            <a:r>
              <a:rPr lang="de-DE" sz="3600" i="0">
                <a:latin typeface="Bahnschrift SemiLight Condensed" pitchFamily="34"/>
              </a:rPr>
              <a:t>Κοινωνιόδραμα</a:t>
            </a:r>
          </a:p>
        </p:txBody>
      </p:sp>
      <p:sp>
        <p:nvSpPr>
          <p:cNvPr id="3" name="2 - Θέση κειμένου"/>
          <p:cNvSpPr txBox="1">
            <a:spLocks noGrp="1"/>
          </p:cNvSpPr>
          <p:nvPr>
            <p:ph type="body" idx="4294967295"/>
          </p:nvPr>
        </p:nvSpPr>
        <p:spPr>
          <a:xfrm>
            <a:off x="359788" y="683495"/>
            <a:ext cx="9577059" cy="6660160"/>
          </a:xfrm>
        </p:spPr>
        <p:txBody>
          <a:bodyPr/>
          <a:lstStyle/>
          <a:p>
            <a:pPr lvl="0">
              <a:buNone/>
            </a:pPr>
            <a:r>
              <a:rPr lang="el-GR" sz="2100">
                <a:latin typeface="Courier New" pitchFamily="49"/>
              </a:rPr>
              <a:t>Κοινωνιόδραμα, είναι μια </a:t>
            </a:r>
            <a:r>
              <a:rPr lang="el-GR" sz="2100" b="1">
                <a:latin typeface="Courier New" pitchFamily="49"/>
              </a:rPr>
              <a:t>ομαδική βιωματική διαδικασία</a:t>
            </a:r>
            <a:r>
              <a:rPr lang="el-GR" sz="2100">
                <a:latin typeface="Courier New" pitchFamily="49"/>
              </a:rPr>
              <a:t> με στόχο τη διερεύνηση κοινωνικών ζητημάτων και το μετασχηματισμό μιας αντίθεσης-διαμάχης μεταξύ ομάδων.</a:t>
            </a:r>
          </a:p>
          <a:p>
            <a:pPr lvl="0">
              <a:buNone/>
            </a:pPr>
            <a:r>
              <a:rPr lang="el-GR" sz="2100"/>
              <a:t>Ο P.F. Kellermann υποστηρίζει ότι το κοινωνιόδραμα προσπαθεί να αποκαλύψει τους ευρύτερους κοινωνικούς, πολιτικούς, οικονομικούς, πολιτιστικούς και θρησκευτικούς παράγοντες μιας προβληματικής κατάστασης.</a:t>
            </a:r>
          </a:p>
          <a:p>
            <a:pPr lvl="0">
              <a:buNone/>
            </a:pPr>
            <a:r>
              <a:rPr lang="el-GR" sz="2100"/>
              <a:t>Σκοπός του κοινωνιοδράματος είναι η διερεύνηση κοινωνικών γεγονότων και κοινωνικών προτύπων που υπερβαίνουν τα ίδια τα άτομα.</a:t>
            </a:r>
          </a:p>
          <a:p>
            <a:pPr lvl="0">
              <a:buNone/>
            </a:pPr>
            <a:r>
              <a:rPr lang="el-GR" sz="2100"/>
              <a:t>Ο στόχος αυτής της διαδικασίας είναι να παρέχει μια πρακτική στην </a:t>
            </a:r>
            <a:r>
              <a:rPr lang="el-GR" sz="2100" b="1"/>
              <a:t>επίλυση των προβλημάτων των ανθρώπινων σχέσεων μέσω της δράσης</a:t>
            </a:r>
            <a:r>
              <a:rPr lang="el-GR" sz="2100"/>
              <a:t>, ενώ ταυτόχρονα </a:t>
            </a:r>
            <a:r>
              <a:rPr lang="el-GR" sz="2100" b="1"/>
              <a:t>αποκαλύπτει τις ομοιότητες μεταξύ των ανθρώπων</a:t>
            </a:r>
            <a:r>
              <a:rPr lang="el-GR" sz="2100"/>
              <a:t>, επιτρέποντας έτσι στις σκέψεις, τα συναισθήματα και τις ελπίδες όλων των συμμετεχόντων να αποκαλύπτονται.</a:t>
            </a:r>
          </a:p>
          <a:p>
            <a:pPr lvl="0">
              <a:buNone/>
            </a:pPr>
            <a:r>
              <a:rPr lang="el-GR" sz="2100"/>
              <a:t>Είναι η </a:t>
            </a:r>
            <a:r>
              <a:rPr lang="el-GR" sz="2100" b="1"/>
              <a:t>ομάδα</a:t>
            </a:r>
            <a:r>
              <a:rPr lang="el-GR" sz="2100"/>
              <a:t> στο σύνολό της η οποία τίθεται στη σκηνή για να δουλέψει το πρόβλημά της. Η ομάδα είναι η βασική αξία για το κοινωνιόδραμα όπως αντίστοιχα το άτομο για το ψυχόδραμα (Moreno, 1943/1972).</a:t>
            </a:r>
          </a:p>
          <a:p>
            <a:pPr lvl="0">
              <a:buNone/>
            </a:pPr>
            <a:r>
              <a:rPr lang="el-GR" sz="2100"/>
              <a:t>Εστιάζοντας σε ομάδες και κοινωνίες, το κοινωνιόδραμα είναι μια μορφή «κοινωνιοθεραπείας».</a:t>
            </a:r>
            <a:endParaRPr lang="de-DE" sz="2100">
              <a:latin typeface="Courier New" pitchFamily="49"/>
            </a:endParaRPr>
          </a:p>
        </p:txBody>
      </p:sp>
      <p:sp>
        <p:nvSpPr>
          <p:cNvPr id="4" name="3 - TextBox"/>
          <p:cNvSpPr txBox="1"/>
          <p:nvPr/>
        </p:nvSpPr>
        <p:spPr>
          <a:xfrm>
            <a:off x="2952003" y="3384002"/>
            <a:ext cx="6263996" cy="1628281"/>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Ένα κοινωνιόδραμα έχει τρεις κύριους στόχους: </a:t>
            </a:r>
          </a:p>
        </p:txBody>
      </p:sp>
      <p:sp>
        <p:nvSpPr>
          <p:cNvPr id="3" name="2 - Θέση περιεχομένου"/>
          <p:cNvSpPr txBox="1">
            <a:spLocks noGrp="1"/>
          </p:cNvSpPr>
          <p:nvPr>
            <p:ph idx="1"/>
          </p:nvPr>
        </p:nvSpPr>
        <p:spPr>
          <a:xfrm>
            <a:off x="503998" y="1769043"/>
            <a:ext cx="9071643" cy="5790630"/>
          </a:xfrm>
        </p:spPr>
        <p:txBody>
          <a:bodyPr/>
          <a:lstStyle/>
          <a:p>
            <a:pPr lvl="0">
              <a:buNone/>
            </a:pPr>
            <a:r>
              <a:rPr lang="el-GR"/>
              <a:t>• την </a:t>
            </a:r>
            <a:r>
              <a:rPr lang="el-GR">
                <a:solidFill>
                  <a:srgbClr val="FF0000"/>
                </a:solidFill>
              </a:rPr>
              <a:t>καλύτερη κατανόηση </a:t>
            </a:r>
            <a:r>
              <a:rPr lang="el-GR"/>
              <a:t>μιας κοινωνικής κατάστασης,</a:t>
            </a:r>
          </a:p>
          <a:p>
            <a:pPr lvl="0">
              <a:buNone/>
            </a:pPr>
            <a:r>
              <a:rPr lang="el-GR"/>
              <a:t>•την </a:t>
            </a:r>
            <a:r>
              <a:rPr lang="el-GR">
                <a:solidFill>
                  <a:srgbClr val="FF0000"/>
                </a:solidFill>
              </a:rPr>
              <a:t>αύξηση των γνώσεων </a:t>
            </a:r>
            <a:r>
              <a:rPr lang="el-GR"/>
              <a:t>των συμμετεχόντων σχετικά με τους ρόλους τους και τους ρόλους των άλλων ανθρώπων σε σχέση με αυτή την κατάσταση,</a:t>
            </a:r>
          </a:p>
          <a:p>
            <a:pPr lvl="0">
              <a:buNone/>
            </a:pPr>
            <a:r>
              <a:rPr lang="el-GR"/>
              <a:t>• τη </a:t>
            </a:r>
            <a:r>
              <a:rPr lang="el-GR">
                <a:solidFill>
                  <a:srgbClr val="FF0000"/>
                </a:solidFill>
              </a:rPr>
              <a:t>συναισθηματική εκφόρτιση </a:t>
            </a:r>
            <a:r>
              <a:rPr lang="el-GR"/>
              <a:t>ή κάθαρση καθώς οι άνθρωποι εκφράζουν τα συναισθήματά τους για το θέμα.</a:t>
            </a:r>
          </a:p>
          <a:p>
            <a:pPr lvl="1">
              <a:buNone/>
            </a:pPr>
            <a:r>
              <a:rPr lang="el-GR" sz="1600"/>
              <a:t>(Wiener R (1997). </a:t>
            </a:r>
            <a:r>
              <a:rPr lang="el-GR" sz="1600" i="1"/>
              <a:t>Creative Training: Sociodrama and Team Building</a:t>
            </a:r>
            <a:r>
              <a:rPr lang="el-GR" sz="1600"/>
              <a:t>. Bristol, PA: Jessica Kingsley)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4752283" y="0"/>
            <a:ext cx="5039642" cy="755504"/>
          </a:xfrm>
        </p:spPr>
        <p:txBody>
          <a:bodyPr anchorCtr="1"/>
          <a:lstStyle/>
          <a:p>
            <a:pPr lvl="0" algn="ctr">
              <a:buNone/>
            </a:pPr>
            <a:r>
              <a:rPr lang="de-DE" sz="3600" i="0">
                <a:latin typeface="Bahnschrift SemiLight Condensed" pitchFamily="34"/>
              </a:rPr>
              <a:t>Κοινωνιόδραμα</a:t>
            </a:r>
          </a:p>
        </p:txBody>
      </p:sp>
      <p:sp>
        <p:nvSpPr>
          <p:cNvPr id="3" name="2 - Θέση κειμένου"/>
          <p:cNvSpPr txBox="1">
            <a:spLocks noGrp="1"/>
          </p:cNvSpPr>
          <p:nvPr>
            <p:ph type="body" idx="4294967295"/>
          </p:nvPr>
        </p:nvSpPr>
        <p:spPr>
          <a:xfrm>
            <a:off x="1007860" y="1259558"/>
            <a:ext cx="8928741" cy="6120682"/>
          </a:xfrm>
        </p:spPr>
        <p:txBody>
          <a:bodyPr/>
          <a:lstStyle/>
          <a:p>
            <a:pPr lvl="0">
              <a:buNone/>
            </a:pPr>
            <a:r>
              <a:rPr lang="de-DE" sz="2400">
                <a:latin typeface="Courier New" pitchFamily="49"/>
              </a:rPr>
              <a:t>Το κοινωνιόδραμα ερευνά και διαπραγματεύται </a:t>
            </a:r>
            <a:r>
              <a:rPr lang="de-DE" sz="2400" b="1">
                <a:latin typeface="Courier New" pitchFamily="49"/>
              </a:rPr>
              <a:t>κοινωνικά θέματα </a:t>
            </a:r>
            <a:r>
              <a:rPr lang="de-DE" sz="2400">
                <a:latin typeface="Courier New" pitchFamily="49"/>
              </a:rPr>
              <a:t> της άμεσης ιστορικοκοινωνικής πραγματικότητας </a:t>
            </a:r>
            <a:r>
              <a:rPr lang="el-GR" sz="2400">
                <a:latin typeface="Courier New" pitchFamily="49"/>
              </a:rPr>
              <a:t>(α</a:t>
            </a:r>
            <a:r>
              <a:rPr lang="el-GR" sz="2400"/>
              <a:t>σχολείται με τα προβλήματα των οποίων το </a:t>
            </a:r>
            <a:r>
              <a:rPr lang="el-GR" sz="2400" b="1"/>
              <a:t>συλλογικό</a:t>
            </a:r>
            <a:r>
              <a:rPr lang="el-GR" sz="2400"/>
              <a:t> μέρος τίθεται στο προσκήνιο, ενώ η </a:t>
            </a:r>
            <a:r>
              <a:rPr lang="el-GR" sz="2400" b="1"/>
              <a:t>ιδιωτική</a:t>
            </a:r>
            <a:r>
              <a:rPr lang="el-GR" sz="2400"/>
              <a:t> σχέση των ατόμων τίθεται στο παρασκήνιο) </a:t>
            </a:r>
            <a:r>
              <a:rPr lang="de-DE" sz="2400">
                <a:latin typeface="Courier New" pitchFamily="49"/>
              </a:rPr>
              <a:t>μέσα από </a:t>
            </a:r>
            <a:r>
              <a:rPr lang="de-DE" sz="2400" b="1">
                <a:latin typeface="Courier New" pitchFamily="49"/>
              </a:rPr>
              <a:t>τρία βασικα στάδια</a:t>
            </a:r>
            <a:r>
              <a:rPr lang="de-DE" sz="2400">
                <a:latin typeface="Courier New" pitchFamily="49"/>
              </a:rPr>
              <a:t>:</a:t>
            </a:r>
          </a:p>
          <a:p>
            <a:pPr lvl="0">
              <a:buNone/>
            </a:pPr>
            <a:r>
              <a:rPr lang="el-GR" sz="2400">
                <a:latin typeface="Courier New" pitchFamily="49"/>
              </a:rPr>
              <a:t>		</a:t>
            </a:r>
            <a:r>
              <a:rPr lang="de-DE" sz="2400">
                <a:latin typeface="Courier New" pitchFamily="49"/>
              </a:rPr>
              <a:t>1. </a:t>
            </a:r>
            <a:r>
              <a:rPr lang="de-DE" sz="2400" b="1">
                <a:latin typeface="Courier New" pitchFamily="49"/>
              </a:rPr>
              <a:t>Ανάληψη ρόλων και </a:t>
            </a:r>
            <a:r>
              <a:rPr lang="de-DE" sz="2400" b="1">
                <a:solidFill>
                  <a:srgbClr val="FF0000"/>
                </a:solidFill>
                <a:latin typeface="Courier New" pitchFamily="49"/>
              </a:rPr>
              <a:t>αναπαράσταση</a:t>
            </a:r>
            <a:r>
              <a:rPr lang="de-DE" sz="2400">
                <a:solidFill>
                  <a:srgbClr val="FF0000"/>
                </a:solidFill>
                <a:latin typeface="Courier New" pitchFamily="49"/>
              </a:rPr>
              <a:t> ενός </a:t>
            </a:r>
            <a:r>
              <a:rPr lang="el-GR" sz="2400">
                <a:solidFill>
                  <a:srgbClr val="FF0000"/>
                </a:solidFill>
                <a:latin typeface="Courier New" pitchFamily="49"/>
              </a:rPr>
              <a:t>	</a:t>
            </a:r>
            <a:r>
              <a:rPr lang="de-DE" sz="2400">
                <a:solidFill>
                  <a:srgbClr val="FF0000"/>
                </a:solidFill>
                <a:latin typeface="Courier New" pitchFamily="49"/>
              </a:rPr>
              <a:t>θέματος/προβλήματος</a:t>
            </a:r>
            <a:r>
              <a:rPr lang="de-DE" sz="2400">
                <a:latin typeface="Courier New" pitchFamily="49"/>
              </a:rPr>
              <a:t> μέσα από ομαδικό </a:t>
            </a:r>
            <a:r>
              <a:rPr lang="el-GR" sz="2400">
                <a:latin typeface="Courier New" pitchFamily="49"/>
              </a:rPr>
              <a:t>	</a:t>
            </a:r>
            <a:r>
              <a:rPr lang="de-DE" sz="2400">
                <a:latin typeface="Courier New" pitchFamily="49"/>
              </a:rPr>
              <a:t>αυτοσχεδιαστικό παιχνίδι</a:t>
            </a:r>
          </a:p>
          <a:p>
            <a:pPr lvl="0">
              <a:buNone/>
            </a:pPr>
            <a:r>
              <a:rPr lang="el-GR" sz="2400">
                <a:latin typeface="Courier New" pitchFamily="49"/>
              </a:rPr>
              <a:t>		</a:t>
            </a:r>
            <a:r>
              <a:rPr lang="de-DE" sz="2400">
                <a:latin typeface="Courier New" pitchFamily="49"/>
              </a:rPr>
              <a:t>2. </a:t>
            </a:r>
            <a:r>
              <a:rPr lang="de-DE" sz="2400" b="1">
                <a:latin typeface="Courier New" pitchFamily="49"/>
              </a:rPr>
              <a:t>Την </a:t>
            </a:r>
            <a:r>
              <a:rPr lang="de-DE" sz="2400" b="1">
                <a:solidFill>
                  <a:srgbClr val="FF0000"/>
                </a:solidFill>
                <a:latin typeface="Courier New" pitchFamily="49"/>
              </a:rPr>
              <a:t>ανταλλαγή ρόλων</a:t>
            </a:r>
          </a:p>
          <a:p>
            <a:pPr lvl="0">
              <a:buNone/>
            </a:pPr>
            <a:r>
              <a:rPr lang="el-GR" sz="2400">
                <a:latin typeface="Courier New" pitchFamily="49"/>
              </a:rPr>
              <a:t>		</a:t>
            </a:r>
            <a:r>
              <a:rPr lang="de-DE" sz="2400">
                <a:latin typeface="Courier New" pitchFamily="49"/>
              </a:rPr>
              <a:t>3. </a:t>
            </a:r>
            <a:r>
              <a:rPr lang="de-DE" sz="2400" b="1">
                <a:solidFill>
                  <a:srgbClr val="FF0000"/>
                </a:solidFill>
                <a:latin typeface="Courier New" pitchFamily="49"/>
              </a:rPr>
              <a:t>Μοίρασμα του βιώματος</a:t>
            </a:r>
            <a:r>
              <a:rPr lang="de-DE" sz="2400">
                <a:solidFill>
                  <a:srgbClr val="FF0000"/>
                </a:solidFill>
                <a:latin typeface="Courier New" pitchFamily="49"/>
              </a:rPr>
              <a:t> με την ομάδα </a:t>
            </a:r>
            <a:r>
              <a:rPr lang="de-DE" sz="2400">
                <a:latin typeface="Courier New" pitchFamily="49"/>
              </a:rPr>
              <a:t>μέσα </a:t>
            </a:r>
            <a:r>
              <a:rPr lang="el-GR" sz="2400">
                <a:latin typeface="Courier New" pitchFamily="49"/>
              </a:rPr>
              <a:t>	</a:t>
            </a:r>
            <a:r>
              <a:rPr lang="de-DE" sz="2400">
                <a:latin typeface="Courier New" pitchFamily="49"/>
              </a:rPr>
              <a:t>από τη σκοπιά του εκάστοτε ρόλου(rolle </a:t>
            </a:r>
            <a:r>
              <a:rPr lang="el-GR" sz="2400">
                <a:latin typeface="Courier New" pitchFamily="49"/>
              </a:rPr>
              <a:t>	</a:t>
            </a:r>
            <a:r>
              <a:rPr lang="de-DE" sz="2400">
                <a:latin typeface="Courier New" pitchFamily="49"/>
              </a:rPr>
              <a:t>feedback)</a:t>
            </a:r>
          </a:p>
          <a:p>
            <a:pPr lvl="0">
              <a:buNone/>
            </a:pPr>
            <a:endParaRPr lang="de-DE" sz="2400">
              <a:latin typeface="Courier New" pitchFamily="49"/>
            </a:endParaRPr>
          </a:p>
        </p:txBody>
      </p:sp>
      <p:sp>
        <p:nvSpPr>
          <p:cNvPr id="4" name="3 - TextBox"/>
          <p:cNvSpPr txBox="1"/>
          <p:nvPr/>
        </p:nvSpPr>
        <p:spPr>
          <a:xfrm>
            <a:off x="2952003" y="3384002"/>
            <a:ext cx="6263996" cy="1628281"/>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Ari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pitchFamily="18"/>
              <a:ea typeface="Microsoft YaHei" pitchFamily="2"/>
              <a:cs typeface="Arial" pitchFamily="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p:txBody>
          <a:bodyPr/>
          <a:lstStyle/>
          <a:p>
            <a:pPr lvl="0">
              <a:buNone/>
            </a:pPr>
            <a:r>
              <a:rPr lang="de-DE" sz="3600" i="0">
                <a:latin typeface="Bahnschrift SemiLight Condensed" pitchFamily="34"/>
              </a:rPr>
              <a:t>Βασικές θέσεις του Κοινωνιοδράματος</a:t>
            </a:r>
          </a:p>
        </p:txBody>
      </p:sp>
      <p:sp>
        <p:nvSpPr>
          <p:cNvPr id="3" name="2 - Θέση κειμένου"/>
          <p:cNvSpPr txBox="1">
            <a:spLocks noGrp="1"/>
          </p:cNvSpPr>
          <p:nvPr>
            <p:ph type="body" idx="4294967295"/>
          </p:nvPr>
        </p:nvSpPr>
        <p:spPr>
          <a:xfrm>
            <a:off x="1799950" y="2012036"/>
            <a:ext cx="8135681" cy="3810963"/>
          </a:xfrm>
        </p:spPr>
        <p:txBody>
          <a:bodyPr/>
          <a:lstStyle/>
          <a:p>
            <a:pPr lvl="0" algn="l">
              <a:buNone/>
            </a:pPr>
            <a:r>
              <a:rPr lang="de-DE" sz="2400" b="1">
                <a:latin typeface="Courier New" pitchFamily="49"/>
              </a:rPr>
              <a:t>Α.</a:t>
            </a:r>
            <a:r>
              <a:rPr lang="de-DE" sz="2400">
                <a:latin typeface="Courier New" pitchFamily="49"/>
              </a:rPr>
              <a:t> </a:t>
            </a:r>
            <a:r>
              <a:rPr lang="de-DE" sz="2400" b="1">
                <a:latin typeface="Courier New" pitchFamily="49"/>
              </a:rPr>
              <a:t>Μεταμόρφωση του ερευνητή </a:t>
            </a:r>
            <a:r>
              <a:rPr lang="de-DE" sz="2400">
                <a:latin typeface="Courier New" pitchFamily="49"/>
              </a:rPr>
              <a:t>από</a:t>
            </a:r>
            <a:r>
              <a:rPr lang="de-DE" sz="2400" b="1">
                <a:latin typeface="Courier New" pitchFamily="49"/>
              </a:rPr>
              <a:t> συμμετοχικό παρατηρητή </a:t>
            </a:r>
            <a:r>
              <a:rPr lang="de-DE" sz="2400">
                <a:latin typeface="Courier New" pitchFamily="49"/>
              </a:rPr>
              <a:t>σε</a:t>
            </a:r>
            <a:r>
              <a:rPr lang="de-DE" sz="2400" b="1">
                <a:latin typeface="Courier New" pitchFamily="49"/>
              </a:rPr>
              <a:t> κοινωνικό ερευνητή</a:t>
            </a:r>
            <a:r>
              <a:rPr lang="de-DE" sz="2400">
                <a:latin typeface="Courier New" pitchFamily="49"/>
              </a:rPr>
              <a:t> με τρεις  ιδιότητες:</a:t>
            </a:r>
          </a:p>
          <a:p>
            <a:pPr lvl="0" algn="l">
              <a:buNone/>
            </a:pPr>
            <a:r>
              <a:rPr lang="el-GR" sz="2400">
                <a:latin typeface="Courier New" pitchFamily="49"/>
              </a:rPr>
              <a:t>	</a:t>
            </a:r>
            <a:r>
              <a:rPr lang="de-DE" sz="2400">
                <a:latin typeface="Courier New" pitchFamily="49"/>
              </a:rPr>
              <a:t>1. </a:t>
            </a:r>
            <a:r>
              <a:rPr lang="de-DE" sz="2400" b="1">
                <a:latin typeface="Courier New" pitchFamily="49"/>
              </a:rPr>
              <a:t>παρατηρητική</a:t>
            </a:r>
            <a:r>
              <a:rPr lang="de-DE" sz="2400">
                <a:latin typeface="Courier New" pitchFamily="49"/>
              </a:rPr>
              <a:t> ερμηνεία</a:t>
            </a:r>
          </a:p>
          <a:p>
            <a:pPr lvl="0" algn="l">
              <a:buNone/>
            </a:pPr>
            <a:r>
              <a:rPr lang="el-GR" sz="2400">
                <a:latin typeface="Courier New" pitchFamily="49"/>
              </a:rPr>
              <a:t>	</a:t>
            </a:r>
            <a:r>
              <a:rPr lang="de-DE" sz="2400">
                <a:latin typeface="Courier New" pitchFamily="49"/>
              </a:rPr>
              <a:t>2. </a:t>
            </a:r>
            <a:r>
              <a:rPr lang="de-DE" sz="2400" b="1">
                <a:latin typeface="Courier New" pitchFamily="49"/>
              </a:rPr>
              <a:t>συμμετοχική</a:t>
            </a:r>
            <a:r>
              <a:rPr lang="de-DE" sz="2400">
                <a:latin typeface="Courier New" pitchFamily="49"/>
              </a:rPr>
              <a:t> ερμηνεία</a:t>
            </a:r>
          </a:p>
          <a:p>
            <a:pPr lvl="0" algn="l">
              <a:buNone/>
            </a:pPr>
            <a:r>
              <a:rPr lang="el-GR" sz="2400">
                <a:latin typeface="Courier New" pitchFamily="49"/>
              </a:rPr>
              <a:t>	</a:t>
            </a:r>
            <a:r>
              <a:rPr lang="de-DE" sz="2400">
                <a:latin typeface="Courier New" pitchFamily="49"/>
              </a:rPr>
              <a:t>3. </a:t>
            </a:r>
            <a:r>
              <a:rPr lang="de-DE" sz="2400" b="1">
                <a:latin typeface="Courier New" pitchFamily="49"/>
              </a:rPr>
              <a:t>εμψύχωση</a:t>
            </a:r>
            <a:r>
              <a:rPr lang="de-DE" sz="2400">
                <a:latin typeface="Courier New" pitchFamily="49"/>
              </a:rPr>
              <a:t> για ενεργή και άμεση συμμετοχή των ερευνούμενων υποκειμένων, ώστε να </a:t>
            </a:r>
            <a:r>
              <a:rPr lang="de-DE" sz="2400" b="1">
                <a:latin typeface="Courier New" pitchFamily="49"/>
              </a:rPr>
              <a:t>πειραματιστούν</a:t>
            </a:r>
            <a:r>
              <a:rPr lang="de-DE" sz="2400">
                <a:latin typeface="Courier New" pitchFamily="49"/>
              </a:rPr>
              <a:t> πάνω σε νέες διαδικάσίες και προτάσεις</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 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yt reded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1820</Words>
  <Application>Microsoft Office PowerPoint</Application>
  <PresentationFormat>Προβολή στην οθόνη (4:3)</PresentationFormat>
  <Paragraphs>174</Paragraphs>
  <Slides>33</Slides>
  <Notes>24</Notes>
  <HiddenSlides>0</HiddenSlides>
  <MMClips>0</MMClips>
  <ScaleCrop>false</ScaleCrop>
  <HeadingPairs>
    <vt:vector size="4" baseType="variant">
      <vt:variant>
        <vt:lpstr>Θέμα</vt:lpstr>
      </vt:variant>
      <vt:variant>
        <vt:i4>3</vt:i4>
      </vt:variant>
      <vt:variant>
        <vt:lpstr>Τίτλοι διαφανειών</vt:lpstr>
      </vt:variant>
      <vt:variant>
        <vt:i4>33</vt:i4>
      </vt:variant>
    </vt:vector>
  </HeadingPairs>
  <TitlesOfParts>
    <vt:vector size="36" baseType="lpstr">
      <vt:lpstr>Standard</vt:lpstr>
      <vt:lpstr>lyt ocean</vt:lpstr>
      <vt:lpstr>lyt rededges</vt:lpstr>
      <vt:lpstr>Κοινωνιομετρία: Κοινωνιομετρικό Τεστ, Κοινωνιόγραμμα, Κοινωνιόδραμα </vt:lpstr>
      <vt:lpstr>Περιεχόμενα</vt:lpstr>
      <vt:lpstr>Κοινωνιομετρία</vt:lpstr>
      <vt:lpstr>Jacob Levi Moreno (1892-1974)</vt:lpstr>
      <vt:lpstr>Τι είναι το κοινωνιομετρικό τεστ  </vt:lpstr>
      <vt:lpstr>Κοινωνιόδραμα</vt:lpstr>
      <vt:lpstr>Ένα κοινωνιόδραμα έχει τρεις κύριους στόχους: </vt:lpstr>
      <vt:lpstr>Κοινωνιόδραμα</vt:lpstr>
      <vt:lpstr>Βασικές θέσεις του Κοινωνιοδράματος</vt:lpstr>
      <vt:lpstr>Βασικές θέσεις του Κοινωνιοδράματος</vt:lpstr>
      <vt:lpstr>Επικέντρωση στην κοινωνικό-εκπαιδευτική λειτουργία: </vt:lpstr>
      <vt:lpstr>Κοινωνιομετρία  με τη χειροκίνητη  διαδικασία στη σχολική τάξη.  Τι είναι το κοινωνιομετρικό τεστ;</vt:lpstr>
      <vt:lpstr>Κοινωνιομετρία  με τη χειροκίνητη  διαδικασία στη σχολική τάξη.   Εφαρμογή του κοινωνιομετρικού τεστ </vt:lpstr>
      <vt:lpstr>Κοινωνιομετρία  με τη χειροκίνητη  διαδικασία στη σχολική τάξη.   Ενστάσεις και επιφυλάξεις </vt:lpstr>
      <vt:lpstr>Κοινωνιομετρία  με τη χειροκίνητη  διαδικασία στη σχολική τάξη.   Σχηματισμός κοινωνιομετρικού πίνακα και κοινωνιογράμματος</vt:lpstr>
      <vt:lpstr>Διαφάνεια 16</vt:lpstr>
      <vt:lpstr>Διαφάνεια 17</vt:lpstr>
      <vt:lpstr>Κατηγορίες ερωτημάτων στη συνέντευξη με τον εκπαιδευτικό</vt:lpstr>
      <vt:lpstr>Κατηγορίες ερωτημάτων στη συνέντευξη με τον εκπαιδευτικό</vt:lpstr>
      <vt:lpstr>Κατηγορίες ερωτημάτων στη συνέντευξη με τον εκπαιδευτικό</vt:lpstr>
      <vt:lpstr>Διαφάνεια 21</vt:lpstr>
      <vt:lpstr>Κοινωνιομετρία  με τη χειροκίνητη  διαδικασία στη σχολική τάξη.   Παιδαγωγική αξιοποίηση του κοινωνιομετρικού τεστ </vt:lpstr>
      <vt:lpstr>Κοινωνιομετρία  με τη χειροκίνητη  διαδικασία στη σχολική τάξη.   Παιδαγωγική αξιοποίηση του κοινωνιομετρικού τεστ </vt:lpstr>
      <vt:lpstr>Κοινωνιομετρία  με τη χειροκίνητη  διαδικασία στη σχολική τάξη.   Το κοινωνιόγραμμα είναι απλά ένα διαγνωστικό εργαλείο. </vt:lpstr>
      <vt:lpstr>Κοινωνιομετρία  με τη χειροκίνητη  διαδικασία στη σχολική τάξη.   Παραδείγματα: </vt:lpstr>
      <vt:lpstr>Κοινωνιομετρία  με τη χειροκίνητη  διαδικασία στη σχολική τάξη.   Παραδείγματα: </vt:lpstr>
      <vt:lpstr>Κοινωνιομετρία  με τη χειροκίνητη  διαδικασία στη σχολική τάξη.  Υπολογισμοί που αφορούν την ομάδα. </vt:lpstr>
      <vt:lpstr>Κοινωνιομετρία  με τη χειροκίνητη  διαδικασία στη σχολική τάξη.  Υπολογισμοί που αφορούν την ομάδα. </vt:lpstr>
      <vt:lpstr>Κοινωνιομετρία με χρήση ηλεκτρονικού λογισμικου</vt:lpstr>
      <vt:lpstr>Bar graph</vt:lpstr>
      <vt:lpstr>Sociogram</vt:lpstr>
      <vt:lpstr>Targetgraph</vt:lpstr>
      <vt:lpstr> Βιβλιογραφία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Nana Froufrou</dc:creator>
  <cp:lastModifiedBy>elefthet</cp:lastModifiedBy>
  <cp:revision>36</cp:revision>
  <dcterms:created xsi:type="dcterms:W3CDTF">2019-03-15T15:40:06Z</dcterms:created>
  <dcterms:modified xsi:type="dcterms:W3CDTF">2019-11-01T08:34:20Z</dcterms:modified>
</cp:coreProperties>
</file>