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66"/>
  </p:notesMasterIdLst>
  <p:handoutMasterIdLst>
    <p:handoutMasterId r:id="rId67"/>
  </p:handoutMasterIdLst>
  <p:sldIdLst>
    <p:sldId id="299" r:id="rId2"/>
    <p:sldId id="333" r:id="rId3"/>
    <p:sldId id="334" r:id="rId4"/>
    <p:sldId id="301" r:id="rId5"/>
    <p:sldId id="300" r:id="rId6"/>
    <p:sldId id="302" r:id="rId7"/>
    <p:sldId id="304" r:id="rId8"/>
    <p:sldId id="322" r:id="rId9"/>
    <p:sldId id="303" r:id="rId10"/>
    <p:sldId id="321" r:id="rId11"/>
    <p:sldId id="305" r:id="rId12"/>
    <p:sldId id="306" r:id="rId13"/>
    <p:sldId id="307" r:id="rId14"/>
    <p:sldId id="323" r:id="rId15"/>
    <p:sldId id="324" r:id="rId16"/>
    <p:sldId id="326" r:id="rId17"/>
    <p:sldId id="327" r:id="rId18"/>
    <p:sldId id="328" r:id="rId19"/>
    <p:sldId id="329" r:id="rId20"/>
    <p:sldId id="308" r:id="rId21"/>
    <p:sldId id="310" r:id="rId22"/>
    <p:sldId id="311" r:id="rId23"/>
    <p:sldId id="330" r:id="rId24"/>
    <p:sldId id="331" r:id="rId25"/>
    <p:sldId id="312" r:id="rId26"/>
    <p:sldId id="332" r:id="rId27"/>
    <p:sldId id="313" r:id="rId28"/>
    <p:sldId id="314" r:id="rId29"/>
    <p:sldId id="339" r:id="rId30"/>
    <p:sldId id="315" r:id="rId31"/>
    <p:sldId id="340" r:id="rId32"/>
    <p:sldId id="335" r:id="rId33"/>
    <p:sldId id="318" r:id="rId34"/>
    <p:sldId id="319" r:id="rId35"/>
    <p:sldId id="336" r:id="rId36"/>
    <p:sldId id="337" r:id="rId37"/>
    <p:sldId id="338" r:id="rId38"/>
    <p:sldId id="320" r:id="rId39"/>
    <p:sldId id="309" r:id="rId40"/>
    <p:sldId id="266" r:id="rId41"/>
    <p:sldId id="277" r:id="rId42"/>
    <p:sldId id="278" r:id="rId43"/>
    <p:sldId id="279" r:id="rId44"/>
    <p:sldId id="280" r:id="rId45"/>
    <p:sldId id="281" r:id="rId46"/>
    <p:sldId id="282" r:id="rId47"/>
    <p:sldId id="291" r:id="rId48"/>
    <p:sldId id="297" r:id="rId49"/>
    <p:sldId id="275" r:id="rId50"/>
    <p:sldId id="276" r:id="rId51"/>
    <p:sldId id="293" r:id="rId52"/>
    <p:sldId id="259" r:id="rId53"/>
    <p:sldId id="283" r:id="rId54"/>
    <p:sldId id="286" r:id="rId55"/>
    <p:sldId id="287" r:id="rId56"/>
    <p:sldId id="288" r:id="rId57"/>
    <p:sldId id="298" r:id="rId58"/>
    <p:sldId id="290" r:id="rId59"/>
    <p:sldId id="272" r:id="rId60"/>
    <p:sldId id="341" r:id="rId61"/>
    <p:sldId id="342" r:id="rId62"/>
    <p:sldId id="343" r:id="rId63"/>
    <p:sldId id="344" r:id="rId64"/>
    <p:sldId id="345" r:id="rId65"/>
  </p:sldIdLst>
  <p:sldSz cx="9144000" cy="6858000" type="screen4x3"/>
  <p:notesSz cx="6815138" cy="9942513"/>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787"/>
    <p:restoredTop sz="90929"/>
  </p:normalViewPr>
  <p:slideViewPr>
    <p:cSldViewPr>
      <p:cViewPr varScale="1">
        <p:scale>
          <a:sx n="62" d="100"/>
          <a:sy n="62" d="100"/>
        </p:scale>
        <p:origin x="-1128"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DEE1E7-730D-43DD-9EA9-0A3500E294F9}"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l-GR"/>
        </a:p>
      </dgm:t>
    </dgm:pt>
    <dgm:pt modelId="{D0214FB5-22B1-4076-9CB9-C043A6751789}">
      <dgm:prSet phldrT="[Κείμενο]" custT="1"/>
      <dgm:spPr/>
      <dgm:t>
        <a:bodyPr/>
        <a:lstStyle/>
        <a:p>
          <a:r>
            <a:rPr lang="el-GR" sz="2000" dirty="0" smtClean="0"/>
            <a:t>Αποδοτικότητα</a:t>
          </a:r>
        </a:p>
        <a:p>
          <a:r>
            <a:rPr lang="el-GR" sz="2000" dirty="0" smtClean="0"/>
            <a:t>Συνδιδασκαλίας</a:t>
          </a:r>
          <a:endParaRPr lang="el-GR" sz="2000" dirty="0"/>
        </a:p>
      </dgm:t>
    </dgm:pt>
    <dgm:pt modelId="{78DC79D3-D7A9-44DA-B63D-E75E02718D04}" type="parTrans" cxnId="{C3CC77BD-96B0-4A7C-BD5E-DAFF619B9511}">
      <dgm:prSet/>
      <dgm:spPr/>
      <dgm:t>
        <a:bodyPr/>
        <a:lstStyle/>
        <a:p>
          <a:endParaRPr lang="el-GR"/>
        </a:p>
      </dgm:t>
    </dgm:pt>
    <dgm:pt modelId="{AC603810-380E-4819-89A4-9BFBAE1E3FC2}" type="sibTrans" cxnId="{C3CC77BD-96B0-4A7C-BD5E-DAFF619B9511}">
      <dgm:prSet/>
      <dgm:spPr/>
      <dgm:t>
        <a:bodyPr/>
        <a:lstStyle/>
        <a:p>
          <a:endParaRPr lang="el-GR"/>
        </a:p>
      </dgm:t>
    </dgm:pt>
    <dgm:pt modelId="{413F975D-F91F-4FCA-91D8-345135877B3E}">
      <dgm:prSet phldrT="[Κείμενο]" custT="1"/>
      <dgm:spPr/>
      <dgm:t>
        <a:bodyPr/>
        <a:lstStyle/>
        <a:p>
          <a:r>
            <a:rPr lang="el-GR" sz="2000" dirty="0" smtClean="0"/>
            <a:t>Μαθησιακή πρόοδο</a:t>
          </a:r>
          <a:endParaRPr lang="el-GR" sz="2000" dirty="0"/>
        </a:p>
      </dgm:t>
    </dgm:pt>
    <dgm:pt modelId="{E380CEED-D022-4C6B-B27D-C11BAE2AB315}" type="parTrans" cxnId="{B054AE49-1E2A-473F-B982-C72FF3012571}">
      <dgm:prSet/>
      <dgm:spPr/>
      <dgm:t>
        <a:bodyPr/>
        <a:lstStyle/>
        <a:p>
          <a:endParaRPr lang="el-GR"/>
        </a:p>
      </dgm:t>
    </dgm:pt>
    <dgm:pt modelId="{14F2F0B9-E887-4BB0-B9BD-D4918D048308}" type="sibTrans" cxnId="{B054AE49-1E2A-473F-B982-C72FF3012571}">
      <dgm:prSet/>
      <dgm:spPr/>
      <dgm:t>
        <a:bodyPr/>
        <a:lstStyle/>
        <a:p>
          <a:endParaRPr lang="el-GR"/>
        </a:p>
      </dgm:t>
    </dgm:pt>
    <dgm:pt modelId="{4374DC20-222D-4EF6-A169-F51ECAABAC88}">
      <dgm:prSet phldrT="[Κείμενο]" custT="1"/>
      <dgm:spPr/>
      <dgm:t>
        <a:bodyPr/>
        <a:lstStyle/>
        <a:p>
          <a:r>
            <a:rPr lang="el-GR" sz="2000" dirty="0" smtClean="0"/>
            <a:t>Κοινωνική συμμετοχή</a:t>
          </a:r>
          <a:endParaRPr lang="el-GR" sz="2000" dirty="0"/>
        </a:p>
      </dgm:t>
    </dgm:pt>
    <dgm:pt modelId="{61E89D30-9C88-4554-82F0-8756EEABEA2E}" type="parTrans" cxnId="{976AEF75-5198-4E82-803E-9991961CFA5A}">
      <dgm:prSet/>
      <dgm:spPr/>
      <dgm:t>
        <a:bodyPr/>
        <a:lstStyle/>
        <a:p>
          <a:endParaRPr lang="el-GR"/>
        </a:p>
      </dgm:t>
    </dgm:pt>
    <dgm:pt modelId="{9C67B6AA-633F-4CD1-B044-EC1F397B4E69}" type="sibTrans" cxnId="{976AEF75-5198-4E82-803E-9991961CFA5A}">
      <dgm:prSet/>
      <dgm:spPr/>
      <dgm:t>
        <a:bodyPr/>
        <a:lstStyle/>
        <a:p>
          <a:endParaRPr lang="el-GR"/>
        </a:p>
      </dgm:t>
    </dgm:pt>
    <dgm:pt modelId="{E65E5CD4-72CD-4DE0-A02E-8AED8628176C}">
      <dgm:prSet phldrT="[Κείμενο]" custT="1"/>
      <dgm:spPr/>
      <dgm:t>
        <a:bodyPr/>
        <a:lstStyle/>
        <a:p>
          <a:r>
            <a:rPr lang="el-GR" sz="2000" dirty="0" smtClean="0"/>
            <a:t>Βελτίωση συμπεριφοράς</a:t>
          </a:r>
          <a:endParaRPr lang="el-GR" sz="2000" dirty="0"/>
        </a:p>
      </dgm:t>
    </dgm:pt>
    <dgm:pt modelId="{D539D706-BD14-4A84-8E48-A163B823A1BE}" type="parTrans" cxnId="{E00B528C-B66D-4817-9AE5-29C34319AA34}">
      <dgm:prSet/>
      <dgm:spPr/>
      <dgm:t>
        <a:bodyPr/>
        <a:lstStyle/>
        <a:p>
          <a:endParaRPr lang="el-GR"/>
        </a:p>
      </dgm:t>
    </dgm:pt>
    <dgm:pt modelId="{0566661D-2629-4762-84DA-E4924BE353AB}" type="sibTrans" cxnId="{E00B528C-B66D-4817-9AE5-29C34319AA34}">
      <dgm:prSet/>
      <dgm:spPr/>
      <dgm:t>
        <a:bodyPr/>
        <a:lstStyle/>
        <a:p>
          <a:endParaRPr lang="el-GR"/>
        </a:p>
      </dgm:t>
    </dgm:pt>
    <dgm:pt modelId="{AECE37D9-44C6-4197-A4DF-07C989160CAC}" type="pres">
      <dgm:prSet presAssocID="{17DEE1E7-730D-43DD-9EA9-0A3500E294F9}" presName="cycle" presStyleCnt="0">
        <dgm:presLayoutVars>
          <dgm:chMax val="1"/>
          <dgm:dir/>
          <dgm:animLvl val="ctr"/>
          <dgm:resizeHandles val="exact"/>
        </dgm:presLayoutVars>
      </dgm:prSet>
      <dgm:spPr/>
      <dgm:t>
        <a:bodyPr/>
        <a:lstStyle/>
        <a:p>
          <a:endParaRPr lang="el-GR"/>
        </a:p>
      </dgm:t>
    </dgm:pt>
    <dgm:pt modelId="{56B7AA45-944C-44C5-9FF9-B69EBCB3D48D}" type="pres">
      <dgm:prSet presAssocID="{D0214FB5-22B1-4076-9CB9-C043A6751789}" presName="centerShape" presStyleLbl="node0" presStyleIdx="0" presStyleCnt="1" custScaleX="157841"/>
      <dgm:spPr/>
      <dgm:t>
        <a:bodyPr/>
        <a:lstStyle/>
        <a:p>
          <a:endParaRPr lang="el-GR"/>
        </a:p>
      </dgm:t>
    </dgm:pt>
    <dgm:pt modelId="{53DBC445-E495-4C21-9316-BACF6A0A84E6}" type="pres">
      <dgm:prSet presAssocID="{E380CEED-D022-4C6B-B27D-C11BAE2AB315}" presName="parTrans" presStyleLbl="bgSibTrans2D1" presStyleIdx="0" presStyleCnt="3"/>
      <dgm:spPr/>
      <dgm:t>
        <a:bodyPr/>
        <a:lstStyle/>
        <a:p>
          <a:endParaRPr lang="el-GR"/>
        </a:p>
      </dgm:t>
    </dgm:pt>
    <dgm:pt modelId="{02E32982-98E9-4B88-B47B-8F6F88712ABE}" type="pres">
      <dgm:prSet presAssocID="{413F975D-F91F-4FCA-91D8-345135877B3E}" presName="node" presStyleLbl="node1" presStyleIdx="0" presStyleCnt="3">
        <dgm:presLayoutVars>
          <dgm:bulletEnabled val="1"/>
        </dgm:presLayoutVars>
      </dgm:prSet>
      <dgm:spPr/>
      <dgm:t>
        <a:bodyPr/>
        <a:lstStyle/>
        <a:p>
          <a:endParaRPr lang="el-GR"/>
        </a:p>
      </dgm:t>
    </dgm:pt>
    <dgm:pt modelId="{18051860-B65F-4DEB-AED2-0C542E5237CB}" type="pres">
      <dgm:prSet presAssocID="{61E89D30-9C88-4554-82F0-8756EEABEA2E}" presName="parTrans" presStyleLbl="bgSibTrans2D1" presStyleIdx="1" presStyleCnt="3"/>
      <dgm:spPr/>
      <dgm:t>
        <a:bodyPr/>
        <a:lstStyle/>
        <a:p>
          <a:endParaRPr lang="el-GR"/>
        </a:p>
      </dgm:t>
    </dgm:pt>
    <dgm:pt modelId="{6B1C28C0-60F8-433F-8981-08033A0BB096}" type="pres">
      <dgm:prSet presAssocID="{4374DC20-222D-4EF6-A169-F51ECAABAC88}" presName="node" presStyleLbl="node1" presStyleIdx="1" presStyleCnt="3">
        <dgm:presLayoutVars>
          <dgm:bulletEnabled val="1"/>
        </dgm:presLayoutVars>
      </dgm:prSet>
      <dgm:spPr/>
      <dgm:t>
        <a:bodyPr/>
        <a:lstStyle/>
        <a:p>
          <a:endParaRPr lang="el-GR"/>
        </a:p>
      </dgm:t>
    </dgm:pt>
    <dgm:pt modelId="{917689CF-97BE-4422-874B-351062FEB04D}" type="pres">
      <dgm:prSet presAssocID="{D539D706-BD14-4A84-8E48-A163B823A1BE}" presName="parTrans" presStyleLbl="bgSibTrans2D1" presStyleIdx="2" presStyleCnt="3"/>
      <dgm:spPr/>
      <dgm:t>
        <a:bodyPr/>
        <a:lstStyle/>
        <a:p>
          <a:endParaRPr lang="el-GR"/>
        </a:p>
      </dgm:t>
    </dgm:pt>
    <dgm:pt modelId="{F3856152-6871-4890-87CA-0214D136EBA3}" type="pres">
      <dgm:prSet presAssocID="{E65E5CD4-72CD-4DE0-A02E-8AED8628176C}" presName="node" presStyleLbl="node1" presStyleIdx="2" presStyleCnt="3">
        <dgm:presLayoutVars>
          <dgm:bulletEnabled val="1"/>
        </dgm:presLayoutVars>
      </dgm:prSet>
      <dgm:spPr/>
      <dgm:t>
        <a:bodyPr/>
        <a:lstStyle/>
        <a:p>
          <a:endParaRPr lang="el-GR"/>
        </a:p>
      </dgm:t>
    </dgm:pt>
  </dgm:ptLst>
  <dgm:cxnLst>
    <dgm:cxn modelId="{7F6E4114-5BE7-4DC7-891F-00DB8C23594A}" type="presOf" srcId="{17DEE1E7-730D-43DD-9EA9-0A3500E294F9}" destId="{AECE37D9-44C6-4197-A4DF-07C989160CAC}" srcOrd="0" destOrd="0" presId="urn:microsoft.com/office/officeart/2005/8/layout/radial4"/>
    <dgm:cxn modelId="{641C4AEF-084F-4926-86E9-B3851A22ADF0}" type="presOf" srcId="{E380CEED-D022-4C6B-B27D-C11BAE2AB315}" destId="{53DBC445-E495-4C21-9316-BACF6A0A84E6}" srcOrd="0" destOrd="0" presId="urn:microsoft.com/office/officeart/2005/8/layout/radial4"/>
    <dgm:cxn modelId="{48BC6E89-7BD0-4B04-B0CE-6A7B1BA50E66}" type="presOf" srcId="{D539D706-BD14-4A84-8E48-A163B823A1BE}" destId="{917689CF-97BE-4422-874B-351062FEB04D}" srcOrd="0" destOrd="0" presId="urn:microsoft.com/office/officeart/2005/8/layout/radial4"/>
    <dgm:cxn modelId="{A6EC7244-FF5A-4966-9D1E-6A021F9D57F5}" type="presOf" srcId="{D0214FB5-22B1-4076-9CB9-C043A6751789}" destId="{56B7AA45-944C-44C5-9FF9-B69EBCB3D48D}" srcOrd="0" destOrd="0" presId="urn:microsoft.com/office/officeart/2005/8/layout/radial4"/>
    <dgm:cxn modelId="{976AEF75-5198-4E82-803E-9991961CFA5A}" srcId="{D0214FB5-22B1-4076-9CB9-C043A6751789}" destId="{4374DC20-222D-4EF6-A169-F51ECAABAC88}" srcOrd="1" destOrd="0" parTransId="{61E89D30-9C88-4554-82F0-8756EEABEA2E}" sibTransId="{9C67B6AA-633F-4CD1-B044-EC1F397B4E69}"/>
    <dgm:cxn modelId="{172CB80A-A9D8-4BE9-9A34-0F11385F2457}" type="presOf" srcId="{413F975D-F91F-4FCA-91D8-345135877B3E}" destId="{02E32982-98E9-4B88-B47B-8F6F88712ABE}" srcOrd="0" destOrd="0" presId="urn:microsoft.com/office/officeart/2005/8/layout/radial4"/>
    <dgm:cxn modelId="{C3CC77BD-96B0-4A7C-BD5E-DAFF619B9511}" srcId="{17DEE1E7-730D-43DD-9EA9-0A3500E294F9}" destId="{D0214FB5-22B1-4076-9CB9-C043A6751789}" srcOrd="0" destOrd="0" parTransId="{78DC79D3-D7A9-44DA-B63D-E75E02718D04}" sibTransId="{AC603810-380E-4819-89A4-9BFBAE1E3FC2}"/>
    <dgm:cxn modelId="{B054AE49-1E2A-473F-B982-C72FF3012571}" srcId="{D0214FB5-22B1-4076-9CB9-C043A6751789}" destId="{413F975D-F91F-4FCA-91D8-345135877B3E}" srcOrd="0" destOrd="0" parTransId="{E380CEED-D022-4C6B-B27D-C11BAE2AB315}" sibTransId="{14F2F0B9-E887-4BB0-B9BD-D4918D048308}"/>
    <dgm:cxn modelId="{E00B528C-B66D-4817-9AE5-29C34319AA34}" srcId="{D0214FB5-22B1-4076-9CB9-C043A6751789}" destId="{E65E5CD4-72CD-4DE0-A02E-8AED8628176C}" srcOrd="2" destOrd="0" parTransId="{D539D706-BD14-4A84-8E48-A163B823A1BE}" sibTransId="{0566661D-2629-4762-84DA-E4924BE353AB}"/>
    <dgm:cxn modelId="{5765E4E2-0E11-42BB-90E4-692181312D47}" type="presOf" srcId="{61E89D30-9C88-4554-82F0-8756EEABEA2E}" destId="{18051860-B65F-4DEB-AED2-0C542E5237CB}" srcOrd="0" destOrd="0" presId="urn:microsoft.com/office/officeart/2005/8/layout/radial4"/>
    <dgm:cxn modelId="{4D0EF711-97D5-4E46-A929-4A0DC8BD2131}" type="presOf" srcId="{E65E5CD4-72CD-4DE0-A02E-8AED8628176C}" destId="{F3856152-6871-4890-87CA-0214D136EBA3}" srcOrd="0" destOrd="0" presId="urn:microsoft.com/office/officeart/2005/8/layout/radial4"/>
    <dgm:cxn modelId="{97F0322C-24CA-470F-94FE-3D06A3EDFE6C}" type="presOf" srcId="{4374DC20-222D-4EF6-A169-F51ECAABAC88}" destId="{6B1C28C0-60F8-433F-8981-08033A0BB096}" srcOrd="0" destOrd="0" presId="urn:microsoft.com/office/officeart/2005/8/layout/radial4"/>
    <dgm:cxn modelId="{C98B864A-849B-49C4-A82E-0F9D69D4E49D}" type="presParOf" srcId="{AECE37D9-44C6-4197-A4DF-07C989160CAC}" destId="{56B7AA45-944C-44C5-9FF9-B69EBCB3D48D}" srcOrd="0" destOrd="0" presId="urn:microsoft.com/office/officeart/2005/8/layout/radial4"/>
    <dgm:cxn modelId="{D83D195B-0DA6-40F1-AAD0-547C7392F7EB}" type="presParOf" srcId="{AECE37D9-44C6-4197-A4DF-07C989160CAC}" destId="{53DBC445-E495-4C21-9316-BACF6A0A84E6}" srcOrd="1" destOrd="0" presId="urn:microsoft.com/office/officeart/2005/8/layout/radial4"/>
    <dgm:cxn modelId="{EC40217B-8C7F-4A31-B463-269142B3044C}" type="presParOf" srcId="{AECE37D9-44C6-4197-A4DF-07C989160CAC}" destId="{02E32982-98E9-4B88-B47B-8F6F88712ABE}" srcOrd="2" destOrd="0" presId="urn:microsoft.com/office/officeart/2005/8/layout/radial4"/>
    <dgm:cxn modelId="{CFD86B3A-824B-4732-9059-505EDD8A9727}" type="presParOf" srcId="{AECE37D9-44C6-4197-A4DF-07C989160CAC}" destId="{18051860-B65F-4DEB-AED2-0C542E5237CB}" srcOrd="3" destOrd="0" presId="urn:microsoft.com/office/officeart/2005/8/layout/radial4"/>
    <dgm:cxn modelId="{87453C04-D0CA-4E93-AFDC-630CF1CAFD18}" type="presParOf" srcId="{AECE37D9-44C6-4197-A4DF-07C989160CAC}" destId="{6B1C28C0-60F8-433F-8981-08033A0BB096}" srcOrd="4" destOrd="0" presId="urn:microsoft.com/office/officeart/2005/8/layout/radial4"/>
    <dgm:cxn modelId="{2FD14779-6D1E-4AE6-8324-EE3D1723B60D}" type="presParOf" srcId="{AECE37D9-44C6-4197-A4DF-07C989160CAC}" destId="{917689CF-97BE-4422-874B-351062FEB04D}" srcOrd="5" destOrd="0" presId="urn:microsoft.com/office/officeart/2005/8/layout/radial4"/>
    <dgm:cxn modelId="{C4DC713F-8876-4A54-B90C-625422C7F836}" type="presParOf" srcId="{AECE37D9-44C6-4197-A4DF-07C989160CAC}" destId="{F3856152-6871-4890-87CA-0214D136EBA3}"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527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17411" name="Rectangle 3"/>
          <p:cNvSpPr>
            <a:spLocks noGrp="1" noChangeArrowheads="1"/>
          </p:cNvSpPr>
          <p:nvPr>
            <p:ph type="dt" sz="quarter" idx="1"/>
          </p:nvPr>
        </p:nvSpPr>
        <p:spPr bwMode="auto">
          <a:xfrm>
            <a:off x="3862388" y="0"/>
            <a:ext cx="29527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7412" name="Rectangle 4"/>
          <p:cNvSpPr>
            <a:spLocks noGrp="1" noChangeArrowheads="1"/>
          </p:cNvSpPr>
          <p:nvPr>
            <p:ph type="ftr" sz="quarter" idx="2"/>
          </p:nvPr>
        </p:nvSpPr>
        <p:spPr bwMode="auto">
          <a:xfrm>
            <a:off x="0" y="9445625"/>
            <a:ext cx="29527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17413" name="Rectangle 5"/>
          <p:cNvSpPr>
            <a:spLocks noGrp="1" noChangeArrowheads="1"/>
          </p:cNvSpPr>
          <p:nvPr>
            <p:ph type="sldNum" sz="quarter" idx="3"/>
          </p:nvPr>
        </p:nvSpPr>
        <p:spPr bwMode="auto">
          <a:xfrm>
            <a:off x="3862388" y="9445625"/>
            <a:ext cx="295275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2FE39AC-A19D-4E75-B6EF-15FE12986F9E}" type="slidenum">
              <a:rPr lang="en-GB"/>
              <a:pPr>
                <a:defRPr/>
              </a:pPr>
              <a:t>‹#›</a:t>
            </a:fld>
            <a:endParaRPr lang="en-GB"/>
          </a:p>
        </p:txBody>
      </p:sp>
    </p:spTree>
    <p:extLst>
      <p:ext uri="{BB962C8B-B14F-4D97-AF65-F5344CB8AC3E}">
        <p14:creationId xmlns:p14="http://schemas.microsoft.com/office/powerpoint/2010/main" val="241443916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52750" cy="496888"/>
          </a:xfrm>
          <a:prstGeom prst="rect">
            <a:avLst/>
          </a:prstGeom>
        </p:spPr>
        <p:txBody>
          <a:bodyPr vert="horz" lIns="91440" tIns="45720" rIns="91440" bIns="45720" rtlCol="0"/>
          <a:lstStyle>
            <a:lvl1pPr algn="l">
              <a:defRPr sz="1200"/>
            </a:lvl1pPr>
          </a:lstStyle>
          <a:p>
            <a:pPr>
              <a:defRPr/>
            </a:pPr>
            <a:endParaRPr lang="el-GR"/>
          </a:p>
        </p:txBody>
      </p:sp>
      <p:sp>
        <p:nvSpPr>
          <p:cNvPr id="3" name="2 - Θέση ημερομηνίας"/>
          <p:cNvSpPr>
            <a:spLocks noGrp="1"/>
          </p:cNvSpPr>
          <p:nvPr>
            <p:ph type="dt" idx="1"/>
          </p:nvPr>
        </p:nvSpPr>
        <p:spPr>
          <a:xfrm>
            <a:off x="3860800" y="0"/>
            <a:ext cx="2952750" cy="496888"/>
          </a:xfrm>
          <a:prstGeom prst="rect">
            <a:avLst/>
          </a:prstGeom>
        </p:spPr>
        <p:txBody>
          <a:bodyPr vert="horz" lIns="91440" tIns="45720" rIns="91440" bIns="45720" rtlCol="0"/>
          <a:lstStyle>
            <a:lvl1pPr algn="r">
              <a:defRPr sz="1200" smtClean="0"/>
            </a:lvl1pPr>
          </a:lstStyle>
          <a:p>
            <a:pPr>
              <a:defRPr/>
            </a:pPr>
            <a:fld id="{609C1DC0-72E1-4177-AEC1-97D7B7A5899F}" type="datetimeFigureOut">
              <a:rPr lang="el-GR"/>
              <a:pPr>
                <a:defRPr/>
              </a:pPr>
              <a:t>12/4/2024</a:t>
            </a:fld>
            <a:endParaRPr lang="el-GR"/>
          </a:p>
        </p:txBody>
      </p:sp>
      <p:sp>
        <p:nvSpPr>
          <p:cNvPr id="4" name="3 - Θέση εικόνας διαφάνειας"/>
          <p:cNvSpPr>
            <a:spLocks noGrp="1" noRot="1" noChangeAspect="1"/>
          </p:cNvSpPr>
          <p:nvPr>
            <p:ph type="sldImg" idx="2"/>
          </p:nvPr>
        </p:nvSpPr>
        <p:spPr>
          <a:xfrm>
            <a:off x="923925" y="746125"/>
            <a:ext cx="4968875" cy="372745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p:cNvSpPr>
            <a:spLocks noGrp="1"/>
          </p:cNvSpPr>
          <p:nvPr>
            <p:ph type="body" sz="quarter" idx="3"/>
          </p:nvPr>
        </p:nvSpPr>
        <p:spPr>
          <a:xfrm>
            <a:off x="681038" y="4722813"/>
            <a:ext cx="5453062" cy="4473575"/>
          </a:xfrm>
          <a:prstGeom prst="rect">
            <a:avLst/>
          </a:prstGeom>
        </p:spPr>
        <p:txBody>
          <a:bodyPr vert="horz" lIns="91440" tIns="45720" rIns="91440" bIns="45720" rtlCol="0">
            <a:normAutofit/>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5 - Θέση υποσέλιδου"/>
          <p:cNvSpPr>
            <a:spLocks noGrp="1"/>
          </p:cNvSpPr>
          <p:nvPr>
            <p:ph type="ftr" sz="quarter" idx="4"/>
          </p:nvPr>
        </p:nvSpPr>
        <p:spPr>
          <a:xfrm>
            <a:off x="0" y="9444038"/>
            <a:ext cx="2952750" cy="496887"/>
          </a:xfrm>
          <a:prstGeom prst="rect">
            <a:avLst/>
          </a:prstGeom>
        </p:spPr>
        <p:txBody>
          <a:bodyPr vert="horz" lIns="91440" tIns="45720" rIns="91440" bIns="45720" rtlCol="0" anchor="b"/>
          <a:lstStyle>
            <a:lvl1pPr algn="l">
              <a:defRPr sz="1200"/>
            </a:lvl1pPr>
          </a:lstStyle>
          <a:p>
            <a:pPr>
              <a:defRPr/>
            </a:pPr>
            <a:endParaRPr lang="el-GR"/>
          </a:p>
        </p:txBody>
      </p:sp>
      <p:sp>
        <p:nvSpPr>
          <p:cNvPr id="7" name="6 - Θέση αριθμού διαφάνειας"/>
          <p:cNvSpPr>
            <a:spLocks noGrp="1"/>
          </p:cNvSpPr>
          <p:nvPr>
            <p:ph type="sldNum" sz="quarter" idx="5"/>
          </p:nvPr>
        </p:nvSpPr>
        <p:spPr>
          <a:xfrm>
            <a:off x="3860800" y="9444038"/>
            <a:ext cx="2952750" cy="496887"/>
          </a:xfrm>
          <a:prstGeom prst="rect">
            <a:avLst/>
          </a:prstGeom>
        </p:spPr>
        <p:txBody>
          <a:bodyPr vert="horz" lIns="91440" tIns="45720" rIns="91440" bIns="45720" rtlCol="0" anchor="b"/>
          <a:lstStyle>
            <a:lvl1pPr algn="r">
              <a:defRPr sz="1200" smtClean="0"/>
            </a:lvl1pPr>
          </a:lstStyle>
          <a:p>
            <a:pPr>
              <a:defRPr/>
            </a:pPr>
            <a:fld id="{9434DFC4-FB58-4AB6-A0D8-BB5861F617B3}" type="slidenum">
              <a:rPr lang="el-GR"/>
              <a:pPr>
                <a:defRPr/>
              </a:pPr>
              <a:t>‹#›</a:t>
            </a:fld>
            <a:endParaRPr lang="el-GR"/>
          </a:p>
        </p:txBody>
      </p:sp>
    </p:spTree>
    <p:extLst>
      <p:ext uri="{BB962C8B-B14F-4D97-AF65-F5344CB8AC3E}">
        <p14:creationId xmlns:p14="http://schemas.microsoft.com/office/powerpoint/2010/main" val="1628128027"/>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325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5325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128FD0-8949-4F99-AA42-8D09EB237996}" type="slidenum">
              <a:rPr lang="el-GR"/>
              <a:pPr/>
              <a:t>25</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246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6246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7E41B7-B955-4ABA-B1C0-D39A8C45F026}" type="slidenum">
              <a:rPr lang="el-GR" altLang="el-GR"/>
              <a:pPr/>
              <a:t>55</a:t>
            </a:fld>
            <a:endParaRPr lang="el-GR" altLang="el-GR"/>
          </a:p>
        </p:txBody>
      </p:sp>
      <p:sp>
        <p:nvSpPr>
          <p:cNvPr id="62469"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349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6349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42C872-7E9A-41C4-A6A1-49D17AA109DD}" type="slidenum">
              <a:rPr lang="el-GR" altLang="el-GR"/>
              <a:pPr/>
              <a:t>56</a:t>
            </a:fld>
            <a:endParaRPr lang="el-GR" altLang="el-GR"/>
          </a:p>
        </p:txBody>
      </p:sp>
      <p:sp>
        <p:nvSpPr>
          <p:cNvPr id="63493"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451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6451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57D55E-CBC7-4BD2-8695-269FB7850BC5}" type="slidenum">
              <a:rPr lang="el-GR" altLang="el-GR"/>
              <a:pPr/>
              <a:t>58</a:t>
            </a:fld>
            <a:endParaRPr lang="el-GR" altLang="el-GR"/>
          </a:p>
        </p:txBody>
      </p:sp>
      <p:sp>
        <p:nvSpPr>
          <p:cNvPr id="64517"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98576EA-379E-4062-9F75-7AA2F695D58E}" type="slidenum">
              <a:rPr lang="el-GR" smtClean="0"/>
              <a:pPr/>
              <a:t>64</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4275"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54276"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F9EE2F-244B-4237-887D-CDA30AA4F6CE}" type="slidenum">
              <a:rPr lang="el-GR"/>
              <a:pPr/>
              <a:t>40</a:t>
            </a:fld>
            <a:endParaRPr lang="el-GR"/>
          </a:p>
        </p:txBody>
      </p:sp>
      <p:sp>
        <p:nvSpPr>
          <p:cNvPr id="54277"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5529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5530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C8C953-FD35-4CAA-8E53-DA9A6F0306DB}" type="slidenum">
              <a:rPr lang="el-GR" altLang="el-GR"/>
              <a:pPr/>
              <a:t>41</a:t>
            </a:fld>
            <a:endParaRPr lang="el-GR" altLang="el-GR"/>
          </a:p>
        </p:txBody>
      </p:sp>
      <p:sp>
        <p:nvSpPr>
          <p:cNvPr id="55301"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4A2214-A6D6-47B3-B2C1-A9655A4758FE}" type="slidenum">
              <a:rPr lang="en-US" altLang="el-GR"/>
              <a:pPr/>
              <a:t>42</a:t>
            </a:fld>
            <a:endParaRPr lang="en-US" altLang="el-GR"/>
          </a:p>
        </p:txBody>
      </p:sp>
      <p:sp>
        <p:nvSpPr>
          <p:cNvPr id="56325"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bwMode="auto">
          <a:noFill/>
          <a:ln cap="flat">
            <a:solidFill>
              <a:srgbClr val="000000"/>
            </a:solidFill>
            <a:miter lim="800000"/>
            <a:headEnd/>
            <a:tailEnd/>
          </a:ln>
        </p:spPr>
      </p:sp>
      <p:sp>
        <p:nvSpPr>
          <p:cNvPr id="573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ltLang="el-GR" sz="1800" b="1" smtClean="0"/>
              <a:t>Instructor’s Notes</a:t>
            </a:r>
          </a:p>
        </p:txBody>
      </p:sp>
      <p:sp>
        <p:nvSpPr>
          <p:cNvPr id="57348" name="3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58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D47FF3-D029-45AC-A330-E9B1E9B95628}" type="slidenum">
              <a:rPr lang="en-US" altLang="el-GR"/>
              <a:pPr/>
              <a:t>44</a:t>
            </a:fld>
            <a:endParaRPr lang="en-US" altLang="el-GR"/>
          </a:p>
        </p:txBody>
      </p:sp>
      <p:sp>
        <p:nvSpPr>
          <p:cNvPr id="58373"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65DCAD-A3FD-4B88-8422-912EB50F1E0D}" type="slidenum">
              <a:rPr lang="en-US" altLang="el-GR"/>
              <a:pPr/>
              <a:t>45</a:t>
            </a:fld>
            <a:endParaRPr lang="en-US" altLang="el-GR"/>
          </a:p>
        </p:txBody>
      </p:sp>
      <p:sp>
        <p:nvSpPr>
          <p:cNvPr id="59397"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0419"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smtClean="0"/>
          </a:p>
        </p:txBody>
      </p:sp>
      <p:sp>
        <p:nvSpPr>
          <p:cNvPr id="6042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9E5E93-400D-47FD-B7C9-2804A42D1A2D}" type="slidenum">
              <a:rPr lang="el-GR"/>
              <a:pPr/>
              <a:t>52</a:t>
            </a:fld>
            <a:endParaRPr lang="el-GR"/>
          </a:p>
        </p:txBody>
      </p:sp>
      <p:sp>
        <p:nvSpPr>
          <p:cNvPr id="60421"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61443"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ltLang="el-GR" smtClean="0"/>
          </a:p>
        </p:txBody>
      </p:sp>
      <p:sp>
        <p:nvSpPr>
          <p:cNvPr id="6144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7B9647-33A5-4C10-8DD2-CB196A955DA7}" type="slidenum">
              <a:rPr lang="el-GR" altLang="el-GR"/>
              <a:pPr/>
              <a:t>54</a:t>
            </a:fld>
            <a:endParaRPr lang="el-GR" altLang="el-GR"/>
          </a:p>
        </p:txBody>
      </p:sp>
      <p:sp>
        <p:nvSpPr>
          <p:cNvPr id="61445" name="4 - Θέση υποσέλιδου"/>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4" name="3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4 - Ορθογώνιο"/>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5 - Ορθογώνιο"/>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6 - Ορθογώνιο"/>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9 - Ευθεία γραμμή σύνδεσης"/>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11" name="10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2" name="11 - Ευθεία γραμμή σύνδεσης"/>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12 - Ευθεία γραμμή σύνδεσης"/>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4" name="13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5" name="14 - Ευθεία γραμμή σύνδεσης"/>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6" name="15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16 - Έλλειψη"/>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17 - Έλλειψη"/>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18 - Έλλειψη"/>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19 - Έλλειψη"/>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20 - Έλλειψη"/>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7 - Τίτλος"/>
          <p:cNvSpPr>
            <a:spLocks noGrp="1"/>
          </p:cNvSpPr>
          <p:nvPr>
            <p:ph type="ctrTitle"/>
          </p:nvPr>
        </p:nvSpPr>
        <p:spPr>
          <a:xfrm>
            <a:off x="2286000" y="3124200"/>
            <a:ext cx="6172200" cy="1894362"/>
          </a:xfrm>
        </p:spPr>
        <p:txBody>
          <a:bodyPr/>
          <a:lstStyle>
            <a:lvl1pPr>
              <a:defRPr b="1"/>
            </a:lvl1pPr>
          </a:lstStyle>
          <a:p>
            <a:r>
              <a:rPr lang="el-GR" smtClean="0"/>
              <a:t>Kλικ για επεξεργασία του τίτλου</a:t>
            </a:r>
            <a:endParaRPr lang="en-US"/>
          </a:p>
        </p:txBody>
      </p:sp>
      <p:sp>
        <p:nvSpPr>
          <p:cNvPr id="9" name="8 - Υπότιτλος"/>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smtClean="0"/>
              <a:t>Κάντε κλικ για να επεξεργαστείτε τον υπότιτλο του υποδείγματος</a:t>
            </a:r>
            <a:endParaRPr lang="en-US"/>
          </a:p>
        </p:txBody>
      </p:sp>
      <p:sp>
        <p:nvSpPr>
          <p:cNvPr id="22" name="27 - Θέση ημερομηνίας"/>
          <p:cNvSpPr>
            <a:spLocks noGrp="1"/>
          </p:cNvSpPr>
          <p:nvPr>
            <p:ph type="dt" sz="half" idx="10"/>
          </p:nvPr>
        </p:nvSpPr>
        <p:spPr bwMode="auto">
          <a:xfrm rot="5400000">
            <a:off x="7764463" y="1174750"/>
            <a:ext cx="2286000" cy="381000"/>
          </a:xfrm>
        </p:spPr>
        <p:txBody>
          <a:bodyPr/>
          <a:lstStyle>
            <a:lvl1pPr>
              <a:defRPr/>
            </a:lvl1pPr>
          </a:lstStyle>
          <a:p>
            <a:pPr>
              <a:defRPr/>
            </a:pPr>
            <a:endParaRPr lang="en-GB"/>
          </a:p>
        </p:txBody>
      </p:sp>
      <p:sp>
        <p:nvSpPr>
          <p:cNvPr id="23" name="16 - Θέση υποσέλιδου"/>
          <p:cNvSpPr>
            <a:spLocks noGrp="1"/>
          </p:cNvSpPr>
          <p:nvPr>
            <p:ph type="ftr" sz="quarter" idx="11"/>
          </p:nvPr>
        </p:nvSpPr>
        <p:spPr bwMode="auto">
          <a:xfrm rot="5400000">
            <a:off x="7077076" y="4181475"/>
            <a:ext cx="3657600" cy="384175"/>
          </a:xfrm>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24" name="28 - Θέση αριθμού διαφάνειας"/>
          <p:cNvSpPr>
            <a:spLocks noGrp="1"/>
          </p:cNvSpPr>
          <p:nvPr>
            <p:ph type="sldNum" sz="quarter" idx="12"/>
          </p:nvPr>
        </p:nvSpPr>
        <p:spPr bwMode="auto">
          <a:xfrm>
            <a:off x="1325563" y="4929188"/>
            <a:ext cx="609600" cy="517525"/>
          </a:xfrm>
        </p:spPr>
        <p:txBody>
          <a:bodyPr/>
          <a:lstStyle>
            <a:lvl1pPr>
              <a:defRPr/>
            </a:lvl1pPr>
          </a:lstStyle>
          <a:p>
            <a:pPr>
              <a:defRPr/>
            </a:pPr>
            <a:fld id="{73BC4854-534E-49A0-B5C8-E33A2A9493FE}" type="slidenum">
              <a:rPr lang="en-GB"/>
              <a:pPr>
                <a:defRPr/>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endParaRPr lang="en-GB"/>
          </a:p>
        </p:txBody>
      </p:sp>
      <p:sp>
        <p:nvSpPr>
          <p:cNvPr id="5" name="2 - Θέση υποσέλιδου"/>
          <p:cNvSpPr>
            <a:spLocks noGrp="1"/>
          </p:cNvSpPr>
          <p:nvPr>
            <p:ph type="ftr" sz="quarter" idx="11"/>
          </p:nvPr>
        </p:nvSpPr>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6" name="22 - Θέση αριθμού διαφάνειας"/>
          <p:cNvSpPr>
            <a:spLocks noGrp="1"/>
          </p:cNvSpPr>
          <p:nvPr>
            <p:ph type="sldNum" sz="quarter" idx="12"/>
          </p:nvPr>
        </p:nvSpPr>
        <p:spPr/>
        <p:txBody>
          <a:bodyPr/>
          <a:lstStyle>
            <a:lvl1pPr>
              <a:defRPr/>
            </a:lvl1pPr>
          </a:lstStyle>
          <a:p>
            <a:pPr>
              <a:defRPr/>
            </a:pPr>
            <a:fld id="{3E360B73-B96B-4EC5-802E-83417EFCA0FC}"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9"/>
            <a:ext cx="1676400" cy="5851525"/>
          </a:xfrm>
        </p:spPr>
        <p:txBody>
          <a:bodyPr vert="eaVert"/>
          <a:lstStyle/>
          <a:p>
            <a:r>
              <a:rPr lang="el-GR" smtClean="0"/>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13 - Θέση ημερομηνίας"/>
          <p:cNvSpPr>
            <a:spLocks noGrp="1"/>
          </p:cNvSpPr>
          <p:nvPr>
            <p:ph type="dt" sz="half" idx="10"/>
          </p:nvPr>
        </p:nvSpPr>
        <p:spPr/>
        <p:txBody>
          <a:bodyPr/>
          <a:lstStyle>
            <a:lvl1pPr>
              <a:defRPr/>
            </a:lvl1pPr>
          </a:lstStyle>
          <a:p>
            <a:pPr>
              <a:defRPr/>
            </a:pPr>
            <a:endParaRPr lang="en-GB"/>
          </a:p>
        </p:txBody>
      </p:sp>
      <p:sp>
        <p:nvSpPr>
          <p:cNvPr id="5" name="2 - Θέση υποσέλιδου"/>
          <p:cNvSpPr>
            <a:spLocks noGrp="1"/>
          </p:cNvSpPr>
          <p:nvPr>
            <p:ph type="ftr" sz="quarter" idx="11"/>
          </p:nvPr>
        </p:nvSpPr>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6" name="22 - Θέση αριθμού διαφάνειας"/>
          <p:cNvSpPr>
            <a:spLocks noGrp="1"/>
          </p:cNvSpPr>
          <p:nvPr>
            <p:ph type="sldNum" sz="quarter" idx="12"/>
          </p:nvPr>
        </p:nvSpPr>
        <p:spPr/>
        <p:txBody>
          <a:bodyPr/>
          <a:lstStyle>
            <a:lvl1pPr>
              <a:defRPr/>
            </a:lvl1pPr>
          </a:lstStyle>
          <a:p>
            <a:pPr>
              <a:defRPr/>
            </a:pPr>
            <a:fld id="{8A5D9AAC-6021-4849-A231-14AD23BC2680}"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150938" y="617538"/>
            <a:ext cx="7793037" cy="1143000"/>
          </a:xfrm>
        </p:spPr>
        <p:txBody>
          <a:bodyPr/>
          <a:lstStyle/>
          <a:p>
            <a:r>
              <a:rPr lang="el-GR" smtClean="0"/>
              <a:t>Kλικ για επεξεργασία του τίτλου</a:t>
            </a:r>
            <a:endParaRPr lang="el-GR"/>
          </a:p>
        </p:txBody>
      </p:sp>
      <p:sp>
        <p:nvSpPr>
          <p:cNvPr id="3" name="2 - Θέση πίνακα"/>
          <p:cNvSpPr>
            <a:spLocks noGrp="1"/>
          </p:cNvSpPr>
          <p:nvPr>
            <p:ph type="tbl" idx="1"/>
          </p:nvPr>
        </p:nvSpPr>
        <p:spPr>
          <a:xfrm>
            <a:off x="1182688" y="2017713"/>
            <a:ext cx="7772400" cy="4114800"/>
          </a:xfrm>
        </p:spPr>
        <p:txBody>
          <a:bodyPr>
            <a:normAutofit/>
          </a:bodyPr>
          <a:lstStyle/>
          <a:p>
            <a:pPr lvl="0"/>
            <a:endParaRPr lang="el-GR" noProof="0"/>
          </a:p>
        </p:txBody>
      </p:sp>
      <p:sp>
        <p:nvSpPr>
          <p:cNvPr id="4" name="3 - Θέση ημερομηνίας"/>
          <p:cNvSpPr>
            <a:spLocks noGrp="1"/>
          </p:cNvSpPr>
          <p:nvPr>
            <p:ph type="dt" sz="half" idx="10"/>
          </p:nvPr>
        </p:nvSpPr>
        <p:spPr>
          <a:xfrm>
            <a:off x="914400" y="6324600"/>
            <a:ext cx="1905000" cy="457200"/>
          </a:xfrm>
        </p:spPr>
        <p:txBody>
          <a:bodyPr/>
          <a:lstStyle>
            <a:lvl1pPr>
              <a:defRPr/>
            </a:lvl1pPr>
          </a:lstStyle>
          <a:p>
            <a:pPr>
              <a:defRPr/>
            </a:pPr>
            <a:endParaRPr lang="en-US"/>
          </a:p>
        </p:txBody>
      </p:sp>
      <p:sp>
        <p:nvSpPr>
          <p:cNvPr id="5" name="4 - Θέση υποσέλιδου"/>
          <p:cNvSpPr>
            <a:spLocks noGrp="1"/>
          </p:cNvSpPr>
          <p:nvPr>
            <p:ph type="ftr" sz="quarter" idx="11"/>
          </p:nvPr>
        </p:nvSpPr>
        <p:spPr>
          <a:xfrm>
            <a:off x="3352800" y="6324600"/>
            <a:ext cx="2895600" cy="457200"/>
          </a:xfrm>
        </p:spPr>
        <p:txBody>
          <a:bodyPr/>
          <a:lstStyle>
            <a:lvl1pPr>
              <a:defRPr smtClean="0"/>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US"/>
          </a:p>
        </p:txBody>
      </p:sp>
      <p:sp>
        <p:nvSpPr>
          <p:cNvPr id="6" name="5 - Θέση αριθμού διαφάνειας"/>
          <p:cNvSpPr>
            <a:spLocks noGrp="1"/>
          </p:cNvSpPr>
          <p:nvPr>
            <p:ph type="sldNum" sz="quarter" idx="12"/>
          </p:nvPr>
        </p:nvSpPr>
        <p:spPr>
          <a:xfrm>
            <a:off x="6781800" y="6324600"/>
            <a:ext cx="1905000" cy="457200"/>
          </a:xfrm>
        </p:spPr>
        <p:txBody>
          <a:bodyPr/>
          <a:lstStyle>
            <a:lvl1pPr>
              <a:defRPr/>
            </a:lvl1pPr>
          </a:lstStyle>
          <a:p>
            <a:pPr>
              <a:defRPr/>
            </a:pPr>
            <a:fld id="{DCE912DE-8596-4B98-A65F-00177CDEAD5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8" name="7 - Θέση περιεχομένου"/>
          <p:cNvSpPr>
            <a:spLocks noGrp="1"/>
          </p:cNvSpPr>
          <p:nvPr>
            <p:ph sz="quarter" idx="1"/>
          </p:nvPr>
        </p:nvSpPr>
        <p:spPr>
          <a:xfrm>
            <a:off x="457200" y="1600200"/>
            <a:ext cx="7467600" cy="487375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4" name="6 - Θέση ημερομηνίας"/>
          <p:cNvSpPr>
            <a:spLocks noGrp="1"/>
          </p:cNvSpPr>
          <p:nvPr>
            <p:ph type="dt" sz="half" idx="10"/>
          </p:nvPr>
        </p:nvSpPr>
        <p:spPr/>
        <p:txBody>
          <a:bodyPr rtlCol="0"/>
          <a:lstStyle>
            <a:lvl1pPr>
              <a:defRPr/>
            </a:lvl1pPr>
          </a:lstStyle>
          <a:p>
            <a:pPr>
              <a:defRPr/>
            </a:pPr>
            <a:endParaRPr lang="en-GB"/>
          </a:p>
        </p:txBody>
      </p:sp>
      <p:sp>
        <p:nvSpPr>
          <p:cNvPr id="5" name="8 - Θέση αριθμού διαφάνειας"/>
          <p:cNvSpPr>
            <a:spLocks noGrp="1"/>
          </p:cNvSpPr>
          <p:nvPr>
            <p:ph type="sldNum" sz="quarter" idx="11"/>
          </p:nvPr>
        </p:nvSpPr>
        <p:spPr/>
        <p:txBody>
          <a:bodyPr rtlCol="0"/>
          <a:lstStyle>
            <a:lvl1pPr>
              <a:defRPr/>
            </a:lvl1pPr>
          </a:lstStyle>
          <a:p>
            <a:pPr>
              <a:defRPr/>
            </a:pPr>
            <a:fld id="{0F884E50-3A51-4E71-92CE-3878CA1C6D89}" type="slidenum">
              <a:rPr lang="en-GB"/>
              <a:pPr>
                <a:defRPr/>
              </a:pPr>
              <a:t>‹#›</a:t>
            </a:fld>
            <a:endParaRPr lang="en-GB"/>
          </a:p>
        </p:txBody>
      </p:sp>
      <p:sp>
        <p:nvSpPr>
          <p:cNvPr id="6" name="9 - Θέση υποσέλιδου"/>
          <p:cNvSpPr>
            <a:spLocks noGrp="1"/>
          </p:cNvSpPr>
          <p:nvPr>
            <p:ph type="ftr" sz="quarter" idx="12"/>
          </p:nvPr>
        </p:nvSpPr>
        <p:spPr/>
        <p:txBody>
          <a:bodyPr rtlCol="0"/>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4" name="3 - Ορθογώνιο"/>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4 - Ορθογώνιο"/>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5 - Ορθογώνιο"/>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6 - Ορθογώνιο"/>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7 - Ευθεία γραμμή σύνδεσης"/>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p>
        </p:txBody>
      </p:sp>
      <p:sp>
        <p:nvSpPr>
          <p:cNvPr id="9" name="8 - Ευθεία γραμμή σύνδεσης"/>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p>
        </p:txBody>
      </p:sp>
      <p:sp>
        <p:nvSpPr>
          <p:cNvPr id="10" name="9 - Ευθεία γραμμή σύνδεσης"/>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1" name="10 - Ευθεία γραμμή σύνδεσης"/>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p>
        </p:txBody>
      </p:sp>
      <p:sp>
        <p:nvSpPr>
          <p:cNvPr id="12" name="11 - Ευθεία γραμμή σύνδεσης"/>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13" name="12 - Ορθογώνιο"/>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13 - Έλλειψη"/>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14 - Έλλειψη"/>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15 - Έλλειψη"/>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16 - Έλλειψη"/>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17 - Έλλειψη"/>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18 - Ευθεία γραμμή σύνδεσης"/>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2" name="1 - Τίτλος"/>
          <p:cNvSpPr>
            <a:spLocks noGrp="1"/>
          </p:cNvSpPr>
          <p:nvPr>
            <p:ph type="title"/>
          </p:nvPr>
        </p:nvSpPr>
        <p:spPr>
          <a:xfrm>
            <a:off x="2286000" y="2895600"/>
            <a:ext cx="6172200" cy="2053590"/>
          </a:xfrm>
        </p:spPr>
        <p:txBody>
          <a:bodyPr/>
          <a:lstStyle>
            <a:lvl1pPr algn="l">
              <a:buNone/>
              <a:defRPr sz="3000" b="1" cap="small" baseline="0"/>
            </a:lvl1pPr>
          </a:lstStyle>
          <a:p>
            <a:r>
              <a:rPr lang="el-GR" smtClean="0"/>
              <a:t>Kλικ για επεξεργασία του τίτλου</a:t>
            </a:r>
            <a:endParaRPr lang="en-US"/>
          </a:p>
        </p:txBody>
      </p:sp>
      <p:sp>
        <p:nvSpPr>
          <p:cNvPr id="3" name="2 - Θέση κειμένου"/>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smtClean="0"/>
              <a:t>Kλικ για επεξεργασία των στυλ του υποδείγματος</a:t>
            </a:r>
          </a:p>
        </p:txBody>
      </p:sp>
      <p:sp>
        <p:nvSpPr>
          <p:cNvPr id="20" name="3 - Θέση ημερομηνίας"/>
          <p:cNvSpPr>
            <a:spLocks noGrp="1"/>
          </p:cNvSpPr>
          <p:nvPr>
            <p:ph type="dt" sz="half" idx="10"/>
          </p:nvPr>
        </p:nvSpPr>
        <p:spPr bwMode="auto">
          <a:xfrm rot="5400000">
            <a:off x="7762875" y="1169988"/>
            <a:ext cx="2286000" cy="381000"/>
          </a:xfrm>
        </p:spPr>
        <p:txBody>
          <a:bodyPr/>
          <a:lstStyle>
            <a:lvl1pPr>
              <a:defRPr/>
            </a:lvl1pPr>
          </a:lstStyle>
          <a:p>
            <a:pPr>
              <a:defRPr/>
            </a:pPr>
            <a:endParaRPr lang="en-GB"/>
          </a:p>
        </p:txBody>
      </p:sp>
      <p:sp>
        <p:nvSpPr>
          <p:cNvPr id="21" name="4 - Θέση υποσέλιδου"/>
          <p:cNvSpPr>
            <a:spLocks noGrp="1"/>
          </p:cNvSpPr>
          <p:nvPr>
            <p:ph type="ftr" sz="quarter" idx="11"/>
          </p:nvPr>
        </p:nvSpPr>
        <p:spPr bwMode="auto">
          <a:xfrm rot="5400000">
            <a:off x="7077076" y="4178300"/>
            <a:ext cx="3657600" cy="384175"/>
          </a:xfrm>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22" name="5 - Θέση αριθμού διαφάνειας"/>
          <p:cNvSpPr>
            <a:spLocks noGrp="1"/>
          </p:cNvSpPr>
          <p:nvPr>
            <p:ph type="sldNum" sz="quarter" idx="12"/>
          </p:nvPr>
        </p:nvSpPr>
        <p:spPr bwMode="auto">
          <a:xfrm>
            <a:off x="1339850" y="4929188"/>
            <a:ext cx="609600" cy="517525"/>
          </a:xfrm>
        </p:spPr>
        <p:txBody>
          <a:bodyPr/>
          <a:lstStyle>
            <a:lvl1pPr>
              <a:defRPr/>
            </a:lvl1pPr>
          </a:lstStyle>
          <a:p>
            <a:pPr>
              <a:defRPr/>
            </a:pPr>
            <a:fld id="{07C0F6F9-CA98-4807-882B-C8061BD6C2CA}" type="slidenum">
              <a:rPr lang="en-GB"/>
              <a:pPr>
                <a:defRPr/>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9" name="8 - Θέση περιεχομένου"/>
          <p:cNvSpPr>
            <a:spLocks noGrp="1"/>
          </p:cNvSpPr>
          <p:nvPr>
            <p:ph sz="quarter" idx="1"/>
          </p:nvPr>
        </p:nvSpPr>
        <p:spPr>
          <a:xfrm>
            <a:off x="457200" y="1600200"/>
            <a:ext cx="3657600" cy="45720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1" name="10 - Θέση περιεχομένου"/>
          <p:cNvSpPr>
            <a:spLocks noGrp="1"/>
          </p:cNvSpPr>
          <p:nvPr>
            <p:ph sz="quarter" idx="2"/>
          </p:nvPr>
        </p:nvSpPr>
        <p:spPr>
          <a:xfrm>
            <a:off x="4270248" y="1600200"/>
            <a:ext cx="3657600" cy="45720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5" name="13 - Θέση ημερομηνίας"/>
          <p:cNvSpPr>
            <a:spLocks noGrp="1"/>
          </p:cNvSpPr>
          <p:nvPr>
            <p:ph type="dt" sz="half" idx="10"/>
          </p:nvPr>
        </p:nvSpPr>
        <p:spPr/>
        <p:txBody>
          <a:bodyPr/>
          <a:lstStyle>
            <a:lvl1pPr>
              <a:defRPr/>
            </a:lvl1pPr>
          </a:lstStyle>
          <a:p>
            <a:pPr>
              <a:defRPr/>
            </a:pPr>
            <a:endParaRPr lang="en-GB"/>
          </a:p>
        </p:txBody>
      </p:sp>
      <p:sp>
        <p:nvSpPr>
          <p:cNvPr id="6" name="2 - Θέση υποσέλιδου"/>
          <p:cNvSpPr>
            <a:spLocks noGrp="1"/>
          </p:cNvSpPr>
          <p:nvPr>
            <p:ph type="ftr" sz="quarter" idx="11"/>
          </p:nvPr>
        </p:nvSpPr>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7" name="22 - Θέση αριθμού διαφάνειας"/>
          <p:cNvSpPr>
            <a:spLocks noGrp="1"/>
          </p:cNvSpPr>
          <p:nvPr>
            <p:ph type="sldNum" sz="quarter" idx="12"/>
          </p:nvPr>
        </p:nvSpPr>
        <p:spPr/>
        <p:txBody>
          <a:bodyPr/>
          <a:lstStyle>
            <a:lvl1pPr>
              <a:defRPr/>
            </a:lvl1pPr>
          </a:lstStyle>
          <a:p>
            <a:pPr>
              <a:defRPr/>
            </a:pPr>
            <a:fld id="{F56D6443-0920-4E5F-B3B9-7DF66BDCEA9E}"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7543800" cy="1143000"/>
          </a:xfrm>
        </p:spPr>
        <p:txBody>
          <a:bodyPr/>
          <a:lstStyle>
            <a:lvl1pPr>
              <a:defRPr/>
            </a:lvl1pPr>
          </a:lstStyle>
          <a:p>
            <a:r>
              <a:rPr lang="el-GR" smtClean="0"/>
              <a:t>Kλικ για επεξεργασία του τίτλου</a:t>
            </a:r>
            <a:endParaRPr lang="en-US"/>
          </a:p>
        </p:txBody>
      </p:sp>
      <p:sp>
        <p:nvSpPr>
          <p:cNvPr id="11" name="10 - Θέση περιεχομένου"/>
          <p:cNvSpPr>
            <a:spLocks noGrp="1"/>
          </p:cNvSpPr>
          <p:nvPr>
            <p:ph sz="quarter" idx="2"/>
          </p:nvPr>
        </p:nvSpPr>
        <p:spPr>
          <a:xfrm>
            <a:off x="457200" y="2362200"/>
            <a:ext cx="3657600" cy="3886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3" name="12 - Θέση περιεχομένου"/>
          <p:cNvSpPr>
            <a:spLocks noGrp="1"/>
          </p:cNvSpPr>
          <p:nvPr>
            <p:ph sz="quarter" idx="4"/>
          </p:nvPr>
        </p:nvSpPr>
        <p:spPr>
          <a:xfrm>
            <a:off x="4371975" y="2362200"/>
            <a:ext cx="3657600" cy="3886200"/>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2" name="11 - Θέση κειμένου"/>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l-GR" smtClean="0"/>
              <a:t>Kλικ για επεξεργασία των στυλ του υποδείγματος</a:t>
            </a:r>
          </a:p>
        </p:txBody>
      </p:sp>
      <p:sp>
        <p:nvSpPr>
          <p:cNvPr id="14" name="13 - Θέση κειμένου"/>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l-GR" smtClean="0"/>
              <a:t>Kλικ για επεξεργασία των στυλ του υποδείγματος</a:t>
            </a:r>
          </a:p>
        </p:txBody>
      </p:sp>
      <p:sp>
        <p:nvSpPr>
          <p:cNvPr id="7" name="13 - Θέση ημερομηνίας"/>
          <p:cNvSpPr>
            <a:spLocks noGrp="1"/>
          </p:cNvSpPr>
          <p:nvPr>
            <p:ph type="dt" sz="half" idx="10"/>
          </p:nvPr>
        </p:nvSpPr>
        <p:spPr/>
        <p:txBody>
          <a:bodyPr/>
          <a:lstStyle>
            <a:lvl1pPr>
              <a:defRPr/>
            </a:lvl1pPr>
          </a:lstStyle>
          <a:p>
            <a:pPr>
              <a:defRPr/>
            </a:pPr>
            <a:endParaRPr lang="en-GB"/>
          </a:p>
        </p:txBody>
      </p:sp>
      <p:sp>
        <p:nvSpPr>
          <p:cNvPr id="8" name="2 - Θέση υποσέλιδου"/>
          <p:cNvSpPr>
            <a:spLocks noGrp="1"/>
          </p:cNvSpPr>
          <p:nvPr>
            <p:ph type="ftr" sz="quarter" idx="11"/>
          </p:nvPr>
        </p:nvSpPr>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9" name="22 - Θέση αριθμού διαφάνειας"/>
          <p:cNvSpPr>
            <a:spLocks noGrp="1"/>
          </p:cNvSpPr>
          <p:nvPr>
            <p:ph type="sldNum" sz="quarter" idx="12"/>
          </p:nvPr>
        </p:nvSpPr>
        <p:spPr/>
        <p:txBody>
          <a:bodyPr/>
          <a:lstStyle>
            <a:lvl1pPr>
              <a:defRPr/>
            </a:lvl1pPr>
          </a:lstStyle>
          <a:p>
            <a:pPr>
              <a:defRPr/>
            </a:pPr>
            <a:fld id="{FDAD8450-3466-4F08-9A44-A321C65A8DE0}"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n-US"/>
          </a:p>
        </p:txBody>
      </p:sp>
      <p:sp>
        <p:nvSpPr>
          <p:cNvPr id="3" name="5 - Θέση ημερομηνίας"/>
          <p:cNvSpPr>
            <a:spLocks noGrp="1"/>
          </p:cNvSpPr>
          <p:nvPr>
            <p:ph type="dt" sz="half" idx="10"/>
          </p:nvPr>
        </p:nvSpPr>
        <p:spPr/>
        <p:txBody>
          <a:bodyPr rtlCol="0"/>
          <a:lstStyle>
            <a:lvl1pPr>
              <a:defRPr/>
            </a:lvl1pPr>
          </a:lstStyle>
          <a:p>
            <a:pPr>
              <a:defRPr/>
            </a:pPr>
            <a:endParaRPr lang="en-GB"/>
          </a:p>
        </p:txBody>
      </p:sp>
      <p:sp>
        <p:nvSpPr>
          <p:cNvPr id="4" name="6 - Θέση αριθμού διαφάνειας"/>
          <p:cNvSpPr>
            <a:spLocks noGrp="1"/>
          </p:cNvSpPr>
          <p:nvPr>
            <p:ph type="sldNum" sz="quarter" idx="11"/>
          </p:nvPr>
        </p:nvSpPr>
        <p:spPr/>
        <p:txBody>
          <a:bodyPr rtlCol="0"/>
          <a:lstStyle>
            <a:lvl1pPr>
              <a:defRPr/>
            </a:lvl1pPr>
          </a:lstStyle>
          <a:p>
            <a:pPr>
              <a:defRPr/>
            </a:pPr>
            <a:fld id="{A073A963-7696-4061-8F3A-D7D5C0DAF312}" type="slidenum">
              <a:rPr lang="en-GB"/>
              <a:pPr>
                <a:defRPr/>
              </a:pPr>
              <a:t>‹#›</a:t>
            </a:fld>
            <a:endParaRPr lang="en-GB"/>
          </a:p>
        </p:txBody>
      </p:sp>
      <p:sp>
        <p:nvSpPr>
          <p:cNvPr id="5" name="7 - Θέση υποσέλιδου"/>
          <p:cNvSpPr>
            <a:spLocks noGrp="1"/>
          </p:cNvSpPr>
          <p:nvPr>
            <p:ph type="ftr" sz="quarter" idx="12"/>
          </p:nvPr>
        </p:nvSpPr>
        <p:spPr/>
        <p:txBody>
          <a:bodyPr rtlCol="0"/>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3 - Θέση ημερομηνίας"/>
          <p:cNvSpPr>
            <a:spLocks noGrp="1"/>
          </p:cNvSpPr>
          <p:nvPr>
            <p:ph type="dt" sz="half" idx="10"/>
          </p:nvPr>
        </p:nvSpPr>
        <p:spPr/>
        <p:txBody>
          <a:bodyPr/>
          <a:lstStyle>
            <a:lvl1pPr>
              <a:defRPr/>
            </a:lvl1pPr>
          </a:lstStyle>
          <a:p>
            <a:pPr>
              <a:defRPr/>
            </a:pPr>
            <a:endParaRPr lang="en-GB"/>
          </a:p>
        </p:txBody>
      </p:sp>
      <p:sp>
        <p:nvSpPr>
          <p:cNvPr id="3" name="2 - Θέση υποσέλιδου"/>
          <p:cNvSpPr>
            <a:spLocks noGrp="1"/>
          </p:cNvSpPr>
          <p:nvPr>
            <p:ph type="ftr" sz="quarter" idx="11"/>
          </p:nvPr>
        </p:nvSpPr>
        <p:spPr/>
        <p:txBody>
          <a:bodyPr/>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4" name="22 - Θέση αριθμού διαφάνειας"/>
          <p:cNvSpPr>
            <a:spLocks noGrp="1"/>
          </p:cNvSpPr>
          <p:nvPr>
            <p:ph type="sldNum" sz="quarter" idx="12"/>
          </p:nvPr>
        </p:nvSpPr>
        <p:spPr/>
        <p:txBody>
          <a:bodyPr/>
          <a:lstStyle>
            <a:lvl1pPr>
              <a:defRPr/>
            </a:lvl1pPr>
          </a:lstStyle>
          <a:p>
            <a:pPr>
              <a:defRPr/>
            </a:pPr>
            <a:fld id="{57E2ED46-1E7E-4D9C-A107-7224D60AD061}"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5" name="4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6" name="5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7" name="6 - Ευθεία γραμμή σύνδεσης"/>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8" name="7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9" name="8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9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1" name="10 - Έλλειψη"/>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1 - Τίτλος"/>
          <p:cNvSpPr>
            <a:spLocks noGrp="1"/>
          </p:cNvSpPr>
          <p:nvPr>
            <p:ph type="title"/>
          </p:nvPr>
        </p:nvSpPr>
        <p:spPr>
          <a:xfrm rot="5400000">
            <a:off x="3371850" y="3200400"/>
            <a:ext cx="6309360" cy="457200"/>
          </a:xfrm>
        </p:spPr>
        <p:txBody>
          <a:bodyPr/>
          <a:lstStyle>
            <a:lvl1pPr algn="l">
              <a:buNone/>
              <a:defRPr sz="2000" b="1" cap="small" baseline="0"/>
            </a:lvl1pPr>
          </a:lstStyle>
          <a:p>
            <a:r>
              <a:rPr lang="el-GR" smtClean="0"/>
              <a:t>Kλικ για επεξεργασία του τίτλου</a:t>
            </a:r>
            <a:endParaRPr lang="en-US"/>
          </a:p>
        </p:txBody>
      </p:sp>
      <p:sp>
        <p:nvSpPr>
          <p:cNvPr id="3" name="2 - Θέση κειμένου"/>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l-GR" smtClean="0"/>
              <a:t>Kλικ για επεξεργασία των στυλ του υποδείγματος</a:t>
            </a:r>
          </a:p>
        </p:txBody>
      </p:sp>
      <p:sp>
        <p:nvSpPr>
          <p:cNvPr id="18" name="17 - Θέση περιεχομένου"/>
          <p:cNvSpPr>
            <a:spLocks noGrp="1"/>
          </p:cNvSpPr>
          <p:nvPr>
            <p:ph sz="quarter" idx="1"/>
          </p:nvPr>
        </p:nvSpPr>
        <p:spPr>
          <a:xfrm>
            <a:off x="304800" y="274320"/>
            <a:ext cx="5638800" cy="632764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a:p>
        </p:txBody>
      </p:sp>
      <p:sp>
        <p:nvSpPr>
          <p:cNvPr id="12" name="20 - Θέση ημερομηνίας"/>
          <p:cNvSpPr>
            <a:spLocks noGrp="1"/>
          </p:cNvSpPr>
          <p:nvPr>
            <p:ph type="dt" sz="half" idx="10"/>
          </p:nvPr>
        </p:nvSpPr>
        <p:spPr/>
        <p:txBody>
          <a:bodyPr rtlCol="0"/>
          <a:lstStyle>
            <a:lvl1pPr>
              <a:defRPr/>
            </a:lvl1pPr>
          </a:lstStyle>
          <a:p>
            <a:pPr>
              <a:defRPr/>
            </a:pPr>
            <a:endParaRPr lang="en-GB"/>
          </a:p>
        </p:txBody>
      </p:sp>
      <p:sp>
        <p:nvSpPr>
          <p:cNvPr id="13" name="21 - Θέση αριθμού διαφάνειας"/>
          <p:cNvSpPr>
            <a:spLocks noGrp="1"/>
          </p:cNvSpPr>
          <p:nvPr>
            <p:ph type="sldNum" sz="quarter" idx="11"/>
          </p:nvPr>
        </p:nvSpPr>
        <p:spPr/>
        <p:txBody>
          <a:bodyPr rtlCol="0"/>
          <a:lstStyle>
            <a:lvl1pPr>
              <a:defRPr/>
            </a:lvl1pPr>
          </a:lstStyle>
          <a:p>
            <a:pPr>
              <a:defRPr/>
            </a:pPr>
            <a:fld id="{6EED8040-A49C-441B-8FAF-9F31F7917E3E}" type="slidenum">
              <a:rPr lang="en-GB"/>
              <a:pPr>
                <a:defRPr/>
              </a:pPr>
              <a:t>‹#›</a:t>
            </a:fld>
            <a:endParaRPr lang="en-GB"/>
          </a:p>
        </p:txBody>
      </p:sp>
      <p:sp>
        <p:nvSpPr>
          <p:cNvPr id="14" name="22 - Θέση υποσέλιδου"/>
          <p:cNvSpPr>
            <a:spLocks noGrp="1"/>
          </p:cNvSpPr>
          <p:nvPr>
            <p:ph type="ftr" sz="quarter" idx="12"/>
          </p:nvPr>
        </p:nvSpPr>
        <p:spPr/>
        <p:txBody>
          <a:bodyPr rtlCol="0"/>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5" name="4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6" name="5 - Έλλειψη"/>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6 - Ευθεία γραμμή σύνδεσης"/>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8" name="7 - Ορθογώνιο"/>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8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9 - Ευθεία γραμμή σύνδεσης"/>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p>
        </p:txBody>
      </p:sp>
      <p:sp>
        <p:nvSpPr>
          <p:cNvPr id="11" name="10 - Ευθεία γραμμή σύνδεσης"/>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p>
        </p:txBody>
      </p:sp>
      <p:sp>
        <p:nvSpPr>
          <p:cNvPr id="2" name="1 - Τίτλος"/>
          <p:cNvSpPr>
            <a:spLocks noGrp="1"/>
          </p:cNvSpPr>
          <p:nvPr>
            <p:ph type="title"/>
          </p:nvPr>
        </p:nvSpPr>
        <p:spPr>
          <a:xfrm rot="5400000">
            <a:off x="3350133" y="3200400"/>
            <a:ext cx="6309360" cy="457200"/>
          </a:xfrm>
        </p:spPr>
        <p:txBody>
          <a:bodyPr/>
          <a:lstStyle>
            <a:lvl1pPr algn="l">
              <a:buNone/>
              <a:defRPr sz="2000" b="1"/>
            </a:lvl1pPr>
          </a:lstStyle>
          <a:p>
            <a:r>
              <a:rPr lang="el-GR" smtClean="0"/>
              <a:t>Kλικ για επεξεργασία του τίτλου</a:t>
            </a:r>
            <a:endParaRPr lang="en-US"/>
          </a:p>
        </p:txBody>
      </p:sp>
      <p:sp>
        <p:nvSpPr>
          <p:cNvPr id="3" name="2 - Θέση εικόνας"/>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l-GR" noProof="0" smtClean="0"/>
              <a:t>Κάντε κλικ στο εικονίδιο για να προσθέσετε μια εικόνα</a:t>
            </a:r>
            <a:endParaRPr lang="en-US" noProof="0" dirty="0"/>
          </a:p>
        </p:txBody>
      </p:sp>
      <p:sp>
        <p:nvSpPr>
          <p:cNvPr id="4" name="3 - Θέση κειμένου"/>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l-GR" smtClean="0"/>
              <a:t>Kλικ για επεξεργασία των στυλ του υποδείγματος</a:t>
            </a:r>
          </a:p>
        </p:txBody>
      </p:sp>
      <p:sp>
        <p:nvSpPr>
          <p:cNvPr id="12" name="16 - Θέση ημερομηνίας"/>
          <p:cNvSpPr>
            <a:spLocks noGrp="1"/>
          </p:cNvSpPr>
          <p:nvPr>
            <p:ph type="dt" sz="half" idx="10"/>
          </p:nvPr>
        </p:nvSpPr>
        <p:spPr/>
        <p:txBody>
          <a:bodyPr rtlCol="0"/>
          <a:lstStyle>
            <a:lvl1pPr>
              <a:defRPr/>
            </a:lvl1pPr>
          </a:lstStyle>
          <a:p>
            <a:pPr>
              <a:defRPr/>
            </a:pPr>
            <a:endParaRPr lang="en-GB"/>
          </a:p>
        </p:txBody>
      </p:sp>
      <p:sp>
        <p:nvSpPr>
          <p:cNvPr id="13" name="17 - Θέση αριθμού διαφάνειας"/>
          <p:cNvSpPr>
            <a:spLocks noGrp="1"/>
          </p:cNvSpPr>
          <p:nvPr>
            <p:ph type="sldNum" sz="quarter" idx="11"/>
          </p:nvPr>
        </p:nvSpPr>
        <p:spPr/>
        <p:txBody>
          <a:bodyPr rtlCol="0"/>
          <a:lstStyle>
            <a:lvl1pPr>
              <a:defRPr/>
            </a:lvl1pPr>
          </a:lstStyle>
          <a:p>
            <a:pPr>
              <a:defRPr/>
            </a:pPr>
            <a:fld id="{8301B31B-FF5E-4916-AB56-F9D5B20FD4A0}" type="slidenum">
              <a:rPr lang="en-GB"/>
              <a:pPr>
                <a:defRPr/>
              </a:pPr>
              <a:t>‹#›</a:t>
            </a:fld>
            <a:endParaRPr lang="en-GB"/>
          </a:p>
        </p:txBody>
      </p:sp>
      <p:sp>
        <p:nvSpPr>
          <p:cNvPr id="14" name="20 - Θέση υποσέλιδου"/>
          <p:cNvSpPr>
            <a:spLocks noGrp="1"/>
          </p:cNvSpPr>
          <p:nvPr>
            <p:ph type="ftr" sz="quarter" idx="12"/>
          </p:nvPr>
        </p:nvSpPr>
        <p:spPr/>
        <p:txBody>
          <a:bodyPr rtlCol="0"/>
          <a:lstStyle>
            <a:lvl1pPr>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15 - Ευθεία γραμμή σύνδεσης"/>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p>
        </p:txBody>
      </p:sp>
      <p:sp>
        <p:nvSpPr>
          <p:cNvPr id="22" name="21 - Θέση τίτλου"/>
          <p:cNvSpPr>
            <a:spLocks noGrp="1"/>
          </p:cNvSpPr>
          <p:nvPr>
            <p:ph type="title"/>
          </p:nvPr>
        </p:nvSpPr>
        <p:spPr>
          <a:xfrm>
            <a:off x="457200" y="274638"/>
            <a:ext cx="7467600" cy="1143000"/>
          </a:xfrm>
          <a:prstGeom prst="rect">
            <a:avLst/>
          </a:prstGeom>
        </p:spPr>
        <p:txBody>
          <a:bodyPr vert="horz" anchor="b">
            <a:normAutofit/>
          </a:bodyPr>
          <a:lstStyle/>
          <a:p>
            <a:r>
              <a:rPr lang="el-GR" smtClean="0"/>
              <a:t>Kλικ για επεξεργασία του τίτλου</a:t>
            </a:r>
            <a:endParaRPr lang="en-US"/>
          </a:p>
        </p:txBody>
      </p:sp>
      <p:sp>
        <p:nvSpPr>
          <p:cNvPr id="5124" name="12 - Θέση κειμένου"/>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4" name="13 - Θέση ημερομηνίας"/>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GB"/>
          </a:p>
        </p:txBody>
      </p:sp>
      <p:sp>
        <p:nvSpPr>
          <p:cNvPr id="3" name="2 - Θέση υποσέλιδου"/>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smtClean="0">
                <a:solidFill>
                  <a:schemeClr val="tx2"/>
                </a:solidFill>
              </a:defRPr>
            </a:lvl1pPr>
          </a:lstStyle>
          <a:p>
            <a:pPr>
              <a:defRPr/>
            </a:pPr>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
        <p:nvSpPr>
          <p:cNvPr id="7" name="6 - Ευθεία γραμμή σύνδεσης"/>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p>
        </p:txBody>
      </p:sp>
      <p:sp>
        <p:nvSpPr>
          <p:cNvPr id="9" name="8 - Ευθεία γραμμή σύνδεσης"/>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0" name="9 - Ορθογώνιο"/>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10 - Ευθεία γραμμή σύνδεσης"/>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p>
        </p:txBody>
      </p:sp>
      <p:sp>
        <p:nvSpPr>
          <p:cNvPr id="12" name="11 - Έλλειψη"/>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22 - Θέση αριθμού διαφάνειας"/>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smtClean="0">
                <a:solidFill>
                  <a:srgbClr val="FFFFFF"/>
                </a:solidFill>
              </a:defRPr>
            </a:lvl1pPr>
          </a:lstStyle>
          <a:p>
            <a:pPr>
              <a:defRPr/>
            </a:pPr>
            <a:fld id="{8AE7E366-6187-4E4C-BA9A-6A070F1F303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0" r:id="rId4"/>
    <p:sldLayoutId id="2147483721" r:id="rId5"/>
    <p:sldLayoutId id="2147483728" r:id="rId6"/>
    <p:sldLayoutId id="2147483722" r:id="rId7"/>
    <p:sldLayoutId id="2147483729" r:id="rId8"/>
    <p:sldLayoutId id="2147483730" r:id="rId9"/>
    <p:sldLayoutId id="2147483723" r:id="rId10"/>
    <p:sldLayoutId id="2147483724" r:id="rId11"/>
    <p:sldLayoutId id="2147483731" r:id="rId12"/>
  </p:sldLayoutIdLst>
  <p:hf sldNum="0" hdr="0" dt="0"/>
  <p:txStyles>
    <p:titleStyle>
      <a:lvl1pPr algn="l" rtl="0" fontAlgn="base">
        <a:spcBef>
          <a:spcPct val="0"/>
        </a:spcBef>
        <a:spcAft>
          <a:spcPct val="0"/>
        </a:spcAft>
        <a:defRPr sz="3000" kern="1200" cap="small">
          <a:solidFill>
            <a:schemeClr val="tx2"/>
          </a:solidFill>
          <a:latin typeface="+mj-lt"/>
          <a:ea typeface="+mj-ea"/>
          <a:cs typeface="+mj-cs"/>
        </a:defRPr>
      </a:lvl1pPr>
      <a:lvl2pPr algn="l" rtl="0" fontAlgn="base">
        <a:spcBef>
          <a:spcPct val="0"/>
        </a:spcBef>
        <a:spcAft>
          <a:spcPct val="0"/>
        </a:spcAft>
        <a:defRPr sz="3000">
          <a:solidFill>
            <a:schemeClr val="tx2"/>
          </a:solidFill>
          <a:latin typeface="Century Schoolbook" pitchFamily="18" charset="0"/>
        </a:defRPr>
      </a:lvl2pPr>
      <a:lvl3pPr algn="l" rtl="0" fontAlgn="base">
        <a:spcBef>
          <a:spcPct val="0"/>
        </a:spcBef>
        <a:spcAft>
          <a:spcPct val="0"/>
        </a:spcAft>
        <a:defRPr sz="3000">
          <a:solidFill>
            <a:schemeClr val="tx2"/>
          </a:solidFill>
          <a:latin typeface="Century Schoolbook" pitchFamily="18" charset="0"/>
        </a:defRPr>
      </a:lvl3pPr>
      <a:lvl4pPr algn="l" rtl="0" fontAlgn="base">
        <a:spcBef>
          <a:spcPct val="0"/>
        </a:spcBef>
        <a:spcAft>
          <a:spcPct val="0"/>
        </a:spcAft>
        <a:defRPr sz="3000">
          <a:solidFill>
            <a:schemeClr val="tx2"/>
          </a:solidFill>
          <a:latin typeface="Century Schoolbook" pitchFamily="18" charset="0"/>
        </a:defRPr>
      </a:lvl4pPr>
      <a:lvl5pPr algn="l" rtl="0" fontAlgn="base">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fontAlgn="base">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fontAlgn="base">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fontAlgn="base">
        <a:spcBef>
          <a:spcPct val="20000"/>
        </a:spcBef>
        <a:spcAft>
          <a:spcPct val="0"/>
        </a:spcAft>
        <a:buClr>
          <a:srgbClr val="E0752F"/>
        </a:buClr>
        <a:buSzPct val="60000"/>
        <a:buFont typeface="Wingdings" pitchFamily="2" charset="2"/>
        <a:buChar char=""/>
        <a:defRPr kern="1200">
          <a:solidFill>
            <a:schemeClr val="tx1"/>
          </a:solidFill>
          <a:latin typeface="+mn-lt"/>
          <a:ea typeface="+mn-ea"/>
          <a:cs typeface="+mn-cs"/>
        </a:defRPr>
      </a:lvl3pPr>
      <a:lvl4pPr marL="1187450" indent="-182563" algn="l" rtl="0" fontAlgn="base">
        <a:spcBef>
          <a:spcPct val="20000"/>
        </a:spcBef>
        <a:spcAft>
          <a:spcPct val="0"/>
        </a:spcAft>
        <a:buClr>
          <a:srgbClr val="FEC3AE"/>
        </a:buClr>
        <a:buSzPct val="60000"/>
        <a:buFont typeface="Wingdings" pitchFamily="2" charset="2"/>
        <a:buChar char=""/>
        <a:defRPr kern="1200">
          <a:solidFill>
            <a:schemeClr val="tx1"/>
          </a:solidFill>
          <a:latin typeface="+mn-lt"/>
          <a:ea typeface="+mn-ea"/>
          <a:cs typeface="+mn-cs"/>
        </a:defRPr>
      </a:lvl4pPr>
      <a:lvl5pPr marL="1462088" indent="-182563" algn="l" rtl="0" fontAlgn="base">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Microsoft_Word_97_-_2003_Document1.doc"/><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8" Type="http://schemas.openxmlformats.org/officeDocument/2006/relationships/oleObject" Target="../embeddings/Microsoft_Word_97_-_2003_Document3.doc"/><Relationship Id="rId3" Type="http://schemas.openxmlformats.org/officeDocument/2006/relationships/notesSlide" Target="../notesSlides/notesSlide10.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Microsoft_Word_97_-_2003_Document2.doc"/><Relationship Id="rId4" Type="http://schemas.openxmlformats.org/officeDocument/2006/relationships/oleObject" Target="../embeddings/oleObject2.bin"/><Relationship Id="rId9" Type="http://schemas.openxmlformats.org/officeDocument/2006/relationships/image" Target="../media/image15.w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Microsoft_Word_97_-_2003_Document4.doc"/><Relationship Id="rId4" Type="http://schemas.openxmlformats.org/officeDocument/2006/relationships/oleObject" Target="../embeddings/oleObject4.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3.wmf"/><Relationship Id="rId5" Type="http://schemas.openxmlformats.org/officeDocument/2006/relationships/oleObject" Target="../embeddings/Microsoft_Word_97_-_2003_Document5.doc"/><Relationship Id="rId4" Type="http://schemas.openxmlformats.org/officeDocument/2006/relationships/oleObject" Target="../embeddings/oleObject5.bin"/></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0" y="3124200"/>
            <a:ext cx="6172200" cy="1893888"/>
          </a:xfrm>
        </p:spPr>
        <p:txBody>
          <a:bodyPr/>
          <a:lstStyle/>
          <a:p>
            <a:pPr fontAlgn="auto">
              <a:spcAft>
                <a:spcPts val="0"/>
              </a:spcAft>
              <a:defRPr/>
            </a:pPr>
            <a:r>
              <a:rPr lang="el-GR" sz="2400" dirty="0" err="1" smtClean="0"/>
              <a:t>Διαταραχη</a:t>
            </a:r>
            <a:r>
              <a:rPr lang="el-GR" sz="2400" dirty="0" smtClean="0"/>
              <a:t> </a:t>
            </a:r>
            <a:r>
              <a:rPr lang="el-GR" sz="2400" dirty="0" err="1" smtClean="0"/>
              <a:t>αυτιστικου</a:t>
            </a:r>
            <a:r>
              <a:rPr lang="el-GR" sz="2400" dirty="0" smtClean="0"/>
              <a:t> </a:t>
            </a:r>
            <a:r>
              <a:rPr lang="el-GR" sz="2400" dirty="0" err="1" smtClean="0"/>
              <a:t>φασματοσ</a:t>
            </a:r>
            <a:endParaRPr lang="el-GR" sz="2400" dirty="0" smtClean="0"/>
          </a:p>
        </p:txBody>
      </p:sp>
      <p:sp>
        <p:nvSpPr>
          <p:cNvPr id="2051" name="Rectangle 3"/>
          <p:cNvSpPr>
            <a:spLocks noGrp="1" noChangeArrowheads="1"/>
          </p:cNvSpPr>
          <p:nvPr>
            <p:ph type="subTitle" idx="1"/>
          </p:nvPr>
        </p:nvSpPr>
        <p:spPr>
          <a:xfrm>
            <a:off x="2286000" y="5003800"/>
            <a:ext cx="6172200" cy="1371600"/>
          </a:xfrm>
        </p:spPr>
        <p:txBody>
          <a:bodyPr>
            <a:normAutofit/>
          </a:bodyPr>
          <a:lstStyle/>
          <a:p>
            <a:pPr fontAlgn="auto">
              <a:spcAft>
                <a:spcPts val="0"/>
              </a:spcAft>
              <a:buFont typeface="Wingdings"/>
              <a:buNone/>
              <a:defRPr/>
            </a:pPr>
            <a:r>
              <a:rPr lang="el-GR" sz="2800" dirty="0" smtClean="0"/>
              <a:t>Διδάσκουσα: Ελένη </a:t>
            </a:r>
            <a:r>
              <a:rPr lang="el-GR" sz="2800" dirty="0" err="1" smtClean="0"/>
              <a:t>Τραγουλιά</a:t>
            </a:r>
            <a:r>
              <a:rPr lang="el-GR" sz="2800" dirty="0" smtClean="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z="3200" dirty="0" err="1" smtClean="0"/>
              <a:t>Χαρακτηριστικα</a:t>
            </a:r>
            <a:r>
              <a:rPr lang="el-GR" sz="3200" dirty="0" smtClean="0"/>
              <a:t> </a:t>
            </a:r>
            <a:r>
              <a:rPr lang="el-GR" sz="3200" dirty="0" err="1" smtClean="0"/>
              <a:t>παιδιων</a:t>
            </a:r>
            <a:r>
              <a:rPr lang="el-GR" sz="3200" dirty="0" smtClean="0"/>
              <a:t> με </a:t>
            </a:r>
            <a:r>
              <a:rPr lang="el-GR" sz="3200" dirty="0" err="1" smtClean="0"/>
              <a:t>αυτισμο</a:t>
            </a:r>
            <a:endParaRPr lang="el-GR" dirty="0"/>
          </a:p>
        </p:txBody>
      </p:sp>
      <p:sp>
        <p:nvSpPr>
          <p:cNvPr id="3" name="2 - Θέση περιεχομένου"/>
          <p:cNvSpPr>
            <a:spLocks noGrp="1"/>
          </p:cNvSpPr>
          <p:nvPr>
            <p:ph sz="quarter" idx="1"/>
          </p:nvPr>
        </p:nvSpPr>
        <p:spPr/>
        <p:txBody>
          <a:bodyPr/>
          <a:lstStyle/>
          <a:p>
            <a:r>
              <a:rPr lang="el-GR" sz="2800" b="1" dirty="0" smtClean="0"/>
              <a:t>Στην επικοινωνία:</a:t>
            </a:r>
          </a:p>
          <a:p>
            <a:pPr lvl="1"/>
            <a:r>
              <a:rPr lang="el-GR" sz="2800" dirty="0" smtClean="0"/>
              <a:t>Έλλειψη ομιλίας ή καθυστερημένη ομιλία</a:t>
            </a:r>
          </a:p>
          <a:p>
            <a:pPr lvl="1"/>
            <a:r>
              <a:rPr lang="el-GR" sz="2800" dirty="0" smtClean="0"/>
              <a:t>Δυσκολία στη συζήτηση με τους άλλους (έναρξη, παρακολούθηση, ολοκλήρωση)</a:t>
            </a:r>
          </a:p>
          <a:p>
            <a:pPr lvl="1"/>
            <a:r>
              <a:rPr lang="el-GR" sz="2800" dirty="0" smtClean="0"/>
              <a:t>Ηχολαλία </a:t>
            </a:r>
            <a:r>
              <a:rPr lang="el-GR" sz="2800" i="1" dirty="0" smtClean="0"/>
              <a:t>Πολύ συχνά επαναλαμβάνουν ακριβώς αυτό που τους ρωτούμε Τι κάνεις; και απαντούν τι κάνεις; </a:t>
            </a:r>
          </a:p>
          <a:p>
            <a:pPr lvl="1">
              <a:buNone/>
            </a:pPr>
            <a:endParaRPr lang="el-GR" sz="2800" dirty="0" smtClean="0"/>
          </a:p>
          <a:p>
            <a:endParaRPr lang="el-G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pPr fontAlgn="auto">
              <a:spcAft>
                <a:spcPts val="0"/>
              </a:spcAft>
              <a:defRPr/>
            </a:pPr>
            <a:r>
              <a:rPr lang="el-GR" sz="2800" dirty="0" err="1" smtClean="0"/>
              <a:t>Διαδικασια</a:t>
            </a:r>
            <a:r>
              <a:rPr lang="el-GR" sz="2800" dirty="0" smtClean="0"/>
              <a:t> </a:t>
            </a:r>
            <a:r>
              <a:rPr lang="el-GR" sz="2800" dirty="0" err="1" smtClean="0"/>
              <a:t>διαγνωσησ</a:t>
            </a:r>
            <a:endParaRPr lang="el-GR" sz="2800" dirty="0" smtClean="0"/>
          </a:p>
        </p:txBody>
      </p:sp>
      <p:sp>
        <p:nvSpPr>
          <p:cNvPr id="19459" name="Rectangle 3"/>
          <p:cNvSpPr>
            <a:spLocks noGrp="1" noChangeArrowheads="1"/>
          </p:cNvSpPr>
          <p:nvPr>
            <p:ph type="body" idx="1"/>
          </p:nvPr>
        </p:nvSpPr>
        <p:spPr>
          <a:xfrm>
            <a:off x="457200" y="1600200"/>
            <a:ext cx="7467600" cy="4873625"/>
          </a:xfrm>
        </p:spPr>
        <p:txBody>
          <a:bodyPr/>
          <a:lstStyle/>
          <a:p>
            <a:r>
              <a:rPr lang="el-GR" dirty="0" smtClean="0"/>
              <a:t>Πηγή πληροφοριών αποτελούν οι γονείς του μαθητή και ο εκπαιδευτικός</a:t>
            </a:r>
          </a:p>
          <a:p>
            <a:r>
              <a:rPr lang="el-GR" dirty="0" smtClean="0"/>
              <a:t>Διεπιστημονική διάγνωση</a:t>
            </a:r>
          </a:p>
          <a:p>
            <a:r>
              <a:rPr lang="el-GR" dirty="0" smtClean="0"/>
              <a:t>Συλλογή στοιχείων μέσα από </a:t>
            </a:r>
          </a:p>
          <a:p>
            <a:pPr lvl="1"/>
            <a:r>
              <a:rPr lang="el-GR" sz="2400" dirty="0" smtClean="0"/>
              <a:t>Παρατήρηση</a:t>
            </a:r>
            <a:endParaRPr lang="en-US" sz="2400" dirty="0" smtClean="0"/>
          </a:p>
          <a:p>
            <a:pPr lvl="2"/>
            <a:r>
              <a:rPr lang="el-GR" sz="2400" dirty="0" smtClean="0"/>
              <a:t>Αλληλεπίδραση με </a:t>
            </a:r>
            <a:r>
              <a:rPr lang="el-GR" sz="2400" dirty="0" err="1" smtClean="0"/>
              <a:t>συνομιλήκους</a:t>
            </a:r>
            <a:r>
              <a:rPr lang="el-GR" sz="2400" dirty="0" smtClean="0"/>
              <a:t> και οικογένεια</a:t>
            </a:r>
          </a:p>
          <a:p>
            <a:pPr lvl="1"/>
            <a:r>
              <a:rPr lang="el-GR" sz="2400" dirty="0" smtClean="0"/>
              <a:t>Συζήτηση με το μαθητή</a:t>
            </a:r>
          </a:p>
          <a:p>
            <a:pPr lvl="1"/>
            <a:r>
              <a:rPr lang="el-GR" sz="2400" dirty="0" smtClean="0"/>
              <a:t>Συνεντεύξεις και πληροφορίες από γονείς, εκπαιδευτικό </a:t>
            </a:r>
            <a:r>
              <a:rPr lang="el-GR" sz="2400" dirty="0" err="1" smtClean="0"/>
              <a:t>κ.λπ</a:t>
            </a:r>
            <a:endParaRPr lang="el-GR" sz="2400" dirty="0" smtClean="0"/>
          </a:p>
          <a:p>
            <a:pPr lvl="1"/>
            <a:r>
              <a:rPr lang="el-GR" sz="2400" dirty="0" smtClean="0"/>
              <a:t>Βιντεοσκόπηση (για προσωπική χρήση, απαγορεύεται η δημοσιοποίηση)</a:t>
            </a:r>
          </a:p>
          <a:p>
            <a:pPr lvl="1">
              <a:buFontTx/>
              <a:buNone/>
            </a:pPr>
            <a:endParaRPr lang="el-GR" sz="1400" dirty="0" smtClean="0"/>
          </a:p>
          <a:p>
            <a:endParaRPr lang="el-GR" sz="1600" dirty="0" smtClean="0"/>
          </a:p>
          <a:p>
            <a:endParaRPr lang="el-GR" sz="1600"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fontAlgn="auto">
              <a:spcAft>
                <a:spcPts val="0"/>
              </a:spcAft>
              <a:defRPr/>
            </a:pPr>
            <a:r>
              <a:rPr lang="el-GR" sz="2400" dirty="0" err="1" smtClean="0"/>
              <a:t>Εκπαιδευση</a:t>
            </a:r>
            <a:r>
              <a:rPr lang="el-GR" sz="2400" dirty="0" smtClean="0"/>
              <a:t> </a:t>
            </a:r>
            <a:r>
              <a:rPr lang="el-GR" sz="2400" dirty="0" err="1" smtClean="0"/>
              <a:t>παιδιων</a:t>
            </a:r>
            <a:r>
              <a:rPr lang="el-GR" sz="2400" dirty="0" smtClean="0"/>
              <a:t> με </a:t>
            </a:r>
            <a:r>
              <a:rPr lang="el-GR" sz="2400" dirty="0" err="1" smtClean="0"/>
              <a:t>αυτισμο</a:t>
            </a:r>
            <a:endParaRPr lang="el-GR" sz="2400" dirty="0" smtClean="0"/>
          </a:p>
        </p:txBody>
      </p:sp>
      <p:sp>
        <p:nvSpPr>
          <p:cNvPr id="20483" name="Rectangle 3"/>
          <p:cNvSpPr>
            <a:spLocks noGrp="1" noChangeArrowheads="1"/>
          </p:cNvSpPr>
          <p:nvPr>
            <p:ph type="body" idx="1"/>
          </p:nvPr>
        </p:nvSpPr>
        <p:spPr>
          <a:xfrm>
            <a:off x="457200" y="1600200"/>
            <a:ext cx="7467600" cy="4873625"/>
          </a:xfrm>
        </p:spPr>
        <p:txBody>
          <a:bodyPr/>
          <a:lstStyle/>
          <a:p>
            <a:r>
              <a:rPr lang="el-GR" sz="1600" dirty="0" smtClean="0"/>
              <a:t>Στη χώρα μας όλο και περισσότερα παιδιά με αυτισμό εκπαιδεύονται στα σχολεία γενικής εκπαίδευσης </a:t>
            </a:r>
          </a:p>
          <a:p>
            <a:r>
              <a:rPr lang="el-GR" sz="1600" dirty="0" smtClean="0"/>
              <a:t>Κάποια παιδιά με αυτισμό μπορεί  να βρίσκονται και σε σχολεία για παιδιά με νοητική καθυστέρηση εξαιτίας της </a:t>
            </a:r>
            <a:r>
              <a:rPr lang="el-GR" sz="1600" dirty="0" err="1" smtClean="0"/>
              <a:t>συννοσηρότητας</a:t>
            </a:r>
            <a:r>
              <a:rPr lang="el-GR" sz="1600" dirty="0" smtClean="0"/>
              <a:t> αλλά και της έλλειψης σχολείων παιδιών με αυτισμό</a:t>
            </a:r>
          </a:p>
          <a:p>
            <a:pPr>
              <a:buFontTx/>
              <a:buNone/>
            </a:pPr>
            <a:endParaRPr lang="el-GR" sz="1600" dirty="0" smtClean="0"/>
          </a:p>
          <a:p>
            <a:r>
              <a:rPr lang="el-GR" sz="1600" dirty="0" smtClean="0"/>
              <a:t>Πολλά παιδιά με αυτισμό εξακολουθούν να εκπαιδεύονται σε μη εκπαιδευτικά πλαίσια όπως ψυχιατρικά νοσοκομεία, κέντρα ψυχική υγιεινής, ημερήσια προγράμματα που εποπτεύονται από το Υπουργείο Υγείας κ.λπ. Ακόμα και σε ιδρύματα τύπου «άσυλο»</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fontAlgn="auto">
              <a:spcAft>
                <a:spcPts val="0"/>
              </a:spcAft>
              <a:defRPr/>
            </a:pPr>
            <a:r>
              <a:rPr lang="en-US" sz="2000" smtClean="0"/>
              <a:t>TEACCH</a:t>
            </a:r>
            <a:br>
              <a:rPr lang="en-US" sz="2000" smtClean="0"/>
            </a:br>
            <a:r>
              <a:rPr lang="en-US" sz="2000" smtClean="0"/>
              <a:t>Treatment and Education of Autistic and Communication Handicapped Children</a:t>
            </a:r>
            <a:endParaRPr lang="el-GR" sz="2000" smtClean="0"/>
          </a:p>
        </p:txBody>
      </p:sp>
      <p:sp>
        <p:nvSpPr>
          <p:cNvPr id="21507" name="Rectangle 3"/>
          <p:cNvSpPr>
            <a:spLocks noGrp="1" noChangeArrowheads="1"/>
          </p:cNvSpPr>
          <p:nvPr>
            <p:ph type="body" idx="1"/>
          </p:nvPr>
        </p:nvSpPr>
        <p:spPr>
          <a:xfrm>
            <a:off x="457200" y="1600200"/>
            <a:ext cx="7467600" cy="4873625"/>
          </a:xfrm>
        </p:spPr>
        <p:txBody>
          <a:bodyPr/>
          <a:lstStyle/>
          <a:p>
            <a:pPr>
              <a:lnSpc>
                <a:spcPct val="90000"/>
              </a:lnSpc>
              <a:buFontTx/>
              <a:buNone/>
            </a:pPr>
            <a:r>
              <a:rPr lang="en-US" sz="1600" smtClean="0"/>
              <a:t>	 </a:t>
            </a:r>
            <a:r>
              <a:rPr lang="el-GR" sz="1600" smtClean="0"/>
              <a:t>Το </a:t>
            </a:r>
            <a:r>
              <a:rPr lang="en-US" sz="1600" smtClean="0"/>
              <a:t>TEACCH </a:t>
            </a:r>
            <a:r>
              <a:rPr lang="el-GR" sz="1600" smtClean="0"/>
              <a:t>μεταφράζεται ως «θεραπεία και Εκπαίδευση Παιδιών με Αυτισμό και Διαταραχές Επικοινωνίας» και αποτελεί ένα πρόγραμμα εκπαίδευσης για παιδιά με διαταραχές του αυτιστικού φάσματος.</a:t>
            </a:r>
          </a:p>
          <a:p>
            <a:pPr>
              <a:lnSpc>
                <a:spcPct val="90000"/>
              </a:lnSpc>
              <a:buFontTx/>
              <a:buNone/>
            </a:pPr>
            <a:endParaRPr lang="el-GR" sz="1600" smtClean="0"/>
          </a:p>
          <a:p>
            <a:pPr>
              <a:lnSpc>
                <a:spcPct val="90000"/>
              </a:lnSpc>
              <a:buFontTx/>
              <a:buNone/>
            </a:pPr>
            <a:r>
              <a:rPr lang="el-GR" sz="1600" smtClean="0"/>
              <a:t>Τα βασικά στοιχεία του </a:t>
            </a:r>
            <a:r>
              <a:rPr lang="en-US" sz="1600" smtClean="0"/>
              <a:t>TEACCH </a:t>
            </a:r>
            <a:r>
              <a:rPr lang="el-GR" sz="1600" smtClean="0"/>
              <a:t>είναι τα εξής:</a:t>
            </a:r>
          </a:p>
          <a:p>
            <a:pPr>
              <a:lnSpc>
                <a:spcPct val="90000"/>
              </a:lnSpc>
            </a:pPr>
            <a:r>
              <a:rPr lang="el-GR" sz="1600" smtClean="0"/>
              <a:t>Η φυσική δόμηση του περιβάλλοντος- κάθε δραστηριότητα φιλοξενείται σε συγκεκριμένο σημείο πχ. Περιοχή διδασκαλίας, ελεύθερου παιχνιδιού, δομημένου παιχνιδιού, φαγητού κ.λπ. (στόχος είναι να παραμείνει ο μαθητής για κάποιο χρονικό διάστημα σε ένα μέρος)</a:t>
            </a:r>
          </a:p>
          <a:p>
            <a:pPr>
              <a:lnSpc>
                <a:spcPct val="90000"/>
              </a:lnSpc>
            </a:pPr>
            <a:r>
              <a:rPr lang="el-GR" sz="1600" smtClean="0"/>
              <a:t>Το ατομικό ημερήσιο πρόγραμμα- το πρόγραμμα δίνεται στο μαθητή είτε γραπτά, είτε με εικόνες, σχήματα ή αντικείμενα (στόχος είναι να ξέρει το παιδί τι θα κάνει την επόμενη στιγμή)</a:t>
            </a:r>
          </a:p>
          <a:p>
            <a:pPr>
              <a:lnSpc>
                <a:spcPct val="90000"/>
              </a:lnSpc>
            </a:pPr>
            <a:r>
              <a:rPr lang="el-GR" sz="1600" smtClean="0"/>
              <a:t>Το σύστημα ατομικής εργασίας- αποτελεί τρόπο οργάνωσης κάθε δραστηριότητας στο σχολείο ή στο σπίτι (τι δουλειά θα κάνω; Πότε θα την κάνω; Πού θα την κάνω; Για πόση ώρα; Πώς ξέρω ότι τελείωσα; Τι θα κάνω μετά;)</a:t>
            </a:r>
          </a:p>
          <a:p>
            <a:pPr>
              <a:lnSpc>
                <a:spcPct val="90000"/>
              </a:lnSpc>
            </a:pPr>
            <a:r>
              <a:rPr lang="el-GR" sz="1600" smtClean="0"/>
              <a:t>Η οπτική παρουσίαση των δραστηριοτήτων πχ. Τοποθέτηση υλικών σε κουτιά, οπτικές οδηγίες για τον τρόπο χρήσης των υλικών, σηματοδότηση δραστηριότητας με χρώματα κ.λπ</a:t>
            </a:r>
          </a:p>
          <a:p>
            <a:pPr>
              <a:lnSpc>
                <a:spcPct val="90000"/>
              </a:lnSpc>
              <a:buFontTx/>
              <a:buNone/>
            </a:pPr>
            <a:endParaRPr lang="el-GR" sz="160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7" name="Picture 3" descr="C:\Users\vaio\Desktop\φωτογραφία0270.jpg"/>
          <p:cNvPicPr>
            <a:picLocks noGrp="1" noChangeAspect="1" noChangeArrowheads="1"/>
          </p:cNvPicPr>
          <p:nvPr>
            <p:ph sz="quarter" idx="1"/>
          </p:nvPr>
        </p:nvPicPr>
        <p:blipFill>
          <a:blip r:embed="rId2" cstate="print"/>
          <a:srcRect/>
          <a:stretch>
            <a:fillRect/>
          </a:stretch>
        </p:blipFill>
        <p:spPr bwMode="auto">
          <a:xfrm>
            <a:off x="1069848" y="1696148"/>
            <a:ext cx="6242304" cy="468172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vaio\Desktop\Φωτογραφία0003.jpg"/>
          <p:cNvPicPr>
            <a:picLocks noGrp="1" noChangeAspect="1" noChangeArrowheads="1"/>
          </p:cNvPicPr>
          <p:nvPr>
            <p:ph sz="quarter" idx="1"/>
          </p:nvPr>
        </p:nvPicPr>
        <p:blipFill>
          <a:blip r:embed="rId2" cstate="print"/>
          <a:srcRect/>
          <a:stretch>
            <a:fillRect/>
          </a:stretch>
        </p:blipFill>
        <p:spPr bwMode="auto">
          <a:xfrm>
            <a:off x="2363391" y="1600200"/>
            <a:ext cx="3288730" cy="487362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C:\Users\vaio\Desktop\Φωτογραφία0113.jpg"/>
          <p:cNvPicPr>
            <a:picLocks noGrp="1" noChangeAspect="1" noChangeArrowheads="1"/>
          </p:cNvPicPr>
          <p:nvPr>
            <p:ph sz="quarter" idx="1"/>
          </p:nvPr>
        </p:nvPicPr>
        <p:blipFill>
          <a:blip r:embed="rId2" cstate="print"/>
          <a:srcRect/>
          <a:stretch>
            <a:fillRect/>
          </a:stretch>
        </p:blipFill>
        <p:spPr bwMode="auto">
          <a:xfrm>
            <a:off x="2363390" y="1600200"/>
            <a:ext cx="3655219" cy="487362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C:\Users\vaio\Desktop\Φωτογραφία0115.jpg"/>
          <p:cNvPicPr>
            <a:picLocks noGrp="1" noChangeAspect="1" noChangeArrowheads="1"/>
          </p:cNvPicPr>
          <p:nvPr>
            <p:ph sz="quarter" idx="1"/>
          </p:nvPr>
        </p:nvPicPr>
        <p:blipFill>
          <a:blip r:embed="rId2" cstate="print"/>
          <a:srcRect/>
          <a:stretch>
            <a:fillRect/>
          </a:stretch>
        </p:blipFill>
        <p:spPr bwMode="auto">
          <a:xfrm>
            <a:off x="2363390" y="1600200"/>
            <a:ext cx="3655219" cy="487362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p:cNvSpPr>
          <p:nvPr>
            <p:ph type="title"/>
          </p:nvPr>
        </p:nvSpPr>
        <p:spPr/>
        <p:txBody>
          <a:bodyPr/>
          <a:lstStyle/>
          <a:p>
            <a:endParaRPr lang="el-GR" smtClean="0"/>
          </a:p>
        </p:txBody>
      </p:sp>
      <p:sp>
        <p:nvSpPr>
          <p:cNvPr id="51203" name="Rectangle 3"/>
          <p:cNvSpPr>
            <a:spLocks noGrp="1"/>
          </p:cNvSpPr>
          <p:nvPr>
            <p:ph sz="quarter" idx="1"/>
          </p:nvPr>
        </p:nvSpPr>
        <p:spPr/>
        <p:txBody>
          <a:bodyPr/>
          <a:lstStyle/>
          <a:p>
            <a:endParaRPr lang="el-GR" smtClean="0"/>
          </a:p>
        </p:txBody>
      </p:sp>
      <p:pic>
        <p:nvPicPr>
          <p:cNvPr id="51204" name="Picture 4" descr="Εικόνα 10η"/>
          <p:cNvPicPr>
            <a:picLocks noChangeAspect="1" noChangeArrowheads="1"/>
          </p:cNvPicPr>
          <p:nvPr/>
        </p:nvPicPr>
        <p:blipFill>
          <a:blip r:embed="rId2" cstate="print"/>
          <a:srcRect/>
          <a:stretch>
            <a:fillRect/>
          </a:stretch>
        </p:blipFill>
        <p:spPr bwMode="auto">
          <a:xfrm>
            <a:off x="1908175" y="188913"/>
            <a:ext cx="5184775" cy="6669087"/>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p:cNvSpPr>
          <p:nvPr>
            <p:ph type="title"/>
          </p:nvPr>
        </p:nvSpPr>
        <p:spPr/>
        <p:txBody>
          <a:bodyPr/>
          <a:lstStyle/>
          <a:p>
            <a:endParaRPr lang="el-GR" smtClean="0"/>
          </a:p>
        </p:txBody>
      </p:sp>
      <p:sp>
        <p:nvSpPr>
          <p:cNvPr id="52227" name="Rectangle 3"/>
          <p:cNvSpPr>
            <a:spLocks noGrp="1"/>
          </p:cNvSpPr>
          <p:nvPr>
            <p:ph sz="quarter" idx="1"/>
          </p:nvPr>
        </p:nvSpPr>
        <p:spPr/>
        <p:txBody>
          <a:bodyPr/>
          <a:lstStyle/>
          <a:p>
            <a:endParaRPr lang="el-GR" smtClean="0"/>
          </a:p>
        </p:txBody>
      </p:sp>
      <p:pic>
        <p:nvPicPr>
          <p:cNvPr id="52228" name="Picture 4" descr="Εικόνα 11η"/>
          <p:cNvPicPr>
            <a:picLocks noChangeAspect="1" noChangeArrowheads="1"/>
          </p:cNvPicPr>
          <p:nvPr/>
        </p:nvPicPr>
        <p:blipFill>
          <a:blip r:embed="rId2" cstate="print"/>
          <a:srcRect/>
          <a:stretch>
            <a:fillRect/>
          </a:stretch>
        </p:blipFill>
        <p:spPr bwMode="auto">
          <a:xfrm>
            <a:off x="2051050" y="0"/>
            <a:ext cx="5041900" cy="67691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Αυτισμοσ</a:t>
            </a:r>
            <a:r>
              <a:rPr lang="el-GR" dirty="0" smtClean="0"/>
              <a:t> – </a:t>
            </a:r>
            <a:r>
              <a:rPr lang="el-GR" dirty="0" err="1" smtClean="0"/>
              <a:t>μελετη</a:t>
            </a:r>
            <a:r>
              <a:rPr lang="el-GR" dirty="0" smtClean="0"/>
              <a:t> </a:t>
            </a:r>
            <a:r>
              <a:rPr lang="el-GR" dirty="0" err="1" smtClean="0"/>
              <a:t>περιπτωσησ</a:t>
            </a:r>
            <a:r>
              <a:rPr lang="el-GR" dirty="0" smtClean="0"/>
              <a:t> </a:t>
            </a:r>
            <a:endParaRPr lang="el-GR" dirty="0"/>
          </a:p>
        </p:txBody>
      </p:sp>
      <p:sp>
        <p:nvSpPr>
          <p:cNvPr id="3" name="2 - Θέση περιεχομένου"/>
          <p:cNvSpPr>
            <a:spLocks noGrp="1"/>
          </p:cNvSpPr>
          <p:nvPr>
            <p:ph sz="quarter" idx="1"/>
          </p:nvPr>
        </p:nvSpPr>
        <p:spPr/>
        <p:txBody>
          <a:bodyPr/>
          <a:lstStyle/>
          <a:p>
            <a:r>
              <a:rPr lang="el-GR" sz="2000" dirty="0" smtClean="0"/>
              <a:t>Ο Νίκος φοιτά στην πρώτη Δημοτικού και έχει διαγνωστεί από το οικείο ΚΕΔΔΥ με διάχυτη αναπτυξιακή διαταραχή με στοιχεία </a:t>
            </a:r>
            <a:r>
              <a:rPr lang="en-US" sz="2000" dirty="0" err="1" smtClean="0"/>
              <a:t>asperger</a:t>
            </a:r>
            <a:r>
              <a:rPr lang="en-US" sz="2000" dirty="0" smtClean="0"/>
              <a:t>. </a:t>
            </a:r>
          </a:p>
          <a:p>
            <a:pPr>
              <a:buNone/>
            </a:pPr>
            <a:r>
              <a:rPr lang="el-GR" sz="2000" dirty="0" smtClean="0"/>
              <a:t>Κατά τη φοίτησή του στο νηπιαγωγείο, ήταν πολύ μοναχικός, δεν έκανε παρέα με άλλα παιδιά, απασχολούνταν με θέματα άσχετα με τη διδασκαλία. Όταν η νηπιαγωγός έκανε μάθημα για ένα θέμα, ο Νίκος διέκοπτε και μιλούσε για τους πλανήτες τους οποίους ήξερε πάρα πολύ καλά. Στο ελεύθερο παιχνίδι ασχολιόταν μόνον με τα τουβλάκια με τα οποία έκανε κατασκευές. Θύμωνε πολύ αν η νηπιαγωγός τον προέτρεπε να τα μοιραστεί. Μπορούσε να συνυπάρχει με τα άλλα παιδιά μόνον παράλληλα χωρίς να χρειάζεται να μιλά ή να μοιράζεται κάτι μαζί τους.  Δεν ξεχνούσε το θυμό του εύκολα αλλά όλη μέρα μπορεί να μιλούσε για ένα περιστατικό που τον θύμωσε.  </a:t>
            </a:r>
            <a:endParaRPr lang="el-GR" sz="2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pPr fontAlgn="auto">
              <a:spcAft>
                <a:spcPts val="0"/>
              </a:spcAft>
              <a:defRPr/>
            </a:pPr>
            <a:r>
              <a:rPr lang="en-US" sz="2400" smtClean="0"/>
              <a:t>PECS</a:t>
            </a:r>
            <a:br>
              <a:rPr lang="en-US" sz="2400" smtClean="0"/>
            </a:br>
            <a:r>
              <a:rPr lang="en-US" sz="2400" smtClean="0"/>
              <a:t>PICTURE EXCHANGE COMMUNICATION SYSTEM</a:t>
            </a:r>
            <a:endParaRPr lang="el-GR" sz="2400" smtClean="0"/>
          </a:p>
        </p:txBody>
      </p:sp>
      <p:sp>
        <p:nvSpPr>
          <p:cNvPr id="22531" name="Rectangle 3"/>
          <p:cNvSpPr>
            <a:spLocks noGrp="1" noChangeArrowheads="1"/>
          </p:cNvSpPr>
          <p:nvPr>
            <p:ph type="body" idx="1"/>
          </p:nvPr>
        </p:nvSpPr>
        <p:spPr>
          <a:xfrm>
            <a:off x="457200" y="1600200"/>
            <a:ext cx="7467600" cy="4873625"/>
          </a:xfrm>
        </p:spPr>
        <p:txBody>
          <a:bodyPr/>
          <a:lstStyle/>
          <a:p>
            <a:pPr>
              <a:buFontTx/>
              <a:buNone/>
            </a:pPr>
            <a:r>
              <a:rPr lang="en-US" sz="1600" smtClean="0"/>
              <a:t>	To PECS </a:t>
            </a:r>
            <a:r>
              <a:rPr lang="el-GR" sz="1600" smtClean="0"/>
              <a:t>μεταφράζεται ως «Σύστημα επικοινωνίας μέσω ανταλλαγής εικόνων» και είναι ένα πρόγραμμα επικοινωνίας που επιτρέπει σε παιδιά και ενήλικες με διαταραχές της επικοινωνίας χωρίς λειτουργικό λόγο να αρχίσουν να επικοινωνούν.</a:t>
            </a:r>
          </a:p>
          <a:p>
            <a:pPr>
              <a:buFontTx/>
              <a:buNone/>
            </a:pPr>
            <a:endParaRPr lang="el-GR" sz="1600" smtClean="0"/>
          </a:p>
          <a:p>
            <a:pPr>
              <a:buFontTx/>
              <a:buNone/>
            </a:pPr>
            <a:r>
              <a:rPr lang="el-GR" sz="1600" smtClean="0"/>
              <a:t>	Αναπτύχθηκε το 1985 από τους Αμερικανούς </a:t>
            </a:r>
            <a:r>
              <a:rPr lang="en-US" sz="1600" smtClean="0"/>
              <a:t>Lori Frost and Andy Bondy.</a:t>
            </a:r>
          </a:p>
          <a:p>
            <a:pPr>
              <a:buFontTx/>
              <a:buNone/>
            </a:pPr>
            <a:endParaRPr lang="en-US" sz="1600" smtClean="0"/>
          </a:p>
          <a:p>
            <a:pPr>
              <a:buFontTx/>
              <a:buNone/>
            </a:pPr>
            <a:r>
              <a:rPr lang="en-US" sz="1600" smtClean="0"/>
              <a:t>	</a:t>
            </a:r>
            <a:r>
              <a:rPr lang="el-GR" sz="1600" smtClean="0"/>
              <a:t>Τα παιδιά μαθαίνουν να επικοινωνούν χρησιμοποιώντας εικόνες, ώστε να μάθουν γραμματικές δομές, σημασιολογικές σχέσεις και λειτουργίες επικοινωνίας</a:t>
            </a:r>
            <a:endParaRPr lang="en-US" sz="1600" smtClean="0"/>
          </a:p>
          <a:p>
            <a:pPr>
              <a:buFontTx/>
              <a:buNone/>
            </a:pPr>
            <a:endParaRPr lang="en-US" sz="1600" smtClean="0"/>
          </a:p>
          <a:p>
            <a:pPr>
              <a:buFontTx/>
              <a:buNone/>
            </a:pPr>
            <a:endParaRPr lang="en-US" sz="1600" smtClean="0"/>
          </a:p>
          <a:p>
            <a:pPr>
              <a:buFontTx/>
              <a:buNone/>
            </a:pPr>
            <a:r>
              <a:rPr lang="en-US" sz="1600" smtClean="0"/>
              <a:t>				</a:t>
            </a:r>
            <a:r>
              <a:rPr lang="el-GR" sz="1600" smtClean="0"/>
              <a:t>	</a:t>
            </a:r>
            <a:endParaRPr lang="el-GR" b="1"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286000" y="3124200"/>
            <a:ext cx="6172200" cy="1893888"/>
          </a:xfrm>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endParaRPr lang="el-GR" dirty="0"/>
          </a:p>
        </p:txBody>
      </p:sp>
      <p:sp>
        <p:nvSpPr>
          <p:cNvPr id="23555" name="2 - Υπότιτλος"/>
          <p:cNvSpPr>
            <a:spLocks noGrp="1"/>
          </p:cNvSpPr>
          <p:nvPr>
            <p:ph type="subTitle" idx="1"/>
          </p:nvPr>
        </p:nvSpPr>
        <p:spPr>
          <a:xfrm>
            <a:off x="2286000" y="5003800"/>
            <a:ext cx="6172200" cy="1371600"/>
          </a:xfrm>
        </p:spPr>
        <p:txBody>
          <a:bodyPr/>
          <a:lstStyle/>
          <a:p>
            <a:endParaRPr lang="el-GR"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endParaRPr lang="el-GR" dirty="0"/>
          </a:p>
        </p:txBody>
      </p:sp>
      <p:sp>
        <p:nvSpPr>
          <p:cNvPr id="24579" name="2 - Θέση περιεχομένου"/>
          <p:cNvSpPr>
            <a:spLocks noGrp="1"/>
          </p:cNvSpPr>
          <p:nvPr>
            <p:ph idx="1"/>
          </p:nvPr>
        </p:nvSpPr>
        <p:spPr>
          <a:xfrm>
            <a:off x="457200" y="1600200"/>
            <a:ext cx="7467600" cy="4873625"/>
          </a:xfrm>
        </p:spPr>
        <p:txBody>
          <a:bodyPr/>
          <a:lstStyle/>
          <a:p>
            <a:r>
              <a:rPr lang="el-GR" dirty="0" smtClean="0"/>
              <a:t>Είναι ιστορίες καθημερινής πρακτικής που  απευθύνονται σε παιδιά που παρουσιάζουν διάχυτη αναπτυξιακή διαταραχή </a:t>
            </a:r>
          </a:p>
          <a:p>
            <a:r>
              <a:rPr lang="el-GR" dirty="0" smtClean="0"/>
              <a:t>Συμβάλλουν στην ομαλή κοινωνική προσαρμογή των παιδιών </a:t>
            </a:r>
          </a:p>
          <a:p>
            <a:r>
              <a:rPr lang="el-GR" dirty="0" smtClean="0"/>
              <a:t>Οδηγούν πάντα σε ένα αποτέλεσμα, μία λύση για τα παιδιά </a:t>
            </a:r>
          </a:p>
          <a:p>
            <a:endParaRPr lang="el-GR"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Κοινωνικεσ</a:t>
            </a:r>
            <a:r>
              <a:rPr lang="el-GR" dirty="0" smtClean="0"/>
              <a:t> </a:t>
            </a:r>
            <a:r>
              <a:rPr lang="el-GR" dirty="0" err="1" smtClean="0"/>
              <a:t>ιστοριεσ</a:t>
            </a:r>
            <a:endParaRPr lang="el-GR" dirty="0"/>
          </a:p>
        </p:txBody>
      </p:sp>
      <p:sp>
        <p:nvSpPr>
          <p:cNvPr id="3" name="2 - Θέση περιεχομένου"/>
          <p:cNvSpPr>
            <a:spLocks noGrp="1"/>
          </p:cNvSpPr>
          <p:nvPr>
            <p:ph sz="quarter" idx="1"/>
          </p:nvPr>
        </p:nvSpPr>
        <p:spPr/>
        <p:txBody>
          <a:bodyPr/>
          <a:lstStyle/>
          <a:p>
            <a:r>
              <a:rPr lang="el-GR" dirty="0" smtClean="0"/>
              <a:t>Ο στόχος μιας Κοινωνικής Ιστορίας είναι να διασφαλίσει την πληροφόρηση του παιδιού  για καταστάσεις,  που το παιδί δυσκολεύεται να ακολουθήσει και που για άλλους είναι αυτονόητες </a:t>
            </a:r>
            <a:r>
              <a:rPr lang="en-US" dirty="0" smtClean="0"/>
              <a:t>Gray, 1998· </a:t>
            </a:r>
            <a:r>
              <a:rPr lang="en-US" dirty="0" err="1" smtClean="0"/>
              <a:t>Howley</a:t>
            </a:r>
            <a:r>
              <a:rPr lang="en-US" dirty="0" smtClean="0"/>
              <a:t> &amp; Arnold, 2005).</a:t>
            </a:r>
            <a:endParaRPr lang="el-GR" dirty="0" smtClean="0"/>
          </a:p>
          <a:p>
            <a:r>
              <a:rPr lang="el-GR" dirty="0" err="1" smtClean="0"/>
              <a:t>Π.χ</a:t>
            </a:r>
            <a:r>
              <a:rPr lang="el-GR" dirty="0" smtClean="0"/>
              <a:t> </a:t>
            </a:r>
            <a:r>
              <a:rPr lang="el-GR" dirty="0" err="1" smtClean="0"/>
              <a:t>ψωνιζω</a:t>
            </a:r>
            <a:r>
              <a:rPr lang="el-GR" dirty="0" smtClean="0"/>
              <a:t> στον φούρνο, περιμένω τη σειρά μου </a:t>
            </a:r>
            <a:endParaRPr lang="el-GR"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r>
              <a:rPr lang="el-GR" dirty="0" smtClean="0"/>
              <a:t>Η </a:t>
            </a:r>
            <a:r>
              <a:rPr lang="el-GR" dirty="0" err="1" smtClean="0"/>
              <a:t>Carol</a:t>
            </a:r>
            <a:r>
              <a:rPr lang="el-GR" dirty="0" smtClean="0"/>
              <a:t> </a:t>
            </a:r>
            <a:r>
              <a:rPr lang="el-GR" dirty="0" err="1" smtClean="0"/>
              <a:t>Gray</a:t>
            </a:r>
            <a:r>
              <a:rPr lang="el-GR" dirty="0" smtClean="0"/>
              <a:t> (1998) αναφέρει ότι </a:t>
            </a:r>
            <a:r>
              <a:rPr lang="el-GR" i="1" dirty="0" smtClean="0"/>
              <a:t>«Μια Κοινωνική Ιστορία είναι μια σύντομη ιστορία που έχει μια συγκεκριμένη μορφή και στοχεύει να περιγράψει με αντικειμενικό τρόπο μια κοινωνική κατάσταση, ένα άτομο, μια ικανότητα, ένα γεγονός ή μια έννοια (σελ.171).</a:t>
            </a:r>
            <a:endParaRPr lang="el-G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dirty="0" err="1" smtClean="0"/>
              <a:t>σκοποσ</a:t>
            </a:r>
            <a:r>
              <a:rPr lang="el-GR" dirty="0" smtClean="0"/>
              <a:t>) </a:t>
            </a:r>
            <a:endParaRPr lang="el-GR" dirty="0"/>
          </a:p>
        </p:txBody>
      </p:sp>
      <p:sp>
        <p:nvSpPr>
          <p:cNvPr id="25603" name="2 - Θέση περιεχομένου"/>
          <p:cNvSpPr>
            <a:spLocks noGrp="1"/>
          </p:cNvSpPr>
          <p:nvPr>
            <p:ph idx="1"/>
          </p:nvPr>
        </p:nvSpPr>
        <p:spPr>
          <a:xfrm>
            <a:off x="457200" y="1600200"/>
            <a:ext cx="7467600" cy="4873625"/>
          </a:xfrm>
        </p:spPr>
        <p:txBody>
          <a:bodyPr/>
          <a:lstStyle/>
          <a:p>
            <a:r>
              <a:rPr lang="el-GR" dirty="0" smtClean="0"/>
              <a:t> Διηγούνται μια ιστορία, μια δεξιότητα ή μια έννοια </a:t>
            </a:r>
          </a:p>
          <a:p>
            <a:r>
              <a:rPr lang="el-GR" dirty="0" smtClean="0"/>
              <a:t> Περιγράφουν καταστάσεις που για τυπικά αναπτυσσόμενα παιδιά θεωρούνται αυτονόητα (πώς να κάνω μπάνιο, πώς ντύνομαι, πως παραγγέλνω στο εστιατόριο)</a:t>
            </a:r>
          </a:p>
          <a:p>
            <a:r>
              <a:rPr lang="el-GR" dirty="0" smtClean="0"/>
              <a:t>Πληροφορούν, καθησυχάζουν, παρηγορούν, υποστηρίζουν, επαινούν και υποδεικνύουν τρόπους διόρθωσης συμπεριφοράς</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Κοινωνικεσ</a:t>
            </a:r>
            <a:r>
              <a:rPr lang="el-GR" dirty="0" smtClean="0"/>
              <a:t> </a:t>
            </a:r>
            <a:r>
              <a:rPr lang="el-GR" dirty="0" err="1" smtClean="0"/>
              <a:t>ιστοριεσ</a:t>
            </a:r>
            <a:r>
              <a:rPr lang="el-GR" dirty="0" smtClean="0"/>
              <a:t> </a:t>
            </a:r>
            <a:endParaRPr lang="el-GR" dirty="0"/>
          </a:p>
        </p:txBody>
      </p:sp>
      <p:sp>
        <p:nvSpPr>
          <p:cNvPr id="3" name="2 - Θέση περιεχομένου"/>
          <p:cNvSpPr>
            <a:spLocks noGrp="1"/>
          </p:cNvSpPr>
          <p:nvPr>
            <p:ph sz="quarter" idx="1"/>
          </p:nvPr>
        </p:nvSpPr>
        <p:spPr/>
        <p:txBody>
          <a:bodyPr/>
          <a:lstStyle/>
          <a:p>
            <a:r>
              <a:rPr lang="el-GR" dirty="0" smtClean="0"/>
              <a:t>Στα πλαίσια της συμπεριληπτικής εκπαίδευσης έχει φανεί ότι η χρήση των κοινωνικών ιστοριών βοηθούν τόσο τα παιδιά με αυτισμό όσο και τους συμμαθητές τους να κατανοήσουν τις δυσκολίες τους αλλά και τον τρόπο σκέψης τους </a:t>
            </a:r>
          </a:p>
          <a:p>
            <a:pPr>
              <a:buNone/>
            </a:pPr>
            <a:r>
              <a:rPr lang="el-GR" dirty="0" smtClean="0"/>
              <a:t> ο </a:t>
            </a:r>
            <a:r>
              <a:rPr lang="el-GR" dirty="0" err="1" smtClean="0"/>
              <a:t>Attwood</a:t>
            </a:r>
            <a:r>
              <a:rPr lang="el-GR" dirty="0" smtClean="0"/>
              <a:t> (1998) τονίζει ότι η χρήση της μπορεί να αποδειχθεί ωφέλιμη και για τις δύο πλευρές, καθώς βοηθά το ίδιο το άτομο με αυτισμό και τα τυπικά αναπτυσσόμενα άτομα να κατανοήσουν καλύτερα την οπτική και τον μοναδικό τρόπο που αντιλαμβάνονται την κοινωνική πραγματικότητα τα άτομα με αυτισμό.</a:t>
            </a:r>
            <a:endParaRPr lang="el-G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smtClean="0"/>
              <a:t>σχεδιασμοσ)</a:t>
            </a:r>
            <a:endParaRPr lang="el-GR" dirty="0"/>
          </a:p>
        </p:txBody>
      </p:sp>
      <p:sp>
        <p:nvSpPr>
          <p:cNvPr id="26627" name="2 - Θέση περιεχομένου"/>
          <p:cNvSpPr>
            <a:spLocks noGrp="1"/>
          </p:cNvSpPr>
          <p:nvPr>
            <p:ph idx="1"/>
          </p:nvPr>
        </p:nvSpPr>
        <p:spPr>
          <a:xfrm>
            <a:off x="457200" y="1600200"/>
            <a:ext cx="7467600" cy="4873625"/>
          </a:xfrm>
        </p:spPr>
        <p:txBody>
          <a:bodyPr/>
          <a:lstStyle/>
          <a:p>
            <a:r>
              <a:rPr lang="el-GR" smtClean="0"/>
              <a:t>Παρουσιάζουν δεξιότητες και έννοιες βήμα-βήμα καθώς λαμβάνουν υπόψη τους την έλλειψη συγκέντρωσης των παιδιών με διάχυτη αναπτυξιακή διαταραχή και τη δυσκολία τους να αναπτύσσουν την κεντρική συνοχή μιας εικόνας ( πολλά παιδιά τείνουν να κοιτούν τις λεπτομέρειες και όχι τη συνολική εικόνα)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dirty="0" err="1" smtClean="0"/>
              <a:t>περιεχομενο</a:t>
            </a:r>
            <a:r>
              <a:rPr lang="el-GR" dirty="0" smtClean="0"/>
              <a:t>) </a:t>
            </a:r>
            <a:endParaRPr lang="el-GR" dirty="0"/>
          </a:p>
        </p:txBody>
      </p:sp>
      <p:sp>
        <p:nvSpPr>
          <p:cNvPr id="27651" name="2 - Θέση περιεχομένου"/>
          <p:cNvSpPr>
            <a:spLocks noGrp="1"/>
          </p:cNvSpPr>
          <p:nvPr>
            <p:ph idx="1"/>
          </p:nvPr>
        </p:nvSpPr>
        <p:spPr>
          <a:xfrm>
            <a:off x="457200" y="1600200"/>
            <a:ext cx="7467600" cy="4873625"/>
          </a:xfrm>
        </p:spPr>
        <p:txBody>
          <a:bodyPr/>
          <a:lstStyle/>
          <a:p>
            <a:pPr>
              <a:buFont typeface="Wingdings" pitchFamily="2" charset="2"/>
              <a:buNone/>
            </a:pPr>
            <a:r>
              <a:rPr lang="el-GR" dirty="0" smtClean="0"/>
              <a:t>Οι κοινωνικές ιστορίες περιλαμβάνουν έναν συνδυασμό τεσσάρων διαφορετικών τύπων προτάσεων (</a:t>
            </a:r>
            <a:r>
              <a:rPr lang="el-GR" dirty="0" err="1" smtClean="0"/>
              <a:t>Gray</a:t>
            </a:r>
            <a:r>
              <a:rPr lang="el-GR" dirty="0" smtClean="0"/>
              <a:t>, 1998):</a:t>
            </a:r>
          </a:p>
          <a:p>
            <a:r>
              <a:rPr lang="el-GR" i="1" dirty="0" smtClean="0"/>
              <a:t>Α. τις περιγραφικές προτάσεις (</a:t>
            </a:r>
            <a:r>
              <a:rPr lang="el-GR" i="1" dirty="0" err="1" smtClean="0"/>
              <a:t>descriptive</a:t>
            </a:r>
            <a:r>
              <a:rPr lang="el-GR" i="1" dirty="0" smtClean="0"/>
              <a:t> </a:t>
            </a:r>
            <a:r>
              <a:rPr lang="el-GR" i="1" dirty="0" err="1" smtClean="0"/>
              <a:t>sentences</a:t>
            </a:r>
            <a:r>
              <a:rPr lang="el-GR" i="1" dirty="0" smtClean="0"/>
              <a:t>) που περιγράφουν </a:t>
            </a:r>
            <a:r>
              <a:rPr lang="el-GR" dirty="0" smtClean="0"/>
              <a:t>την κατάσταση. </a:t>
            </a:r>
          </a:p>
          <a:p>
            <a:pPr>
              <a:buFont typeface="Wingdings" pitchFamily="2" charset="2"/>
              <a:buNone/>
            </a:pPr>
            <a:r>
              <a:rPr lang="el-GR" i="1" dirty="0" smtClean="0"/>
              <a:t>Παράδειγμα 1 : Στις 5 το απόγευμα πηγαίνω στην θεραπεύτριά μου για να κάνω μάθημα </a:t>
            </a:r>
          </a:p>
          <a:p>
            <a:pPr>
              <a:buFont typeface="Wingdings" pitchFamily="2" charset="2"/>
              <a:buNone/>
            </a:pPr>
            <a:r>
              <a:rPr lang="el-GR" i="1" dirty="0" err="1" smtClean="0"/>
              <a:t>Παραδειγμα</a:t>
            </a:r>
            <a:r>
              <a:rPr lang="el-GR" i="1" dirty="0" smtClean="0"/>
              <a:t> 2: Στις 8 το πρωί πηγαίνω στο σχολείο</a:t>
            </a:r>
          </a:p>
          <a:p>
            <a:pPr>
              <a:buFont typeface="Wingdings" pitchFamily="2" charset="2"/>
              <a:buNone/>
            </a:pPr>
            <a:r>
              <a:rPr lang="el-GR" dirty="0" smtClean="0"/>
              <a:t> </a:t>
            </a:r>
          </a:p>
          <a:p>
            <a:pPr>
              <a:buFont typeface="Wingdings" pitchFamily="2" charset="2"/>
              <a:buNone/>
            </a:pPr>
            <a:endParaRPr lang="el-GR" dirty="0" smtClean="0"/>
          </a:p>
          <a:p>
            <a:endParaRPr lang="el-GR"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dirty="0" err="1" smtClean="0"/>
              <a:t>περιεχομενο</a:t>
            </a:r>
            <a:r>
              <a:rPr lang="el-GR" dirty="0" smtClean="0"/>
              <a:t>)</a:t>
            </a:r>
            <a:endParaRPr lang="el-GR" dirty="0"/>
          </a:p>
        </p:txBody>
      </p:sp>
      <p:sp>
        <p:nvSpPr>
          <p:cNvPr id="29699" name="2 - Θέση περιεχομένου"/>
          <p:cNvSpPr>
            <a:spLocks noGrp="1"/>
          </p:cNvSpPr>
          <p:nvPr>
            <p:ph idx="1"/>
          </p:nvPr>
        </p:nvSpPr>
        <p:spPr>
          <a:xfrm>
            <a:off x="457200" y="1600200"/>
            <a:ext cx="7467600" cy="4873625"/>
          </a:xfrm>
        </p:spPr>
        <p:txBody>
          <a:bodyPr/>
          <a:lstStyle/>
          <a:p>
            <a:r>
              <a:rPr lang="el-GR" i="1" dirty="0" smtClean="0"/>
              <a:t>Β</a:t>
            </a:r>
            <a:r>
              <a:rPr lang="el-GR" dirty="0" smtClean="0"/>
              <a:t>. Οι προτάσεις προοπτικής (</a:t>
            </a:r>
            <a:r>
              <a:rPr lang="el-GR" dirty="0" err="1" smtClean="0"/>
              <a:t>perspective</a:t>
            </a:r>
            <a:r>
              <a:rPr lang="el-GR" dirty="0" smtClean="0"/>
              <a:t> </a:t>
            </a:r>
            <a:r>
              <a:rPr lang="el-GR" dirty="0" err="1" smtClean="0"/>
              <a:t>sentences</a:t>
            </a:r>
            <a:r>
              <a:rPr lang="el-GR" dirty="0" smtClean="0"/>
              <a:t>) είναι αυτές που περιγράφουν  τις σκέψεις και τα συναισθήματα και τις επιθυμίες των άλλων  (</a:t>
            </a:r>
            <a:r>
              <a:rPr lang="el-GR" dirty="0" err="1" smtClean="0"/>
              <a:t>Smith</a:t>
            </a:r>
            <a:r>
              <a:rPr lang="el-GR" dirty="0" smtClean="0"/>
              <a:t>, 2003).</a:t>
            </a:r>
          </a:p>
          <a:p>
            <a:r>
              <a:rPr lang="el-GR" i="1" dirty="0" smtClean="0"/>
              <a:t>Παράδειγμα: Η θεραπεύτρια μου με περιμένει και είναι χαρούμενη που πηγαίνω εκεί </a:t>
            </a:r>
          </a:p>
          <a:p>
            <a:r>
              <a:rPr lang="el-GR" i="1" dirty="0" smtClean="0"/>
              <a:t>Παράδειγμα 2: Η δασκάλα μου πάντα είναι εκεί και χαίρεται που πηγαίνω στο σχολείο</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Μελετη</a:t>
            </a:r>
            <a:r>
              <a:rPr lang="el-GR" dirty="0" smtClean="0"/>
              <a:t> </a:t>
            </a:r>
            <a:r>
              <a:rPr lang="el-GR" dirty="0" err="1" smtClean="0"/>
              <a:t>περιπτωσησ</a:t>
            </a:r>
            <a:r>
              <a:rPr lang="el-GR" dirty="0" smtClean="0"/>
              <a:t> </a:t>
            </a:r>
            <a:endParaRPr lang="el-GR" dirty="0"/>
          </a:p>
        </p:txBody>
      </p:sp>
      <p:sp>
        <p:nvSpPr>
          <p:cNvPr id="3" name="2 - Θέση περιεχομένου"/>
          <p:cNvSpPr>
            <a:spLocks noGrp="1"/>
          </p:cNvSpPr>
          <p:nvPr>
            <p:ph sz="quarter" idx="1"/>
          </p:nvPr>
        </p:nvSpPr>
        <p:spPr/>
        <p:txBody>
          <a:bodyPr/>
          <a:lstStyle/>
          <a:p>
            <a:pPr lvl="1">
              <a:lnSpc>
                <a:spcPct val="90000"/>
              </a:lnSpc>
              <a:buNone/>
            </a:pPr>
            <a:r>
              <a:rPr lang="el-GR" sz="1400" dirty="0" smtClean="0"/>
              <a:t>1. Σύμφωνα με το προφίλ που σας δόθηκε εντοπίστε τις δυσκολίες  στον </a:t>
            </a:r>
          </a:p>
          <a:p>
            <a:pPr lvl="1">
              <a:lnSpc>
                <a:spcPct val="90000"/>
              </a:lnSpc>
              <a:buNone/>
            </a:pPr>
            <a:endParaRPr lang="el-GR" sz="1400" dirty="0" smtClean="0"/>
          </a:p>
          <a:p>
            <a:pPr lvl="1">
              <a:lnSpc>
                <a:spcPct val="90000"/>
              </a:lnSpc>
            </a:pPr>
            <a:r>
              <a:rPr lang="el-GR" sz="1400" dirty="0" smtClean="0"/>
              <a:t>Τον κοινωνικό και συναισθηματικό τομέα</a:t>
            </a:r>
          </a:p>
          <a:p>
            <a:pPr lvl="1">
              <a:lnSpc>
                <a:spcPct val="90000"/>
              </a:lnSpc>
            </a:pPr>
            <a:r>
              <a:rPr lang="el-GR" sz="1400" dirty="0" smtClean="0"/>
              <a:t>Την επικοινωνία</a:t>
            </a:r>
          </a:p>
          <a:p>
            <a:pPr lvl="1">
              <a:lnSpc>
                <a:spcPct val="90000"/>
              </a:lnSpc>
            </a:pPr>
            <a:r>
              <a:rPr lang="el-GR" sz="1400" dirty="0" smtClean="0"/>
              <a:t>Τη σκέψη και τη συμπεριφορά</a:t>
            </a:r>
          </a:p>
          <a:p>
            <a:pPr lvl="1">
              <a:lnSpc>
                <a:spcPct val="90000"/>
              </a:lnSpc>
            </a:pPr>
            <a:endParaRPr lang="el-GR" sz="1400" dirty="0" smtClean="0"/>
          </a:p>
          <a:p>
            <a:pPr lvl="1">
              <a:lnSpc>
                <a:spcPct val="90000"/>
              </a:lnSpc>
            </a:pPr>
            <a:endParaRPr lang="el-GR" sz="1400" dirty="0" smtClean="0"/>
          </a:p>
          <a:p>
            <a:pPr lvl="1">
              <a:lnSpc>
                <a:spcPct val="90000"/>
              </a:lnSpc>
              <a:buNone/>
            </a:pPr>
            <a:r>
              <a:rPr lang="el-GR" sz="1400" dirty="0" smtClean="0"/>
              <a:t>2. Τι δυσκολίες θα αντιμετωπίσει σύμφωνα με τις απαιτήσεις της 1</a:t>
            </a:r>
            <a:r>
              <a:rPr lang="el-GR" sz="1400" baseline="30000" dirty="0" smtClean="0"/>
              <a:t>ησ</a:t>
            </a:r>
            <a:r>
              <a:rPr lang="el-GR" sz="1400" dirty="0" smtClean="0"/>
              <a:t> Δημοτικού; </a:t>
            </a:r>
          </a:p>
          <a:p>
            <a:pPr lvl="1">
              <a:lnSpc>
                <a:spcPct val="90000"/>
              </a:lnSpc>
              <a:buNone/>
            </a:pPr>
            <a:endParaRPr lang="el-GR" sz="1400" dirty="0" smtClean="0"/>
          </a:p>
          <a:p>
            <a:pPr lvl="1">
              <a:lnSpc>
                <a:spcPct val="90000"/>
              </a:lnSpc>
              <a:buNone/>
            </a:pPr>
            <a:endParaRPr lang="el-GR" sz="1400" dirty="0" smtClean="0"/>
          </a:p>
          <a:p>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dirty="0" err="1" smtClean="0"/>
              <a:t>περιεχομενο</a:t>
            </a:r>
            <a:r>
              <a:rPr lang="el-GR" dirty="0" smtClean="0"/>
              <a:t> )</a:t>
            </a:r>
            <a:endParaRPr lang="el-GR" dirty="0"/>
          </a:p>
        </p:txBody>
      </p:sp>
      <p:sp>
        <p:nvSpPr>
          <p:cNvPr id="28675" name="2 - Θέση περιεχομένου"/>
          <p:cNvSpPr>
            <a:spLocks noGrp="1"/>
          </p:cNvSpPr>
          <p:nvPr>
            <p:ph idx="1"/>
          </p:nvPr>
        </p:nvSpPr>
        <p:spPr>
          <a:xfrm>
            <a:off x="457200" y="1600200"/>
            <a:ext cx="7467600" cy="4873625"/>
          </a:xfrm>
        </p:spPr>
        <p:txBody>
          <a:bodyPr/>
          <a:lstStyle/>
          <a:p>
            <a:r>
              <a:rPr lang="el-GR" i="1" dirty="0" smtClean="0"/>
              <a:t>Γ. Οι καθοδηγητικές προτάσεις (</a:t>
            </a:r>
            <a:r>
              <a:rPr lang="el-GR" i="1" dirty="0" err="1" smtClean="0"/>
              <a:t>directive</a:t>
            </a:r>
            <a:r>
              <a:rPr lang="el-GR" i="1" dirty="0" smtClean="0"/>
              <a:t> </a:t>
            </a:r>
            <a:r>
              <a:rPr lang="el-GR" i="1" dirty="0" err="1" smtClean="0"/>
              <a:t>sentences</a:t>
            </a:r>
            <a:r>
              <a:rPr lang="el-GR" i="1" dirty="0" smtClean="0"/>
              <a:t>) υποδεικνύουν </a:t>
            </a:r>
            <a:r>
              <a:rPr lang="el-GR" dirty="0" smtClean="0"/>
              <a:t>συμπεριφορές σε μια δεδομένη κατάσταση</a:t>
            </a:r>
          </a:p>
          <a:p>
            <a:r>
              <a:rPr lang="el-GR" i="1" dirty="0" smtClean="0"/>
              <a:t>Παράδειγμα : θα προσπαθήσω να συνεργαστώ και να δουλέψω με την θεραπεύτρια μου </a:t>
            </a:r>
          </a:p>
          <a:p>
            <a:r>
              <a:rPr lang="el-GR" i="1" dirty="0" smtClean="0"/>
              <a:t>Παράδειγμα 2: Θα περπατήσω με τη μαμά μέχρι η κυρία να μου ανοίξει την πόρτα και να μου πει καλημέρα</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Κοινωνικεσ</a:t>
            </a:r>
            <a:r>
              <a:rPr lang="el-GR" dirty="0" smtClean="0"/>
              <a:t> </a:t>
            </a:r>
            <a:r>
              <a:rPr lang="el-GR" dirty="0" err="1" smtClean="0"/>
              <a:t>ιστοριεσ</a:t>
            </a:r>
            <a:r>
              <a:rPr lang="el-GR" dirty="0" smtClean="0"/>
              <a:t> (</a:t>
            </a:r>
            <a:r>
              <a:rPr lang="el-GR" dirty="0" err="1" smtClean="0"/>
              <a:t>περιεχομενο</a:t>
            </a:r>
            <a:r>
              <a:rPr lang="el-GR" dirty="0" smtClean="0"/>
              <a:t>)</a:t>
            </a:r>
            <a:endParaRPr lang="el-GR" dirty="0"/>
          </a:p>
        </p:txBody>
      </p:sp>
      <p:sp>
        <p:nvSpPr>
          <p:cNvPr id="30723" name="2 - Θέση περιεχομένου"/>
          <p:cNvSpPr>
            <a:spLocks noGrp="1"/>
          </p:cNvSpPr>
          <p:nvPr>
            <p:ph idx="1"/>
          </p:nvPr>
        </p:nvSpPr>
        <p:spPr>
          <a:xfrm>
            <a:off x="457200" y="1600200"/>
            <a:ext cx="7467600" cy="4873625"/>
          </a:xfrm>
        </p:spPr>
        <p:txBody>
          <a:bodyPr/>
          <a:lstStyle/>
          <a:p>
            <a:r>
              <a:rPr lang="el-GR" i="1" smtClean="0"/>
              <a:t>Δ. Οι προτάσεις ελέγχου (control sentences) είναι προτάσεις γραμμένες από το </a:t>
            </a:r>
            <a:r>
              <a:rPr lang="el-GR" smtClean="0"/>
              <a:t>ίδιο το άτομο με αυτισμό, για να εντοπίσει τις τεχνικές που θα τον βοηθήσουν να θυμηθεί τις πληροφορίες της κοινωνικής ιστορίας. ( απευθύνονται σε μεγαλύτερης ηλικίας άτομα που είναι υψηλής λειτουργικότητας) </a:t>
            </a:r>
          </a:p>
          <a:p>
            <a:endParaRPr lang="el-GR"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Κοινωνικεσ</a:t>
            </a:r>
            <a:r>
              <a:rPr lang="el-GR" dirty="0" smtClean="0"/>
              <a:t> </a:t>
            </a:r>
            <a:r>
              <a:rPr lang="el-GR" dirty="0" err="1" smtClean="0"/>
              <a:t>ιστοριεσ</a:t>
            </a:r>
            <a:r>
              <a:rPr lang="el-GR" dirty="0" smtClean="0"/>
              <a:t> </a:t>
            </a:r>
            <a:endParaRPr lang="el-GR" dirty="0"/>
          </a:p>
        </p:txBody>
      </p:sp>
      <p:sp>
        <p:nvSpPr>
          <p:cNvPr id="3" name="2 - Θέση περιεχομένου"/>
          <p:cNvSpPr>
            <a:spLocks noGrp="1"/>
          </p:cNvSpPr>
          <p:nvPr>
            <p:ph sz="quarter" idx="1"/>
          </p:nvPr>
        </p:nvSpPr>
        <p:spPr/>
        <p:txBody>
          <a:bodyPr/>
          <a:lstStyle/>
          <a:p>
            <a:r>
              <a:rPr lang="el-GR" dirty="0" smtClean="0"/>
              <a:t>Διαβάστε τις προηγούμενες δύο ιστορίες </a:t>
            </a:r>
          </a:p>
          <a:p>
            <a:r>
              <a:rPr lang="el-GR" dirty="0" smtClean="0"/>
              <a:t>Που στόχευαν, δηλαδή για ποιο λόγο σχεδιάστηκαν;</a:t>
            </a:r>
            <a:endParaRPr lang="el-G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Αναλογια</a:t>
            </a:r>
            <a:r>
              <a:rPr lang="el-GR" dirty="0" smtClean="0"/>
              <a:t> </a:t>
            </a:r>
            <a:r>
              <a:rPr lang="el-GR" dirty="0" err="1" smtClean="0"/>
              <a:t>προτασεων</a:t>
            </a:r>
            <a:r>
              <a:rPr lang="el-GR" dirty="0" smtClean="0"/>
              <a:t> </a:t>
            </a:r>
            <a:endParaRPr lang="el-GR" dirty="0"/>
          </a:p>
        </p:txBody>
      </p:sp>
      <p:sp>
        <p:nvSpPr>
          <p:cNvPr id="31747" name="2 - Θέση περιεχομένου"/>
          <p:cNvSpPr>
            <a:spLocks noGrp="1"/>
          </p:cNvSpPr>
          <p:nvPr>
            <p:ph idx="1"/>
          </p:nvPr>
        </p:nvSpPr>
        <p:spPr>
          <a:xfrm>
            <a:off x="457200" y="1600200"/>
            <a:ext cx="7467600" cy="4873625"/>
          </a:xfrm>
        </p:spPr>
        <p:txBody>
          <a:bodyPr/>
          <a:lstStyle/>
          <a:p>
            <a:pPr>
              <a:buFont typeface="Wingdings" pitchFamily="2" charset="2"/>
              <a:buNone/>
            </a:pPr>
            <a:r>
              <a:rPr lang="el-GR" smtClean="0"/>
              <a:t> Μια κοινωνική ιστορία πρέπει περισσότερο να περιγράφει παρά να κατευθύνει</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err="1" smtClean="0"/>
              <a:t>Κοινωνικη</a:t>
            </a:r>
            <a:r>
              <a:rPr lang="el-GR" dirty="0" smtClean="0"/>
              <a:t> </a:t>
            </a:r>
            <a:r>
              <a:rPr lang="el-GR" dirty="0" err="1" smtClean="0"/>
              <a:t>ιστορια</a:t>
            </a:r>
            <a:r>
              <a:rPr lang="el-GR" dirty="0" smtClean="0"/>
              <a:t> ( </a:t>
            </a:r>
            <a:r>
              <a:rPr lang="el-GR" dirty="0" err="1" smtClean="0"/>
              <a:t>παρουσιαση</a:t>
            </a:r>
            <a:r>
              <a:rPr lang="el-GR" dirty="0" smtClean="0"/>
              <a:t> στο </a:t>
            </a:r>
            <a:r>
              <a:rPr lang="el-GR" dirty="0" err="1" smtClean="0"/>
              <a:t>παιδι</a:t>
            </a:r>
            <a:r>
              <a:rPr lang="el-GR" dirty="0" smtClean="0"/>
              <a:t>) </a:t>
            </a:r>
            <a:endParaRPr lang="el-GR" dirty="0"/>
          </a:p>
        </p:txBody>
      </p:sp>
      <p:sp>
        <p:nvSpPr>
          <p:cNvPr id="32771" name="2 - Θέση περιεχομένου"/>
          <p:cNvSpPr>
            <a:spLocks noGrp="1"/>
          </p:cNvSpPr>
          <p:nvPr>
            <p:ph idx="1"/>
          </p:nvPr>
        </p:nvSpPr>
        <p:spPr>
          <a:xfrm>
            <a:off x="457200" y="1600200"/>
            <a:ext cx="7467600" cy="4873625"/>
          </a:xfrm>
        </p:spPr>
        <p:txBody>
          <a:bodyPr/>
          <a:lstStyle/>
          <a:p>
            <a:r>
              <a:rPr lang="el-GR" smtClean="0"/>
              <a:t>Η κοινωνική ιστορία διαβάζεται στο παιδί όταν είναι ήρεμο και ποτέ σαν επακόλουθο μιας κρίσης του παιδιού</a:t>
            </a:r>
          </a:p>
          <a:p>
            <a:r>
              <a:rPr lang="el-GR" smtClean="0"/>
              <a:t>Σκοπός είναι να το προετοιμάσει  και να μειώσει το άγχος του</a:t>
            </a:r>
          </a:p>
          <a:p>
            <a:endParaRPr lang="el-GR"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p:cNvSpPr>
          <p:nvPr>
            <p:ph type="title"/>
          </p:nvPr>
        </p:nvSpPr>
        <p:spPr/>
        <p:txBody>
          <a:bodyPr/>
          <a:lstStyle/>
          <a:p>
            <a:endParaRPr lang="el-GR" smtClean="0"/>
          </a:p>
        </p:txBody>
      </p:sp>
      <p:sp>
        <p:nvSpPr>
          <p:cNvPr id="46083" name="Rectangle 3"/>
          <p:cNvSpPr>
            <a:spLocks noGrp="1"/>
          </p:cNvSpPr>
          <p:nvPr>
            <p:ph type="body" idx="1"/>
          </p:nvPr>
        </p:nvSpPr>
        <p:spPr/>
        <p:txBody>
          <a:bodyPr/>
          <a:lstStyle/>
          <a:p>
            <a:endParaRPr lang="el-GR" smtClean="0"/>
          </a:p>
        </p:txBody>
      </p:sp>
      <p:pic>
        <p:nvPicPr>
          <p:cNvPr id="46084" name="Picture 4" descr="Κοινωνική ιστορία 5η"/>
          <p:cNvPicPr>
            <a:picLocks noChangeAspect="1" noChangeArrowheads="1"/>
          </p:cNvPicPr>
          <p:nvPr/>
        </p:nvPicPr>
        <p:blipFill>
          <a:blip r:embed="rId2" cstate="print"/>
          <a:srcRect/>
          <a:stretch>
            <a:fillRect/>
          </a:stretch>
        </p:blipFill>
        <p:spPr bwMode="auto">
          <a:xfrm>
            <a:off x="179388" y="188913"/>
            <a:ext cx="8785225" cy="6408737"/>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p:nvPr>
        </p:nvSpPr>
        <p:spPr/>
        <p:txBody>
          <a:bodyPr/>
          <a:lstStyle/>
          <a:p>
            <a:endParaRPr lang="el-GR" smtClean="0"/>
          </a:p>
        </p:txBody>
      </p:sp>
      <p:sp>
        <p:nvSpPr>
          <p:cNvPr id="53251" name="Rectangle 3"/>
          <p:cNvSpPr>
            <a:spLocks noGrp="1"/>
          </p:cNvSpPr>
          <p:nvPr>
            <p:ph type="body" idx="1"/>
          </p:nvPr>
        </p:nvSpPr>
        <p:spPr/>
        <p:txBody>
          <a:bodyPr/>
          <a:lstStyle/>
          <a:p>
            <a:endParaRPr lang="el-GR" smtClean="0"/>
          </a:p>
        </p:txBody>
      </p:sp>
      <p:pic>
        <p:nvPicPr>
          <p:cNvPr id="53252" name="Picture 4" descr="Κοινωνική ιστορία 12η"/>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p:txBody>
          <a:bodyPr/>
          <a:lstStyle/>
          <a:p>
            <a:endParaRPr lang="el-GR" smtClean="0"/>
          </a:p>
        </p:txBody>
      </p:sp>
      <p:sp>
        <p:nvSpPr>
          <p:cNvPr id="54275" name="Rectangle 3"/>
          <p:cNvSpPr>
            <a:spLocks noGrp="1"/>
          </p:cNvSpPr>
          <p:nvPr>
            <p:ph type="body" idx="1"/>
          </p:nvPr>
        </p:nvSpPr>
        <p:spPr/>
        <p:txBody>
          <a:bodyPr/>
          <a:lstStyle/>
          <a:p>
            <a:endParaRPr lang="el-GR" smtClean="0"/>
          </a:p>
        </p:txBody>
      </p:sp>
      <p:pic>
        <p:nvPicPr>
          <p:cNvPr id="54276" name="Picture 4" descr="Κοινωνική ιστορία 13η"/>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l-GR" dirty="0" smtClean="0"/>
              <a:t>Ενδεικτικη Βιβλιογραφια </a:t>
            </a:r>
            <a:endParaRPr lang="el-GR" dirty="0"/>
          </a:p>
        </p:txBody>
      </p:sp>
      <p:sp>
        <p:nvSpPr>
          <p:cNvPr id="33795" name="2 - Θέση περιεχομένου"/>
          <p:cNvSpPr>
            <a:spLocks noGrp="1"/>
          </p:cNvSpPr>
          <p:nvPr>
            <p:ph idx="1"/>
          </p:nvPr>
        </p:nvSpPr>
        <p:spPr>
          <a:xfrm>
            <a:off x="457200" y="1600200"/>
            <a:ext cx="7467600" cy="4873625"/>
          </a:xfrm>
        </p:spPr>
        <p:txBody>
          <a:bodyPr/>
          <a:lstStyle/>
          <a:p>
            <a:pPr>
              <a:buNone/>
            </a:pPr>
            <a:r>
              <a:rPr lang="el-GR" dirty="0" smtClean="0"/>
              <a:t> Όλγα Αλευρά,  Κοινωνικές Ιστορίες στο  Σοφία </a:t>
            </a:r>
            <a:r>
              <a:rPr lang="el-GR" dirty="0" err="1" smtClean="0"/>
              <a:t>Μαυροπούλου</a:t>
            </a:r>
            <a:r>
              <a:rPr lang="el-GR" dirty="0" smtClean="0"/>
              <a:t>, </a:t>
            </a:r>
            <a:r>
              <a:rPr lang="el-GR" i="1" dirty="0" smtClean="0"/>
              <a:t>Κοινωνική ένταξη σε σχολείο και η μετάβαση σε χώρο εργασίας για τα άτομα στο φάσμα του αυτισμού: Θεωρητικά ζητήματα και εκπαιδευτικές παρεμβάσεις, 153-159, Βόλος: Εκδόσεις Γράφημα </a:t>
            </a:r>
          </a:p>
          <a:p>
            <a:pPr>
              <a:buNone/>
            </a:pPr>
            <a:r>
              <a:rPr lang="en-US" dirty="0" smtClean="0"/>
              <a:t>Smith, C. (2003). </a:t>
            </a:r>
            <a:r>
              <a:rPr lang="en-US" i="1" dirty="0" smtClean="0"/>
              <a:t>Writing and developing Social Stories: Practical interventions</a:t>
            </a:r>
            <a:r>
              <a:rPr lang="el-GR" i="1" dirty="0" smtClean="0"/>
              <a:t> </a:t>
            </a:r>
            <a:r>
              <a:rPr lang="en-US" i="1" dirty="0" smtClean="0"/>
              <a:t>in autism</a:t>
            </a:r>
            <a:r>
              <a:rPr lang="en-US" dirty="0" smtClean="0"/>
              <a:t>. </a:t>
            </a:r>
            <a:r>
              <a:rPr lang="en-US" dirty="0" err="1" smtClean="0"/>
              <a:t>Brackley</a:t>
            </a:r>
            <a:r>
              <a:rPr lang="en-US" dirty="0" smtClean="0"/>
              <a:t>: </a:t>
            </a:r>
            <a:r>
              <a:rPr lang="en-US" dirty="0" err="1" smtClean="0"/>
              <a:t>Speechmark</a:t>
            </a:r>
            <a:r>
              <a:rPr lang="en-US" dirty="0" smtClean="0"/>
              <a:t> Publishing</a:t>
            </a:r>
            <a:r>
              <a:rPr lang="en-US" i="1" dirty="0" smtClean="0"/>
              <a:t>.</a:t>
            </a:r>
            <a:endParaRPr lang="el-GR" i="1" dirty="0" smtClean="0"/>
          </a:p>
          <a:p>
            <a:pPr>
              <a:buNone/>
            </a:pPr>
            <a:r>
              <a:rPr lang="en-US" i="1" dirty="0" err="1" smtClean="0"/>
              <a:t>Gray,C</a:t>
            </a:r>
            <a:r>
              <a:rPr lang="en-US" i="1" dirty="0" smtClean="0"/>
              <a:t>., Leigh White, A. (</a:t>
            </a:r>
            <a:r>
              <a:rPr lang="el-GR" i="1" dirty="0" smtClean="0"/>
              <a:t>2003)</a:t>
            </a:r>
            <a:r>
              <a:rPr lang="en-US" i="1" dirty="0" smtClean="0"/>
              <a:t> </a:t>
            </a:r>
            <a:r>
              <a:rPr lang="el-GR" i="1" dirty="0" smtClean="0"/>
              <a:t>Κοινωνική Προσαρμογή : Πρακτικός οδηγός για αυτιστικά παιδιά και παιδιά με σύνδρομο </a:t>
            </a:r>
            <a:r>
              <a:rPr lang="en-US" i="1" dirty="0" err="1" smtClean="0"/>
              <a:t>Asperger</a:t>
            </a:r>
            <a:r>
              <a:rPr lang="en-US" i="1" dirty="0" smtClean="0"/>
              <a:t>. </a:t>
            </a:r>
            <a:r>
              <a:rPr lang="el-GR" i="1" dirty="0" smtClean="0"/>
              <a:t>Αθήνα: Εκδόσεις Σαββάλα </a:t>
            </a:r>
            <a:endParaRPr lang="el-GR"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fontAlgn="auto">
              <a:spcAft>
                <a:spcPts val="0"/>
              </a:spcAft>
              <a:defRPr/>
            </a:pPr>
            <a:r>
              <a:rPr lang="el-GR" sz="2800" dirty="0" smtClean="0"/>
              <a:t>ΣΥΝΕΡΓΑΤΙΚΗ ΔΙΔΑΣΚΑΛΙΑ</a:t>
            </a:r>
            <a:br>
              <a:rPr lang="el-GR" sz="2800" dirty="0" smtClean="0"/>
            </a:br>
            <a:r>
              <a:rPr lang="el-GR" sz="2800" b="1" dirty="0" smtClean="0"/>
              <a:t>ΣΤΟΧΟΣ: Η </a:t>
            </a:r>
            <a:r>
              <a:rPr lang="el-GR" sz="2800" b="1" dirty="0" err="1" smtClean="0"/>
              <a:t>συμμετοχη</a:t>
            </a:r>
            <a:r>
              <a:rPr lang="el-GR" sz="2800" b="1" dirty="0" smtClean="0"/>
              <a:t> </a:t>
            </a:r>
            <a:r>
              <a:rPr lang="el-GR" sz="2800" b="1" dirty="0" err="1" smtClean="0"/>
              <a:t>ολων</a:t>
            </a:r>
            <a:r>
              <a:rPr lang="el-GR" sz="2800" b="1" dirty="0" smtClean="0"/>
              <a:t> των </a:t>
            </a:r>
            <a:r>
              <a:rPr lang="el-GR" sz="2800" b="1" dirty="0" err="1" smtClean="0"/>
              <a:t>παιδιων</a:t>
            </a:r>
            <a:r>
              <a:rPr lang="el-GR" sz="2800" b="1" dirty="0" smtClean="0"/>
              <a:t> </a:t>
            </a:r>
            <a:r>
              <a:rPr lang="el-GR" sz="2800" b="1" dirty="0" err="1" smtClean="0"/>
              <a:t>τησ</a:t>
            </a:r>
            <a:r>
              <a:rPr lang="el-GR" sz="2800" b="1" dirty="0" smtClean="0"/>
              <a:t> </a:t>
            </a:r>
            <a:r>
              <a:rPr lang="el-GR" sz="2800" b="1" dirty="0" err="1" smtClean="0"/>
              <a:t>ταξησ</a:t>
            </a:r>
            <a:endParaRPr lang="el-GR" sz="2800" dirty="0"/>
          </a:p>
        </p:txBody>
      </p:sp>
      <p:sp>
        <p:nvSpPr>
          <p:cNvPr id="34819" name="2 - Θέση περιεχομένου"/>
          <p:cNvSpPr>
            <a:spLocks noGrp="1"/>
          </p:cNvSpPr>
          <p:nvPr>
            <p:ph sz="quarter" idx="1"/>
          </p:nvPr>
        </p:nvSpPr>
        <p:spPr>
          <a:xfrm>
            <a:off x="457200" y="1600200"/>
            <a:ext cx="7467600" cy="4492625"/>
          </a:xfrm>
        </p:spPr>
        <p:txBody>
          <a:bodyPr/>
          <a:lstStyle/>
          <a:p>
            <a:pPr algn="ctr">
              <a:buFont typeface="Wingdings" pitchFamily="2" charset="2"/>
              <a:buNone/>
            </a:pPr>
            <a:r>
              <a:rPr lang="el-GR" smtClean="0"/>
              <a:t>Συμπερίληψη (</a:t>
            </a:r>
            <a:r>
              <a:rPr lang="en-US" smtClean="0"/>
              <a:t>Inclusion)</a:t>
            </a:r>
          </a:p>
          <a:p>
            <a:pPr algn="ctr">
              <a:buFont typeface="Wingdings" pitchFamily="2" charset="2"/>
              <a:buNone/>
            </a:pPr>
            <a:endParaRPr lang="en-US" smtClean="0"/>
          </a:p>
          <a:p>
            <a:pPr algn="ctr">
              <a:buFont typeface="Wingdings" pitchFamily="2" charset="2"/>
              <a:buNone/>
            </a:pPr>
            <a:endParaRPr lang="el-GR" smtClean="0"/>
          </a:p>
        </p:txBody>
      </p:sp>
      <p:sp>
        <p:nvSpPr>
          <p:cNvPr id="4" name="3 - Έλλειψη"/>
          <p:cNvSpPr/>
          <p:nvPr/>
        </p:nvSpPr>
        <p:spPr>
          <a:xfrm>
            <a:off x="1187450" y="1989138"/>
            <a:ext cx="5329238" cy="36004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l-GR" dirty="0"/>
          </a:p>
        </p:txBody>
      </p:sp>
      <p:sp>
        <p:nvSpPr>
          <p:cNvPr id="5" name="4 - Έλλειψη"/>
          <p:cNvSpPr/>
          <p:nvPr/>
        </p:nvSpPr>
        <p:spPr>
          <a:xfrm>
            <a:off x="1763713" y="2420938"/>
            <a:ext cx="2376487" cy="136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800" dirty="0"/>
              <a:t>Τμήμα Ένταξης/ Παράλληλη Στήριξη</a:t>
            </a:r>
          </a:p>
        </p:txBody>
      </p:sp>
      <p:sp>
        <p:nvSpPr>
          <p:cNvPr id="6" name="5 - Έλλειψη"/>
          <p:cNvSpPr/>
          <p:nvPr/>
        </p:nvSpPr>
        <p:spPr>
          <a:xfrm>
            <a:off x="4211638" y="2924175"/>
            <a:ext cx="230505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800" dirty="0"/>
              <a:t>Συνεργατική Διδασκαλία</a:t>
            </a:r>
          </a:p>
        </p:txBody>
      </p:sp>
      <p:sp>
        <p:nvSpPr>
          <p:cNvPr id="7" name="6 - Έλλειψη"/>
          <p:cNvSpPr/>
          <p:nvPr/>
        </p:nvSpPr>
        <p:spPr>
          <a:xfrm>
            <a:off x="2195513" y="4076700"/>
            <a:ext cx="3024187"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1800" dirty="0"/>
              <a:t>Εξατομικευμένη/ Διαφοροποιημένη Διδασκαλία</a:t>
            </a:r>
          </a:p>
        </p:txBody>
      </p:sp>
      <p:sp>
        <p:nvSpPr>
          <p:cNvPr id="34824" name="9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a:bodyPr>
          <a:lstStyle/>
          <a:p>
            <a:pPr fontAlgn="auto">
              <a:spcAft>
                <a:spcPts val="0"/>
              </a:spcAft>
              <a:defRPr/>
            </a:pPr>
            <a:r>
              <a:rPr lang="el-GR" sz="2800" dirty="0" err="1" smtClean="0"/>
              <a:t>Αιτιολογια</a:t>
            </a:r>
            <a:endParaRPr lang="el-GR" sz="2800" dirty="0" smtClean="0"/>
          </a:p>
        </p:txBody>
      </p:sp>
      <p:sp>
        <p:nvSpPr>
          <p:cNvPr id="14339" name="Rectangle 3"/>
          <p:cNvSpPr>
            <a:spLocks noGrp="1" noChangeArrowheads="1"/>
          </p:cNvSpPr>
          <p:nvPr>
            <p:ph type="body" idx="1"/>
          </p:nvPr>
        </p:nvSpPr>
        <p:spPr>
          <a:xfrm>
            <a:off x="457200" y="1600200"/>
            <a:ext cx="7467600" cy="4873625"/>
          </a:xfrm>
        </p:spPr>
        <p:txBody>
          <a:bodyPr/>
          <a:lstStyle/>
          <a:p>
            <a:r>
              <a:rPr lang="el-GR" sz="2800" dirty="0" smtClean="0"/>
              <a:t>Ο αυτισμός θεωρείται μια εκ γενετής διαταραχή του εγκεφάλου</a:t>
            </a:r>
          </a:p>
          <a:p>
            <a:r>
              <a:rPr lang="el-GR" sz="2800" dirty="0" smtClean="0"/>
              <a:t>Οι έρευνες εστιάζονται στα νευρολογικά προβλήματα και συγκεκριμένα στα τμήματα του εγκεφάλου που επεξεργάζονται τη γλώσσα και τις πληροφορίες που δίνουν οι αισθήσεις</a:t>
            </a:r>
          </a:p>
          <a:p>
            <a:r>
              <a:rPr lang="el-GR" sz="2800" dirty="0" smtClean="0"/>
              <a:t>Ο αυτισμός παρουσιάζεται σε όλο τον κόσμο και αφορά όλες τις φυλές, εθνικότητες και κοινωνικές τάξεις</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913"/>
            <a:ext cx="7467600" cy="1228725"/>
          </a:xfrm>
        </p:spPr>
        <p:txBody>
          <a:bodyPr>
            <a:normAutofit fontScale="90000"/>
          </a:bodyPr>
          <a:lstStyle/>
          <a:p>
            <a:pPr fontAlgn="auto">
              <a:spcAft>
                <a:spcPts val="0"/>
              </a:spcAft>
              <a:defRPr/>
            </a:pPr>
            <a:r>
              <a:rPr lang="en-US" sz="4000" dirty="0" smtClean="0"/>
              <a:t/>
            </a:r>
            <a:br>
              <a:rPr lang="en-US" sz="4000" dirty="0" smtClean="0"/>
            </a:br>
            <a:r>
              <a:rPr lang="en-US" sz="4000" dirty="0" smtClean="0"/>
              <a:t/>
            </a:r>
            <a:br>
              <a:rPr lang="en-US" sz="4000" dirty="0" smtClean="0"/>
            </a:br>
            <a:r>
              <a:rPr lang="el-GR" sz="4000" dirty="0" smtClean="0"/>
              <a:t>Τι </a:t>
            </a:r>
            <a:r>
              <a:rPr lang="el-GR" sz="4000" dirty="0" err="1" smtClean="0"/>
              <a:t>σημαινει</a:t>
            </a:r>
            <a:r>
              <a:rPr lang="el-GR" sz="4000" dirty="0" smtClean="0"/>
              <a:t> </a:t>
            </a:r>
            <a:r>
              <a:rPr lang="el-GR" sz="4000" dirty="0" err="1" smtClean="0"/>
              <a:t>συνεργατικη</a:t>
            </a:r>
            <a:r>
              <a:rPr lang="el-GR" sz="4000" dirty="0" smtClean="0"/>
              <a:t> </a:t>
            </a:r>
            <a:r>
              <a:rPr lang="el-GR" sz="4000" dirty="0" err="1" smtClean="0"/>
              <a:t>διδασκαλια</a:t>
            </a:r>
            <a:endParaRPr lang="el-GR" sz="4000" dirty="0"/>
          </a:p>
        </p:txBody>
      </p:sp>
      <p:sp>
        <p:nvSpPr>
          <p:cNvPr id="35843" name="2 - Θέση περιεχομένου"/>
          <p:cNvSpPr>
            <a:spLocks noGrp="1"/>
          </p:cNvSpPr>
          <p:nvPr>
            <p:ph sz="quarter" idx="1"/>
          </p:nvPr>
        </p:nvSpPr>
        <p:spPr>
          <a:xfrm>
            <a:off x="685800" y="1484313"/>
            <a:ext cx="7772400" cy="3673475"/>
          </a:xfrm>
        </p:spPr>
        <p:txBody>
          <a:bodyPr/>
          <a:lstStyle/>
          <a:p>
            <a:r>
              <a:rPr lang="el-GR" sz="2000" smtClean="0"/>
              <a:t>« δύο ή περισσότεροι επαγγελματίες διδάσκουν μαζί σε μία τάξη παιδιών μικτής ικανότητας» (</a:t>
            </a:r>
            <a:r>
              <a:rPr lang="en-US" sz="2000" smtClean="0"/>
              <a:t>Friend and Reising, 1993)</a:t>
            </a:r>
          </a:p>
          <a:p>
            <a:r>
              <a:rPr lang="el-GR" sz="2000" smtClean="0"/>
              <a:t>« ένας τρόπος για την εκπλήρωση της συμπερίληψης των παιδιών με αναπηρίες στην τάξη της γενικής εκπαίδευσης, όπου ο ειδικός εκπαιδευτικός επισκέπτεται την τάξη τουλάχιστον 1 ή 2 ώρες την ημέρα» (</a:t>
            </a:r>
            <a:r>
              <a:rPr lang="en-US" sz="2000" smtClean="0"/>
              <a:t>Walhter-Thomas, 1997</a:t>
            </a:r>
          </a:p>
          <a:p>
            <a:r>
              <a:rPr lang="el-GR" sz="2000" smtClean="0"/>
              <a:t>« δύο ή περισσότεροι επαγγελματίες  είναι συνυπεύθυνοι για τη διδασκαλία μερικών ή όλων των μαθητών…ένας δημιουργικός τρόπος για ανθρώπους με  διαφορετικό τρόπο σκέψης...ο ένας υποστηρίζει τον άλλο ώστε οι μαθητές να μάθουν καλύτερα» (</a:t>
            </a:r>
            <a:r>
              <a:rPr lang="en-US" sz="2000" smtClean="0"/>
              <a:t>Villa, et al, 2004)</a:t>
            </a:r>
            <a:endParaRPr lang="el-GR" sz="2000" smtClean="0"/>
          </a:p>
        </p:txBody>
      </p:sp>
      <p:pic>
        <p:nvPicPr>
          <p:cNvPr id="35844" name="Picture 4" descr="dialogue"/>
          <p:cNvPicPr>
            <a:picLocks noChangeAspect="1" noChangeArrowheads="1"/>
          </p:cNvPicPr>
          <p:nvPr/>
        </p:nvPicPr>
        <p:blipFill>
          <a:blip r:embed="rId3" cstate="print"/>
          <a:srcRect/>
          <a:stretch>
            <a:fillRect/>
          </a:stretch>
        </p:blipFill>
        <p:spPr bwMode="auto">
          <a:xfrm>
            <a:off x="6300788" y="476250"/>
            <a:ext cx="2409825" cy="720725"/>
          </a:xfrm>
          <a:prstGeom prst="rect">
            <a:avLst/>
          </a:prstGeom>
          <a:noFill/>
          <a:ln w="9525">
            <a:noFill/>
            <a:miter lim="800000"/>
            <a:headEnd/>
            <a:tailEnd/>
          </a:ln>
        </p:spPr>
      </p:pic>
      <p:sp>
        <p:nvSpPr>
          <p:cNvPr id="35845" name="5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 Τίτλος"/>
          <p:cNvSpPr>
            <a:spLocks noGrp="1"/>
          </p:cNvSpPr>
          <p:nvPr>
            <p:ph type="title"/>
          </p:nvPr>
        </p:nvSpPr>
        <p:spPr/>
        <p:txBody>
          <a:bodyPr>
            <a:normAutofit fontScale="90000"/>
          </a:bodyPr>
          <a:lstStyle/>
          <a:p>
            <a:pPr fontAlgn="auto">
              <a:spcAft>
                <a:spcPts val="0"/>
              </a:spcAft>
              <a:defRPr/>
            </a:pPr>
            <a:r>
              <a:rPr lang="el-GR" altLang="el-GR" sz="3600" dirty="0" smtClean="0"/>
              <a:t>Η </a:t>
            </a:r>
            <a:r>
              <a:rPr lang="el-GR" altLang="el-GR" sz="3600" dirty="0" err="1" smtClean="0"/>
              <a:t>συνδιδασκαλια</a:t>
            </a:r>
            <a:r>
              <a:rPr lang="el-GR" altLang="el-GR" sz="3600" dirty="0" smtClean="0"/>
              <a:t> </a:t>
            </a:r>
            <a:r>
              <a:rPr lang="el-GR" altLang="el-GR" sz="3600" dirty="0" err="1" smtClean="0"/>
              <a:t>ειναι</a:t>
            </a:r>
            <a:r>
              <a:rPr lang="el-GR" altLang="el-GR" sz="3600" dirty="0" smtClean="0"/>
              <a:t> μια </a:t>
            </a:r>
            <a:r>
              <a:rPr lang="el-GR" altLang="el-GR" sz="3600" dirty="0" err="1" smtClean="0"/>
              <a:t>προσεγγιση</a:t>
            </a:r>
            <a:r>
              <a:rPr lang="el-GR" altLang="el-GR" sz="3600" dirty="0" smtClean="0"/>
              <a:t> </a:t>
            </a:r>
            <a:r>
              <a:rPr lang="el-GR" altLang="el-GR" sz="3600" dirty="0" err="1" smtClean="0"/>
              <a:t>διδασκαλιασ</a:t>
            </a:r>
            <a:r>
              <a:rPr lang="el-GR" altLang="el-GR" sz="3600" dirty="0" smtClean="0"/>
              <a:t> που </a:t>
            </a:r>
            <a:r>
              <a:rPr lang="el-GR" altLang="el-GR" sz="3600" dirty="0" err="1" smtClean="0"/>
              <a:t>προωθει</a:t>
            </a:r>
            <a:r>
              <a:rPr lang="el-GR" altLang="el-GR" sz="3600" dirty="0" smtClean="0"/>
              <a:t> </a:t>
            </a:r>
          </a:p>
        </p:txBody>
      </p:sp>
      <p:sp>
        <p:nvSpPr>
          <p:cNvPr id="36867" name="2 - Θέση περιεχομένου"/>
          <p:cNvSpPr>
            <a:spLocks noGrp="1"/>
          </p:cNvSpPr>
          <p:nvPr>
            <p:ph sz="quarter" idx="1"/>
          </p:nvPr>
        </p:nvSpPr>
        <p:spPr>
          <a:xfrm>
            <a:off x="457200" y="1671638"/>
            <a:ext cx="7467600" cy="4060825"/>
          </a:xfrm>
        </p:spPr>
        <p:txBody>
          <a:bodyPr/>
          <a:lstStyle/>
          <a:p>
            <a:r>
              <a:rPr lang="el-GR" altLang="el-GR" smtClean="0"/>
              <a:t>ισότητα, αμοιβαία ευθύνη,  εμπιστοσύνη, ισότιμη συνεργασία στο πλαίσιο μιας αλληλεπιδραστικής σχέσης</a:t>
            </a:r>
          </a:p>
          <a:p>
            <a:r>
              <a:rPr lang="el-GR" altLang="el-GR" smtClean="0"/>
              <a:t>συνεργατικό σχεδιασμό,  από κοινού διδασκαλία και αξιολόγηση</a:t>
            </a:r>
          </a:p>
          <a:p>
            <a:r>
              <a:rPr lang="el-GR" altLang="el-GR" smtClean="0"/>
              <a:t>διδασκαλία του ίδιου αντικειμένου με τη χρήση ποικίλων προσεγγίσεων από τους δύο εκπαιδευτικούς ή τους  άλλους επαγγελματίες</a:t>
            </a:r>
          </a:p>
          <a:p>
            <a:r>
              <a:rPr lang="el-GR" altLang="el-GR" smtClean="0"/>
              <a:t>διακριτοί και προσυμφωνημένοι ρόλοι </a:t>
            </a:r>
          </a:p>
          <a:p>
            <a:r>
              <a:rPr lang="el-GR" altLang="el-GR" smtClean="0"/>
              <a:t>επικοινωνιακές δεξιότητες</a:t>
            </a:r>
          </a:p>
          <a:p>
            <a:endParaRPr lang="el-GR" altLang="el-GR" smtClean="0"/>
          </a:p>
        </p:txBody>
      </p:sp>
      <p:sp>
        <p:nvSpPr>
          <p:cNvPr id="36868"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l-GR" dirty="0" err="1" smtClean="0">
                <a:effectLst>
                  <a:outerShdw blurRad="38100" dist="38100" dir="2700000" algn="tl">
                    <a:srgbClr val="C0C0C0"/>
                  </a:outerShdw>
                </a:effectLst>
              </a:rPr>
              <a:t>Συνδιδασκαλια</a:t>
            </a:r>
            <a:r>
              <a:rPr lang="el-GR" dirty="0" smtClean="0">
                <a:effectLst>
                  <a:outerShdw blurRad="38100" dist="38100" dir="2700000" algn="tl">
                    <a:srgbClr val="C0C0C0"/>
                  </a:outerShdw>
                </a:effectLst>
              </a:rPr>
              <a:t>; </a:t>
            </a:r>
            <a:r>
              <a:rPr lang="el-GR" dirty="0" err="1" smtClean="0">
                <a:effectLst>
                  <a:outerShdw blurRad="38100" dist="38100" dir="2700000" algn="tl">
                    <a:srgbClr val="C0C0C0"/>
                  </a:outerShdw>
                </a:effectLst>
              </a:rPr>
              <a:t>Γιατι</a:t>
            </a:r>
            <a:r>
              <a:rPr lang="el-GR" dirty="0" smtClean="0">
                <a:effectLst>
                  <a:outerShdw blurRad="38100" dist="38100" dir="2700000" algn="tl">
                    <a:srgbClr val="C0C0C0"/>
                  </a:outerShdw>
                </a:effectLst>
              </a:rPr>
              <a:t>;</a:t>
            </a:r>
            <a:endParaRPr lang="en-US" dirty="0" smtClean="0">
              <a:effectLst>
                <a:outerShdw blurRad="38100" dist="38100" dir="2700000" algn="tl">
                  <a:srgbClr val="C0C0C0"/>
                </a:outerShdw>
              </a:effectLst>
            </a:endParaRPr>
          </a:p>
        </p:txBody>
      </p:sp>
      <p:sp>
        <p:nvSpPr>
          <p:cNvPr id="11267" name="Content Placeholder 2"/>
          <p:cNvSpPr>
            <a:spLocks noGrp="1"/>
          </p:cNvSpPr>
          <p:nvPr>
            <p:ph sz="quarter" idx="1"/>
          </p:nvPr>
        </p:nvSpPr>
        <p:spPr>
          <a:xfrm>
            <a:off x="457200" y="1600200"/>
            <a:ext cx="7467600" cy="3844925"/>
          </a:xfrm>
        </p:spPr>
        <p:txBody>
          <a:bodyPr>
            <a:normAutofit lnSpcReduction="10000"/>
          </a:bodyPr>
          <a:lstStyle/>
          <a:p>
            <a:pPr marL="274320" indent="-274320" fontAlgn="auto">
              <a:spcAft>
                <a:spcPts val="0"/>
              </a:spcAft>
              <a:buFont typeface="Wingdings"/>
              <a:buChar char=""/>
              <a:defRPr/>
            </a:pPr>
            <a:r>
              <a:rPr lang="el-GR" altLang="el-GR" sz="2800" dirty="0" smtClean="0"/>
              <a:t>Προωθεί τη συμπερίληψη και τη συμμετοχή όλων των μαθητών</a:t>
            </a:r>
            <a:endParaRPr lang="en-US" altLang="el-GR" sz="2800" dirty="0" smtClean="0"/>
          </a:p>
          <a:p>
            <a:pPr marL="274320" indent="-274320" fontAlgn="auto">
              <a:spcAft>
                <a:spcPts val="0"/>
              </a:spcAft>
              <a:buFont typeface="Wingdings"/>
              <a:buChar char=""/>
              <a:defRPr/>
            </a:pPr>
            <a:r>
              <a:rPr lang="el-GR" altLang="el-GR" sz="2800" dirty="0" smtClean="0"/>
              <a:t>Ικανοποιεί τους γονείς</a:t>
            </a:r>
            <a:endParaRPr lang="en-US" altLang="el-GR" sz="2800" dirty="0" smtClean="0"/>
          </a:p>
          <a:p>
            <a:pPr marL="274320" indent="-274320" fontAlgn="auto">
              <a:spcAft>
                <a:spcPts val="0"/>
              </a:spcAft>
              <a:buFont typeface="Wingdings"/>
              <a:buChar char=""/>
              <a:defRPr/>
            </a:pPr>
            <a:r>
              <a:rPr lang="el-GR" altLang="el-GR" sz="2800" dirty="0" smtClean="0"/>
              <a:t>Δημιουργεί και διατηρεί θετικές σχέσεις</a:t>
            </a:r>
            <a:endParaRPr lang="en-US" altLang="el-GR" sz="2800" dirty="0" smtClean="0"/>
          </a:p>
          <a:p>
            <a:pPr marL="274320" indent="-274320" fontAlgn="auto">
              <a:spcAft>
                <a:spcPts val="0"/>
              </a:spcAft>
              <a:buFont typeface="Wingdings"/>
              <a:buChar char=""/>
              <a:defRPr/>
            </a:pPr>
            <a:r>
              <a:rPr lang="el-GR" altLang="el-GR" sz="2800" dirty="0" smtClean="0"/>
              <a:t>Μειώνει την παραπομπή των μαθητών σε περιοριστικά περιβάλλοντα</a:t>
            </a:r>
            <a:endParaRPr lang="en-US" altLang="el-GR" sz="2800" dirty="0" smtClean="0"/>
          </a:p>
          <a:p>
            <a:pPr marL="274320" indent="-274320" fontAlgn="auto">
              <a:spcAft>
                <a:spcPts val="0"/>
              </a:spcAft>
              <a:buFont typeface="Wingdings"/>
              <a:buChar char=""/>
              <a:defRPr/>
            </a:pPr>
            <a:r>
              <a:rPr lang="el-GR" altLang="el-GR" sz="2800" dirty="0" smtClean="0"/>
              <a:t>Ωφελεί εκπαιδευτικούς και γονείς</a:t>
            </a:r>
          </a:p>
          <a:p>
            <a:pPr marL="274320" indent="-274320" fontAlgn="auto">
              <a:spcAft>
                <a:spcPts val="0"/>
              </a:spcAft>
              <a:buFont typeface="Wingdings"/>
              <a:buChar char=""/>
              <a:defRPr/>
            </a:pPr>
            <a:r>
              <a:rPr lang="el-GR" altLang="el-GR" sz="2800" dirty="0" smtClean="0"/>
              <a:t>Αποδοτική πρακτική για μαθητές</a:t>
            </a:r>
            <a:endParaRPr lang="en-US" altLang="el-GR" sz="2800" dirty="0" smtClean="0"/>
          </a:p>
        </p:txBody>
      </p:sp>
      <p:sp>
        <p:nvSpPr>
          <p:cNvPr id="37892"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4213" y="620713"/>
            <a:ext cx="7793037" cy="1143000"/>
          </a:xfrm>
        </p:spPr>
        <p:txBody>
          <a:bodyPr/>
          <a:lstStyle/>
          <a:p>
            <a:pPr fontAlgn="auto">
              <a:spcAft>
                <a:spcPts val="0"/>
              </a:spcAft>
              <a:defRPr/>
            </a:pPr>
            <a:r>
              <a:rPr lang="el-GR" altLang="el-GR" sz="2800" b="1" dirty="0" err="1" smtClean="0">
                <a:solidFill>
                  <a:schemeClr val="tx1"/>
                </a:solidFill>
              </a:rPr>
              <a:t>Βασικεσ</a:t>
            </a:r>
            <a:r>
              <a:rPr lang="el-GR" altLang="el-GR" sz="2800" b="1" dirty="0" smtClean="0">
                <a:solidFill>
                  <a:schemeClr val="tx1"/>
                </a:solidFill>
              </a:rPr>
              <a:t> </a:t>
            </a:r>
            <a:r>
              <a:rPr lang="el-GR" altLang="el-GR" sz="2800" b="1" dirty="0" err="1" smtClean="0">
                <a:solidFill>
                  <a:schemeClr val="tx1"/>
                </a:solidFill>
              </a:rPr>
              <a:t>προϋποθεσεισ</a:t>
            </a:r>
            <a:r>
              <a:rPr lang="el-GR" altLang="el-GR" sz="2800" b="1" dirty="0" smtClean="0">
                <a:solidFill>
                  <a:schemeClr val="tx1"/>
                </a:solidFill>
              </a:rPr>
              <a:t> </a:t>
            </a:r>
            <a:r>
              <a:rPr lang="el-GR" altLang="el-GR" sz="2800" b="1" dirty="0" err="1" smtClean="0">
                <a:solidFill>
                  <a:schemeClr val="tx1"/>
                </a:solidFill>
              </a:rPr>
              <a:t>τησ</a:t>
            </a:r>
            <a:r>
              <a:rPr lang="el-GR" altLang="el-GR" sz="2800" b="1" dirty="0" smtClean="0">
                <a:solidFill>
                  <a:schemeClr val="tx1"/>
                </a:solidFill>
              </a:rPr>
              <a:t> </a:t>
            </a:r>
            <a:r>
              <a:rPr lang="el-GR" altLang="el-GR" sz="2800" b="1" dirty="0" err="1" smtClean="0">
                <a:solidFill>
                  <a:schemeClr val="tx1"/>
                </a:solidFill>
              </a:rPr>
              <a:t>επιτυχημενησ</a:t>
            </a:r>
            <a:r>
              <a:rPr lang="el-GR" altLang="el-GR" sz="2800" b="1" dirty="0" smtClean="0">
                <a:solidFill>
                  <a:schemeClr val="tx1"/>
                </a:solidFill>
              </a:rPr>
              <a:t> </a:t>
            </a:r>
            <a:r>
              <a:rPr lang="el-GR" altLang="el-GR" sz="2800" b="1" dirty="0" err="1" smtClean="0">
                <a:solidFill>
                  <a:schemeClr val="tx1"/>
                </a:solidFill>
              </a:rPr>
              <a:t>συνδιδασκαλιασ</a:t>
            </a:r>
            <a:endParaRPr lang="en-US" altLang="el-GR" sz="2800" b="1" dirty="0" smtClean="0">
              <a:solidFill>
                <a:schemeClr val="tx1"/>
              </a:solidFill>
            </a:endParaRPr>
          </a:p>
        </p:txBody>
      </p:sp>
      <p:grpSp>
        <p:nvGrpSpPr>
          <p:cNvPr id="2" name="Group 25"/>
          <p:cNvGrpSpPr>
            <a:grpSpLocks/>
          </p:cNvGrpSpPr>
          <p:nvPr/>
        </p:nvGrpSpPr>
        <p:grpSpPr bwMode="auto">
          <a:xfrm>
            <a:off x="533400" y="2063750"/>
            <a:ext cx="8305800" cy="4067175"/>
            <a:chOff x="336" y="1300"/>
            <a:chExt cx="5232" cy="2562"/>
          </a:xfrm>
        </p:grpSpPr>
        <p:sp>
          <p:nvSpPr>
            <p:cNvPr id="38917" name="Rectangle 6"/>
            <p:cNvSpPr>
              <a:spLocks noChangeArrowheads="1"/>
            </p:cNvSpPr>
            <p:nvPr/>
          </p:nvSpPr>
          <p:spPr bwMode="auto">
            <a:xfrm>
              <a:off x="3824" y="2566"/>
              <a:ext cx="1744" cy="648"/>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Εθελοντική συμμετοχή</a:t>
              </a:r>
              <a:endParaRPr lang="en-US" altLang="el-GR" sz="1800" b="1">
                <a:latin typeface="Arial" charset="0"/>
              </a:endParaRPr>
            </a:p>
          </p:txBody>
        </p:sp>
        <p:sp>
          <p:nvSpPr>
            <p:cNvPr id="38918" name="Rectangle 7"/>
            <p:cNvSpPr>
              <a:spLocks noChangeArrowheads="1"/>
            </p:cNvSpPr>
            <p:nvPr/>
          </p:nvSpPr>
          <p:spPr bwMode="auto">
            <a:xfrm>
              <a:off x="2080" y="2566"/>
              <a:ext cx="1744" cy="648"/>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Ευελιξία και ανοιχτό μυαλό</a:t>
              </a:r>
              <a:endParaRPr lang="en-US" altLang="el-GR" sz="1800" b="1">
                <a:latin typeface="Arial" charset="0"/>
              </a:endParaRPr>
            </a:p>
          </p:txBody>
        </p:sp>
        <p:sp>
          <p:nvSpPr>
            <p:cNvPr id="38919" name="Rectangle 8"/>
            <p:cNvSpPr>
              <a:spLocks noChangeArrowheads="1"/>
            </p:cNvSpPr>
            <p:nvPr/>
          </p:nvSpPr>
          <p:spPr bwMode="auto">
            <a:xfrm>
              <a:off x="336" y="2566"/>
              <a:ext cx="1744" cy="648"/>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Σεβασμό στη συνεισφορά του συνάδελφου</a:t>
              </a:r>
              <a:endParaRPr lang="en-US" altLang="el-GR" sz="1800" b="1">
                <a:latin typeface="Arial" charset="0"/>
              </a:endParaRPr>
            </a:p>
          </p:txBody>
        </p:sp>
        <p:sp>
          <p:nvSpPr>
            <p:cNvPr id="38920" name="Rectangle 9"/>
            <p:cNvSpPr>
              <a:spLocks noChangeArrowheads="1"/>
            </p:cNvSpPr>
            <p:nvPr/>
          </p:nvSpPr>
          <p:spPr bwMode="auto">
            <a:xfrm>
              <a:off x="3824" y="1933"/>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Πρόθεση για επένδυση χρόνου στο σχεδιασμό της διδασκαλίας</a:t>
              </a:r>
              <a:endParaRPr lang="en-US" altLang="el-GR" sz="1800" b="1">
                <a:latin typeface="Arial" charset="0"/>
              </a:endParaRPr>
            </a:p>
          </p:txBody>
        </p:sp>
        <p:sp>
          <p:nvSpPr>
            <p:cNvPr id="38921" name="Rectangle 10"/>
            <p:cNvSpPr>
              <a:spLocks noChangeArrowheads="1"/>
            </p:cNvSpPr>
            <p:nvPr/>
          </p:nvSpPr>
          <p:spPr bwMode="auto">
            <a:xfrm>
              <a:off x="2080" y="1933"/>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Ενδιαφέρον για νέα γνώση </a:t>
              </a:r>
              <a:endParaRPr lang="en-US" altLang="el-GR" sz="1800" b="1">
                <a:latin typeface="Arial" charset="0"/>
              </a:endParaRPr>
            </a:p>
          </p:txBody>
        </p:sp>
        <p:sp>
          <p:nvSpPr>
            <p:cNvPr id="38922" name="Rectangle 11"/>
            <p:cNvSpPr>
              <a:spLocks noChangeArrowheads="1"/>
            </p:cNvSpPr>
            <p:nvPr/>
          </p:nvSpPr>
          <p:spPr bwMode="auto">
            <a:xfrm>
              <a:off x="336" y="1933"/>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Αυτοπεποίθηση</a:t>
              </a:r>
              <a:endParaRPr lang="en-US" altLang="el-GR" sz="1800" b="1">
                <a:latin typeface="Arial" charset="0"/>
              </a:endParaRPr>
            </a:p>
          </p:txBody>
        </p:sp>
        <p:sp>
          <p:nvSpPr>
            <p:cNvPr id="38923" name="Rectangle 12"/>
            <p:cNvSpPr>
              <a:spLocks noChangeArrowheads="1"/>
            </p:cNvSpPr>
            <p:nvPr/>
          </p:nvSpPr>
          <p:spPr bwMode="auto">
            <a:xfrm>
              <a:off x="3824" y="1300"/>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Προθυμία για επένδυση χρόνου και κόπου</a:t>
              </a:r>
              <a:endParaRPr lang="en-US" altLang="el-GR" sz="1800" b="1">
                <a:latin typeface="Arial" charset="0"/>
              </a:endParaRPr>
            </a:p>
          </p:txBody>
        </p:sp>
        <p:sp>
          <p:nvSpPr>
            <p:cNvPr id="38924" name="Rectangle 13"/>
            <p:cNvSpPr>
              <a:spLocks noChangeArrowheads="1"/>
            </p:cNvSpPr>
            <p:nvPr/>
          </p:nvSpPr>
          <p:spPr bwMode="auto">
            <a:xfrm>
              <a:off x="2080" y="1300"/>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Καλή επικοινωνία </a:t>
              </a:r>
              <a:r>
                <a:rPr lang="en-US" altLang="el-GR" sz="1800" b="1">
                  <a:latin typeface="Arial" charset="0"/>
                </a:rPr>
                <a:t>&amp; </a:t>
              </a:r>
              <a:r>
                <a:rPr lang="el-GR" altLang="el-GR" sz="1800" b="1">
                  <a:latin typeface="Arial" charset="0"/>
                </a:rPr>
                <a:t>επίλυση προβλημάτων</a:t>
              </a:r>
              <a:r>
                <a:rPr lang="en-US" altLang="el-GR" sz="1800" b="1">
                  <a:latin typeface="Arial" charset="0"/>
                </a:rPr>
                <a:t> </a:t>
              </a:r>
            </a:p>
          </p:txBody>
        </p:sp>
        <p:sp>
          <p:nvSpPr>
            <p:cNvPr id="38925" name="Rectangle 14"/>
            <p:cNvSpPr>
              <a:spLocks noChangeArrowheads="1"/>
            </p:cNvSpPr>
            <p:nvPr/>
          </p:nvSpPr>
          <p:spPr bwMode="auto">
            <a:xfrm>
              <a:off x="336" y="1300"/>
              <a:ext cx="1744" cy="633"/>
            </a:xfrm>
            <a:prstGeom prst="rect">
              <a:avLst/>
            </a:prstGeom>
            <a:solidFill>
              <a:srgbClr val="F3DAD9"/>
            </a:solidFill>
            <a:ln w="9525">
              <a:noFill/>
              <a:miter lim="800000"/>
              <a:headEnd/>
              <a:tailEnd/>
            </a:ln>
          </p:spPr>
          <p:txBody>
            <a:bodyPr lIns="92075" tIns="46038" rIns="92075" bIns="46038"/>
            <a:lstStyle/>
            <a:p>
              <a:pPr>
                <a:spcBef>
                  <a:spcPct val="20000"/>
                </a:spcBef>
              </a:pPr>
              <a:r>
                <a:rPr lang="el-GR" altLang="el-GR" sz="1800" b="1">
                  <a:latin typeface="Arial" charset="0"/>
                </a:rPr>
                <a:t>Καλές οργανωτικές δεξιότητες</a:t>
              </a:r>
              <a:endParaRPr lang="en-US" altLang="el-GR" sz="1800" b="1">
                <a:latin typeface="Arial" charset="0"/>
              </a:endParaRPr>
            </a:p>
            <a:p>
              <a:pPr>
                <a:spcBef>
                  <a:spcPct val="20000"/>
                </a:spcBef>
              </a:pPr>
              <a:endParaRPr lang="en-US" altLang="el-GR" sz="1800" b="1">
                <a:latin typeface="Arial" charset="0"/>
              </a:endParaRPr>
            </a:p>
          </p:txBody>
        </p:sp>
        <p:sp>
          <p:nvSpPr>
            <p:cNvPr id="38926" name="Line 15"/>
            <p:cNvSpPr>
              <a:spLocks noChangeShapeType="1"/>
            </p:cNvSpPr>
            <p:nvPr/>
          </p:nvSpPr>
          <p:spPr bwMode="auto">
            <a:xfrm>
              <a:off x="337" y="1300"/>
              <a:ext cx="3487" cy="0"/>
            </a:xfrm>
            <a:prstGeom prst="line">
              <a:avLst/>
            </a:prstGeom>
            <a:noFill/>
            <a:ln w="12700">
              <a:solidFill>
                <a:schemeClr val="tx1"/>
              </a:solidFill>
              <a:round/>
              <a:headEnd type="none" w="sm" len="sm"/>
              <a:tailEnd type="none" w="sm" len="sm"/>
            </a:ln>
          </p:spPr>
          <p:txBody>
            <a:bodyPr/>
            <a:lstStyle/>
            <a:p>
              <a:endParaRPr lang="el-GR"/>
            </a:p>
          </p:txBody>
        </p:sp>
        <p:sp>
          <p:nvSpPr>
            <p:cNvPr id="38927" name="Line 16"/>
            <p:cNvSpPr>
              <a:spLocks noChangeShapeType="1"/>
            </p:cNvSpPr>
            <p:nvPr/>
          </p:nvSpPr>
          <p:spPr bwMode="auto">
            <a:xfrm>
              <a:off x="337" y="1933"/>
              <a:ext cx="5231" cy="0"/>
            </a:xfrm>
            <a:prstGeom prst="line">
              <a:avLst/>
            </a:prstGeom>
            <a:noFill/>
            <a:ln w="12700">
              <a:solidFill>
                <a:schemeClr val="tx1"/>
              </a:solidFill>
              <a:round/>
              <a:headEnd type="none" w="sm" len="sm"/>
              <a:tailEnd type="none" w="sm" len="sm"/>
            </a:ln>
          </p:spPr>
          <p:txBody>
            <a:bodyPr/>
            <a:lstStyle/>
            <a:p>
              <a:endParaRPr lang="el-GR"/>
            </a:p>
          </p:txBody>
        </p:sp>
        <p:sp>
          <p:nvSpPr>
            <p:cNvPr id="38928" name="Line 17"/>
            <p:cNvSpPr>
              <a:spLocks noChangeShapeType="1"/>
            </p:cNvSpPr>
            <p:nvPr/>
          </p:nvSpPr>
          <p:spPr bwMode="auto">
            <a:xfrm>
              <a:off x="337" y="2566"/>
              <a:ext cx="5231" cy="0"/>
            </a:xfrm>
            <a:prstGeom prst="line">
              <a:avLst/>
            </a:prstGeom>
            <a:noFill/>
            <a:ln w="12700">
              <a:solidFill>
                <a:schemeClr val="tx1"/>
              </a:solidFill>
              <a:round/>
              <a:headEnd type="none" w="sm" len="sm"/>
              <a:tailEnd type="none" w="sm" len="sm"/>
            </a:ln>
          </p:spPr>
          <p:txBody>
            <a:bodyPr/>
            <a:lstStyle/>
            <a:p>
              <a:endParaRPr lang="el-GR"/>
            </a:p>
          </p:txBody>
        </p:sp>
        <p:sp>
          <p:nvSpPr>
            <p:cNvPr id="38929" name="Line 18"/>
            <p:cNvSpPr>
              <a:spLocks noChangeShapeType="1"/>
            </p:cNvSpPr>
            <p:nvPr/>
          </p:nvSpPr>
          <p:spPr bwMode="auto">
            <a:xfrm>
              <a:off x="337" y="3214"/>
              <a:ext cx="5231" cy="0"/>
            </a:xfrm>
            <a:prstGeom prst="line">
              <a:avLst/>
            </a:prstGeom>
            <a:noFill/>
            <a:ln w="12700">
              <a:solidFill>
                <a:schemeClr val="tx1"/>
              </a:solidFill>
              <a:round/>
              <a:headEnd type="none" w="sm" len="sm"/>
              <a:tailEnd type="none" w="sm" len="sm"/>
            </a:ln>
          </p:spPr>
          <p:txBody>
            <a:bodyPr/>
            <a:lstStyle/>
            <a:p>
              <a:endParaRPr lang="el-GR"/>
            </a:p>
          </p:txBody>
        </p:sp>
        <p:sp>
          <p:nvSpPr>
            <p:cNvPr id="38930" name="Line 19"/>
            <p:cNvSpPr>
              <a:spLocks noChangeShapeType="1"/>
            </p:cNvSpPr>
            <p:nvPr/>
          </p:nvSpPr>
          <p:spPr bwMode="auto">
            <a:xfrm>
              <a:off x="337" y="3862"/>
              <a:ext cx="5231" cy="0"/>
            </a:xfrm>
            <a:prstGeom prst="line">
              <a:avLst/>
            </a:prstGeom>
            <a:noFill/>
            <a:ln w="25400">
              <a:solidFill>
                <a:schemeClr val="tx1"/>
              </a:solidFill>
              <a:round/>
              <a:headEnd type="none" w="sm" len="sm"/>
              <a:tailEnd type="none" w="sm" len="sm"/>
            </a:ln>
          </p:spPr>
          <p:txBody>
            <a:bodyPr/>
            <a:lstStyle/>
            <a:p>
              <a:endParaRPr lang="el-GR"/>
            </a:p>
          </p:txBody>
        </p:sp>
        <p:sp>
          <p:nvSpPr>
            <p:cNvPr id="38931" name="Line 20"/>
            <p:cNvSpPr>
              <a:spLocks noChangeShapeType="1"/>
            </p:cNvSpPr>
            <p:nvPr/>
          </p:nvSpPr>
          <p:spPr bwMode="auto">
            <a:xfrm>
              <a:off x="336" y="1301"/>
              <a:ext cx="0" cy="2561"/>
            </a:xfrm>
            <a:prstGeom prst="line">
              <a:avLst/>
            </a:prstGeom>
            <a:noFill/>
            <a:ln w="25400">
              <a:solidFill>
                <a:schemeClr val="tx1"/>
              </a:solidFill>
              <a:round/>
              <a:headEnd type="none" w="sm" len="sm"/>
              <a:tailEnd type="none" w="sm" len="sm"/>
            </a:ln>
          </p:spPr>
          <p:txBody>
            <a:bodyPr/>
            <a:lstStyle/>
            <a:p>
              <a:endParaRPr lang="el-GR"/>
            </a:p>
          </p:txBody>
        </p:sp>
        <p:sp>
          <p:nvSpPr>
            <p:cNvPr id="38932" name="Line 21"/>
            <p:cNvSpPr>
              <a:spLocks noChangeShapeType="1"/>
            </p:cNvSpPr>
            <p:nvPr/>
          </p:nvSpPr>
          <p:spPr bwMode="auto">
            <a:xfrm>
              <a:off x="2080" y="1301"/>
              <a:ext cx="0" cy="2561"/>
            </a:xfrm>
            <a:prstGeom prst="line">
              <a:avLst/>
            </a:prstGeom>
            <a:noFill/>
            <a:ln w="12700">
              <a:solidFill>
                <a:schemeClr val="tx1"/>
              </a:solidFill>
              <a:round/>
              <a:headEnd type="none" w="sm" len="sm"/>
              <a:tailEnd type="none" w="sm" len="sm"/>
            </a:ln>
          </p:spPr>
          <p:txBody>
            <a:bodyPr/>
            <a:lstStyle/>
            <a:p>
              <a:endParaRPr lang="el-GR"/>
            </a:p>
          </p:txBody>
        </p:sp>
        <p:sp>
          <p:nvSpPr>
            <p:cNvPr id="38933" name="Line 22"/>
            <p:cNvSpPr>
              <a:spLocks noChangeShapeType="1"/>
            </p:cNvSpPr>
            <p:nvPr/>
          </p:nvSpPr>
          <p:spPr bwMode="auto">
            <a:xfrm>
              <a:off x="3824" y="1301"/>
              <a:ext cx="0" cy="2561"/>
            </a:xfrm>
            <a:prstGeom prst="line">
              <a:avLst/>
            </a:prstGeom>
            <a:noFill/>
            <a:ln w="12700">
              <a:solidFill>
                <a:schemeClr val="tx1"/>
              </a:solidFill>
              <a:round/>
              <a:headEnd type="none" w="sm" len="sm"/>
              <a:tailEnd type="none" w="sm" len="sm"/>
            </a:ln>
          </p:spPr>
          <p:txBody>
            <a:bodyPr/>
            <a:lstStyle/>
            <a:p>
              <a:endParaRPr lang="el-GR"/>
            </a:p>
          </p:txBody>
        </p:sp>
        <p:sp>
          <p:nvSpPr>
            <p:cNvPr id="38934" name="Line 23"/>
            <p:cNvSpPr>
              <a:spLocks noChangeShapeType="1"/>
            </p:cNvSpPr>
            <p:nvPr/>
          </p:nvSpPr>
          <p:spPr bwMode="auto">
            <a:xfrm>
              <a:off x="5568" y="1301"/>
              <a:ext cx="0" cy="2561"/>
            </a:xfrm>
            <a:prstGeom prst="line">
              <a:avLst/>
            </a:prstGeom>
            <a:noFill/>
            <a:ln w="25400">
              <a:solidFill>
                <a:schemeClr val="tx1"/>
              </a:solidFill>
              <a:round/>
              <a:headEnd type="none" w="sm" len="sm"/>
              <a:tailEnd type="none" w="sm" len="sm"/>
            </a:ln>
          </p:spPr>
          <p:txBody>
            <a:bodyPr/>
            <a:lstStyle/>
            <a:p>
              <a:endParaRPr lang="el-GR"/>
            </a:p>
          </p:txBody>
        </p:sp>
        <p:sp>
          <p:nvSpPr>
            <p:cNvPr id="38935" name="Line 24"/>
            <p:cNvSpPr>
              <a:spLocks noChangeShapeType="1"/>
            </p:cNvSpPr>
            <p:nvPr/>
          </p:nvSpPr>
          <p:spPr bwMode="auto">
            <a:xfrm>
              <a:off x="3825" y="1300"/>
              <a:ext cx="1743" cy="0"/>
            </a:xfrm>
            <a:prstGeom prst="line">
              <a:avLst/>
            </a:prstGeom>
            <a:noFill/>
            <a:ln w="25400">
              <a:solidFill>
                <a:schemeClr val="tx1"/>
              </a:solidFill>
              <a:round/>
              <a:headEnd type="none" w="sm" len="sm"/>
              <a:tailEnd type="none" w="sm" len="sm"/>
            </a:ln>
          </p:spPr>
          <p:txBody>
            <a:bodyPr/>
            <a:lstStyle/>
            <a:p>
              <a:endParaRPr lang="el-GR"/>
            </a:p>
          </p:txBody>
        </p:sp>
      </p:grpSp>
      <p:sp>
        <p:nvSpPr>
          <p:cNvPr id="38916" name="23 - Θέση υποσέλιδου"/>
          <p:cNvSpPr>
            <a:spLocks noGrp="1"/>
          </p:cNvSpPr>
          <p:nvPr>
            <p:ph type="ftr" sz="quarter" idx="11"/>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l-GR" dirty="0" err="1" smtClean="0">
                <a:effectLst>
                  <a:outerShdw blurRad="38100" dist="38100" dir="2700000" algn="tl">
                    <a:srgbClr val="C0C0C0"/>
                  </a:outerShdw>
                </a:effectLst>
              </a:rPr>
              <a:t>Δυσκολιεσ</a:t>
            </a:r>
            <a:r>
              <a:rPr lang="el-GR" dirty="0" smtClean="0">
                <a:effectLst>
                  <a:outerShdw blurRad="38100" dist="38100" dir="2700000" algn="tl">
                    <a:srgbClr val="C0C0C0"/>
                  </a:outerShdw>
                </a:effectLst>
              </a:rPr>
              <a:t>- </a:t>
            </a:r>
            <a:r>
              <a:rPr lang="el-GR" dirty="0" err="1" smtClean="0">
                <a:effectLst>
                  <a:outerShdw blurRad="38100" dist="38100" dir="2700000" algn="tl">
                    <a:srgbClr val="C0C0C0"/>
                  </a:outerShdw>
                </a:effectLst>
              </a:rPr>
              <a:t>Προϋποθεσεισ</a:t>
            </a:r>
            <a:endParaRPr lang="en-US" dirty="0" smtClean="0">
              <a:effectLst>
                <a:outerShdw blurRad="38100" dist="38100" dir="2700000" algn="tl">
                  <a:srgbClr val="C0C0C0"/>
                </a:outerShdw>
              </a:effectLst>
            </a:endParaRPr>
          </a:p>
        </p:txBody>
      </p:sp>
      <p:sp>
        <p:nvSpPr>
          <p:cNvPr id="39939" name="Content Placeholder 2"/>
          <p:cNvSpPr>
            <a:spLocks noGrp="1"/>
          </p:cNvSpPr>
          <p:nvPr>
            <p:ph sz="quarter" idx="1"/>
          </p:nvPr>
        </p:nvSpPr>
        <p:spPr>
          <a:xfrm>
            <a:off x="457200" y="1600200"/>
            <a:ext cx="7467600" cy="3629025"/>
          </a:xfrm>
        </p:spPr>
        <p:txBody>
          <a:bodyPr/>
          <a:lstStyle/>
          <a:p>
            <a:r>
              <a:rPr lang="el-GR" altLang="el-GR" sz="2800" smtClean="0"/>
              <a:t>Σχεδιασμός διδασκαλίας</a:t>
            </a:r>
            <a:endParaRPr lang="en-US" altLang="el-GR" sz="2800" smtClean="0"/>
          </a:p>
          <a:p>
            <a:r>
              <a:rPr lang="el-GR" altLang="el-GR" sz="2800" smtClean="0"/>
              <a:t>Σχέσεις εκπαιδευτικών</a:t>
            </a:r>
            <a:endParaRPr lang="en-US" altLang="el-GR" sz="2800" smtClean="0"/>
          </a:p>
          <a:p>
            <a:r>
              <a:rPr lang="el-GR" altLang="el-GR" sz="2800" smtClean="0"/>
              <a:t>Διοικητική υποστήριξη</a:t>
            </a:r>
            <a:endParaRPr lang="en-US" altLang="el-GR" sz="2800" smtClean="0"/>
          </a:p>
          <a:p>
            <a:r>
              <a:rPr lang="el-GR" altLang="el-GR" sz="2800" smtClean="0"/>
              <a:t>Χρονοβόρα διαδικασία</a:t>
            </a:r>
            <a:endParaRPr lang="en-US" altLang="el-GR" sz="2800" smtClean="0"/>
          </a:p>
          <a:p>
            <a:r>
              <a:rPr lang="el-GR" altLang="el-GR" sz="2800" smtClean="0"/>
              <a:t>Φόβος της αλλαγής</a:t>
            </a:r>
            <a:endParaRPr lang="en-US" altLang="el-GR" sz="2800" smtClean="0"/>
          </a:p>
          <a:p>
            <a:r>
              <a:rPr lang="el-GR" altLang="el-GR" sz="2800" smtClean="0"/>
              <a:t>Κατανόηση ρόλων</a:t>
            </a:r>
            <a:endParaRPr lang="en-US" altLang="el-GR" sz="2800" smtClean="0"/>
          </a:p>
          <a:p>
            <a:r>
              <a:rPr lang="el-GR" altLang="el-GR" sz="2800" smtClean="0"/>
              <a:t>Έλλειψη επιμόρφωσης</a:t>
            </a:r>
            <a:endParaRPr lang="en-US" altLang="el-GR" sz="2800" smtClean="0"/>
          </a:p>
          <a:p>
            <a:endParaRPr lang="en-US" altLang="el-GR" sz="2800" smtClean="0"/>
          </a:p>
        </p:txBody>
      </p:sp>
      <p:sp>
        <p:nvSpPr>
          <p:cNvPr id="39940"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l-GR" dirty="0" err="1" smtClean="0">
                <a:effectLst>
                  <a:outerShdw blurRad="38100" dist="38100" dir="2700000" algn="tl">
                    <a:srgbClr val="C0C0C0"/>
                  </a:outerShdw>
                </a:effectLst>
              </a:rPr>
              <a:t>Βασικα</a:t>
            </a:r>
            <a:r>
              <a:rPr lang="el-GR" dirty="0" smtClean="0">
                <a:effectLst>
                  <a:outerShdw blurRad="38100" dist="38100" dir="2700000" algn="tl">
                    <a:srgbClr val="C0C0C0"/>
                  </a:outerShdw>
                </a:effectLst>
              </a:rPr>
              <a:t> </a:t>
            </a:r>
            <a:r>
              <a:rPr lang="el-GR" dirty="0" err="1" smtClean="0">
                <a:effectLst>
                  <a:outerShdw blurRad="38100" dist="38100" dir="2700000" algn="tl">
                    <a:srgbClr val="C0C0C0"/>
                  </a:outerShdw>
                </a:effectLst>
              </a:rPr>
              <a:t>οφελη</a:t>
            </a:r>
            <a:r>
              <a:rPr lang="el-GR" dirty="0" smtClean="0">
                <a:effectLst>
                  <a:outerShdw blurRad="38100" dist="38100" dir="2700000" algn="tl">
                    <a:srgbClr val="C0C0C0"/>
                  </a:outerShdw>
                </a:effectLst>
              </a:rPr>
              <a:t> για </a:t>
            </a:r>
            <a:r>
              <a:rPr lang="el-GR" dirty="0" err="1" smtClean="0">
                <a:effectLst>
                  <a:outerShdw blurRad="38100" dist="38100" dir="2700000" algn="tl">
                    <a:srgbClr val="C0C0C0"/>
                  </a:outerShdw>
                </a:effectLst>
              </a:rPr>
              <a:t>μαθητεσ</a:t>
            </a:r>
            <a:endParaRPr lang="en-US" dirty="0" smtClean="0">
              <a:effectLst>
                <a:outerShdw blurRad="38100" dist="38100" dir="2700000" algn="tl">
                  <a:srgbClr val="C0C0C0"/>
                </a:outerShdw>
              </a:effectLst>
            </a:endParaRPr>
          </a:p>
        </p:txBody>
      </p:sp>
      <p:sp>
        <p:nvSpPr>
          <p:cNvPr id="14339" name="Content Placeholder 2"/>
          <p:cNvSpPr>
            <a:spLocks noGrp="1"/>
          </p:cNvSpPr>
          <p:nvPr>
            <p:ph sz="quarter" idx="1"/>
          </p:nvPr>
        </p:nvSpPr>
        <p:spPr>
          <a:xfrm>
            <a:off x="1435100" y="1671638"/>
            <a:ext cx="7251700" cy="2765425"/>
          </a:xfrm>
        </p:spPr>
        <p:txBody>
          <a:bodyPr>
            <a:normAutofit/>
          </a:bodyPr>
          <a:lstStyle/>
          <a:p>
            <a:pPr marL="274320" indent="-274320" fontAlgn="auto">
              <a:spcAft>
                <a:spcPts val="0"/>
              </a:spcAft>
              <a:buFont typeface="Wingdings"/>
              <a:buChar char=""/>
              <a:defRPr/>
            </a:pPr>
            <a:r>
              <a:rPr lang="el-GR" altLang="el-GR" dirty="0" smtClean="0"/>
              <a:t>Πρόσβαση στο κοινό ΑΠ</a:t>
            </a:r>
            <a:endParaRPr lang="en-US" altLang="el-GR" dirty="0" smtClean="0"/>
          </a:p>
          <a:p>
            <a:pPr marL="274320" indent="-274320" fontAlgn="auto">
              <a:spcAft>
                <a:spcPts val="0"/>
              </a:spcAft>
              <a:buFont typeface="Wingdings"/>
              <a:buChar char=""/>
              <a:defRPr/>
            </a:pPr>
            <a:r>
              <a:rPr lang="el-GR" altLang="el-GR" dirty="0" smtClean="0"/>
              <a:t>Μειώνει το διαχωρισμό-στίγμα</a:t>
            </a:r>
            <a:endParaRPr lang="en-US" altLang="el-GR" dirty="0" smtClean="0"/>
          </a:p>
          <a:p>
            <a:pPr marL="274320" indent="-274320" fontAlgn="auto">
              <a:spcAft>
                <a:spcPts val="0"/>
              </a:spcAft>
              <a:buFont typeface="Wingdings"/>
              <a:buChar char=""/>
              <a:defRPr/>
            </a:pPr>
            <a:r>
              <a:rPr lang="el-GR" altLang="el-GR" dirty="0" smtClean="0"/>
              <a:t>Αυξάνει την αυτοπεποίθηση</a:t>
            </a:r>
            <a:endParaRPr lang="en-US" altLang="el-GR" dirty="0" smtClean="0"/>
          </a:p>
          <a:p>
            <a:pPr marL="274320" indent="-274320" fontAlgn="auto">
              <a:spcAft>
                <a:spcPts val="0"/>
              </a:spcAft>
              <a:buFont typeface="Wingdings"/>
              <a:buChar char=""/>
              <a:defRPr/>
            </a:pPr>
            <a:r>
              <a:rPr lang="el-GR" altLang="el-GR" dirty="0" smtClean="0"/>
              <a:t>Βοηθά στην σχέση με συμμαθητές-κοινωνική πρόοδος</a:t>
            </a:r>
            <a:endParaRPr lang="en-US" altLang="el-GR" dirty="0" smtClean="0"/>
          </a:p>
          <a:p>
            <a:pPr marL="274320" indent="-274320" fontAlgn="auto">
              <a:spcAft>
                <a:spcPts val="0"/>
              </a:spcAft>
              <a:buFont typeface="Wingdings"/>
              <a:buChar char=""/>
              <a:defRPr/>
            </a:pPr>
            <a:r>
              <a:rPr lang="el-GR" altLang="el-GR" dirty="0" smtClean="0"/>
              <a:t>Βοηθά στην ακαδημαϊκή πρόοδο</a:t>
            </a:r>
          </a:p>
          <a:p>
            <a:pPr marL="0" indent="0" fontAlgn="auto">
              <a:spcAft>
                <a:spcPts val="0"/>
              </a:spcAft>
              <a:buFont typeface="Wingdings"/>
              <a:buNone/>
              <a:defRPr/>
            </a:pPr>
            <a:endParaRPr lang="en-US" altLang="el-GR" dirty="0" smtClean="0"/>
          </a:p>
          <a:p>
            <a:pPr marL="274320" indent="-274320" fontAlgn="auto">
              <a:spcAft>
                <a:spcPts val="0"/>
              </a:spcAft>
              <a:buFont typeface="Wingdings"/>
              <a:buChar char=""/>
              <a:defRPr/>
            </a:pPr>
            <a:endParaRPr lang="en-US" altLang="el-GR" dirty="0" smtClean="0"/>
          </a:p>
        </p:txBody>
      </p:sp>
      <p:sp>
        <p:nvSpPr>
          <p:cNvPr id="40964"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fontAlgn="auto">
              <a:spcAft>
                <a:spcPts val="0"/>
              </a:spcAft>
              <a:defRPr/>
            </a:pPr>
            <a:r>
              <a:rPr lang="el-GR" sz="3600" dirty="0" err="1" smtClean="0">
                <a:effectLst>
                  <a:outerShdw blurRad="38100" dist="38100" dir="2700000" algn="tl">
                    <a:srgbClr val="C0C0C0"/>
                  </a:outerShdw>
                </a:effectLst>
              </a:rPr>
              <a:t>Πιθανα</a:t>
            </a:r>
            <a:r>
              <a:rPr lang="el-GR" sz="3600" dirty="0" smtClean="0">
                <a:effectLst>
                  <a:outerShdw blurRad="38100" dist="38100" dir="2700000" algn="tl">
                    <a:srgbClr val="C0C0C0"/>
                  </a:outerShdw>
                </a:effectLst>
              </a:rPr>
              <a:t> </a:t>
            </a:r>
            <a:r>
              <a:rPr lang="el-GR" sz="3600" dirty="0" err="1" smtClean="0">
                <a:effectLst>
                  <a:outerShdw blurRad="38100" dist="38100" dir="2700000" algn="tl">
                    <a:srgbClr val="C0C0C0"/>
                  </a:outerShdw>
                </a:effectLst>
              </a:rPr>
              <a:t>οφελη</a:t>
            </a:r>
            <a:r>
              <a:rPr lang="el-GR" sz="3600" dirty="0" smtClean="0">
                <a:effectLst>
                  <a:outerShdw blurRad="38100" dist="38100" dir="2700000" algn="tl">
                    <a:srgbClr val="C0C0C0"/>
                  </a:outerShdw>
                </a:effectLst>
              </a:rPr>
              <a:t> για </a:t>
            </a:r>
            <a:r>
              <a:rPr lang="el-GR" sz="3600" dirty="0" err="1" smtClean="0">
                <a:effectLst>
                  <a:outerShdw blurRad="38100" dist="38100" dir="2700000" algn="tl">
                    <a:srgbClr val="C0C0C0"/>
                  </a:outerShdw>
                </a:effectLst>
              </a:rPr>
              <a:t>εκπαιδευτικουσ</a:t>
            </a:r>
            <a:endParaRPr lang="en-US" sz="3600" dirty="0" smtClean="0">
              <a:effectLst>
                <a:outerShdw blurRad="38100" dist="38100" dir="2700000" algn="tl">
                  <a:srgbClr val="C0C0C0"/>
                </a:outerShdw>
              </a:effectLst>
            </a:endParaRPr>
          </a:p>
        </p:txBody>
      </p:sp>
      <p:sp>
        <p:nvSpPr>
          <p:cNvPr id="41987" name="Content Placeholder 2"/>
          <p:cNvSpPr>
            <a:spLocks noGrp="1"/>
          </p:cNvSpPr>
          <p:nvPr>
            <p:ph sz="quarter" idx="1"/>
          </p:nvPr>
        </p:nvSpPr>
        <p:spPr>
          <a:xfrm>
            <a:off x="1435100" y="1600200"/>
            <a:ext cx="7499350" cy="3773488"/>
          </a:xfrm>
        </p:spPr>
        <p:txBody>
          <a:bodyPr/>
          <a:lstStyle/>
          <a:p>
            <a:pPr>
              <a:lnSpc>
                <a:spcPct val="80000"/>
              </a:lnSpc>
            </a:pPr>
            <a:r>
              <a:rPr lang="el-GR" altLang="el-GR" sz="2000" smtClean="0"/>
              <a:t>Διεύρυνση ρόλου </a:t>
            </a:r>
          </a:p>
          <a:p>
            <a:pPr>
              <a:lnSpc>
                <a:spcPct val="80000"/>
              </a:lnSpc>
            </a:pPr>
            <a:r>
              <a:rPr lang="el-GR" altLang="el-GR" sz="2000" smtClean="0"/>
              <a:t>Μειώνεται η αναλογία εκπαιδευτικού-μαθητή</a:t>
            </a:r>
            <a:endParaRPr lang="en-US" altLang="el-GR" sz="2000" smtClean="0"/>
          </a:p>
          <a:p>
            <a:pPr>
              <a:lnSpc>
                <a:spcPct val="80000"/>
              </a:lnSpc>
            </a:pPr>
            <a:r>
              <a:rPr lang="el-GR" altLang="el-GR" sz="2000" smtClean="0"/>
              <a:t>Ανταλλαγή γνώσεων, δεξιοτήτων και εργαλείων</a:t>
            </a:r>
          </a:p>
          <a:p>
            <a:pPr>
              <a:lnSpc>
                <a:spcPct val="80000"/>
              </a:lnSpc>
            </a:pPr>
            <a:endParaRPr lang="el-GR" altLang="el-GR" sz="2000" smtClean="0"/>
          </a:p>
          <a:p>
            <a:pPr>
              <a:lnSpc>
                <a:spcPct val="80000"/>
              </a:lnSpc>
            </a:pPr>
            <a:r>
              <a:rPr lang="el-GR" altLang="el-GR" sz="2000" smtClean="0"/>
              <a:t>Ανάπτυξη σχέσεων, συνεργασίας και επικοινωνίας</a:t>
            </a:r>
          </a:p>
          <a:p>
            <a:pPr>
              <a:lnSpc>
                <a:spcPct val="80000"/>
              </a:lnSpc>
            </a:pPr>
            <a:endParaRPr lang="el-GR" altLang="el-GR" sz="2000" smtClean="0"/>
          </a:p>
          <a:p>
            <a:pPr marL="342900" lvl="1" indent="-342900">
              <a:lnSpc>
                <a:spcPct val="80000"/>
              </a:lnSpc>
            </a:pPr>
            <a:r>
              <a:rPr lang="el-GR" altLang="el-GR" sz="2000" smtClean="0"/>
              <a:t>Αύξηση ανεκτικότητας  προς τους μαθητές με γνωστικές δυσκολίες</a:t>
            </a:r>
          </a:p>
          <a:p>
            <a:pPr>
              <a:lnSpc>
                <a:spcPct val="80000"/>
              </a:lnSpc>
            </a:pPr>
            <a:endParaRPr lang="el-GR" altLang="el-GR" sz="2000" smtClean="0"/>
          </a:p>
          <a:p>
            <a:pPr>
              <a:lnSpc>
                <a:spcPct val="80000"/>
              </a:lnSpc>
            </a:pPr>
            <a:r>
              <a:rPr lang="el-GR" altLang="el-GR" sz="2000" smtClean="0"/>
              <a:t>Μαθαίνω να διαφοροποιώ/τροποποιώ το ΑΠ</a:t>
            </a:r>
            <a:endParaRPr lang="en-US" altLang="el-GR" sz="2000" smtClean="0"/>
          </a:p>
          <a:p>
            <a:pPr>
              <a:lnSpc>
                <a:spcPct val="80000"/>
              </a:lnSpc>
              <a:buFontTx/>
              <a:buNone/>
            </a:pPr>
            <a:endParaRPr lang="en-US" altLang="el-GR" sz="2800" smtClean="0"/>
          </a:p>
        </p:txBody>
      </p:sp>
      <p:sp>
        <p:nvSpPr>
          <p:cNvPr id="41988"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r>
              <a:rPr lang="en-US" sz="3200" dirty="0" smtClean="0"/>
              <a:t>O </a:t>
            </a:r>
            <a:r>
              <a:rPr lang="el-GR" sz="3200" dirty="0" err="1" smtClean="0"/>
              <a:t>ρολοσ</a:t>
            </a:r>
            <a:r>
              <a:rPr lang="el-GR" sz="3200" dirty="0" smtClean="0"/>
              <a:t> του </a:t>
            </a:r>
            <a:r>
              <a:rPr lang="el-GR" sz="3200" dirty="0" err="1" smtClean="0"/>
              <a:t>εκπαιδευτικου</a:t>
            </a:r>
            <a:r>
              <a:rPr lang="el-GR" sz="3200" dirty="0" smtClean="0"/>
              <a:t> </a:t>
            </a:r>
            <a:r>
              <a:rPr lang="el-GR" sz="3200" dirty="0" err="1" smtClean="0"/>
              <a:t>γε</a:t>
            </a:r>
            <a:r>
              <a:rPr lang="el-GR" sz="3200" dirty="0" smtClean="0"/>
              <a:t> και </a:t>
            </a:r>
            <a:r>
              <a:rPr lang="el-GR" sz="3200" dirty="0" err="1" smtClean="0"/>
              <a:t>εε</a:t>
            </a:r>
            <a:r>
              <a:rPr lang="el-GR" sz="3200" dirty="0" smtClean="0"/>
              <a:t> </a:t>
            </a:r>
            <a:endParaRPr lang="el-GR" sz="3200" dirty="0"/>
          </a:p>
        </p:txBody>
      </p:sp>
      <p:sp>
        <p:nvSpPr>
          <p:cNvPr id="43011" name="Θέση περιεχομένου 2"/>
          <p:cNvSpPr>
            <a:spLocks noGrp="1"/>
          </p:cNvSpPr>
          <p:nvPr>
            <p:ph sz="quarter" idx="1"/>
          </p:nvPr>
        </p:nvSpPr>
        <p:spPr>
          <a:xfrm>
            <a:off x="457200" y="1600200"/>
            <a:ext cx="7467600" cy="3484563"/>
          </a:xfrm>
        </p:spPr>
        <p:txBody>
          <a:bodyPr/>
          <a:lstStyle/>
          <a:p>
            <a:r>
              <a:rPr lang="el-GR" sz="2000" smtClean="0"/>
              <a:t>Σύμφωνα με τις</a:t>
            </a:r>
            <a:r>
              <a:rPr lang="en-US" sz="2000" smtClean="0"/>
              <a:t> Fennick </a:t>
            </a:r>
            <a:r>
              <a:rPr lang="el-GR" sz="2000" smtClean="0"/>
              <a:t>και</a:t>
            </a:r>
            <a:r>
              <a:rPr lang="en-US" sz="2000" smtClean="0"/>
              <a:t> Liddy (2001) </a:t>
            </a:r>
            <a:r>
              <a:rPr lang="el-GR" sz="2000" smtClean="0"/>
              <a:t>οι εκπαιδευτικοί ΓΕ θεωρούν ότι είναι υπεύθυνοι για  το σχεδιασμό του μαθήματος για όλους τους μαθητές, ενώ οι ΕΕ μόνο για τους μαθητές με αναπηρίες</a:t>
            </a:r>
          </a:p>
          <a:p>
            <a:r>
              <a:rPr lang="el-GR" sz="2000" smtClean="0"/>
              <a:t>Οι εκπαιδευτικοί ΓΕ αισθάνονται απροετοίμαστοι και διστακτικοί για να εκπαιδεύσουν μαθητές με αναπηρίες</a:t>
            </a:r>
          </a:p>
          <a:p>
            <a:pPr lvl="1"/>
            <a:r>
              <a:rPr lang="el-GR" sz="1600" smtClean="0"/>
              <a:t>Προτιμούν οι μαθητές με αναπηρίες στην τάξη ΓΕ να συνοδεύονται από ΕΕ (</a:t>
            </a:r>
            <a:r>
              <a:rPr lang="en-US" sz="1600" smtClean="0"/>
              <a:t>Idol, 2008)</a:t>
            </a:r>
          </a:p>
          <a:p>
            <a:pPr lvl="1"/>
            <a:r>
              <a:rPr lang="el-GR" sz="1600" smtClean="0"/>
              <a:t>Τους αγχώνουν πολύ τα προβλήματα συμπεριφοράς των μαθητών με αναπηρίες και η ύπαρξη νοητικής υστέρησης (</a:t>
            </a:r>
            <a:r>
              <a:rPr lang="en-US" sz="1600" smtClean="0"/>
              <a:t>Forlin</a:t>
            </a:r>
            <a:r>
              <a:rPr lang="el-GR" sz="1600" smtClean="0"/>
              <a:t>, 2001)</a:t>
            </a:r>
          </a:p>
          <a:p>
            <a:pPr lvl="1"/>
            <a:endParaRPr lang="el-GR" sz="1600" smtClean="0"/>
          </a:p>
        </p:txBody>
      </p:sp>
      <p:sp>
        <p:nvSpPr>
          <p:cNvPr id="43012"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fontAlgn="auto">
              <a:spcAft>
                <a:spcPts val="0"/>
              </a:spcAft>
              <a:defRPr/>
            </a:pPr>
            <a:r>
              <a:rPr lang="en-US" dirty="0" smtClean="0"/>
              <a:t>O </a:t>
            </a:r>
            <a:r>
              <a:rPr lang="el-GR" dirty="0" err="1" smtClean="0"/>
              <a:t>ρολοσ</a:t>
            </a:r>
            <a:r>
              <a:rPr lang="el-GR" dirty="0" smtClean="0"/>
              <a:t> του </a:t>
            </a:r>
            <a:r>
              <a:rPr lang="el-GR" dirty="0" err="1" smtClean="0"/>
              <a:t>εκπαιδευτικου</a:t>
            </a:r>
            <a:r>
              <a:rPr lang="el-GR" dirty="0" smtClean="0"/>
              <a:t> </a:t>
            </a:r>
            <a:r>
              <a:rPr lang="el-GR" dirty="0" err="1" smtClean="0"/>
              <a:t>γε</a:t>
            </a:r>
            <a:r>
              <a:rPr lang="el-GR" dirty="0" smtClean="0"/>
              <a:t> και </a:t>
            </a:r>
            <a:r>
              <a:rPr lang="el-GR" dirty="0" err="1" smtClean="0"/>
              <a:t>εε</a:t>
            </a:r>
            <a:r>
              <a:rPr lang="el-GR" dirty="0" smtClean="0"/>
              <a:t> </a:t>
            </a:r>
            <a:endParaRPr lang="el-GR" dirty="0"/>
          </a:p>
        </p:txBody>
      </p:sp>
      <p:sp>
        <p:nvSpPr>
          <p:cNvPr id="44035" name="2 - Θέση περιεχομένου"/>
          <p:cNvSpPr>
            <a:spLocks noGrp="1"/>
          </p:cNvSpPr>
          <p:nvPr>
            <p:ph sz="quarter" idx="1"/>
          </p:nvPr>
        </p:nvSpPr>
        <p:spPr>
          <a:xfrm>
            <a:off x="457200" y="1600200"/>
            <a:ext cx="7467600" cy="3124200"/>
          </a:xfrm>
        </p:spPr>
        <p:txBody>
          <a:bodyPr/>
          <a:lstStyle/>
          <a:p>
            <a:pPr>
              <a:buFont typeface="Wingdings" pitchFamily="2" charset="2"/>
              <a:buNone/>
            </a:pPr>
            <a:r>
              <a:rPr lang="el-GR" smtClean="0"/>
              <a:t>Οι εκπαιδευτικοί ΕΕ θεωρούν ότι είναι οι υπεύθυνοι για την ακαδημαϊκή αλλά και κοινωνική πρόοδο των μαθητών με ΕΕΑ  καθώς αναφέρουν ότι δεν υπάρχει διάθεση από τους εκπαιδευτικούς της ΓΕ να μοιραστούν τις ευθύνες  </a:t>
            </a:r>
          </a:p>
          <a:p>
            <a:pPr>
              <a:buFont typeface="Wingdings" pitchFamily="2" charset="2"/>
              <a:buNone/>
            </a:pPr>
            <a:r>
              <a:rPr lang="el-GR" sz="1800" i="1" smtClean="0"/>
              <a:t>Φυσικά το παιδί είναι δική μου ευθύνη, ακόμη όμως και να προτείνω να ασχοληθούμε και οι δυο (ΓΕ και ΕΕ) με το παιδί, δεν πρόκειται να γίνει , όλοι θεωρούν ότι είμαι εκεί μόνο για αυτό το παιδί ( ΕΕ, Στρογγυλός, Τραγουλιά 2013). </a:t>
            </a:r>
          </a:p>
        </p:txBody>
      </p:sp>
      <p:sp>
        <p:nvSpPr>
          <p:cNvPr id="44036"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13" y="609600"/>
            <a:ext cx="8135937" cy="1019175"/>
          </a:xfrm>
        </p:spPr>
        <p:txBody>
          <a:bodyPr>
            <a:normAutofit fontScale="90000"/>
          </a:bodyPr>
          <a:lstStyle/>
          <a:p>
            <a:pPr fontAlgn="auto">
              <a:spcAft>
                <a:spcPts val="0"/>
              </a:spcAft>
              <a:defRPr/>
            </a:pPr>
            <a:r>
              <a:rPr lang="el-GR" sz="3200" dirty="0" err="1" smtClean="0"/>
              <a:t>Ρολοι</a:t>
            </a:r>
            <a:r>
              <a:rPr lang="el-GR" sz="3200" dirty="0" smtClean="0"/>
              <a:t> και </a:t>
            </a:r>
            <a:r>
              <a:rPr lang="el-GR" sz="3200" dirty="0" err="1" smtClean="0"/>
              <a:t>αρμοδιοτητεσ</a:t>
            </a:r>
            <a:r>
              <a:rPr lang="el-GR" sz="3200" dirty="0" smtClean="0"/>
              <a:t>: </a:t>
            </a:r>
            <a:r>
              <a:rPr lang="el-GR" sz="3200" dirty="0" err="1" smtClean="0"/>
              <a:t>ερευνητικα</a:t>
            </a:r>
            <a:r>
              <a:rPr lang="el-GR" sz="3200" dirty="0" smtClean="0"/>
              <a:t> </a:t>
            </a:r>
            <a:r>
              <a:rPr lang="el-GR" sz="3200" dirty="0" err="1" smtClean="0"/>
              <a:t>δεδομενα</a:t>
            </a:r>
            <a:r>
              <a:rPr lang="el-GR" sz="3200" dirty="0" smtClean="0"/>
              <a:t> Ι</a:t>
            </a:r>
            <a:endParaRPr lang="el-GR" sz="3200" dirty="0"/>
          </a:p>
        </p:txBody>
      </p:sp>
      <p:sp>
        <p:nvSpPr>
          <p:cNvPr id="3" name="Θέση περιεχομένου 2"/>
          <p:cNvSpPr>
            <a:spLocks noGrp="1"/>
          </p:cNvSpPr>
          <p:nvPr>
            <p:ph sz="quarter" idx="1"/>
          </p:nvPr>
        </p:nvSpPr>
        <p:spPr>
          <a:xfrm>
            <a:off x="457200" y="1600200"/>
            <a:ext cx="7467600" cy="4349750"/>
          </a:xfrm>
        </p:spPr>
        <p:txBody>
          <a:bodyPr>
            <a:normAutofit fontScale="92500" lnSpcReduction="10000"/>
          </a:bodyPr>
          <a:lstStyle/>
          <a:p>
            <a:pPr marL="274320" indent="-274320" fontAlgn="auto">
              <a:spcAft>
                <a:spcPts val="0"/>
              </a:spcAft>
              <a:buFont typeface="Wingdings"/>
              <a:buChar char=""/>
              <a:defRPr/>
            </a:pPr>
            <a:r>
              <a:rPr lang="el-GR" sz="2000" dirty="0"/>
              <a:t>Σε αρκετές έρευνες ο αμοιβαίος σχεδιασμός της διδασκαλίας αναφέρεται ως προϋπόθεση για την επιτυχία της συνδιδασκαλίας</a:t>
            </a:r>
            <a:r>
              <a:rPr lang="en-US" sz="2000" dirty="0"/>
              <a:t> (Hang and </a:t>
            </a:r>
            <a:r>
              <a:rPr lang="en-US" sz="2000" dirty="0" err="1"/>
              <a:t>Rabren</a:t>
            </a:r>
            <a:r>
              <a:rPr lang="en-US" sz="2000" dirty="0"/>
              <a:t> 2009; </a:t>
            </a:r>
            <a:r>
              <a:rPr lang="en-US" sz="2000" dirty="0" err="1"/>
              <a:t>Murawski</a:t>
            </a:r>
            <a:r>
              <a:rPr lang="en-US" sz="2000" dirty="0"/>
              <a:t> 2010; Villa et al 2008). </a:t>
            </a:r>
            <a:endParaRPr lang="el-GR" sz="2000" dirty="0"/>
          </a:p>
          <a:p>
            <a:pPr marL="274320" indent="-274320" fontAlgn="auto">
              <a:spcAft>
                <a:spcPts val="0"/>
              </a:spcAft>
              <a:buFont typeface="Wingdings"/>
              <a:buChar char=""/>
              <a:defRPr/>
            </a:pPr>
            <a:r>
              <a:rPr lang="el-GR" sz="2000" dirty="0"/>
              <a:t>Οι εκπαιδευτικοί ανέφεραν ότι χρειάζονται μία ώρα για να σχεδιάσουν 5 ώρες μαθήματος </a:t>
            </a:r>
            <a:r>
              <a:rPr lang="en-US" sz="2000" dirty="0"/>
              <a:t>(</a:t>
            </a:r>
            <a:r>
              <a:rPr lang="en-US" sz="2000" dirty="0" err="1"/>
              <a:t>Walhter</a:t>
            </a:r>
            <a:r>
              <a:rPr lang="en-US" sz="2000" dirty="0"/>
              <a:t>-Thomas</a:t>
            </a:r>
            <a:r>
              <a:rPr lang="el-GR" sz="2000" dirty="0"/>
              <a:t>, </a:t>
            </a:r>
            <a:r>
              <a:rPr lang="en-US" sz="2000" dirty="0"/>
              <a:t>1997). </a:t>
            </a:r>
          </a:p>
          <a:p>
            <a:pPr marL="274320" indent="-274320" fontAlgn="auto">
              <a:spcAft>
                <a:spcPts val="0"/>
              </a:spcAft>
              <a:buFont typeface="Wingdings"/>
              <a:buChar char=""/>
              <a:defRPr/>
            </a:pPr>
            <a:r>
              <a:rPr lang="el-GR" sz="2000" dirty="0"/>
              <a:t>Σε έρευνα της  </a:t>
            </a:r>
            <a:r>
              <a:rPr lang="en-US" sz="2000" dirty="0" err="1"/>
              <a:t>Dieker</a:t>
            </a:r>
            <a:r>
              <a:rPr lang="en-US" sz="2000" dirty="0"/>
              <a:t> (2001) </a:t>
            </a:r>
            <a:r>
              <a:rPr lang="el-GR" sz="2000" dirty="0"/>
              <a:t>βρέθηκε ότι οι εκπαιδευτικοί συνεργάζονται στο σχεδιασμό της διδασκαλίας για περίπου 45 λεπτά ανά εβδομάδα αλλά δήλωσαν ότι χρειάζονται περίπου 2 ώρες</a:t>
            </a:r>
            <a:r>
              <a:rPr lang="el-GR" sz="2000" dirty="0" smtClean="0"/>
              <a:t>.</a:t>
            </a:r>
          </a:p>
          <a:p>
            <a:pPr marL="274320" indent="-274320" fontAlgn="auto">
              <a:spcAft>
                <a:spcPts val="0"/>
              </a:spcAft>
              <a:buFont typeface="Wingdings"/>
              <a:buChar char=""/>
              <a:defRPr/>
            </a:pPr>
            <a:r>
              <a:rPr lang="el-GR" sz="2000" dirty="0" smtClean="0"/>
              <a:t>Όπως αναφέρει η</a:t>
            </a:r>
            <a:r>
              <a:rPr lang="en-US" sz="2000" dirty="0" smtClean="0"/>
              <a:t> </a:t>
            </a:r>
            <a:r>
              <a:rPr lang="en-US" sz="2000" dirty="0" err="1"/>
              <a:t>Dieker</a:t>
            </a:r>
            <a:r>
              <a:rPr lang="en-US" sz="2000" dirty="0"/>
              <a:t> (2001</a:t>
            </a:r>
            <a:r>
              <a:rPr lang="en-US" sz="2000" dirty="0" smtClean="0"/>
              <a:t>) </a:t>
            </a:r>
            <a:r>
              <a:rPr lang="en-US" sz="2000" dirty="0"/>
              <a:t>“teachers should be given time to identify their roles, share curriculum expectations, and discuss individual students’ needs and their philosophies related to meeting the needs of all students” (p. 10). </a:t>
            </a:r>
            <a:endParaRPr lang="el-GR" sz="2000" dirty="0"/>
          </a:p>
          <a:p>
            <a:pPr marL="274320" indent="-274320" fontAlgn="auto">
              <a:spcAft>
                <a:spcPts val="0"/>
              </a:spcAft>
              <a:buFont typeface="Wingdings"/>
              <a:buChar char=""/>
              <a:defRPr/>
            </a:pPr>
            <a:endParaRPr lang="el-GR" sz="2000" dirty="0"/>
          </a:p>
        </p:txBody>
      </p:sp>
      <p:sp>
        <p:nvSpPr>
          <p:cNvPr id="45060"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fontAlgn="auto">
              <a:spcAft>
                <a:spcPts val="0"/>
              </a:spcAft>
              <a:defRPr/>
            </a:pPr>
            <a:r>
              <a:rPr lang="el-GR" sz="2400" dirty="0" err="1" smtClean="0"/>
              <a:t>Ορισμοσ</a:t>
            </a:r>
            <a:endParaRPr lang="el-GR" sz="2400" dirty="0" smtClean="0"/>
          </a:p>
        </p:txBody>
      </p:sp>
      <p:sp>
        <p:nvSpPr>
          <p:cNvPr id="15363" name="Rectangle 3"/>
          <p:cNvSpPr>
            <a:spLocks noGrp="1" noChangeArrowheads="1"/>
          </p:cNvSpPr>
          <p:nvPr>
            <p:ph type="body" idx="1"/>
          </p:nvPr>
        </p:nvSpPr>
        <p:spPr>
          <a:xfrm>
            <a:off x="457200" y="1600200"/>
            <a:ext cx="7467600" cy="4873625"/>
          </a:xfrm>
        </p:spPr>
        <p:txBody>
          <a:bodyPr/>
          <a:lstStyle/>
          <a:p>
            <a:pPr>
              <a:lnSpc>
                <a:spcPct val="90000"/>
              </a:lnSpc>
              <a:buFontTx/>
              <a:buNone/>
            </a:pPr>
            <a:r>
              <a:rPr lang="el-GR" sz="1600" dirty="0" smtClean="0"/>
              <a:t>	Κατά την </a:t>
            </a:r>
            <a:r>
              <a:rPr lang="en-US" sz="1600" dirty="0" smtClean="0"/>
              <a:t>Jordan (2005) </a:t>
            </a:r>
            <a:r>
              <a:rPr lang="el-GR" sz="1600" dirty="0" smtClean="0"/>
              <a:t> αυτισμός αποτελεί μια σοβαρή και εκτεταμένη διαταραχή της ανάπτυξης και</a:t>
            </a:r>
            <a:r>
              <a:rPr lang="en-US" sz="1600" dirty="0" smtClean="0"/>
              <a:t> </a:t>
            </a:r>
            <a:r>
              <a:rPr lang="el-GR" sz="1600" dirty="0" smtClean="0"/>
              <a:t>επηρεάζει τρεις περιοχές της ανάπτυξης, γνωστή και ως η τριάδα των διαταραχών του αυτισμού:</a:t>
            </a:r>
          </a:p>
          <a:p>
            <a:pPr lvl="1">
              <a:lnSpc>
                <a:spcPct val="90000"/>
              </a:lnSpc>
            </a:pPr>
            <a:r>
              <a:rPr lang="el-GR" sz="1400" dirty="0" smtClean="0"/>
              <a:t>Τον κοινωνικό και συναισθηματικό τομέα</a:t>
            </a:r>
          </a:p>
          <a:p>
            <a:pPr lvl="1">
              <a:lnSpc>
                <a:spcPct val="90000"/>
              </a:lnSpc>
            </a:pPr>
            <a:r>
              <a:rPr lang="el-GR" sz="1400" dirty="0" smtClean="0"/>
              <a:t>Την επικοινωνία</a:t>
            </a:r>
          </a:p>
          <a:p>
            <a:pPr lvl="1">
              <a:lnSpc>
                <a:spcPct val="90000"/>
              </a:lnSpc>
            </a:pPr>
            <a:r>
              <a:rPr lang="el-GR" sz="1400" dirty="0" smtClean="0"/>
              <a:t>Τη σκέψη και τη συμπεριφορά</a:t>
            </a:r>
          </a:p>
          <a:p>
            <a:pPr>
              <a:lnSpc>
                <a:spcPct val="90000"/>
              </a:lnSpc>
              <a:buFontTx/>
              <a:buNone/>
            </a:pPr>
            <a:endParaRPr lang="el-GR" sz="1600" dirty="0" smtClean="0"/>
          </a:p>
          <a:p>
            <a:pPr>
              <a:lnSpc>
                <a:spcPct val="90000"/>
              </a:lnSpc>
              <a:buFontTx/>
              <a:buNone/>
            </a:pPr>
            <a:r>
              <a:rPr lang="el-GR" sz="1600" dirty="0" smtClean="0"/>
              <a:t>	Οι έρευνες καταδεικνύουν τη </a:t>
            </a:r>
            <a:r>
              <a:rPr lang="el-GR" sz="1600" dirty="0" err="1" smtClean="0"/>
              <a:t>νευροβιολογική</a:t>
            </a:r>
            <a:r>
              <a:rPr lang="el-GR" sz="1600" dirty="0" smtClean="0"/>
              <a:t> βάση του αυτισμού αλλά δεν γνωρίζουμε τις περιοχές του εγκεφάλου που επιφέρουν αυτή την αναπηρία (</a:t>
            </a:r>
            <a:r>
              <a:rPr lang="en-US" sz="1600" dirty="0" err="1" smtClean="0"/>
              <a:t>Rutter</a:t>
            </a:r>
            <a:r>
              <a:rPr lang="en-US" sz="1600" dirty="0" smtClean="0"/>
              <a:t>, 1999)</a:t>
            </a:r>
            <a:r>
              <a:rPr lang="el-GR" sz="1600" dirty="0" smtClean="0"/>
              <a:t>.</a:t>
            </a:r>
            <a:endParaRPr lang="en-US" sz="1600" dirty="0" smtClean="0"/>
          </a:p>
          <a:p>
            <a:pPr>
              <a:lnSpc>
                <a:spcPct val="90000"/>
              </a:lnSpc>
              <a:buFontTx/>
              <a:buNone/>
            </a:pPr>
            <a:r>
              <a:rPr lang="en-US" sz="1600" dirty="0" smtClean="0"/>
              <a:t>	</a:t>
            </a:r>
          </a:p>
          <a:p>
            <a:pPr>
              <a:lnSpc>
                <a:spcPct val="90000"/>
              </a:lnSpc>
              <a:buFontTx/>
              <a:buNone/>
            </a:pPr>
            <a:r>
              <a:rPr lang="en-US" sz="1600" dirty="0" smtClean="0"/>
              <a:t>	</a:t>
            </a:r>
            <a:r>
              <a:rPr lang="el-GR" sz="1600" dirty="0" smtClean="0"/>
              <a:t>Ο αυτισμός έχει αναγνωριστεί από τα μέσα της δεκαετίας του 1940 (</a:t>
            </a:r>
            <a:r>
              <a:rPr lang="en-US" sz="1600" dirty="0" err="1" smtClean="0"/>
              <a:t>Kanner</a:t>
            </a:r>
            <a:r>
              <a:rPr lang="en-US" sz="1600" dirty="0" smtClean="0"/>
              <a:t>, 1943), </a:t>
            </a:r>
            <a:r>
              <a:rPr lang="el-GR" sz="1600" dirty="0" smtClean="0"/>
              <a:t>ενώ από τις αρχές του 1980 οι επιστήμονες άρχισαν να μιλούν για το αυτιστικό φάσμα (</a:t>
            </a:r>
            <a:r>
              <a:rPr lang="en-US" sz="1600" dirty="0" smtClean="0"/>
              <a:t>Wing, 1981).</a:t>
            </a:r>
            <a:r>
              <a:rPr lang="el-GR" sz="1600" dirty="0" smtClean="0"/>
              <a:t> </a:t>
            </a:r>
          </a:p>
          <a:p>
            <a:pPr>
              <a:lnSpc>
                <a:spcPct val="90000"/>
              </a:lnSpc>
              <a:buFontTx/>
              <a:buNone/>
            </a:pPr>
            <a:r>
              <a:rPr lang="el-GR" sz="1600" dirty="0" smtClean="0"/>
              <a:t>	</a:t>
            </a:r>
          </a:p>
          <a:p>
            <a:pPr>
              <a:lnSpc>
                <a:spcPct val="90000"/>
              </a:lnSpc>
              <a:buFontTx/>
              <a:buNone/>
            </a:pPr>
            <a:r>
              <a:rPr lang="el-GR" sz="1600" dirty="0" smtClean="0"/>
              <a:t>	Ο αυτισμός υπάρχει από τη στιγμή της γέννησης του παιδιού και εξελίσσεται τα τρία πρώτα χρόνια της ζωής του.</a:t>
            </a:r>
          </a:p>
          <a:p>
            <a:pPr>
              <a:lnSpc>
                <a:spcPct val="90000"/>
              </a:lnSpc>
              <a:buFontTx/>
              <a:buNone/>
            </a:pPr>
            <a:endParaRPr lang="el-GR" sz="1600"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8313" y="115888"/>
            <a:ext cx="8351837" cy="936625"/>
          </a:xfrm>
        </p:spPr>
        <p:txBody>
          <a:bodyPr>
            <a:normAutofit fontScale="90000"/>
          </a:bodyPr>
          <a:lstStyle/>
          <a:p>
            <a:pPr fontAlgn="auto">
              <a:spcAft>
                <a:spcPts val="0"/>
              </a:spcAft>
              <a:defRPr/>
            </a:pPr>
            <a:r>
              <a:rPr lang="el-GR" sz="3200" dirty="0" err="1" smtClean="0"/>
              <a:t>Ρολοι</a:t>
            </a:r>
            <a:r>
              <a:rPr lang="el-GR" sz="3200" dirty="0" smtClean="0"/>
              <a:t> </a:t>
            </a:r>
            <a:r>
              <a:rPr lang="el-GR" sz="3200" dirty="0"/>
              <a:t>και </a:t>
            </a:r>
            <a:r>
              <a:rPr lang="el-GR" sz="3200" dirty="0" err="1" smtClean="0"/>
              <a:t>αρμοδιοτητεσ</a:t>
            </a:r>
            <a:r>
              <a:rPr lang="el-GR" sz="3200" dirty="0" smtClean="0"/>
              <a:t>: </a:t>
            </a:r>
            <a:r>
              <a:rPr lang="el-GR" sz="3200" dirty="0" err="1" smtClean="0"/>
              <a:t>ερευνητικα</a:t>
            </a:r>
            <a:r>
              <a:rPr lang="el-GR" sz="3200" dirty="0" smtClean="0"/>
              <a:t> </a:t>
            </a:r>
            <a:r>
              <a:rPr lang="el-GR" sz="3200" dirty="0" err="1" smtClean="0"/>
              <a:t>δεδομενα</a:t>
            </a:r>
            <a:r>
              <a:rPr lang="el-GR" sz="3200" dirty="0" smtClean="0"/>
              <a:t> ΙΙ</a:t>
            </a:r>
            <a:endParaRPr lang="el-GR" sz="3200" dirty="0"/>
          </a:p>
        </p:txBody>
      </p:sp>
      <p:sp>
        <p:nvSpPr>
          <p:cNvPr id="46083" name="Θέση περιεχομένου 2"/>
          <p:cNvSpPr>
            <a:spLocks noGrp="1"/>
          </p:cNvSpPr>
          <p:nvPr>
            <p:ph sz="quarter" idx="1"/>
          </p:nvPr>
        </p:nvSpPr>
        <p:spPr>
          <a:xfrm>
            <a:off x="611188" y="1196975"/>
            <a:ext cx="7772400" cy="4895850"/>
          </a:xfrm>
        </p:spPr>
        <p:txBody>
          <a:bodyPr/>
          <a:lstStyle/>
          <a:p>
            <a:r>
              <a:rPr lang="el-GR" sz="2000" smtClean="0"/>
              <a:t>Σε μετασύνθεση ποιοτικών ερευνών των </a:t>
            </a:r>
            <a:r>
              <a:rPr lang="en-US" sz="2000" smtClean="0"/>
              <a:t>Scruggs et al (2007) </a:t>
            </a:r>
            <a:r>
              <a:rPr lang="el-GR" sz="2000" smtClean="0"/>
              <a:t>βρέθηκε</a:t>
            </a:r>
            <a:r>
              <a:rPr lang="en-US" sz="2000" smtClean="0"/>
              <a:t> </a:t>
            </a:r>
            <a:r>
              <a:rPr lang="el-GR" sz="2000" smtClean="0"/>
              <a:t>οι εκπαιδευτικοί ΕΑ είχαν περισσότερο το ρόλο βοηθού παρά ισότιμου εκπαιδευτικού τάξης.</a:t>
            </a:r>
          </a:p>
          <a:p>
            <a:r>
              <a:rPr lang="en-US" sz="2000" smtClean="0"/>
              <a:t> </a:t>
            </a:r>
            <a:r>
              <a:rPr lang="el-GR" sz="2000" smtClean="0"/>
              <a:t>Οι</a:t>
            </a:r>
            <a:r>
              <a:rPr lang="en-US" sz="2000" smtClean="0"/>
              <a:t> Magiera </a:t>
            </a:r>
            <a:r>
              <a:rPr lang="el-GR" sz="2000" smtClean="0"/>
              <a:t>και</a:t>
            </a:r>
            <a:r>
              <a:rPr lang="en-US" sz="2000" smtClean="0"/>
              <a:t> Zigmond (2005) </a:t>
            </a:r>
            <a:r>
              <a:rPr lang="el-GR" sz="2000" smtClean="0"/>
              <a:t>βρήκαν ότι οι εκπαιδευτικοί ΓΕ αφιερώνουν σημαντικά λιγότερο χρόνο στους μαθητές με αναπηρίες όταν υπάρχει εκπαιδευτικός ΕΑ στην τάξη τους και ότι οι συγκεκριμένοι μαθητές δέχονται σημαντικά περισσότερη εξατομικευμένη διδασκαλία από του εκπαιδευτικούς ΕΑ.</a:t>
            </a:r>
          </a:p>
          <a:p>
            <a:r>
              <a:rPr lang="el-GR" sz="2000" smtClean="0"/>
              <a:t>Οι</a:t>
            </a:r>
            <a:r>
              <a:rPr lang="en-US" sz="2000" smtClean="0"/>
              <a:t> Fennick and Liddy (2001) </a:t>
            </a:r>
            <a:r>
              <a:rPr lang="el-GR" sz="2000" smtClean="0"/>
              <a:t>βρήκαν ότι οι εκπαιδευτικοί διαφωνούν για το ποιος είναι υπεύθυνος για τη διαχείριση της συμπεριφοράς των μαθητών- η κάθε ομάδα ένιωθε περισσότερο υπεύθυνη</a:t>
            </a:r>
          </a:p>
          <a:p>
            <a:r>
              <a:rPr lang="el-GR" sz="2000" smtClean="0"/>
              <a:t>Άλλες μελέτες έχουν βρει ότι οι εκπαιδευτικοί θεωρούν τον εκπαιδευτικό ΕΑ ως βασικό υπεύθυνο για τη διαχείριση των ΠΣ</a:t>
            </a:r>
            <a:r>
              <a:rPr lang="en-US" sz="2000" smtClean="0"/>
              <a:t> </a:t>
            </a:r>
            <a:r>
              <a:rPr lang="el-GR" sz="2000" smtClean="0"/>
              <a:t>των μαθητών</a:t>
            </a:r>
            <a:r>
              <a:rPr lang="en-US" sz="2000" smtClean="0"/>
              <a:t>  (Buckley 2005; Rice and Zigmond 2000).  </a:t>
            </a:r>
            <a:endParaRPr lang="el-GR" sz="2000" smtClean="0"/>
          </a:p>
        </p:txBody>
      </p:sp>
      <p:sp>
        <p:nvSpPr>
          <p:cNvPr id="46084"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r>
              <a:rPr lang="el-GR" sz="3200" dirty="0" err="1" smtClean="0"/>
              <a:t>Ρολοι</a:t>
            </a:r>
            <a:r>
              <a:rPr lang="el-GR" sz="3200" dirty="0" smtClean="0"/>
              <a:t> και </a:t>
            </a:r>
            <a:r>
              <a:rPr lang="el-GR" sz="3200" dirty="0" err="1" smtClean="0"/>
              <a:t>Αρμοδιοτητεσ</a:t>
            </a:r>
            <a:r>
              <a:rPr lang="el-GR" sz="3200" dirty="0" smtClean="0"/>
              <a:t> </a:t>
            </a:r>
            <a:r>
              <a:rPr lang="el-GR" sz="3200" dirty="0" err="1" smtClean="0"/>
              <a:t>εκπαιδευτικων</a:t>
            </a:r>
            <a:r>
              <a:rPr lang="el-GR" sz="3200" dirty="0" smtClean="0"/>
              <a:t> στα </a:t>
            </a:r>
            <a:r>
              <a:rPr lang="el-GR" sz="3200" dirty="0" err="1" smtClean="0"/>
              <a:t>ελληνικα</a:t>
            </a:r>
            <a:r>
              <a:rPr lang="el-GR" sz="3200" dirty="0" smtClean="0"/>
              <a:t> </a:t>
            </a:r>
            <a:r>
              <a:rPr lang="el-GR" sz="3200" dirty="0" err="1" smtClean="0"/>
              <a:t>σχολεια</a:t>
            </a:r>
            <a:endParaRPr lang="el-GR" sz="3200" dirty="0"/>
          </a:p>
        </p:txBody>
      </p:sp>
      <p:sp>
        <p:nvSpPr>
          <p:cNvPr id="3" name="Θέση περιεχομένου 2"/>
          <p:cNvSpPr>
            <a:spLocks noGrp="1"/>
          </p:cNvSpPr>
          <p:nvPr>
            <p:ph sz="quarter" idx="1"/>
          </p:nvPr>
        </p:nvSpPr>
        <p:spPr>
          <a:xfrm>
            <a:off x="457200" y="1600200"/>
            <a:ext cx="7467600" cy="4873625"/>
          </a:xfrm>
        </p:spPr>
        <p:txBody>
          <a:bodyPr>
            <a:normAutofit/>
          </a:bodyPr>
          <a:lstStyle/>
          <a:p>
            <a:pPr marL="274320" indent="-274320" fontAlgn="auto">
              <a:spcAft>
                <a:spcPts val="0"/>
              </a:spcAft>
              <a:buFont typeface="Wingdings"/>
              <a:buChar char=""/>
              <a:defRPr/>
            </a:pPr>
            <a:r>
              <a:rPr lang="el-GR" sz="2000" dirty="0"/>
              <a:t>Σε δειγματοληπτική έρευνα (Ν=400</a:t>
            </a:r>
            <a:r>
              <a:rPr lang="el-GR" sz="2000" dirty="0" smtClean="0"/>
              <a:t>)</a:t>
            </a:r>
            <a:r>
              <a:rPr lang="en-US" sz="2000" dirty="0" smtClean="0"/>
              <a:t> (</a:t>
            </a:r>
            <a:r>
              <a:rPr lang="en-US" sz="2000" dirty="0" err="1" smtClean="0"/>
              <a:t>Strogilos</a:t>
            </a:r>
            <a:r>
              <a:rPr lang="en-US" sz="2000" dirty="0" smtClean="0"/>
              <a:t> and </a:t>
            </a:r>
            <a:r>
              <a:rPr lang="en-US" sz="2000" dirty="0" err="1" smtClean="0"/>
              <a:t>Stefanidis</a:t>
            </a:r>
            <a:r>
              <a:rPr lang="en-US" sz="2000" dirty="0" smtClean="0"/>
              <a:t>, in press)</a:t>
            </a:r>
            <a:r>
              <a:rPr lang="el-GR" sz="2000" dirty="0" smtClean="0"/>
              <a:t> </a:t>
            </a:r>
            <a:r>
              <a:rPr lang="el-GR" sz="2000" dirty="0"/>
              <a:t>οι εκπαιδευτικοί </a:t>
            </a:r>
            <a:r>
              <a:rPr lang="el-GR" sz="2000" dirty="0" smtClean="0"/>
              <a:t>ΓΕ και ΕΕ διαφώνησαν για τις αρμοδιότητες του καθενός στην τάξη της συνδιδασκαλίας</a:t>
            </a:r>
          </a:p>
          <a:p>
            <a:pPr marL="640080" lvl="1" indent="-274320" fontAlgn="auto">
              <a:spcAft>
                <a:spcPts val="0"/>
              </a:spcAft>
              <a:buFont typeface="Wingdings 2"/>
              <a:buChar char=""/>
              <a:defRPr/>
            </a:pPr>
            <a:r>
              <a:rPr lang="el-GR" sz="1600" dirty="0" smtClean="0"/>
              <a:t>Οι ΕΕ πιστεύουν ότι οι ΓΕ χρειάζεται να έχουν πιο ενεργό ρόλο στην εκπαίδευση των μαθητών με αναπηρίες στο σχεδιασμό, την εφαρμογή, την αξιολόγηση και τη διαχείριση της συμπεριφοράς τους</a:t>
            </a:r>
          </a:p>
          <a:p>
            <a:pPr marL="640080" lvl="1" indent="-274320" fontAlgn="auto">
              <a:spcAft>
                <a:spcPts val="0"/>
              </a:spcAft>
              <a:buFont typeface="Wingdings 2"/>
              <a:buChar char=""/>
              <a:defRPr/>
            </a:pPr>
            <a:r>
              <a:rPr lang="el-GR" sz="1600" dirty="0" smtClean="0"/>
              <a:t>Οι πιο έμπειροι εκπαιδευτικοί  και οι ΕΕ πιστεύουν ότι οι ΕΕ χρειάζεται να έχουν πιο ενεργό ρόλο στην εκπαίδευση όλων των μαθητών</a:t>
            </a:r>
          </a:p>
          <a:p>
            <a:pPr marL="274320" indent="-274320" fontAlgn="auto">
              <a:spcAft>
                <a:spcPts val="0"/>
              </a:spcAft>
              <a:buFont typeface="Wingdings"/>
              <a:buChar char=""/>
              <a:defRPr/>
            </a:pPr>
            <a:r>
              <a:rPr lang="el-GR" sz="2000" dirty="0" smtClean="0"/>
              <a:t>Σύμφωνα με τους Στρογγυλός και </a:t>
            </a:r>
            <a:r>
              <a:rPr lang="el-GR" sz="2000" dirty="0" err="1" smtClean="0"/>
              <a:t>Τραγουλιά</a:t>
            </a:r>
            <a:r>
              <a:rPr lang="el-GR" sz="2000" dirty="0" smtClean="0"/>
              <a:t> (2013)</a:t>
            </a:r>
          </a:p>
          <a:p>
            <a:pPr marL="640080" lvl="1" indent="-274320" fontAlgn="auto">
              <a:spcAft>
                <a:spcPts val="0"/>
              </a:spcAft>
              <a:buFont typeface="Wingdings 2"/>
              <a:buChar char=""/>
              <a:defRPr/>
            </a:pPr>
            <a:r>
              <a:rPr lang="el-GR" sz="1600" dirty="0" smtClean="0"/>
              <a:t>Το μοντέλο ένας διδάσκει και ένας βοηθάει επικρατεί</a:t>
            </a:r>
          </a:p>
          <a:p>
            <a:pPr marL="640080" lvl="1" indent="-274320" fontAlgn="auto">
              <a:spcAft>
                <a:spcPts val="0"/>
              </a:spcAft>
              <a:buFont typeface="Wingdings 2"/>
              <a:buChar char=""/>
              <a:defRPr/>
            </a:pPr>
            <a:r>
              <a:rPr lang="el-GR" sz="1600" dirty="0" smtClean="0"/>
              <a:t>Οι ρόλοι ήταν προκαθορισμένοι, διαφορετικοί και άνισοι</a:t>
            </a:r>
          </a:p>
          <a:p>
            <a:pPr marL="640080" lvl="1" indent="-274320" fontAlgn="auto">
              <a:spcAft>
                <a:spcPts val="0"/>
              </a:spcAft>
              <a:buFont typeface="Wingdings 2"/>
              <a:buChar char=""/>
              <a:defRPr/>
            </a:pPr>
            <a:r>
              <a:rPr lang="el-GR" sz="1600" dirty="0" smtClean="0"/>
              <a:t>Οι γονείς ενθαρρύνουν την εφαρμογή του παραδοσιακού μοντέλου ειδικής αγωγής μέσα στην τάξη</a:t>
            </a:r>
          </a:p>
          <a:p>
            <a:pPr marL="640080" lvl="1" indent="-274320" fontAlgn="auto">
              <a:spcAft>
                <a:spcPts val="0"/>
              </a:spcAft>
              <a:buFont typeface="Wingdings 2"/>
              <a:buChar char=""/>
              <a:defRPr/>
            </a:pPr>
            <a:r>
              <a:rPr lang="el-GR" sz="1600" dirty="0" smtClean="0"/>
              <a:t>‘γονείς ως εκπαιδευτικοί’ και ‘γονείς ως συντονιστές’</a:t>
            </a:r>
          </a:p>
          <a:p>
            <a:pPr marL="640080" lvl="1" indent="-274320" fontAlgn="auto">
              <a:spcAft>
                <a:spcPts val="0"/>
              </a:spcAft>
              <a:buFont typeface="Wingdings 2"/>
              <a:buChar char=""/>
              <a:defRPr/>
            </a:pPr>
            <a:endParaRPr lang="el-GR" sz="1600" dirty="0"/>
          </a:p>
          <a:p>
            <a:pPr marL="0" indent="0" fontAlgn="auto">
              <a:spcAft>
                <a:spcPts val="0"/>
              </a:spcAft>
              <a:buFont typeface="Wingdings"/>
              <a:buNone/>
              <a:defRPr/>
            </a:pPr>
            <a:endParaRPr lang="el-GR" sz="2000" dirty="0"/>
          </a:p>
        </p:txBody>
      </p:sp>
      <p:sp>
        <p:nvSpPr>
          <p:cNvPr id="47108"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4213" y="333375"/>
            <a:ext cx="7772400" cy="1833563"/>
          </a:xfrm>
        </p:spPr>
        <p:txBody>
          <a:bodyPr/>
          <a:lstStyle/>
          <a:p>
            <a:pPr fontAlgn="auto">
              <a:spcAft>
                <a:spcPts val="0"/>
              </a:spcAft>
              <a:defRPr/>
            </a:pPr>
            <a:r>
              <a:rPr lang="el-GR" sz="3200" dirty="0" smtClean="0"/>
              <a:t>ΜΟΡΦΕΣ ΣΥΝΕΡΓΑΤΙΚΗΣ ΔΙΔΑΣΚΑΛΙΑΣ</a:t>
            </a:r>
            <a:endParaRPr lang="en-GB" sz="3200" dirty="0"/>
          </a:p>
        </p:txBody>
      </p:sp>
      <p:sp>
        <p:nvSpPr>
          <p:cNvPr id="48131" name="3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2 - Τίτλος"/>
          <p:cNvSpPr>
            <a:spLocks noGrp="1"/>
          </p:cNvSpPr>
          <p:nvPr>
            <p:ph type="title"/>
          </p:nvPr>
        </p:nvSpPr>
        <p:spPr>
          <a:xfrm>
            <a:off x="827584" y="0"/>
            <a:ext cx="7772400" cy="1079500"/>
          </a:xfrm>
        </p:spPr>
        <p:txBody>
          <a:bodyPr>
            <a:normAutofit fontScale="90000"/>
          </a:bodyPr>
          <a:lstStyle/>
          <a:p>
            <a:pPr fontAlgn="auto">
              <a:spcAft>
                <a:spcPts val="0"/>
              </a:spcAft>
              <a:defRPr/>
            </a:pPr>
            <a:r>
              <a:rPr lang="en-US" altLang="el-GR" sz="1600" dirty="0" smtClean="0"/>
              <a:t>Friend, M., &amp; Cook, L., Hurley-Chamberlain., D. &amp; Shamberger, C. (2010). Co-</a:t>
            </a:r>
            <a:r>
              <a:rPr lang="el-GR" altLang="el-GR" sz="1600" dirty="0" smtClean="0"/>
              <a:t/>
            </a:r>
            <a:br>
              <a:rPr lang="el-GR" altLang="el-GR" sz="1600" dirty="0" smtClean="0"/>
            </a:br>
            <a:r>
              <a:rPr lang="en-US" altLang="el-GR" sz="1600" dirty="0" err="1" smtClean="0"/>
              <a:t>teaching:An</a:t>
            </a:r>
            <a:r>
              <a:rPr lang="en-US" altLang="el-GR" sz="1600" dirty="0" smtClean="0"/>
              <a:t> illustration of the complexity of collaboration in special education, </a:t>
            </a:r>
            <a:r>
              <a:rPr lang="en-US" altLang="el-GR" sz="1600" i="1" dirty="0" smtClean="0"/>
              <a:t>Journal of Educational and Psychological Consultation</a:t>
            </a:r>
            <a:r>
              <a:rPr lang="en-US" altLang="el-GR" sz="1600" dirty="0" smtClean="0"/>
              <a:t>, 20(1),9-27</a:t>
            </a:r>
            <a:r>
              <a:rPr lang="en-US" altLang="el-GR" sz="1800" dirty="0" smtClean="0"/>
              <a:t>.</a:t>
            </a:r>
            <a:r>
              <a:rPr lang="el-GR" altLang="el-GR" sz="1800" dirty="0" smtClean="0"/>
              <a:t/>
            </a:r>
            <a:br>
              <a:rPr lang="el-GR" altLang="el-GR" sz="1800" dirty="0" smtClean="0"/>
            </a:br>
            <a:endParaRPr lang="el-GR" altLang="el-GR" sz="1800" dirty="0" smtClean="0"/>
          </a:p>
        </p:txBody>
      </p:sp>
      <p:pic>
        <p:nvPicPr>
          <p:cNvPr id="49155" name="Picture 2"/>
          <p:cNvPicPr>
            <a:picLocks noGrp="1" noChangeAspect="1" noChangeArrowheads="1"/>
          </p:cNvPicPr>
          <p:nvPr>
            <p:ph sz="quarter" idx="1"/>
          </p:nvPr>
        </p:nvPicPr>
        <p:blipFill>
          <a:blip r:embed="rId2" cstate="print"/>
          <a:srcRect/>
          <a:stretch>
            <a:fillRect/>
          </a:stretch>
        </p:blipFill>
        <p:spPr>
          <a:xfrm>
            <a:off x="457200" y="1624013"/>
            <a:ext cx="7467600" cy="4826000"/>
          </a:xfr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normAutofit fontScale="90000"/>
          </a:bodyPr>
          <a:lstStyle/>
          <a:p>
            <a:pPr fontAlgn="auto">
              <a:spcAft>
                <a:spcPts val="0"/>
              </a:spcAft>
              <a:defRPr/>
            </a:pPr>
            <a:r>
              <a:rPr lang="el-GR" altLang="el-GR" sz="2000" b="1" dirty="0" err="1" smtClean="0"/>
              <a:t>Υποστηρικτικη</a:t>
            </a:r>
            <a:r>
              <a:rPr lang="el-GR" altLang="el-GR" sz="2000" b="1" dirty="0" smtClean="0"/>
              <a:t> </a:t>
            </a:r>
            <a:r>
              <a:rPr lang="el-GR" altLang="el-GR" sz="2000" b="1" dirty="0" err="1" smtClean="0"/>
              <a:t>διδασκαλια</a:t>
            </a:r>
            <a:r>
              <a:rPr lang="el-GR" altLang="el-GR" sz="2000" b="1" dirty="0" smtClean="0"/>
              <a:t>: </a:t>
            </a:r>
            <a:r>
              <a:rPr lang="el-GR" altLang="el-GR" sz="2000" dirty="0" smtClean="0"/>
              <a:t>Ο </a:t>
            </a:r>
            <a:r>
              <a:rPr lang="el-GR" altLang="el-GR" sz="2000" dirty="0" err="1" smtClean="0"/>
              <a:t>ενασ</a:t>
            </a:r>
            <a:r>
              <a:rPr lang="el-GR" altLang="el-GR" sz="2000" dirty="0" smtClean="0"/>
              <a:t> </a:t>
            </a:r>
            <a:r>
              <a:rPr lang="el-GR" altLang="el-GR" sz="2000" dirty="0" err="1" smtClean="0"/>
              <a:t>εκπαιδευτικοςπαρουσιαζει</a:t>
            </a:r>
            <a:r>
              <a:rPr lang="el-GR" altLang="el-GR" sz="2000" dirty="0" smtClean="0"/>
              <a:t> το </a:t>
            </a:r>
            <a:r>
              <a:rPr lang="el-GR" altLang="el-GR" sz="2000" dirty="0" err="1" smtClean="0"/>
              <a:t>αντικειμενο</a:t>
            </a:r>
            <a:r>
              <a:rPr lang="el-GR" altLang="el-GR" sz="2000" dirty="0" smtClean="0"/>
              <a:t> </a:t>
            </a:r>
            <a:r>
              <a:rPr lang="el-GR" altLang="el-GR" sz="2000" dirty="0" err="1" smtClean="0"/>
              <a:t>διδασκαλιασ</a:t>
            </a:r>
            <a:r>
              <a:rPr lang="el-GR" altLang="el-GR" sz="2000" dirty="0" smtClean="0"/>
              <a:t> και ο </a:t>
            </a:r>
            <a:r>
              <a:rPr lang="el-GR" altLang="el-GR" sz="2000" dirty="0" err="1" smtClean="0"/>
              <a:t>αλλοσ</a:t>
            </a:r>
            <a:r>
              <a:rPr lang="el-GR" altLang="el-GR" sz="2000" dirty="0" smtClean="0"/>
              <a:t> </a:t>
            </a:r>
            <a:r>
              <a:rPr lang="el-GR" altLang="el-GR" sz="2000" dirty="0" err="1" smtClean="0"/>
              <a:t>βοηθα</a:t>
            </a:r>
            <a:r>
              <a:rPr lang="el-GR" altLang="el-GR" sz="2000" dirty="0" smtClean="0"/>
              <a:t> </a:t>
            </a:r>
            <a:r>
              <a:rPr lang="el-GR" altLang="el-GR" sz="2000" dirty="0" err="1" smtClean="0"/>
              <a:t>τουσ</a:t>
            </a:r>
            <a:r>
              <a:rPr lang="el-GR" altLang="el-GR" sz="2000" dirty="0" smtClean="0"/>
              <a:t> </a:t>
            </a:r>
            <a:r>
              <a:rPr lang="el-GR" altLang="el-GR" sz="2000" dirty="0" err="1" smtClean="0"/>
              <a:t>μαθητεσ</a:t>
            </a:r>
            <a:r>
              <a:rPr lang="el-GR" altLang="el-GR" sz="2000" dirty="0" smtClean="0"/>
              <a:t> που </a:t>
            </a:r>
            <a:r>
              <a:rPr lang="el-GR" altLang="el-GR" sz="2000" dirty="0" err="1" smtClean="0"/>
              <a:t>δυσκολευονται</a:t>
            </a:r>
            <a:r>
              <a:rPr lang="el-GR" altLang="el-GR" sz="2000" dirty="0" smtClean="0"/>
              <a:t>. Οι </a:t>
            </a:r>
            <a:r>
              <a:rPr lang="el-GR" altLang="el-GR" sz="2000" dirty="0" err="1" smtClean="0"/>
              <a:t>μαθητεσ</a:t>
            </a:r>
            <a:r>
              <a:rPr lang="el-GR" altLang="el-GR" sz="2000" dirty="0" smtClean="0"/>
              <a:t> </a:t>
            </a:r>
            <a:r>
              <a:rPr lang="el-GR" altLang="el-GR" sz="2000" dirty="0" err="1" smtClean="0"/>
              <a:t>ενδεχεται</a:t>
            </a:r>
            <a:r>
              <a:rPr lang="el-GR" altLang="el-GR" sz="2000" dirty="0" smtClean="0"/>
              <a:t> να </a:t>
            </a:r>
            <a:r>
              <a:rPr lang="el-GR" altLang="el-GR" sz="2000" dirty="0" err="1" smtClean="0"/>
              <a:t>κανουν</a:t>
            </a:r>
            <a:r>
              <a:rPr lang="el-GR" altLang="el-GR" sz="2000" dirty="0" smtClean="0"/>
              <a:t> </a:t>
            </a:r>
            <a:r>
              <a:rPr lang="el-GR" altLang="el-GR" sz="2000" dirty="0" err="1" smtClean="0"/>
              <a:t>κοινη</a:t>
            </a:r>
            <a:r>
              <a:rPr lang="el-GR" altLang="el-GR" sz="2000" dirty="0" smtClean="0"/>
              <a:t> η </a:t>
            </a:r>
            <a:r>
              <a:rPr lang="el-GR" altLang="el-GR" sz="2000" dirty="0" err="1" smtClean="0"/>
              <a:t>διαφοροποιημενη</a:t>
            </a:r>
            <a:r>
              <a:rPr lang="el-GR" altLang="el-GR" sz="2000" dirty="0" smtClean="0"/>
              <a:t> </a:t>
            </a:r>
            <a:r>
              <a:rPr lang="el-GR" altLang="el-GR" sz="2000" dirty="0" err="1" smtClean="0"/>
              <a:t>εργασια</a:t>
            </a:r>
            <a:r>
              <a:rPr lang="el-GR" altLang="el-GR" sz="2000" dirty="0" smtClean="0"/>
              <a:t>.</a:t>
            </a:r>
            <a:endParaRPr lang="en-GB" altLang="el-GR" sz="2000" dirty="0" smtClean="0"/>
          </a:p>
        </p:txBody>
      </p:sp>
      <p:graphicFrame>
        <p:nvGraphicFramePr>
          <p:cNvPr id="1026" name="Object 12"/>
          <p:cNvGraphicFramePr>
            <a:graphicFrameLocks noGrp="1" noChangeAspect="1"/>
          </p:cNvGraphicFramePr>
          <p:nvPr>
            <p:ph sz="quarter" idx="1"/>
          </p:nvPr>
        </p:nvGraphicFramePr>
        <p:xfrm>
          <a:off x="468313" y="1484313"/>
          <a:ext cx="7770812" cy="4392612"/>
        </p:xfrm>
        <a:graphic>
          <a:graphicData uri="http://schemas.openxmlformats.org/presentationml/2006/ole">
            <mc:AlternateContent xmlns:mc="http://schemas.openxmlformats.org/markup-compatibility/2006">
              <mc:Choice xmlns:v="urn:schemas-microsoft-com:vml" Requires="v">
                <p:oleObj spid="_x0000_s1029" name="Document" r:id="rId5" imgW="7780020" imgH="4114800" progId="Word.Document.8">
                  <p:embed/>
                </p:oleObj>
              </mc:Choice>
              <mc:Fallback>
                <p:oleObj name="Document" r:id="rId5" imgW="7780020" imgH="4114800" progId="Word.Document.8">
                  <p:embed/>
                  <p:pic>
                    <p:nvPicPr>
                      <p:cNvPr id="0" name="Object 1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1484313"/>
                        <a:ext cx="7770812" cy="4392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Rectangle 4"/>
          <p:cNvSpPr>
            <a:spLocks noChangeArrowheads="1"/>
          </p:cNvSpPr>
          <p:nvPr/>
        </p:nvSpPr>
        <p:spPr bwMode="auto">
          <a:xfrm>
            <a:off x="1676400" y="4724400"/>
            <a:ext cx="800100" cy="685800"/>
          </a:xfrm>
          <a:prstGeom prst="rect">
            <a:avLst/>
          </a:prstGeom>
          <a:solidFill>
            <a:srgbClr val="FFFFFF"/>
          </a:solidFill>
          <a:ln w="9525">
            <a:solidFill>
              <a:srgbClr val="000000"/>
            </a:solidFill>
            <a:miter lim="800000"/>
            <a:headEnd/>
            <a:tailEnd/>
          </a:ln>
        </p:spPr>
        <p:txBody>
          <a:bodyPr/>
          <a:lstStyle/>
          <a:p>
            <a:endParaRPr lang="el-GR" altLang="el-GR"/>
          </a:p>
        </p:txBody>
      </p:sp>
      <p:sp>
        <p:nvSpPr>
          <p:cNvPr id="1029" name="Rectangle 6"/>
          <p:cNvSpPr>
            <a:spLocks noChangeArrowheads="1"/>
          </p:cNvSpPr>
          <p:nvPr/>
        </p:nvSpPr>
        <p:spPr bwMode="auto">
          <a:xfrm>
            <a:off x="4114800" y="4114800"/>
            <a:ext cx="381000" cy="228600"/>
          </a:xfrm>
          <a:prstGeom prst="rect">
            <a:avLst/>
          </a:prstGeom>
          <a:solidFill>
            <a:srgbClr val="FF0000"/>
          </a:solidFill>
          <a:ln w="9525">
            <a:solidFill>
              <a:schemeClr val="tx1"/>
            </a:solidFill>
            <a:miter lim="800000"/>
            <a:headEnd/>
            <a:tailEnd/>
          </a:ln>
        </p:spPr>
        <p:txBody>
          <a:bodyPr wrap="none" anchor="ctr"/>
          <a:lstStyle/>
          <a:p>
            <a:endParaRPr lang="el-GR" altLang="el-GR"/>
          </a:p>
        </p:txBody>
      </p:sp>
      <p:sp>
        <p:nvSpPr>
          <p:cNvPr id="1030" name="Oval 7"/>
          <p:cNvSpPr>
            <a:spLocks noChangeArrowheads="1"/>
          </p:cNvSpPr>
          <p:nvPr/>
        </p:nvSpPr>
        <p:spPr bwMode="auto">
          <a:xfrm>
            <a:off x="1981200" y="43434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1" name="Oval 8"/>
          <p:cNvSpPr>
            <a:spLocks noChangeArrowheads="1"/>
          </p:cNvSpPr>
          <p:nvPr/>
        </p:nvSpPr>
        <p:spPr bwMode="auto">
          <a:xfrm>
            <a:off x="2590800" y="49530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2" name="Oval 9"/>
          <p:cNvSpPr>
            <a:spLocks noChangeArrowheads="1"/>
          </p:cNvSpPr>
          <p:nvPr/>
        </p:nvSpPr>
        <p:spPr bwMode="auto">
          <a:xfrm>
            <a:off x="1295400" y="49530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3" name="Oval 10"/>
          <p:cNvSpPr>
            <a:spLocks noChangeArrowheads="1"/>
          </p:cNvSpPr>
          <p:nvPr/>
        </p:nvSpPr>
        <p:spPr bwMode="auto">
          <a:xfrm>
            <a:off x="1981200" y="5562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4" name="Oval 11"/>
          <p:cNvSpPr>
            <a:spLocks noChangeArrowheads="1"/>
          </p:cNvSpPr>
          <p:nvPr/>
        </p:nvSpPr>
        <p:spPr bwMode="auto">
          <a:xfrm>
            <a:off x="1981200" y="2590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5" name="Oval 12"/>
          <p:cNvSpPr>
            <a:spLocks noChangeArrowheads="1"/>
          </p:cNvSpPr>
          <p:nvPr/>
        </p:nvSpPr>
        <p:spPr bwMode="auto">
          <a:xfrm>
            <a:off x="2590800" y="3276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6" name="Oval 13"/>
          <p:cNvSpPr>
            <a:spLocks noChangeArrowheads="1"/>
          </p:cNvSpPr>
          <p:nvPr/>
        </p:nvSpPr>
        <p:spPr bwMode="auto">
          <a:xfrm>
            <a:off x="1371600" y="3276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7" name="Oval 14"/>
          <p:cNvSpPr>
            <a:spLocks noChangeArrowheads="1"/>
          </p:cNvSpPr>
          <p:nvPr/>
        </p:nvSpPr>
        <p:spPr bwMode="auto">
          <a:xfrm>
            <a:off x="1981200" y="3733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8" name="Oval 15"/>
          <p:cNvSpPr>
            <a:spLocks noChangeArrowheads="1"/>
          </p:cNvSpPr>
          <p:nvPr/>
        </p:nvSpPr>
        <p:spPr bwMode="auto">
          <a:xfrm>
            <a:off x="5867400" y="26670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39" name="Oval 16"/>
          <p:cNvSpPr>
            <a:spLocks noChangeArrowheads="1"/>
          </p:cNvSpPr>
          <p:nvPr/>
        </p:nvSpPr>
        <p:spPr bwMode="auto">
          <a:xfrm>
            <a:off x="5334000" y="32004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0" name="Oval 17"/>
          <p:cNvSpPr>
            <a:spLocks noChangeArrowheads="1"/>
          </p:cNvSpPr>
          <p:nvPr/>
        </p:nvSpPr>
        <p:spPr bwMode="auto">
          <a:xfrm>
            <a:off x="5943600" y="3657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1" name="Oval 18"/>
          <p:cNvSpPr>
            <a:spLocks noChangeArrowheads="1"/>
          </p:cNvSpPr>
          <p:nvPr/>
        </p:nvSpPr>
        <p:spPr bwMode="auto">
          <a:xfrm>
            <a:off x="6477000" y="31242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2" name="Oval 19"/>
          <p:cNvSpPr>
            <a:spLocks noChangeArrowheads="1"/>
          </p:cNvSpPr>
          <p:nvPr/>
        </p:nvSpPr>
        <p:spPr bwMode="auto">
          <a:xfrm>
            <a:off x="5867400" y="43434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3" name="Oval 20"/>
          <p:cNvSpPr>
            <a:spLocks noChangeArrowheads="1"/>
          </p:cNvSpPr>
          <p:nvPr/>
        </p:nvSpPr>
        <p:spPr bwMode="auto">
          <a:xfrm>
            <a:off x="6477000" y="4800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4" name="Oval 21"/>
          <p:cNvSpPr>
            <a:spLocks noChangeArrowheads="1"/>
          </p:cNvSpPr>
          <p:nvPr/>
        </p:nvSpPr>
        <p:spPr bwMode="auto">
          <a:xfrm>
            <a:off x="5867400" y="54102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5" name="Oval 22"/>
          <p:cNvSpPr>
            <a:spLocks noChangeArrowheads="1"/>
          </p:cNvSpPr>
          <p:nvPr/>
        </p:nvSpPr>
        <p:spPr bwMode="auto">
          <a:xfrm>
            <a:off x="5257800" y="4876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1046" name="Line 28"/>
          <p:cNvSpPr>
            <a:spLocks noChangeShapeType="1"/>
          </p:cNvSpPr>
          <p:nvPr/>
        </p:nvSpPr>
        <p:spPr bwMode="auto">
          <a:xfrm flipV="1">
            <a:off x="4572000" y="3733800"/>
            <a:ext cx="533400" cy="304800"/>
          </a:xfrm>
          <a:prstGeom prst="line">
            <a:avLst/>
          </a:prstGeom>
          <a:noFill/>
          <a:ln w="9525">
            <a:solidFill>
              <a:schemeClr val="tx1"/>
            </a:solidFill>
            <a:round/>
            <a:headEnd/>
            <a:tailEnd type="triangle" w="med" len="med"/>
          </a:ln>
        </p:spPr>
        <p:txBody>
          <a:bodyPr/>
          <a:lstStyle/>
          <a:p>
            <a:endParaRPr lang="el-GR"/>
          </a:p>
        </p:txBody>
      </p:sp>
      <p:sp>
        <p:nvSpPr>
          <p:cNvPr id="1047" name="Line 29"/>
          <p:cNvSpPr>
            <a:spLocks noChangeShapeType="1"/>
          </p:cNvSpPr>
          <p:nvPr/>
        </p:nvSpPr>
        <p:spPr bwMode="auto">
          <a:xfrm>
            <a:off x="4572000" y="4419600"/>
            <a:ext cx="609600" cy="228600"/>
          </a:xfrm>
          <a:prstGeom prst="line">
            <a:avLst/>
          </a:prstGeom>
          <a:noFill/>
          <a:ln w="9525">
            <a:solidFill>
              <a:schemeClr val="tx1"/>
            </a:solidFill>
            <a:round/>
            <a:headEnd/>
            <a:tailEnd type="triangle" w="med" len="med"/>
          </a:ln>
        </p:spPr>
        <p:txBody>
          <a:bodyPr/>
          <a:lstStyle/>
          <a:p>
            <a:endParaRPr lang="el-GR"/>
          </a:p>
        </p:txBody>
      </p:sp>
      <p:sp>
        <p:nvSpPr>
          <p:cNvPr id="1048" name="Line 30"/>
          <p:cNvSpPr>
            <a:spLocks noChangeShapeType="1"/>
          </p:cNvSpPr>
          <p:nvPr/>
        </p:nvSpPr>
        <p:spPr bwMode="auto">
          <a:xfrm flipH="1">
            <a:off x="3505200" y="4419600"/>
            <a:ext cx="533400" cy="228600"/>
          </a:xfrm>
          <a:prstGeom prst="line">
            <a:avLst/>
          </a:prstGeom>
          <a:noFill/>
          <a:ln w="9525">
            <a:solidFill>
              <a:schemeClr val="tx1"/>
            </a:solidFill>
            <a:round/>
            <a:headEnd/>
            <a:tailEnd type="triangle" w="med" len="med"/>
          </a:ln>
        </p:spPr>
        <p:txBody>
          <a:bodyPr/>
          <a:lstStyle/>
          <a:p>
            <a:endParaRPr lang="el-GR"/>
          </a:p>
        </p:txBody>
      </p:sp>
      <p:sp>
        <p:nvSpPr>
          <p:cNvPr id="1049" name="Line 31"/>
          <p:cNvSpPr>
            <a:spLocks noChangeShapeType="1"/>
          </p:cNvSpPr>
          <p:nvPr/>
        </p:nvSpPr>
        <p:spPr bwMode="auto">
          <a:xfrm flipH="1" flipV="1">
            <a:off x="3276600" y="3657600"/>
            <a:ext cx="762000" cy="381000"/>
          </a:xfrm>
          <a:prstGeom prst="line">
            <a:avLst/>
          </a:prstGeom>
          <a:noFill/>
          <a:ln w="9525">
            <a:solidFill>
              <a:schemeClr val="tx1"/>
            </a:solidFill>
            <a:round/>
            <a:headEnd/>
            <a:tailEnd type="triangle" w="med" len="med"/>
          </a:ln>
        </p:spPr>
        <p:txBody>
          <a:bodyPr/>
          <a:lstStyle/>
          <a:p>
            <a:endParaRPr lang="el-GR"/>
          </a:p>
        </p:txBody>
      </p:sp>
      <p:sp>
        <p:nvSpPr>
          <p:cNvPr id="1050" name="26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274638"/>
            <a:ext cx="7467600" cy="1498600"/>
          </a:xfrm>
        </p:spPr>
        <p:txBody>
          <a:bodyPr>
            <a:normAutofit fontScale="90000"/>
          </a:bodyPr>
          <a:lstStyle/>
          <a:p>
            <a:pPr fontAlgn="auto">
              <a:spcAft>
                <a:spcPts val="0"/>
              </a:spcAft>
              <a:defRPr/>
            </a:pPr>
            <a:r>
              <a:rPr lang="el-GR" altLang="el-GR" sz="2000" b="1" dirty="0" err="1" smtClean="0"/>
              <a:t>Εναλλακτικη</a:t>
            </a:r>
            <a:r>
              <a:rPr lang="el-GR" altLang="el-GR" sz="2000" b="1" dirty="0" smtClean="0"/>
              <a:t>- </a:t>
            </a:r>
            <a:r>
              <a:rPr lang="el-GR" altLang="el-GR" sz="2000" b="1" dirty="0" err="1" smtClean="0"/>
              <a:t>συμπληρωματικη</a:t>
            </a:r>
            <a:r>
              <a:rPr lang="el-GR" altLang="el-GR" sz="2000" b="1" dirty="0" smtClean="0"/>
              <a:t> </a:t>
            </a:r>
            <a:r>
              <a:rPr lang="el-GR" altLang="el-GR" sz="2000" b="1" dirty="0" err="1" smtClean="0"/>
              <a:t>διδασκαλια</a:t>
            </a:r>
            <a:r>
              <a:rPr lang="el-GR" altLang="el-GR" sz="2000" b="1" dirty="0" smtClean="0"/>
              <a:t>: </a:t>
            </a:r>
            <a:r>
              <a:rPr lang="el-GR" altLang="el-GR" sz="2000" dirty="0" smtClean="0"/>
              <a:t>Ο </a:t>
            </a:r>
            <a:r>
              <a:rPr lang="el-GR" altLang="el-GR" sz="2000" dirty="0" err="1" smtClean="0"/>
              <a:t>ενασ</a:t>
            </a:r>
            <a:r>
              <a:rPr lang="el-GR" altLang="el-GR" sz="2000" dirty="0" smtClean="0"/>
              <a:t> </a:t>
            </a:r>
            <a:r>
              <a:rPr lang="el-GR" altLang="el-GR" sz="2000" dirty="0" err="1" smtClean="0"/>
              <a:t>εκπαιδευτικοσ</a:t>
            </a:r>
            <a:r>
              <a:rPr lang="el-GR" altLang="el-GR" sz="2000" dirty="0" smtClean="0"/>
              <a:t> </a:t>
            </a:r>
            <a:r>
              <a:rPr lang="el-GR" altLang="el-GR" sz="2000" dirty="0" err="1" smtClean="0"/>
              <a:t>παρουσιαζει</a:t>
            </a:r>
            <a:r>
              <a:rPr lang="el-GR" altLang="el-GR" sz="2000" dirty="0" smtClean="0"/>
              <a:t> το </a:t>
            </a:r>
            <a:r>
              <a:rPr lang="el-GR" altLang="el-GR" sz="2000" dirty="0" err="1" smtClean="0"/>
              <a:t>μαθημα</a:t>
            </a:r>
            <a:r>
              <a:rPr lang="el-GR" altLang="el-GR" sz="2000" dirty="0" smtClean="0"/>
              <a:t>, </a:t>
            </a:r>
            <a:r>
              <a:rPr lang="el-GR" altLang="el-GR" sz="2000" dirty="0" err="1" smtClean="0"/>
              <a:t>ενω</a:t>
            </a:r>
            <a:r>
              <a:rPr lang="el-GR" altLang="el-GR" sz="2000" dirty="0" smtClean="0"/>
              <a:t> ο </a:t>
            </a:r>
            <a:r>
              <a:rPr lang="el-GR" altLang="el-GR" sz="2000" dirty="0" err="1" smtClean="0"/>
              <a:t>αλλοσ</a:t>
            </a:r>
            <a:r>
              <a:rPr lang="el-GR" altLang="el-GR" sz="2000" dirty="0" smtClean="0"/>
              <a:t> </a:t>
            </a:r>
            <a:r>
              <a:rPr lang="el-GR" altLang="el-GR" sz="2000" dirty="0" err="1" smtClean="0"/>
              <a:t>βοηθα</a:t>
            </a:r>
            <a:r>
              <a:rPr lang="el-GR" altLang="el-GR" sz="2000" dirty="0" smtClean="0"/>
              <a:t> </a:t>
            </a:r>
            <a:r>
              <a:rPr lang="el-GR" altLang="el-GR" sz="2000" dirty="0" err="1" smtClean="0"/>
              <a:t>ενα</a:t>
            </a:r>
            <a:r>
              <a:rPr lang="el-GR" altLang="el-GR" sz="2000" dirty="0" smtClean="0"/>
              <a:t> </a:t>
            </a:r>
            <a:r>
              <a:rPr lang="el-GR" altLang="el-GR" sz="2000" dirty="0" err="1" smtClean="0"/>
              <a:t>παιδι</a:t>
            </a:r>
            <a:r>
              <a:rPr lang="el-GR" altLang="el-GR" sz="2000" dirty="0" smtClean="0"/>
              <a:t> που </a:t>
            </a:r>
            <a:r>
              <a:rPr lang="el-GR" altLang="el-GR" sz="2000" dirty="0" err="1" smtClean="0"/>
              <a:t>εχει</a:t>
            </a:r>
            <a:r>
              <a:rPr lang="el-GR" altLang="el-GR" sz="2000" dirty="0" smtClean="0"/>
              <a:t> </a:t>
            </a:r>
            <a:r>
              <a:rPr lang="el-GR" altLang="el-GR" sz="2000" dirty="0" err="1" smtClean="0"/>
              <a:t>προβλημα</a:t>
            </a:r>
            <a:r>
              <a:rPr lang="el-GR" altLang="el-GR" sz="2000" dirty="0" smtClean="0"/>
              <a:t> στην </a:t>
            </a:r>
            <a:r>
              <a:rPr lang="el-GR" altLang="el-GR" sz="2000" dirty="0" err="1" smtClean="0"/>
              <a:t>κατανοηση</a:t>
            </a:r>
            <a:r>
              <a:rPr lang="el-GR" altLang="el-GR" sz="2000" dirty="0" smtClean="0"/>
              <a:t> η </a:t>
            </a:r>
            <a:r>
              <a:rPr lang="el-GR" altLang="el-GR" sz="2000" dirty="0" err="1" smtClean="0"/>
              <a:t>επεξεργασια</a:t>
            </a:r>
            <a:r>
              <a:rPr lang="el-GR" altLang="el-GR" sz="2000" dirty="0" smtClean="0"/>
              <a:t> η </a:t>
            </a:r>
            <a:r>
              <a:rPr lang="el-GR" altLang="el-GR" sz="2000" dirty="0" err="1" smtClean="0"/>
              <a:t>ολοκληρωση</a:t>
            </a:r>
            <a:r>
              <a:rPr lang="el-GR" altLang="el-GR" sz="2000" dirty="0" smtClean="0"/>
              <a:t> </a:t>
            </a:r>
            <a:r>
              <a:rPr lang="el-GR" altLang="el-GR" sz="2000" dirty="0" err="1" smtClean="0"/>
              <a:t>καποιασ</a:t>
            </a:r>
            <a:r>
              <a:rPr lang="el-GR" altLang="el-GR" sz="2000" dirty="0" smtClean="0"/>
              <a:t> </a:t>
            </a:r>
            <a:r>
              <a:rPr lang="el-GR" altLang="el-GR" sz="2000" dirty="0" err="1" smtClean="0"/>
              <a:t>εργασιασ</a:t>
            </a:r>
            <a:r>
              <a:rPr lang="el-GR" altLang="el-GR" sz="2000" dirty="0" smtClean="0"/>
              <a:t>. Το </a:t>
            </a:r>
            <a:r>
              <a:rPr lang="el-GR" altLang="el-GR" sz="2000" dirty="0" err="1" smtClean="0"/>
              <a:t>υλικο</a:t>
            </a:r>
            <a:r>
              <a:rPr lang="el-GR" altLang="el-GR" sz="2000" dirty="0" smtClean="0"/>
              <a:t> </a:t>
            </a:r>
            <a:r>
              <a:rPr lang="el-GR" altLang="el-GR" sz="2000" dirty="0" err="1" smtClean="0"/>
              <a:t>διδασκαλιασ</a:t>
            </a:r>
            <a:r>
              <a:rPr lang="el-GR" altLang="el-GR" sz="2000" dirty="0" smtClean="0"/>
              <a:t> </a:t>
            </a:r>
            <a:r>
              <a:rPr lang="el-GR" altLang="el-GR" sz="2000" dirty="0" err="1" smtClean="0"/>
              <a:t>διαφοροποιειται</a:t>
            </a:r>
            <a:r>
              <a:rPr lang="el-GR" altLang="el-GR" sz="2000" dirty="0" smtClean="0"/>
              <a:t> μονο για το </a:t>
            </a:r>
            <a:r>
              <a:rPr lang="el-GR" altLang="el-GR" sz="2000" dirty="0" err="1" smtClean="0"/>
              <a:t>συγκεκριμενο</a:t>
            </a:r>
            <a:r>
              <a:rPr lang="el-GR" altLang="el-GR" sz="2000" dirty="0" smtClean="0"/>
              <a:t> </a:t>
            </a:r>
            <a:r>
              <a:rPr lang="el-GR" altLang="el-GR" sz="2000" dirty="0" err="1" smtClean="0"/>
              <a:t>μαθητη</a:t>
            </a:r>
            <a:r>
              <a:rPr lang="el-GR" altLang="el-GR" sz="2000" dirty="0" smtClean="0"/>
              <a:t>.</a:t>
            </a:r>
            <a:endParaRPr lang="en-GB" altLang="el-GR" sz="2000" dirty="0" smtClean="0"/>
          </a:p>
        </p:txBody>
      </p:sp>
      <p:graphicFrame>
        <p:nvGraphicFramePr>
          <p:cNvPr id="2050" name="Object 22"/>
          <p:cNvGraphicFramePr>
            <a:graphicFrameLocks noGrp="1" noChangeAspect="1"/>
          </p:cNvGraphicFramePr>
          <p:nvPr>
            <p:ph sz="quarter" idx="1"/>
          </p:nvPr>
        </p:nvGraphicFramePr>
        <p:xfrm>
          <a:off x="457200" y="2062163"/>
          <a:ext cx="7467600" cy="3949700"/>
        </p:xfrm>
        <a:graphic>
          <a:graphicData uri="http://schemas.openxmlformats.org/presentationml/2006/ole">
            <mc:AlternateContent xmlns:mc="http://schemas.openxmlformats.org/markup-compatibility/2006">
              <mc:Choice xmlns:v="urn:schemas-microsoft-com:vml" Requires="v">
                <p:oleObj spid="_x0000_s2056" name="Document" r:id="rId5" imgW="7780020" imgH="4114800" progId="Word.Document.8">
                  <p:embed/>
                </p:oleObj>
              </mc:Choice>
              <mc:Fallback>
                <p:oleObj name="Document" r:id="rId5" imgW="7780020" imgH="4114800" progId="Word.Document.8">
                  <p:embed/>
                  <p:pic>
                    <p:nvPicPr>
                      <p:cNvPr id="0" name="Object 2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062163"/>
                        <a:ext cx="7467600" cy="394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23"/>
          <p:cNvGraphicFramePr>
            <a:graphicFrameLocks noChangeAspect="1"/>
          </p:cNvGraphicFramePr>
          <p:nvPr/>
        </p:nvGraphicFramePr>
        <p:xfrm>
          <a:off x="838200" y="2133600"/>
          <a:ext cx="7772400" cy="4111625"/>
        </p:xfrm>
        <a:graphic>
          <a:graphicData uri="http://schemas.openxmlformats.org/presentationml/2006/ole">
            <mc:AlternateContent xmlns:mc="http://schemas.openxmlformats.org/markup-compatibility/2006">
              <mc:Choice xmlns:v="urn:schemas-microsoft-com:vml" Requires="v">
                <p:oleObj spid="_x0000_s2057" name="Document" r:id="rId8" imgW="7780020" imgH="4114800" progId="Word.Document.8">
                  <p:embed/>
                </p:oleObj>
              </mc:Choice>
              <mc:Fallback>
                <p:oleObj name="Document" r:id="rId8" imgW="7780020" imgH="4114800" progId="Word.Document.8">
                  <p:embed/>
                  <p:pic>
                    <p:nvPicPr>
                      <p:cNvPr id="0"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2133600"/>
                        <a:ext cx="7772400" cy="411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5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fontScale="90000"/>
          </a:bodyPr>
          <a:lstStyle/>
          <a:p>
            <a:pPr fontAlgn="auto">
              <a:spcAft>
                <a:spcPts val="0"/>
              </a:spcAft>
              <a:defRPr/>
            </a:pPr>
            <a:r>
              <a:rPr lang="el-GR" altLang="el-GR" sz="2000" b="1" dirty="0" err="1" smtClean="0"/>
              <a:t>Παραλληλη</a:t>
            </a:r>
            <a:r>
              <a:rPr lang="el-GR" altLang="el-GR" sz="2000" b="1" dirty="0" smtClean="0"/>
              <a:t> </a:t>
            </a:r>
            <a:r>
              <a:rPr lang="el-GR" altLang="el-GR" sz="2000" b="1" dirty="0" err="1" smtClean="0"/>
              <a:t>διδασκαλια</a:t>
            </a:r>
            <a:r>
              <a:rPr lang="el-GR" altLang="el-GR" sz="2000" b="1" dirty="0" smtClean="0"/>
              <a:t>: </a:t>
            </a:r>
            <a:r>
              <a:rPr lang="el-GR" altLang="el-GR" sz="2000" dirty="0" smtClean="0"/>
              <a:t>Οι </a:t>
            </a:r>
            <a:r>
              <a:rPr lang="el-GR" altLang="el-GR" sz="2000" dirty="0" err="1" smtClean="0"/>
              <a:t>μαθητεσ</a:t>
            </a:r>
            <a:r>
              <a:rPr lang="el-GR" altLang="el-GR" sz="2000" dirty="0" smtClean="0"/>
              <a:t> </a:t>
            </a:r>
            <a:r>
              <a:rPr lang="el-GR" altLang="el-GR" sz="2000" dirty="0" err="1" smtClean="0"/>
              <a:t>χωριζονται</a:t>
            </a:r>
            <a:r>
              <a:rPr lang="el-GR" altLang="el-GR" sz="2000" dirty="0" smtClean="0"/>
              <a:t> σε </a:t>
            </a:r>
            <a:r>
              <a:rPr lang="el-GR" altLang="el-GR" sz="2000" dirty="0" err="1" smtClean="0"/>
              <a:t>ομαδεσ</a:t>
            </a:r>
            <a:r>
              <a:rPr lang="el-GR" altLang="el-GR" sz="2000" dirty="0" smtClean="0"/>
              <a:t> π.χ. με </a:t>
            </a:r>
            <a:r>
              <a:rPr lang="el-GR" altLang="el-GR" sz="2000" dirty="0" err="1" smtClean="0"/>
              <a:t>βαση</a:t>
            </a:r>
            <a:r>
              <a:rPr lang="el-GR" altLang="el-GR" sz="2000" dirty="0" smtClean="0"/>
              <a:t> τη </a:t>
            </a:r>
            <a:r>
              <a:rPr lang="el-GR" altLang="el-GR" sz="2000" dirty="0" err="1" smtClean="0"/>
              <a:t>μαθησιακη</a:t>
            </a:r>
            <a:r>
              <a:rPr lang="el-GR" altLang="el-GR" sz="2000" dirty="0" smtClean="0"/>
              <a:t> </a:t>
            </a:r>
            <a:r>
              <a:rPr lang="el-GR" altLang="el-GR" sz="2000" dirty="0" err="1" smtClean="0"/>
              <a:t>ετοιμοτητα</a:t>
            </a:r>
            <a:r>
              <a:rPr lang="el-GR" altLang="el-GR" sz="2000" dirty="0" smtClean="0"/>
              <a:t>. </a:t>
            </a:r>
            <a:r>
              <a:rPr lang="el-GR" altLang="el-GR" sz="2000" dirty="0" err="1" smtClean="0"/>
              <a:t>Καθε</a:t>
            </a:r>
            <a:r>
              <a:rPr lang="el-GR" altLang="el-GR" sz="2000" dirty="0" smtClean="0"/>
              <a:t> </a:t>
            </a:r>
            <a:r>
              <a:rPr lang="el-GR" altLang="el-GR" sz="2000" dirty="0" err="1" smtClean="0"/>
              <a:t>εκπαιδευτικοσ</a:t>
            </a:r>
            <a:r>
              <a:rPr lang="el-GR" altLang="el-GR" sz="2000" dirty="0" smtClean="0"/>
              <a:t> </a:t>
            </a:r>
            <a:r>
              <a:rPr lang="el-GR" altLang="el-GR" sz="2000" dirty="0" err="1" smtClean="0"/>
              <a:t>αναλαμβανει</a:t>
            </a:r>
            <a:r>
              <a:rPr lang="el-GR" altLang="el-GR" sz="2000" dirty="0" smtClean="0"/>
              <a:t> </a:t>
            </a:r>
            <a:r>
              <a:rPr lang="el-GR" altLang="el-GR" sz="2000" dirty="0" err="1" smtClean="0"/>
              <a:t>ενα</a:t>
            </a:r>
            <a:r>
              <a:rPr lang="el-GR" altLang="el-GR" sz="2000" dirty="0" smtClean="0"/>
              <a:t> </a:t>
            </a:r>
            <a:r>
              <a:rPr lang="el-GR" altLang="el-GR" sz="2000" dirty="0" err="1" smtClean="0"/>
              <a:t>συγκεκριμενο</a:t>
            </a:r>
            <a:r>
              <a:rPr lang="el-GR" altLang="el-GR" sz="2000" dirty="0" smtClean="0"/>
              <a:t> </a:t>
            </a:r>
            <a:r>
              <a:rPr lang="el-GR" altLang="el-GR" sz="2000" dirty="0" err="1" smtClean="0"/>
              <a:t>αριθμο</a:t>
            </a:r>
            <a:r>
              <a:rPr lang="el-GR" altLang="el-GR" sz="2000" dirty="0" smtClean="0"/>
              <a:t> </a:t>
            </a:r>
            <a:r>
              <a:rPr lang="el-GR" altLang="el-GR" sz="2000" dirty="0" err="1" smtClean="0"/>
              <a:t>ομαδων</a:t>
            </a:r>
            <a:r>
              <a:rPr lang="el-GR" altLang="el-GR" sz="2000" dirty="0" smtClean="0"/>
              <a:t>. Οι </a:t>
            </a:r>
            <a:r>
              <a:rPr lang="el-GR" altLang="el-GR" sz="2000" dirty="0" err="1" smtClean="0"/>
              <a:t>εργασιεσ</a:t>
            </a:r>
            <a:r>
              <a:rPr lang="el-GR" altLang="el-GR" sz="2000" dirty="0" smtClean="0"/>
              <a:t> </a:t>
            </a:r>
            <a:r>
              <a:rPr lang="el-GR" altLang="el-GR" sz="2000" dirty="0" err="1" smtClean="0"/>
              <a:t>ενδεχεται</a:t>
            </a:r>
            <a:r>
              <a:rPr lang="el-GR" altLang="el-GR" sz="2000" dirty="0" smtClean="0"/>
              <a:t> να </a:t>
            </a:r>
            <a:r>
              <a:rPr lang="el-GR" altLang="el-GR" sz="2000" dirty="0" err="1" smtClean="0"/>
              <a:t>ειναι</a:t>
            </a:r>
            <a:r>
              <a:rPr lang="el-GR" altLang="el-GR" sz="2000" dirty="0" smtClean="0"/>
              <a:t> </a:t>
            </a:r>
            <a:r>
              <a:rPr lang="el-GR" altLang="el-GR" sz="2000" dirty="0" err="1" smtClean="0"/>
              <a:t>διαφοροποιημενεσ</a:t>
            </a:r>
            <a:r>
              <a:rPr lang="el-GR" altLang="el-GR" sz="2000" dirty="0" smtClean="0"/>
              <a:t>  με </a:t>
            </a:r>
            <a:r>
              <a:rPr lang="el-GR" altLang="el-GR" sz="2000" dirty="0" err="1" smtClean="0"/>
              <a:t>βαση</a:t>
            </a:r>
            <a:r>
              <a:rPr lang="el-GR" altLang="el-GR" sz="2000" dirty="0" smtClean="0"/>
              <a:t> τη </a:t>
            </a:r>
            <a:r>
              <a:rPr lang="el-GR" altLang="el-GR" sz="2000" dirty="0" err="1" smtClean="0"/>
              <a:t>μαθησιακη</a:t>
            </a:r>
            <a:r>
              <a:rPr lang="el-GR" altLang="el-GR" sz="2000" dirty="0" smtClean="0"/>
              <a:t> </a:t>
            </a:r>
            <a:r>
              <a:rPr lang="el-GR" altLang="el-GR" sz="2000" dirty="0" err="1" smtClean="0"/>
              <a:t>ετοιμοτητα</a:t>
            </a:r>
            <a:r>
              <a:rPr lang="el-GR" altLang="el-GR" sz="2000" dirty="0" smtClean="0"/>
              <a:t>.</a:t>
            </a:r>
            <a:endParaRPr lang="en-GB" altLang="el-GR" sz="2000" dirty="0" smtClean="0"/>
          </a:p>
        </p:txBody>
      </p:sp>
      <p:graphicFrame>
        <p:nvGraphicFramePr>
          <p:cNvPr id="3074" name="Object 12"/>
          <p:cNvGraphicFramePr>
            <a:graphicFrameLocks noGrp="1" noChangeAspect="1"/>
          </p:cNvGraphicFramePr>
          <p:nvPr>
            <p:ph sz="quarter" idx="1"/>
          </p:nvPr>
        </p:nvGraphicFramePr>
        <p:xfrm>
          <a:off x="457200" y="1988840"/>
          <a:ext cx="7467600" cy="3949700"/>
        </p:xfrm>
        <a:graphic>
          <a:graphicData uri="http://schemas.openxmlformats.org/presentationml/2006/ole">
            <mc:AlternateContent xmlns:mc="http://schemas.openxmlformats.org/markup-compatibility/2006">
              <mc:Choice xmlns:v="urn:schemas-microsoft-com:vml" Requires="v">
                <p:oleObj spid="_x0000_s3077" name="Document" r:id="rId5" imgW="7780020" imgH="4114800" progId="Word.Document.8">
                  <p:embed/>
                </p:oleObj>
              </mc:Choice>
              <mc:Fallback>
                <p:oleObj name="Document" r:id="rId5" imgW="7780020" imgH="4114800" progId="Word.Document.8">
                  <p:embed/>
                  <p:pic>
                    <p:nvPicPr>
                      <p:cNvPr id="0" name="Object 1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988840"/>
                        <a:ext cx="7467600" cy="3949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63" y="332656"/>
            <a:ext cx="7467600" cy="1453282"/>
          </a:xfrm>
        </p:spPr>
        <p:txBody>
          <a:bodyPr>
            <a:noAutofit/>
          </a:bodyPr>
          <a:lstStyle/>
          <a:p>
            <a:pPr algn="just" fontAlgn="auto">
              <a:spcAft>
                <a:spcPts val="0"/>
              </a:spcAft>
              <a:defRPr/>
            </a:pPr>
            <a:r>
              <a:rPr lang="el-GR" altLang="el-GR" sz="1600" b="1" dirty="0" err="1" smtClean="0"/>
              <a:t>Διδασκαλια</a:t>
            </a:r>
            <a:r>
              <a:rPr lang="el-GR" altLang="el-GR" sz="1600" b="1" dirty="0" smtClean="0"/>
              <a:t> σε </a:t>
            </a:r>
            <a:r>
              <a:rPr lang="el-GR" altLang="el-GR" sz="1600" b="1" dirty="0" err="1" smtClean="0"/>
              <a:t>σταθμουσ</a:t>
            </a:r>
            <a:r>
              <a:rPr lang="el-GR" altLang="el-GR" sz="1600" b="1" dirty="0" smtClean="0"/>
              <a:t> :</a:t>
            </a:r>
            <a:r>
              <a:rPr lang="el-GR" altLang="el-GR" sz="1600" dirty="0" smtClean="0"/>
              <a:t>.</a:t>
            </a:r>
            <a:r>
              <a:rPr lang="el-GR" sz="1600" dirty="0" smtClean="0"/>
              <a:t> οι </a:t>
            </a:r>
            <a:r>
              <a:rPr lang="el-GR" sz="1600" dirty="0" err="1" smtClean="0"/>
              <a:t>μαθητεσ</a:t>
            </a:r>
            <a:r>
              <a:rPr lang="el-GR" sz="1600" dirty="0" smtClean="0"/>
              <a:t> </a:t>
            </a:r>
            <a:r>
              <a:rPr lang="el-GR" sz="1600" dirty="0" err="1" smtClean="0"/>
              <a:t>χωριζονται</a:t>
            </a:r>
            <a:r>
              <a:rPr lang="el-GR" sz="1600" dirty="0" smtClean="0"/>
              <a:t> σε δυο η </a:t>
            </a:r>
            <a:r>
              <a:rPr lang="el-GR" sz="1600" dirty="0" err="1" smtClean="0"/>
              <a:t>περισσοτερεσ</a:t>
            </a:r>
            <a:r>
              <a:rPr lang="el-GR" sz="1600" dirty="0" smtClean="0"/>
              <a:t> </a:t>
            </a:r>
            <a:r>
              <a:rPr lang="el-GR" sz="1600" dirty="0" err="1" smtClean="0"/>
              <a:t>ομαδεσ</a:t>
            </a:r>
            <a:r>
              <a:rPr lang="el-GR" sz="1600" dirty="0" smtClean="0"/>
              <a:t> και οι εκπαιδευτικοι </a:t>
            </a:r>
            <a:r>
              <a:rPr lang="el-GR" sz="1600" dirty="0" err="1" smtClean="0"/>
              <a:t>ταυτοχρονα</a:t>
            </a:r>
            <a:r>
              <a:rPr lang="el-GR" sz="1600" dirty="0" smtClean="0"/>
              <a:t> </a:t>
            </a:r>
            <a:r>
              <a:rPr lang="el-GR" sz="1600" dirty="0" err="1" smtClean="0"/>
              <a:t>προσφερουν</a:t>
            </a:r>
            <a:r>
              <a:rPr lang="el-GR" sz="1600" dirty="0" smtClean="0"/>
              <a:t> ατομικη η </a:t>
            </a:r>
            <a:r>
              <a:rPr lang="el-GR" sz="1600" dirty="0" err="1" smtClean="0"/>
              <a:t>ομαδικη</a:t>
            </a:r>
            <a:r>
              <a:rPr lang="el-GR" sz="1600" dirty="0" smtClean="0"/>
              <a:t> </a:t>
            </a:r>
            <a:r>
              <a:rPr lang="el-GR" sz="1600" dirty="0" err="1" smtClean="0"/>
              <a:t>υποστηριξη</a:t>
            </a:r>
            <a:r>
              <a:rPr lang="el-GR" sz="1600" dirty="0" smtClean="0"/>
              <a:t> στα </a:t>
            </a:r>
            <a:r>
              <a:rPr lang="el-GR" sz="1600" dirty="0" err="1" smtClean="0"/>
              <a:t>παιδια</a:t>
            </a:r>
            <a:r>
              <a:rPr lang="el-GR" sz="1600" dirty="0" smtClean="0"/>
              <a:t> που </a:t>
            </a:r>
            <a:r>
              <a:rPr lang="el-GR" sz="1600" dirty="0" err="1" smtClean="0"/>
              <a:t>ανηκουν</a:t>
            </a:r>
            <a:r>
              <a:rPr lang="el-GR" sz="1600" dirty="0" smtClean="0"/>
              <a:t> </a:t>
            </a:r>
            <a:r>
              <a:rPr lang="el-GR" sz="1600" dirty="0" err="1" smtClean="0"/>
              <a:t>στισ</a:t>
            </a:r>
            <a:r>
              <a:rPr lang="el-GR" sz="1600" dirty="0" smtClean="0"/>
              <a:t> </a:t>
            </a:r>
            <a:r>
              <a:rPr lang="el-GR" sz="1600" dirty="0" err="1" smtClean="0"/>
              <a:t>διαφορετικεσ</a:t>
            </a:r>
            <a:r>
              <a:rPr lang="el-GR" sz="1600" dirty="0" smtClean="0"/>
              <a:t> </a:t>
            </a:r>
            <a:r>
              <a:rPr lang="el-GR" sz="1600" dirty="0" err="1" smtClean="0"/>
              <a:t>ομαδεσ</a:t>
            </a:r>
            <a:r>
              <a:rPr lang="el-GR" sz="1600" dirty="0" smtClean="0"/>
              <a:t>. Σε </a:t>
            </a:r>
            <a:r>
              <a:rPr lang="el-GR" sz="1600" dirty="0" err="1" smtClean="0"/>
              <a:t>αυτο</a:t>
            </a:r>
            <a:r>
              <a:rPr lang="el-GR" sz="1600" dirty="0" smtClean="0"/>
              <a:t> το </a:t>
            </a:r>
            <a:r>
              <a:rPr lang="el-GR" sz="1600" dirty="0" err="1" smtClean="0"/>
              <a:t>μοντελο</a:t>
            </a:r>
            <a:r>
              <a:rPr lang="el-GR" sz="1600" dirty="0" smtClean="0"/>
              <a:t> οι </a:t>
            </a:r>
            <a:r>
              <a:rPr lang="el-GR" sz="1600" dirty="0" err="1" smtClean="0"/>
              <a:t>ρολοι</a:t>
            </a:r>
            <a:r>
              <a:rPr lang="el-GR" sz="1600" dirty="0" smtClean="0"/>
              <a:t> των </a:t>
            </a:r>
            <a:r>
              <a:rPr lang="el-GR" sz="1600" dirty="0" err="1" smtClean="0"/>
              <a:t>εκπαιδευτικων</a:t>
            </a:r>
            <a:r>
              <a:rPr lang="el-GR" sz="1600" dirty="0" smtClean="0"/>
              <a:t> </a:t>
            </a:r>
            <a:r>
              <a:rPr lang="el-GR" sz="1600" dirty="0" err="1" smtClean="0"/>
              <a:t>ειναι</a:t>
            </a:r>
            <a:r>
              <a:rPr lang="el-GR" sz="1600" dirty="0" smtClean="0"/>
              <a:t> </a:t>
            </a:r>
            <a:r>
              <a:rPr lang="el-GR" sz="1600" dirty="0" err="1" smtClean="0"/>
              <a:t>περισσοτερο</a:t>
            </a:r>
            <a:r>
              <a:rPr lang="el-GR" sz="1600" dirty="0" smtClean="0"/>
              <a:t> </a:t>
            </a:r>
            <a:r>
              <a:rPr lang="el-GR" sz="1600" dirty="0" err="1" smtClean="0"/>
              <a:t>συμπληρωματικοι</a:t>
            </a:r>
            <a:r>
              <a:rPr lang="el-GR" sz="1600" dirty="0" smtClean="0"/>
              <a:t> και </a:t>
            </a:r>
            <a:r>
              <a:rPr lang="el-GR" sz="1600" dirty="0" err="1" smtClean="0"/>
              <a:t>προσφερουν</a:t>
            </a:r>
            <a:r>
              <a:rPr lang="el-GR" sz="1600" dirty="0" smtClean="0"/>
              <a:t> </a:t>
            </a:r>
            <a:r>
              <a:rPr lang="el-GR" sz="1600" dirty="0" err="1" smtClean="0"/>
              <a:t>βοηθεια</a:t>
            </a:r>
            <a:r>
              <a:rPr lang="el-GR" sz="1600" dirty="0" smtClean="0"/>
              <a:t> </a:t>
            </a:r>
            <a:r>
              <a:rPr lang="el-GR" sz="1600" dirty="0" err="1" smtClean="0"/>
              <a:t>ατομικα</a:t>
            </a:r>
            <a:r>
              <a:rPr lang="el-GR" sz="1600" dirty="0" smtClean="0"/>
              <a:t> στα </a:t>
            </a:r>
            <a:r>
              <a:rPr lang="el-GR" sz="1600" dirty="0" err="1" smtClean="0"/>
              <a:t>παιδια</a:t>
            </a:r>
            <a:r>
              <a:rPr lang="el-GR" sz="1600" dirty="0" smtClean="0"/>
              <a:t> που </a:t>
            </a:r>
            <a:r>
              <a:rPr lang="el-GR" sz="1600" dirty="0" err="1" smtClean="0"/>
              <a:t>χρηζουν</a:t>
            </a:r>
            <a:r>
              <a:rPr lang="el-GR" sz="1600" dirty="0" smtClean="0"/>
              <a:t> </a:t>
            </a:r>
            <a:r>
              <a:rPr lang="el-GR" sz="1600" dirty="0" err="1" smtClean="0"/>
              <a:t>υποςτηριξησ</a:t>
            </a:r>
            <a:endParaRPr lang="el-GR" sz="1600" dirty="0"/>
          </a:p>
        </p:txBody>
      </p:sp>
      <p:sp>
        <p:nvSpPr>
          <p:cNvPr id="3" name="2 - Θέση περιεχομένου"/>
          <p:cNvSpPr>
            <a:spLocks noGrp="1"/>
          </p:cNvSpPr>
          <p:nvPr>
            <p:ph sz="quarter" idx="1"/>
          </p:nvPr>
        </p:nvSpPr>
        <p:spPr>
          <a:xfrm>
            <a:off x="500063" y="2000250"/>
            <a:ext cx="7467600" cy="4402138"/>
          </a:xfrm>
          <a:ln>
            <a:solidFill>
              <a:schemeClr val="tx1">
                <a:lumMod val="65000"/>
                <a:lumOff val="35000"/>
              </a:schemeClr>
            </a:solidFill>
          </a:ln>
        </p:spPr>
        <p:txBody>
          <a:bodyPr>
            <a:normAutofit/>
          </a:bodyPr>
          <a:lstStyle/>
          <a:p>
            <a:pPr marL="274320" indent="-274320" fontAlgn="auto">
              <a:spcAft>
                <a:spcPts val="0"/>
              </a:spcAft>
              <a:buFont typeface="Wingdings"/>
              <a:buChar char=""/>
              <a:defRPr/>
            </a:pPr>
            <a:r>
              <a:rPr lang="el-GR" dirty="0" smtClean="0"/>
              <a:t>                                  </a:t>
            </a:r>
            <a:r>
              <a:rPr lang="el-GR" sz="1600" dirty="0" smtClean="0"/>
              <a:t>ΠΙΝΑΚΑΣ</a:t>
            </a:r>
            <a:endParaRPr lang="el-GR" sz="1600" dirty="0"/>
          </a:p>
        </p:txBody>
      </p:sp>
      <p:sp>
        <p:nvSpPr>
          <p:cNvPr id="4" name="3 - Ορθογώνιο"/>
          <p:cNvSpPr/>
          <p:nvPr/>
        </p:nvSpPr>
        <p:spPr>
          <a:xfrm>
            <a:off x="3429000" y="2928938"/>
            <a:ext cx="1285875" cy="7858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1" name="10 - Ορθογώνιο"/>
          <p:cNvSpPr/>
          <p:nvPr/>
        </p:nvSpPr>
        <p:spPr>
          <a:xfrm rot="5400000">
            <a:off x="5536406" y="4750594"/>
            <a:ext cx="1214438" cy="857250"/>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2" name="11 - Ορθογώνιο"/>
          <p:cNvSpPr/>
          <p:nvPr/>
        </p:nvSpPr>
        <p:spPr>
          <a:xfrm rot="5400000">
            <a:off x="1214438" y="4786313"/>
            <a:ext cx="1143000" cy="857250"/>
          </a:xfrm>
          <a:prstGeom prst="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3" name="12 - Ορθογώνιο"/>
          <p:cNvSpPr/>
          <p:nvPr/>
        </p:nvSpPr>
        <p:spPr>
          <a:xfrm>
            <a:off x="3286125" y="2071688"/>
            <a:ext cx="1714500" cy="357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sz="1400" b="1" dirty="0"/>
          </a:p>
        </p:txBody>
      </p:sp>
      <p:sp>
        <p:nvSpPr>
          <p:cNvPr id="29" name="28 - Έλλειψη"/>
          <p:cNvSpPr/>
          <p:nvPr/>
        </p:nvSpPr>
        <p:spPr>
          <a:xfrm>
            <a:off x="2286000" y="4714875"/>
            <a:ext cx="214313"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0" name="29 - Έλλειψη"/>
          <p:cNvSpPr/>
          <p:nvPr/>
        </p:nvSpPr>
        <p:spPr>
          <a:xfrm>
            <a:off x="2286000" y="5143500"/>
            <a:ext cx="214313"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39" name="38 - Έλλειψη"/>
          <p:cNvSpPr/>
          <p:nvPr/>
        </p:nvSpPr>
        <p:spPr>
          <a:xfrm>
            <a:off x="4000500" y="3786188"/>
            <a:ext cx="214313"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0" name="39 - Έλλειψη"/>
          <p:cNvSpPr/>
          <p:nvPr/>
        </p:nvSpPr>
        <p:spPr>
          <a:xfrm>
            <a:off x="4500563" y="3786188"/>
            <a:ext cx="214312"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5" name="44 - Έλλειψη"/>
          <p:cNvSpPr/>
          <p:nvPr/>
        </p:nvSpPr>
        <p:spPr>
          <a:xfrm>
            <a:off x="4786313" y="3214688"/>
            <a:ext cx="214312"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6" name="45 - Ορθογώνιο"/>
          <p:cNvSpPr/>
          <p:nvPr/>
        </p:nvSpPr>
        <p:spPr>
          <a:xfrm>
            <a:off x="3857625" y="2571750"/>
            <a:ext cx="428625" cy="2143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7" name="46 - Ορθογώνιο"/>
          <p:cNvSpPr/>
          <p:nvPr/>
        </p:nvSpPr>
        <p:spPr>
          <a:xfrm>
            <a:off x="6786563" y="4929188"/>
            <a:ext cx="214312" cy="50006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4" name="53 - Έλλειψη"/>
          <p:cNvSpPr/>
          <p:nvPr/>
        </p:nvSpPr>
        <p:spPr>
          <a:xfrm>
            <a:off x="3143250" y="3214688"/>
            <a:ext cx="214313"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5" name="54 - Έλλειψη"/>
          <p:cNvSpPr/>
          <p:nvPr/>
        </p:nvSpPr>
        <p:spPr>
          <a:xfrm>
            <a:off x="3500438" y="3786188"/>
            <a:ext cx="214312"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6" name="55 - Έλλειψη"/>
          <p:cNvSpPr/>
          <p:nvPr/>
        </p:nvSpPr>
        <p:spPr>
          <a:xfrm>
            <a:off x="2286000" y="5572125"/>
            <a:ext cx="214313"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7" name="56 - Έλλειψη"/>
          <p:cNvSpPr/>
          <p:nvPr/>
        </p:nvSpPr>
        <p:spPr>
          <a:xfrm>
            <a:off x="5429250" y="5500688"/>
            <a:ext cx="214313"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8" name="57 - Έλλειψη"/>
          <p:cNvSpPr/>
          <p:nvPr/>
        </p:nvSpPr>
        <p:spPr>
          <a:xfrm>
            <a:off x="5429250" y="5072063"/>
            <a:ext cx="214313"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9" name="58 - Έλλειψη"/>
          <p:cNvSpPr/>
          <p:nvPr/>
        </p:nvSpPr>
        <p:spPr>
          <a:xfrm>
            <a:off x="5429250" y="4643438"/>
            <a:ext cx="214313"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0" name="59 - Έλλειψη"/>
          <p:cNvSpPr/>
          <p:nvPr/>
        </p:nvSpPr>
        <p:spPr>
          <a:xfrm>
            <a:off x="6000750" y="5857875"/>
            <a:ext cx="214313"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1" name="60 - Έλλειψη"/>
          <p:cNvSpPr/>
          <p:nvPr/>
        </p:nvSpPr>
        <p:spPr>
          <a:xfrm>
            <a:off x="6000750" y="4286250"/>
            <a:ext cx="214313"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2" name="61 - Έλλειψη"/>
          <p:cNvSpPr/>
          <p:nvPr/>
        </p:nvSpPr>
        <p:spPr>
          <a:xfrm>
            <a:off x="1643063" y="5857875"/>
            <a:ext cx="214312" cy="214313"/>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3" name="62 - Έλλειψη"/>
          <p:cNvSpPr/>
          <p:nvPr/>
        </p:nvSpPr>
        <p:spPr>
          <a:xfrm>
            <a:off x="1643063" y="4357688"/>
            <a:ext cx="214312" cy="214312"/>
          </a:xfrm>
          <a:prstGeom prst="ellipse">
            <a:avLst/>
          </a:prstGeom>
          <a:solidFill>
            <a:srgbClr val="92D05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50201" name="24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fontAlgn="auto">
              <a:spcAft>
                <a:spcPts val="0"/>
              </a:spcAft>
              <a:defRPr/>
            </a:pPr>
            <a:r>
              <a:rPr lang="el-GR" altLang="el-GR" sz="2000" b="1" dirty="0" err="1" smtClean="0"/>
              <a:t>Ομαδικη</a:t>
            </a:r>
            <a:r>
              <a:rPr lang="el-GR" altLang="el-GR" sz="2000" b="1" dirty="0" smtClean="0"/>
              <a:t> </a:t>
            </a:r>
            <a:r>
              <a:rPr lang="el-GR" altLang="el-GR" sz="2000" b="1" dirty="0" err="1" smtClean="0"/>
              <a:t>διδασκαλια</a:t>
            </a:r>
            <a:r>
              <a:rPr lang="el-GR" altLang="el-GR" sz="2000" b="1" dirty="0" smtClean="0"/>
              <a:t>: </a:t>
            </a:r>
            <a:r>
              <a:rPr lang="el-GR" altLang="el-GR" sz="2000" dirty="0" smtClean="0"/>
              <a:t>και οι δυο </a:t>
            </a:r>
            <a:r>
              <a:rPr lang="el-GR" altLang="el-GR" sz="2000" dirty="0" err="1" smtClean="0"/>
              <a:t>εκπαιδευτικοι</a:t>
            </a:r>
            <a:r>
              <a:rPr lang="el-GR" altLang="el-GR" sz="2000" dirty="0" smtClean="0"/>
              <a:t> </a:t>
            </a:r>
            <a:r>
              <a:rPr lang="el-GR" altLang="el-GR" sz="2000" dirty="0" err="1" smtClean="0"/>
              <a:t>σχεδιαζουν</a:t>
            </a:r>
            <a:r>
              <a:rPr lang="el-GR" altLang="el-GR" sz="2000" dirty="0" smtClean="0"/>
              <a:t>, </a:t>
            </a:r>
            <a:r>
              <a:rPr lang="el-GR" altLang="el-GR" sz="2000" dirty="0" err="1" smtClean="0"/>
              <a:t>διδασκουν</a:t>
            </a:r>
            <a:r>
              <a:rPr lang="el-GR" altLang="el-GR" sz="2000" dirty="0" smtClean="0"/>
              <a:t>, </a:t>
            </a:r>
            <a:r>
              <a:rPr lang="el-GR" altLang="el-GR" sz="2000" dirty="0" err="1" smtClean="0"/>
              <a:t>αξιολογουν</a:t>
            </a:r>
            <a:r>
              <a:rPr lang="el-GR" altLang="el-GR" sz="2000" dirty="0" smtClean="0"/>
              <a:t> κ.α. </a:t>
            </a:r>
            <a:r>
              <a:rPr lang="el-GR" altLang="el-GR" sz="2000" dirty="0" err="1" smtClean="0"/>
              <a:t>απο</a:t>
            </a:r>
            <a:r>
              <a:rPr lang="el-GR" altLang="el-GR" sz="2000" dirty="0" smtClean="0"/>
              <a:t> </a:t>
            </a:r>
            <a:r>
              <a:rPr lang="el-GR" altLang="el-GR" sz="2000" dirty="0" err="1" smtClean="0"/>
              <a:t>κοινου</a:t>
            </a:r>
            <a:endParaRPr lang="en-GB" altLang="el-GR" sz="2000" dirty="0" smtClean="0"/>
          </a:p>
        </p:txBody>
      </p:sp>
      <p:graphicFrame>
        <p:nvGraphicFramePr>
          <p:cNvPr id="4098" name="Object 12"/>
          <p:cNvGraphicFramePr>
            <a:graphicFrameLocks noGrp="1" noChangeAspect="1"/>
          </p:cNvGraphicFramePr>
          <p:nvPr>
            <p:ph sz="quarter" idx="1"/>
          </p:nvPr>
        </p:nvGraphicFramePr>
        <p:xfrm>
          <a:off x="684213" y="1838325"/>
          <a:ext cx="7770812" cy="4110038"/>
        </p:xfrm>
        <a:graphic>
          <a:graphicData uri="http://schemas.openxmlformats.org/presentationml/2006/ole">
            <mc:AlternateContent xmlns:mc="http://schemas.openxmlformats.org/markup-compatibility/2006">
              <mc:Choice xmlns:v="urn:schemas-microsoft-com:vml" Requires="v">
                <p:oleObj spid="_x0000_s4101" name="Document" r:id="rId5" imgW="7780020" imgH="4114800" progId="Word.Document.8">
                  <p:embed/>
                </p:oleObj>
              </mc:Choice>
              <mc:Fallback>
                <p:oleObj name="Document" r:id="rId5" imgW="7780020" imgH="4114800" progId="Word.Document.8">
                  <p:embed/>
                  <p:pic>
                    <p:nvPicPr>
                      <p:cNvPr id="0" name="Object 1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1838325"/>
                        <a:ext cx="7770812" cy="4110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Rectangle 4"/>
          <p:cNvSpPr>
            <a:spLocks noChangeArrowheads="1"/>
          </p:cNvSpPr>
          <p:nvPr/>
        </p:nvSpPr>
        <p:spPr bwMode="auto">
          <a:xfrm>
            <a:off x="1676400" y="4724400"/>
            <a:ext cx="800100" cy="685800"/>
          </a:xfrm>
          <a:prstGeom prst="rect">
            <a:avLst/>
          </a:prstGeom>
          <a:solidFill>
            <a:srgbClr val="FFFFFF"/>
          </a:solidFill>
          <a:ln w="9525">
            <a:solidFill>
              <a:srgbClr val="000000"/>
            </a:solidFill>
            <a:miter lim="800000"/>
            <a:headEnd/>
            <a:tailEnd/>
          </a:ln>
        </p:spPr>
        <p:txBody>
          <a:bodyPr/>
          <a:lstStyle/>
          <a:p>
            <a:endParaRPr lang="el-GR" altLang="el-GR"/>
          </a:p>
        </p:txBody>
      </p:sp>
      <p:sp>
        <p:nvSpPr>
          <p:cNvPr id="4101" name="Rectangle 6"/>
          <p:cNvSpPr>
            <a:spLocks noChangeArrowheads="1"/>
          </p:cNvSpPr>
          <p:nvPr/>
        </p:nvSpPr>
        <p:spPr bwMode="auto">
          <a:xfrm>
            <a:off x="3203575" y="2420938"/>
            <a:ext cx="381000" cy="228600"/>
          </a:xfrm>
          <a:prstGeom prst="rect">
            <a:avLst/>
          </a:prstGeom>
          <a:solidFill>
            <a:srgbClr val="FF0000"/>
          </a:solidFill>
          <a:ln w="9525">
            <a:solidFill>
              <a:schemeClr val="tx1"/>
            </a:solidFill>
            <a:miter lim="800000"/>
            <a:headEnd/>
            <a:tailEnd/>
          </a:ln>
        </p:spPr>
        <p:txBody>
          <a:bodyPr wrap="none" anchor="ctr"/>
          <a:lstStyle/>
          <a:p>
            <a:endParaRPr lang="el-GR" altLang="el-GR"/>
          </a:p>
        </p:txBody>
      </p:sp>
      <p:sp>
        <p:nvSpPr>
          <p:cNvPr id="4102" name="Oval 7"/>
          <p:cNvSpPr>
            <a:spLocks noChangeArrowheads="1"/>
          </p:cNvSpPr>
          <p:nvPr/>
        </p:nvSpPr>
        <p:spPr bwMode="auto">
          <a:xfrm>
            <a:off x="1981200" y="43434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3" name="Oval 8"/>
          <p:cNvSpPr>
            <a:spLocks noChangeArrowheads="1"/>
          </p:cNvSpPr>
          <p:nvPr/>
        </p:nvSpPr>
        <p:spPr bwMode="auto">
          <a:xfrm>
            <a:off x="2590800" y="49530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4" name="Oval 9"/>
          <p:cNvSpPr>
            <a:spLocks noChangeArrowheads="1"/>
          </p:cNvSpPr>
          <p:nvPr/>
        </p:nvSpPr>
        <p:spPr bwMode="auto">
          <a:xfrm>
            <a:off x="1295400" y="49530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5" name="Oval 10"/>
          <p:cNvSpPr>
            <a:spLocks noChangeArrowheads="1"/>
          </p:cNvSpPr>
          <p:nvPr/>
        </p:nvSpPr>
        <p:spPr bwMode="auto">
          <a:xfrm>
            <a:off x="1981200" y="5562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6" name="Oval 11"/>
          <p:cNvSpPr>
            <a:spLocks noChangeArrowheads="1"/>
          </p:cNvSpPr>
          <p:nvPr/>
        </p:nvSpPr>
        <p:spPr bwMode="auto">
          <a:xfrm>
            <a:off x="1981200" y="2590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7" name="Oval 12"/>
          <p:cNvSpPr>
            <a:spLocks noChangeArrowheads="1"/>
          </p:cNvSpPr>
          <p:nvPr/>
        </p:nvSpPr>
        <p:spPr bwMode="auto">
          <a:xfrm>
            <a:off x="2581275" y="3081338"/>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8" name="Oval 13"/>
          <p:cNvSpPr>
            <a:spLocks noChangeArrowheads="1"/>
          </p:cNvSpPr>
          <p:nvPr/>
        </p:nvSpPr>
        <p:spPr bwMode="auto">
          <a:xfrm>
            <a:off x="1357313" y="31623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09" name="Oval 14"/>
          <p:cNvSpPr>
            <a:spLocks noChangeArrowheads="1"/>
          </p:cNvSpPr>
          <p:nvPr/>
        </p:nvSpPr>
        <p:spPr bwMode="auto">
          <a:xfrm>
            <a:off x="1981200" y="3733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0" name="Oval 15"/>
          <p:cNvSpPr>
            <a:spLocks noChangeArrowheads="1"/>
          </p:cNvSpPr>
          <p:nvPr/>
        </p:nvSpPr>
        <p:spPr bwMode="auto">
          <a:xfrm>
            <a:off x="5867400" y="2535238"/>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1" name="Oval 16"/>
          <p:cNvSpPr>
            <a:spLocks noChangeArrowheads="1"/>
          </p:cNvSpPr>
          <p:nvPr/>
        </p:nvSpPr>
        <p:spPr bwMode="auto">
          <a:xfrm>
            <a:off x="5334000" y="32004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2" name="Oval 17"/>
          <p:cNvSpPr>
            <a:spLocks noChangeArrowheads="1"/>
          </p:cNvSpPr>
          <p:nvPr/>
        </p:nvSpPr>
        <p:spPr bwMode="auto">
          <a:xfrm>
            <a:off x="5943600" y="3657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3" name="Oval 18"/>
          <p:cNvSpPr>
            <a:spLocks noChangeArrowheads="1"/>
          </p:cNvSpPr>
          <p:nvPr/>
        </p:nvSpPr>
        <p:spPr bwMode="auto">
          <a:xfrm>
            <a:off x="6477000" y="31242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4" name="Oval 19"/>
          <p:cNvSpPr>
            <a:spLocks noChangeArrowheads="1"/>
          </p:cNvSpPr>
          <p:nvPr/>
        </p:nvSpPr>
        <p:spPr bwMode="auto">
          <a:xfrm>
            <a:off x="5829300" y="42291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5" name="Oval 20"/>
          <p:cNvSpPr>
            <a:spLocks noChangeArrowheads="1"/>
          </p:cNvSpPr>
          <p:nvPr/>
        </p:nvSpPr>
        <p:spPr bwMode="auto">
          <a:xfrm>
            <a:off x="6477000" y="48006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6" name="Oval 21"/>
          <p:cNvSpPr>
            <a:spLocks noChangeArrowheads="1"/>
          </p:cNvSpPr>
          <p:nvPr/>
        </p:nvSpPr>
        <p:spPr bwMode="auto">
          <a:xfrm>
            <a:off x="5867400" y="54102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7" name="Oval 22"/>
          <p:cNvSpPr>
            <a:spLocks noChangeArrowheads="1"/>
          </p:cNvSpPr>
          <p:nvPr/>
        </p:nvSpPr>
        <p:spPr bwMode="auto">
          <a:xfrm>
            <a:off x="5257800" y="4876800"/>
            <a:ext cx="228600" cy="228600"/>
          </a:xfrm>
          <a:prstGeom prst="ellipse">
            <a:avLst/>
          </a:prstGeom>
          <a:solidFill>
            <a:schemeClr val="accent1"/>
          </a:solidFill>
          <a:ln w="9525">
            <a:solidFill>
              <a:schemeClr val="tx1"/>
            </a:solidFill>
            <a:round/>
            <a:headEnd/>
            <a:tailEnd/>
          </a:ln>
        </p:spPr>
        <p:txBody>
          <a:bodyPr wrap="none" anchor="ctr"/>
          <a:lstStyle/>
          <a:p>
            <a:endParaRPr lang="el-GR" altLang="el-GR"/>
          </a:p>
        </p:txBody>
      </p:sp>
      <p:sp>
        <p:nvSpPr>
          <p:cNvPr id="4118" name="22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fontAlgn="auto">
              <a:spcAft>
                <a:spcPts val="0"/>
              </a:spcAft>
              <a:defRPr/>
            </a:pPr>
            <a:r>
              <a:rPr lang="el-GR" sz="3200" dirty="0" err="1" smtClean="0"/>
              <a:t>Αποδοτικοτητα</a:t>
            </a:r>
            <a:r>
              <a:rPr lang="el-GR" sz="3200" dirty="0" smtClean="0"/>
              <a:t> </a:t>
            </a:r>
            <a:r>
              <a:rPr lang="el-GR" sz="3200" dirty="0" err="1" smtClean="0"/>
              <a:t>συνδιδασκαλιασ</a:t>
            </a:r>
            <a:endParaRPr lang="el-GR" sz="3200" dirty="0"/>
          </a:p>
        </p:txBody>
      </p:sp>
      <p:graphicFrame>
        <p:nvGraphicFramePr>
          <p:cNvPr id="4" name="Θέση περιεχομένου 3"/>
          <p:cNvGraphicFramePr>
            <a:graphicFrameLocks noGrp="1"/>
          </p:cNvGraphicFramePr>
          <p:nvPr>
            <p:ph sz="quarter" idx="1"/>
          </p:nvPr>
        </p:nvGraphicFramePr>
        <p:xfrm>
          <a:off x="685800" y="1556792"/>
          <a:ext cx="777240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1204" name="5 - Θέση υποσέλιδου"/>
          <p:cNvSpPr>
            <a:spLocks noGrp="1"/>
          </p:cNvSpPr>
          <p:nvPr>
            <p:ph type="ftr" sz="quarter" idx="12"/>
          </p:nvPr>
        </p:nvSpPr>
        <p:spPr bwMode="auto">
          <a:noFill/>
          <a:ln>
            <a:miter lim="800000"/>
            <a:headEnd/>
            <a:tailEnd/>
          </a:ln>
        </p:spPr>
        <p:txBody>
          <a:bodyPr wrap="square" lIns="91440" tIns="45720" rIns="91440" bIns="45720" numCol="1" compatLnSpc="1">
            <a:prstTxWarp prst="textNoShape">
              <a:avLst/>
            </a:prstTxWarp>
          </a:bodyPr>
          <a:lstStyle/>
          <a:p>
            <a:r>
              <a:rPr lang="el-GR"/>
              <a:t>  1 Τραγουλιά Ε., Στρογγυλός Β., Βασιλειάδου Ε., και Παπαδημητρίου Α. (2013). Συνεργατική διδασκαλία: Προϋποθέσεις και προοπτικές. 3ο Πανελλήνιο Συνέδριο Ειδικής Εκπαίδευσης-«Διλήμματα και προοπτικές της ειδικής αγωγής», Αθήνα (πρακτικά σε CD). </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fontAlgn="auto">
              <a:spcAft>
                <a:spcPts val="0"/>
              </a:spcAft>
              <a:defRPr/>
            </a:pPr>
            <a:r>
              <a:rPr lang="el-GR" sz="3200" dirty="0" err="1" smtClean="0"/>
              <a:t>Διαστασεισ</a:t>
            </a:r>
            <a:r>
              <a:rPr lang="el-GR" sz="3200" dirty="0" smtClean="0"/>
              <a:t> του </a:t>
            </a:r>
            <a:r>
              <a:rPr lang="el-GR" sz="3200" dirty="0" err="1" smtClean="0"/>
              <a:t>προβληματοσ</a:t>
            </a:r>
            <a:endParaRPr lang="el-GR" sz="3200" dirty="0" smtClean="0"/>
          </a:p>
        </p:txBody>
      </p:sp>
      <p:sp>
        <p:nvSpPr>
          <p:cNvPr id="16387" name="Rectangle 3"/>
          <p:cNvSpPr>
            <a:spLocks noGrp="1" noChangeArrowheads="1"/>
          </p:cNvSpPr>
          <p:nvPr>
            <p:ph type="body" idx="1"/>
          </p:nvPr>
        </p:nvSpPr>
        <p:spPr>
          <a:xfrm>
            <a:off x="457200" y="1600200"/>
            <a:ext cx="7467600" cy="4873625"/>
          </a:xfrm>
        </p:spPr>
        <p:txBody>
          <a:bodyPr/>
          <a:lstStyle/>
          <a:p>
            <a:r>
              <a:rPr lang="el-GR" sz="2800" dirty="0" smtClean="0"/>
              <a:t>2 έως 11 άτομα ανά </a:t>
            </a:r>
            <a:r>
              <a:rPr lang="en-US" sz="2800" dirty="0" smtClean="0"/>
              <a:t>1000</a:t>
            </a:r>
            <a:endParaRPr lang="el-GR" sz="2800" dirty="0" smtClean="0"/>
          </a:p>
          <a:p>
            <a:r>
              <a:rPr lang="el-GR" sz="2800" dirty="0" smtClean="0"/>
              <a:t>Η αναλογία αγοριών- κοριτσιών είναι 3-4 αγόρια προς ένα κορίτσι</a:t>
            </a:r>
          </a:p>
          <a:p>
            <a:r>
              <a:rPr lang="el-GR" sz="2800" dirty="0" smtClean="0"/>
              <a:t>Μπορεί να συνυπάρχει και με ψυχικές διαταραχές, όπως κατάθλιψη (κυρίως στην εφηβεία), επιληψία, </a:t>
            </a:r>
            <a:r>
              <a:rPr lang="el-GR" sz="2800" dirty="0" err="1" smtClean="0"/>
              <a:t>υπερκινητικότητα</a:t>
            </a:r>
            <a:r>
              <a:rPr lang="el-GR" sz="2800" dirty="0" smtClean="0"/>
              <a:t>, </a:t>
            </a:r>
            <a:r>
              <a:rPr lang="el-GR" sz="2800" dirty="0" err="1" smtClean="0"/>
              <a:t>αισθητηρικές</a:t>
            </a:r>
            <a:r>
              <a:rPr lang="el-GR" sz="2800" dirty="0" smtClean="0"/>
              <a:t> δυσκολίες κ.λπ.</a:t>
            </a:r>
          </a:p>
          <a:p>
            <a:endParaRPr lang="el-GR" sz="2800"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200" dirty="0" smtClean="0"/>
              <a:t>Ερευνητικά δεδομένα</a:t>
            </a:r>
            <a:endParaRPr lang="el-GR" sz="3200" dirty="0"/>
          </a:p>
        </p:txBody>
      </p:sp>
      <p:sp>
        <p:nvSpPr>
          <p:cNvPr id="3" name="Θέση περιεχομένου 2"/>
          <p:cNvSpPr>
            <a:spLocks noGrp="1"/>
          </p:cNvSpPr>
          <p:nvPr>
            <p:ph idx="1"/>
          </p:nvPr>
        </p:nvSpPr>
        <p:spPr/>
        <p:txBody>
          <a:bodyPr/>
          <a:lstStyle/>
          <a:p>
            <a:r>
              <a:rPr lang="el-GR" sz="2000" dirty="0" smtClean="0"/>
              <a:t>Οι ποιοτικές έρευνες καταδεικνύουν πολλά οφέλη της συνδιδασκαλίας για τους μαθητές και τους εκπαιδευτικούς </a:t>
            </a:r>
            <a:r>
              <a:rPr lang="en-US" sz="2000" dirty="0" smtClean="0"/>
              <a:t>(</a:t>
            </a:r>
            <a:r>
              <a:rPr lang="en-US" sz="2000" dirty="0"/>
              <a:t>S</a:t>
            </a:r>
            <a:r>
              <a:rPr lang="en-US" sz="2000" dirty="0" smtClean="0"/>
              <a:t>cruggs et al, 2007)</a:t>
            </a:r>
          </a:p>
          <a:p>
            <a:pPr marL="0" indent="0">
              <a:buNone/>
            </a:pPr>
            <a:endParaRPr lang="el-GR" sz="2000" dirty="0" smtClean="0"/>
          </a:p>
          <a:p>
            <a:r>
              <a:rPr lang="el-GR" sz="2000" dirty="0" smtClean="0"/>
              <a:t>Οι ποσοτικές έρευνες καταδεικνύουν μέτρια αποτελέσματα (</a:t>
            </a:r>
            <a:r>
              <a:rPr lang="en-US" sz="2000" dirty="0" err="1" smtClean="0"/>
              <a:t>Murawski</a:t>
            </a:r>
            <a:r>
              <a:rPr lang="en-US" sz="2000" dirty="0" smtClean="0"/>
              <a:t> and Swanson, 2001. Cook et al, 2011)</a:t>
            </a:r>
          </a:p>
          <a:p>
            <a:endParaRPr lang="el-GR" sz="2000" dirty="0"/>
          </a:p>
        </p:txBody>
      </p:sp>
    </p:spTree>
    <p:extLst>
      <p:ext uri="{BB962C8B-B14F-4D97-AF65-F5344CB8AC3E}">
        <p14:creationId xmlns:p14="http://schemas.microsoft.com/office/powerpoint/2010/main" val="21019939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z="3200" dirty="0" smtClean="0"/>
              <a:t>Ερευνητικά αποτελέσματα στα ελληνικά σχολεία</a:t>
            </a:r>
            <a:endParaRPr lang="el-GR" sz="3200" dirty="0"/>
          </a:p>
        </p:txBody>
      </p:sp>
      <p:sp>
        <p:nvSpPr>
          <p:cNvPr id="3" name="Θέση περιεχομένου 2"/>
          <p:cNvSpPr>
            <a:spLocks noGrp="1"/>
          </p:cNvSpPr>
          <p:nvPr>
            <p:ph idx="1"/>
          </p:nvPr>
        </p:nvSpPr>
        <p:spPr/>
        <p:txBody>
          <a:bodyPr/>
          <a:lstStyle/>
          <a:p>
            <a:r>
              <a:rPr lang="el-GR" sz="2000" dirty="0"/>
              <a:t>Σε δειγματοληπτική έρευνα (Ν=400) </a:t>
            </a:r>
            <a:r>
              <a:rPr lang="en-US" sz="2000" dirty="0"/>
              <a:t>(</a:t>
            </a:r>
            <a:r>
              <a:rPr lang="en-US" sz="2000" dirty="0" err="1"/>
              <a:t>Strogilos</a:t>
            </a:r>
            <a:r>
              <a:rPr lang="en-US" sz="2000" dirty="0"/>
              <a:t> and </a:t>
            </a:r>
            <a:r>
              <a:rPr lang="en-US" sz="2000" dirty="0" err="1"/>
              <a:t>Stefanidis</a:t>
            </a:r>
            <a:r>
              <a:rPr lang="en-US" sz="2000" dirty="0"/>
              <a:t>, in press)</a:t>
            </a:r>
            <a:r>
              <a:rPr lang="el-GR" sz="2000" dirty="0"/>
              <a:t> οι εκπαιδευτικοί </a:t>
            </a:r>
            <a:endParaRPr lang="el-GR" sz="2000" dirty="0" smtClean="0"/>
          </a:p>
          <a:p>
            <a:pPr lvl="1"/>
            <a:r>
              <a:rPr lang="el-GR" sz="2000" dirty="0" smtClean="0"/>
              <a:t>Συμφωνούν ότι η μαθησιακή πρόοδος των μαθητών με αναπηρίες βελτιώνεται στην τάξη συνδιδασκαλίας (Μ= 4.09, </a:t>
            </a:r>
            <a:r>
              <a:rPr lang="en-US" sz="2000" dirty="0" smtClean="0"/>
              <a:t>SD= .68)</a:t>
            </a:r>
          </a:p>
          <a:p>
            <a:pPr lvl="1"/>
            <a:r>
              <a:rPr lang="el-GR" sz="2000" dirty="0" smtClean="0"/>
              <a:t>Το ίδιο υποστήριξαν για την κοινωνική τους συμμετοχή (Μ= 4.03, </a:t>
            </a:r>
            <a:r>
              <a:rPr lang="en-US" sz="2000" dirty="0" smtClean="0"/>
              <a:t>SD= .59) </a:t>
            </a:r>
            <a:r>
              <a:rPr lang="el-GR" sz="2000" dirty="0" smtClean="0"/>
              <a:t>και τη βελτίωση της συμπεριφοράς τους (Μ= 3.97, </a:t>
            </a:r>
            <a:r>
              <a:rPr lang="en-US" sz="2000" dirty="0" smtClean="0"/>
              <a:t>SD= .69)</a:t>
            </a:r>
          </a:p>
          <a:p>
            <a:pPr lvl="1"/>
            <a:r>
              <a:rPr lang="en-US" sz="2000" dirty="0" smtClean="0"/>
              <a:t>H </a:t>
            </a:r>
            <a:r>
              <a:rPr lang="el-GR" sz="2000" dirty="0" smtClean="0"/>
              <a:t>αποτελεσματικότητα της συνδιδασκαλίας συνδέθηκε με συγκεκριμένους παράγοντες όπως η ενεργός συμμετοχή του ΓΕ, η συμμετοχή του μαθητή σε ομάδες μικτής ικανότητας, αλλά όχι με τη διαφοροποίηση του ΑΠ</a:t>
            </a:r>
            <a:endParaRPr lang="el-GR" sz="2000" dirty="0"/>
          </a:p>
          <a:p>
            <a:pPr marL="0" indent="0">
              <a:buNone/>
            </a:pPr>
            <a:endParaRPr lang="el-GR" sz="2000" dirty="0"/>
          </a:p>
        </p:txBody>
      </p:sp>
    </p:spTree>
    <p:extLst>
      <p:ext uri="{BB962C8B-B14F-4D97-AF65-F5344CB8AC3E}">
        <p14:creationId xmlns:p14="http://schemas.microsoft.com/office/powerpoint/2010/main" val="8766514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solidFill>
                  <a:schemeClr val="tx1"/>
                </a:solidFill>
              </a:rPr>
              <a:t>Διαφοροποίηση σε </a:t>
            </a:r>
            <a:r>
              <a:rPr lang="el-GR" sz="3200" dirty="0" err="1" smtClean="0">
                <a:solidFill>
                  <a:schemeClr val="tx1"/>
                </a:solidFill>
              </a:rPr>
              <a:t>τάξεισ</a:t>
            </a:r>
            <a:r>
              <a:rPr lang="el-GR" sz="3200" dirty="0" smtClean="0">
                <a:solidFill>
                  <a:schemeClr val="tx1"/>
                </a:solidFill>
              </a:rPr>
              <a:t> </a:t>
            </a:r>
            <a:r>
              <a:rPr lang="el-GR" sz="3200" dirty="0" err="1" smtClean="0">
                <a:solidFill>
                  <a:schemeClr val="tx1"/>
                </a:solidFill>
              </a:rPr>
              <a:t>συνδιδασκαλιασ</a:t>
            </a:r>
            <a:endParaRPr lang="el-GR" sz="3200" dirty="0">
              <a:solidFill>
                <a:schemeClr val="tx1"/>
              </a:solidFill>
            </a:endParaRPr>
          </a:p>
        </p:txBody>
      </p:sp>
      <p:sp>
        <p:nvSpPr>
          <p:cNvPr id="3" name="2 - Θέση περιεχομένου"/>
          <p:cNvSpPr>
            <a:spLocks noGrp="1"/>
          </p:cNvSpPr>
          <p:nvPr>
            <p:ph idx="1"/>
          </p:nvPr>
        </p:nvSpPr>
        <p:spPr/>
        <p:txBody>
          <a:bodyPr>
            <a:normAutofit/>
          </a:bodyPr>
          <a:lstStyle/>
          <a:p>
            <a:r>
              <a:rPr lang="el-GR" altLang="el-GR" sz="2000" dirty="0" smtClean="0">
                <a:latin typeface="+mj-lt"/>
              </a:rPr>
              <a:t>Σε ανασκόπηση ερευνών από τους </a:t>
            </a:r>
            <a:r>
              <a:rPr lang="en-US" altLang="el-GR" sz="2000" dirty="0" smtClean="0">
                <a:latin typeface="+mj-lt"/>
              </a:rPr>
              <a:t>Scruggs</a:t>
            </a:r>
            <a:r>
              <a:rPr lang="el-GR" altLang="el-GR" sz="2000" dirty="0" smtClean="0">
                <a:latin typeface="+mj-lt"/>
              </a:rPr>
              <a:t> και συν (</a:t>
            </a:r>
            <a:r>
              <a:rPr lang="en-US" altLang="el-GR" sz="2000" dirty="0" smtClean="0">
                <a:latin typeface="+mj-lt"/>
              </a:rPr>
              <a:t>2007</a:t>
            </a:r>
            <a:r>
              <a:rPr lang="el-GR" altLang="el-GR" sz="2000" dirty="0" smtClean="0">
                <a:latin typeface="+mj-lt"/>
              </a:rPr>
              <a:t>) βρέθηκε έλλειψη διαφοροποίησης σε τάξεις συνδιδασκαλίας</a:t>
            </a:r>
          </a:p>
          <a:p>
            <a:pPr lvl="1"/>
            <a:r>
              <a:rPr lang="el-GR" sz="1800" dirty="0" smtClean="0">
                <a:latin typeface="Gill Sans MT" pitchFamily="34" charset="0"/>
              </a:rPr>
              <a:t>Χρήση ίδιων υλικών για όλους τους μαθητές</a:t>
            </a:r>
          </a:p>
          <a:p>
            <a:pPr lvl="1"/>
            <a:r>
              <a:rPr lang="el-GR" sz="1800" dirty="0" smtClean="0">
                <a:latin typeface="Gill Sans MT" pitchFamily="34" charset="0"/>
              </a:rPr>
              <a:t>Όλοι οι μαθητές ακολουθούν την ίδια σειρά δραστηριοτήτων</a:t>
            </a:r>
          </a:p>
          <a:p>
            <a:pPr lvl="1"/>
            <a:r>
              <a:rPr lang="el-GR" sz="1800" dirty="0" smtClean="0">
                <a:latin typeface="Gill Sans MT" pitchFamily="34" charset="0"/>
              </a:rPr>
              <a:t>Πολύ μικρή εξατομίκευση της διδασκαλίας</a:t>
            </a:r>
            <a:endParaRPr lang="en-US" altLang="el-GR" sz="1800" dirty="0" smtClean="0">
              <a:latin typeface="+mj-lt"/>
            </a:endParaRPr>
          </a:p>
          <a:p>
            <a:endParaRPr lang="el-GR" sz="2000" dirty="0">
              <a:latin typeface="+mj-lt"/>
            </a:endParaRPr>
          </a:p>
        </p:txBody>
      </p:sp>
    </p:spTree>
    <p:extLst>
      <p:ext uri="{BB962C8B-B14F-4D97-AF65-F5344CB8AC3E}">
        <p14:creationId xmlns:p14="http://schemas.microsoft.com/office/powerpoint/2010/main" val="18582755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115616" y="476672"/>
            <a:ext cx="6965245" cy="1202485"/>
          </a:xfrm>
        </p:spPr>
        <p:txBody>
          <a:bodyPr>
            <a:normAutofit/>
          </a:bodyPr>
          <a:lstStyle/>
          <a:p>
            <a:r>
              <a:rPr lang="el-GR" sz="2400" dirty="0" smtClean="0">
                <a:solidFill>
                  <a:schemeClr val="tx1"/>
                </a:solidFill>
              </a:rPr>
              <a:t>Διαφοροποίηση στο ελληνικό εκπαιδευτικό σύστημα σε τάξεις συνδιδασκαλίας</a:t>
            </a:r>
            <a:endParaRPr lang="el-GR" sz="2400" dirty="0">
              <a:solidFill>
                <a:schemeClr val="tx1"/>
              </a:solidFill>
            </a:endParaRPr>
          </a:p>
        </p:txBody>
      </p:sp>
      <p:sp>
        <p:nvSpPr>
          <p:cNvPr id="3" name="2 - Θέση περιεχομένου"/>
          <p:cNvSpPr>
            <a:spLocks noGrp="1"/>
          </p:cNvSpPr>
          <p:nvPr>
            <p:ph idx="1"/>
          </p:nvPr>
        </p:nvSpPr>
        <p:spPr>
          <a:xfrm>
            <a:off x="1475656" y="1484784"/>
            <a:ext cx="6196405" cy="4824536"/>
          </a:xfrm>
        </p:spPr>
        <p:txBody>
          <a:bodyPr>
            <a:normAutofit/>
          </a:bodyPr>
          <a:lstStyle/>
          <a:p>
            <a:pPr marL="0" indent="0">
              <a:buNone/>
            </a:pPr>
            <a:r>
              <a:rPr lang="el-GR" sz="1800" dirty="0" smtClean="0">
                <a:latin typeface="+mj-lt"/>
              </a:rPr>
              <a:t>Σε δειγματοληπτική έρευνα (Ν=400) οι εκπαιδευτικοί </a:t>
            </a:r>
          </a:p>
          <a:p>
            <a:r>
              <a:rPr lang="el-GR" sz="1800" dirty="0" smtClean="0">
                <a:latin typeface="+mj-lt"/>
              </a:rPr>
              <a:t>έδειξαν μέτρια προτίμηση </a:t>
            </a:r>
            <a:r>
              <a:rPr lang="en-US" sz="1800" dirty="0" smtClean="0">
                <a:latin typeface="+mj-lt"/>
              </a:rPr>
              <a:t>( MO= 3.44, TA=1.03) </a:t>
            </a:r>
            <a:r>
              <a:rPr lang="el-GR" sz="1800" dirty="0" smtClean="0">
                <a:latin typeface="+mj-lt"/>
              </a:rPr>
              <a:t>προς τη διαφοροποίηση του ΑΠ  </a:t>
            </a:r>
            <a:endParaRPr lang="el-GR" sz="1800" dirty="0">
              <a:latin typeface="+mj-lt"/>
            </a:endParaRPr>
          </a:p>
          <a:p>
            <a:r>
              <a:rPr lang="el-GR" sz="1800" dirty="0" smtClean="0">
                <a:latin typeface="+mj-lt"/>
              </a:rPr>
              <a:t>δεν βρέθηκε στατιστικά σημαντική σχέση ανάμεσα στη διαφοροποίηση του ΑΠ και τη μαθησιακή πρόοδο των μαθητών με αναπηρίες στις τάξεις με ΠΣ </a:t>
            </a:r>
          </a:p>
          <a:p>
            <a:r>
              <a:rPr lang="en-US" sz="1800" dirty="0">
                <a:latin typeface="+mj-lt"/>
              </a:rPr>
              <a:t>o</a:t>
            </a:r>
            <a:r>
              <a:rPr lang="el-GR" sz="1800" dirty="0" smtClean="0">
                <a:latin typeface="+mj-lt"/>
              </a:rPr>
              <a:t>ι ΓΕ και ΕΕ διαφωνούσαν ως προς τις επιμέρους </a:t>
            </a:r>
            <a:r>
              <a:rPr lang="el-GR" sz="1800" dirty="0" err="1" smtClean="0">
                <a:latin typeface="+mj-lt"/>
              </a:rPr>
              <a:t>αρμόδιοτητές</a:t>
            </a:r>
            <a:r>
              <a:rPr lang="el-GR" sz="1800" dirty="0" smtClean="0">
                <a:latin typeface="+mj-lt"/>
              </a:rPr>
              <a:t> τους</a:t>
            </a:r>
            <a:r>
              <a:rPr lang="en-US" sz="1800" dirty="0" smtClean="0">
                <a:latin typeface="+mj-lt"/>
              </a:rPr>
              <a:t> </a:t>
            </a:r>
            <a:r>
              <a:rPr lang="el-GR" sz="1800" dirty="0" smtClean="0">
                <a:latin typeface="+mj-lt"/>
              </a:rPr>
              <a:t>(</a:t>
            </a:r>
            <a:r>
              <a:rPr lang="en-US" sz="1800" dirty="0" err="1" smtClean="0">
                <a:latin typeface="+mj-lt"/>
              </a:rPr>
              <a:t>Strogilos</a:t>
            </a:r>
            <a:r>
              <a:rPr lang="en-US" sz="1800" dirty="0" smtClean="0">
                <a:latin typeface="+mj-lt"/>
              </a:rPr>
              <a:t> &amp; </a:t>
            </a:r>
            <a:r>
              <a:rPr lang="en-US" sz="1800" dirty="0" err="1" smtClean="0">
                <a:latin typeface="+mj-lt"/>
              </a:rPr>
              <a:t>Stefanidis</a:t>
            </a:r>
            <a:r>
              <a:rPr lang="en-US" sz="1800" dirty="0" smtClean="0">
                <a:latin typeface="+mj-lt"/>
              </a:rPr>
              <a:t>, in press)</a:t>
            </a:r>
          </a:p>
          <a:p>
            <a:endParaRPr lang="en-US" sz="1800" dirty="0" smtClean="0">
              <a:latin typeface="+mj-lt"/>
            </a:endParaRPr>
          </a:p>
          <a:p>
            <a:r>
              <a:rPr lang="el-GR" sz="1800" dirty="0" smtClean="0">
                <a:latin typeface="+mj-lt"/>
              </a:rPr>
              <a:t>Σε 7 τάξεις συνδιδασκαλίας βρέθηκε ότι η εκπαίδευση που λάμβαναν οι μαθητές με νοητική καθυστέρηση δεν ανταποκρίνονταν στις ανάγκες τους εξαιτίας της έλλειψης κατάλληλων διδακτικών μέσων/υλικών και χαμηλής ποιότητας διδακτικών διαφοροποιήσεων (</a:t>
            </a:r>
            <a:r>
              <a:rPr lang="en-US" sz="1800" dirty="0" err="1" smtClean="0">
                <a:latin typeface="+mj-lt"/>
              </a:rPr>
              <a:t>Strogilos</a:t>
            </a:r>
            <a:r>
              <a:rPr lang="en-US" sz="1800" dirty="0" smtClean="0">
                <a:latin typeface="+mj-lt"/>
              </a:rPr>
              <a:t>, </a:t>
            </a:r>
            <a:r>
              <a:rPr lang="en-US" sz="1800" dirty="0" err="1" smtClean="0">
                <a:latin typeface="+mj-lt"/>
              </a:rPr>
              <a:t>Tragoulia</a:t>
            </a:r>
            <a:r>
              <a:rPr lang="en-US" sz="1800" dirty="0" smtClean="0">
                <a:latin typeface="+mj-lt"/>
              </a:rPr>
              <a:t>, &amp; Kaila, 2013)</a:t>
            </a:r>
            <a:endParaRPr lang="el-GR" sz="1800" dirty="0" smtClean="0">
              <a:latin typeface="+mj-lt"/>
            </a:endParaRPr>
          </a:p>
        </p:txBody>
      </p:sp>
    </p:spTree>
    <p:extLst>
      <p:ext uri="{BB962C8B-B14F-4D97-AF65-F5344CB8AC3E}">
        <p14:creationId xmlns:p14="http://schemas.microsoft.com/office/powerpoint/2010/main" val="11870012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l-GR" sz="2400" b="1" dirty="0" smtClean="0"/>
              <a:t>ΔΡΑΣΤΗΡΙΟΤΗΤΑ</a:t>
            </a:r>
            <a:endParaRPr lang="el-GR" sz="2400" b="1" dirty="0"/>
          </a:p>
        </p:txBody>
      </p:sp>
      <p:sp>
        <p:nvSpPr>
          <p:cNvPr id="14339" name="Rectangle 3"/>
          <p:cNvSpPr>
            <a:spLocks noGrp="1" noChangeArrowheads="1"/>
          </p:cNvSpPr>
          <p:nvPr>
            <p:ph type="body" idx="1"/>
          </p:nvPr>
        </p:nvSpPr>
        <p:spPr/>
        <p:txBody>
          <a:bodyPr/>
          <a:lstStyle/>
          <a:p>
            <a:r>
              <a:rPr lang="el-GR" sz="2400" dirty="0" smtClean="0"/>
              <a:t>Σχεδιάστε μια ωριαία/εβδομαδιαία διδασκαλία όπου θα συμμετέχουν δύο επαγγελματίες.  Περιγράψτε τον τρόπο οργάνωσης της διδασκαλίας, του φυσικού περιβάλλοντος, τις αρμοδιότητες των εκπαιδευτικών, τον τρόπο αξιολόγησης των παιδιών κ.λπ. Δικαιολογήστε τις επιλογές σας.</a:t>
            </a:r>
          </a:p>
          <a:p>
            <a:pPr marL="0" indent="0">
              <a:buNone/>
            </a:pPr>
            <a:endParaRPr lang="el-GR" sz="24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fontAlgn="auto">
              <a:spcAft>
                <a:spcPts val="0"/>
              </a:spcAft>
              <a:defRPr/>
            </a:pPr>
            <a:r>
              <a:rPr lang="el-GR" sz="2400" dirty="0" err="1" smtClean="0"/>
              <a:t>Χαρακτηριστικα</a:t>
            </a:r>
            <a:r>
              <a:rPr lang="el-GR" sz="2400" dirty="0" smtClean="0"/>
              <a:t> </a:t>
            </a:r>
            <a:r>
              <a:rPr lang="el-GR" sz="2400" dirty="0" err="1" smtClean="0"/>
              <a:t>παιδιων</a:t>
            </a:r>
            <a:r>
              <a:rPr lang="el-GR" sz="2400" dirty="0" smtClean="0"/>
              <a:t> με </a:t>
            </a:r>
            <a:r>
              <a:rPr lang="el-GR" sz="2400" dirty="0" err="1" smtClean="0"/>
              <a:t>αυτισμο</a:t>
            </a:r>
            <a:endParaRPr lang="el-GR" sz="2400" dirty="0" smtClean="0"/>
          </a:p>
        </p:txBody>
      </p:sp>
      <p:sp>
        <p:nvSpPr>
          <p:cNvPr id="17411" name="Rectangle 3"/>
          <p:cNvSpPr>
            <a:spLocks noGrp="1" noChangeArrowheads="1"/>
          </p:cNvSpPr>
          <p:nvPr>
            <p:ph type="body" idx="1"/>
          </p:nvPr>
        </p:nvSpPr>
        <p:spPr>
          <a:xfrm>
            <a:off x="457200" y="1412776"/>
            <a:ext cx="7467600" cy="5061049"/>
          </a:xfrm>
        </p:spPr>
        <p:txBody>
          <a:bodyPr/>
          <a:lstStyle/>
          <a:p>
            <a:r>
              <a:rPr lang="el-GR" sz="1600" b="1" dirty="0" smtClean="0"/>
              <a:t>Στη σκέψη και τη συμπεριφορά:</a:t>
            </a:r>
          </a:p>
          <a:p>
            <a:pPr lvl="1"/>
            <a:r>
              <a:rPr lang="el-GR" sz="1600" dirty="0" smtClean="0"/>
              <a:t>Ανεπτυγμένη οπτική αντίληψη, οπτική μνήμη και οπτική σκέψη (</a:t>
            </a:r>
            <a:r>
              <a:rPr lang="el-GR" sz="1600" i="1" dirty="0" smtClean="0"/>
              <a:t> Μπορούν να φτιάξουν ένα </a:t>
            </a:r>
            <a:r>
              <a:rPr lang="el-GR" sz="1600" i="1" dirty="0" err="1" smtClean="0"/>
              <a:t>παζλ</a:t>
            </a:r>
            <a:r>
              <a:rPr lang="el-GR" sz="1600" i="1" dirty="0" smtClean="0"/>
              <a:t> με μεγάλη ευκολία ή να αντιληφθούν στο χώρο αλλαγές που οι υπόλοιποι δύσκολα αντιλαμβάνονται </a:t>
            </a:r>
            <a:r>
              <a:rPr lang="el-GR" sz="1600" i="1" dirty="0" err="1" smtClean="0"/>
              <a:t>π.χ</a:t>
            </a:r>
            <a:r>
              <a:rPr lang="el-GR" sz="1600" i="1" dirty="0" smtClean="0"/>
              <a:t> το βιβλίο στη βιβλιοθήκη είναι σε λάθος θέση </a:t>
            </a:r>
            <a:endParaRPr lang="el-GR" sz="1600" dirty="0" smtClean="0"/>
          </a:p>
          <a:p>
            <a:pPr lvl="1"/>
            <a:r>
              <a:rPr lang="el-GR" sz="1600" dirty="0" smtClean="0"/>
              <a:t>Δυσκολία στην κατανόηση εννοιών </a:t>
            </a:r>
            <a:r>
              <a:rPr lang="el-GR" sz="1600" i="1" dirty="0" smtClean="0"/>
              <a:t>( Δημοκρατία, ελευθερία, δικαιοσύνη)</a:t>
            </a:r>
          </a:p>
          <a:p>
            <a:pPr lvl="1"/>
            <a:r>
              <a:rPr lang="el-GR" sz="1600" dirty="0" smtClean="0"/>
              <a:t>Δυσκολία στην αφαιρετική και συμβολική σκέψη </a:t>
            </a:r>
            <a:r>
              <a:rPr lang="el-GR" sz="1600" i="1" dirty="0" smtClean="0"/>
              <a:t>(τι θα έκανες αν κάποιος σου έκλεβε το αγαπημένο σου παιχνίδι;)</a:t>
            </a:r>
          </a:p>
          <a:p>
            <a:pPr lvl="1"/>
            <a:r>
              <a:rPr lang="el-GR" sz="1600" dirty="0" smtClean="0"/>
              <a:t>Δυσκολία στην επίλυση προβλημάτων και αδυναμία γενίκευσης στρατηγικών </a:t>
            </a:r>
            <a:r>
              <a:rPr lang="el-GR" sz="1600" i="1" dirty="0" smtClean="0"/>
              <a:t>Πώς θα περάσουμε το δρόμο τώρα που βρέχει και έχει λάσπες για να μη λερώσουμε</a:t>
            </a:r>
            <a:r>
              <a:rPr lang="el-GR" sz="1600" dirty="0" smtClean="0"/>
              <a:t>; </a:t>
            </a:r>
          </a:p>
          <a:p>
            <a:pPr lvl="1"/>
            <a:r>
              <a:rPr lang="el-GR" sz="1600" dirty="0" smtClean="0"/>
              <a:t>Στερεοτυπικές συμπεριφορές </a:t>
            </a:r>
            <a:r>
              <a:rPr lang="el-GR" sz="1600" i="1" dirty="0" smtClean="0"/>
              <a:t>( ενασχόληση με αντικείμενα όπως καλαμάκια, φύλλα, χαρτάκια</a:t>
            </a:r>
            <a:r>
              <a:rPr lang="el-GR" sz="1600" dirty="0" smtClean="0"/>
              <a:t>)</a:t>
            </a:r>
          </a:p>
          <a:p>
            <a:pPr lvl="1"/>
            <a:r>
              <a:rPr lang="el-GR" sz="1600" dirty="0" smtClean="0"/>
              <a:t>Μανιερισμοί </a:t>
            </a:r>
            <a:r>
              <a:rPr lang="el-GR" sz="1600" i="1" dirty="0" smtClean="0"/>
              <a:t>( ασχολούνται επίμονα σε καθημερινή βάση με ένα αντικείμενο </a:t>
            </a:r>
            <a:r>
              <a:rPr lang="el-GR" sz="1600" i="1" dirty="0" err="1" smtClean="0"/>
              <a:t>π.χ</a:t>
            </a:r>
            <a:r>
              <a:rPr lang="el-GR" sz="1600" i="1" dirty="0" smtClean="0"/>
              <a:t> καλαμάκια, ρόδες, κα </a:t>
            </a:r>
            <a:r>
              <a:rPr lang="el-GR" sz="1600" dirty="0" smtClean="0"/>
              <a:t>)</a:t>
            </a:r>
          </a:p>
          <a:p>
            <a:pPr lvl="1"/>
            <a:r>
              <a:rPr lang="el-GR" sz="1600" dirty="0" smtClean="0"/>
              <a:t>Επίμονη ενασχόληση με μέρη αντικειμένων </a:t>
            </a:r>
            <a:r>
              <a:rPr lang="el-GR" sz="1600" i="1" dirty="0" smtClean="0"/>
              <a:t>(από ένα βιβλίο μπορεί να ασχολείται μόνον με μέρη μιας εικόνας χωρίς να βλέπει το όλον)</a:t>
            </a:r>
          </a:p>
          <a:p>
            <a:pPr lvl="1">
              <a:buFontTx/>
              <a:buNone/>
            </a:pPr>
            <a:r>
              <a:rPr lang="el-GR" sz="1600" dirty="0" smtClean="0"/>
              <a:t>(Αναλυτικό Πρόγραμμα παιδιών με αυτισμό)</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err="1" smtClean="0"/>
              <a:t>Δυσκολια</a:t>
            </a:r>
            <a:r>
              <a:rPr lang="el-GR" dirty="0" smtClean="0"/>
              <a:t> στη </a:t>
            </a:r>
            <a:r>
              <a:rPr lang="el-GR" dirty="0" err="1" smtClean="0"/>
              <a:t>σκεψη</a:t>
            </a:r>
            <a:r>
              <a:rPr lang="el-GR" dirty="0" smtClean="0"/>
              <a:t> και </a:t>
            </a:r>
            <a:r>
              <a:rPr lang="el-GR" dirty="0" err="1" smtClean="0"/>
              <a:t>συμπεριφορα</a:t>
            </a:r>
            <a:r>
              <a:rPr lang="el-GR" dirty="0" smtClean="0"/>
              <a:t> </a:t>
            </a:r>
            <a:endParaRPr lang="el-GR" dirty="0"/>
          </a:p>
        </p:txBody>
      </p:sp>
      <p:sp>
        <p:nvSpPr>
          <p:cNvPr id="3" name="2 - Θέση περιεχομένου"/>
          <p:cNvSpPr>
            <a:spLocks noGrp="1"/>
          </p:cNvSpPr>
          <p:nvPr>
            <p:ph sz="quarter" idx="1"/>
          </p:nvPr>
        </p:nvSpPr>
        <p:spPr/>
        <p:txBody>
          <a:bodyPr/>
          <a:lstStyle/>
          <a:p>
            <a:r>
              <a:rPr lang="el-GR" b="1" dirty="0" smtClean="0"/>
              <a:t>Παράδειγμα </a:t>
            </a:r>
          </a:p>
          <a:p>
            <a:pPr>
              <a:buNone/>
            </a:pPr>
            <a:r>
              <a:rPr lang="el-GR" i="1" dirty="0" smtClean="0"/>
              <a:t>Ο Γιάννης μπορεί να συνθέσει ένα </a:t>
            </a:r>
            <a:r>
              <a:rPr lang="el-GR" i="1" dirty="0" err="1" smtClean="0"/>
              <a:t>παζλ</a:t>
            </a:r>
            <a:r>
              <a:rPr lang="el-GR" i="1" dirty="0" smtClean="0"/>
              <a:t> πολλών κομματιών με μεγάλη ευκολία αλλά αν η μητέρα  του, του πει την έκφραση ‘ έπεσε το μάτι μου σε κάτι ωραία παπούτσια ή θα βρέξει καρεκλοπόδαρα’ ο Γιάννης θα αγχωθεί πάρα πολύ και θα κοιτά μήπως η μητέρα του δεν έχει μάτι ή μήπως χτυπήσει από τις καρέκλες που θα βρέξει’ . </a:t>
            </a:r>
          </a:p>
          <a:p>
            <a:endParaRPr lang="el-G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55576" y="116632"/>
            <a:ext cx="7467600" cy="580926"/>
          </a:xfrm>
        </p:spPr>
        <p:txBody>
          <a:bodyPr/>
          <a:lstStyle/>
          <a:p>
            <a:pPr fontAlgn="auto">
              <a:spcAft>
                <a:spcPts val="0"/>
              </a:spcAft>
              <a:defRPr/>
            </a:pPr>
            <a:r>
              <a:rPr lang="el-GR" sz="2400" dirty="0" err="1" smtClean="0"/>
              <a:t>Χαρακτηριστικα</a:t>
            </a:r>
            <a:r>
              <a:rPr lang="el-GR" sz="2400" dirty="0" smtClean="0"/>
              <a:t> </a:t>
            </a:r>
            <a:r>
              <a:rPr lang="el-GR" sz="2400" dirty="0" err="1" smtClean="0"/>
              <a:t>παιδιων</a:t>
            </a:r>
            <a:r>
              <a:rPr lang="el-GR" sz="2400" dirty="0" smtClean="0"/>
              <a:t> με </a:t>
            </a:r>
            <a:r>
              <a:rPr lang="el-GR" sz="2400" dirty="0" err="1" smtClean="0"/>
              <a:t>αυτισμο</a:t>
            </a:r>
            <a:endParaRPr lang="el-GR" sz="2400" dirty="0" smtClean="0"/>
          </a:p>
        </p:txBody>
      </p:sp>
      <p:sp>
        <p:nvSpPr>
          <p:cNvPr id="18435" name="Rectangle 3"/>
          <p:cNvSpPr>
            <a:spLocks noGrp="1" noChangeArrowheads="1"/>
          </p:cNvSpPr>
          <p:nvPr>
            <p:ph type="body" idx="1"/>
          </p:nvPr>
        </p:nvSpPr>
        <p:spPr>
          <a:xfrm>
            <a:off x="467544" y="836712"/>
            <a:ext cx="7467600" cy="5593705"/>
          </a:xfrm>
        </p:spPr>
        <p:txBody>
          <a:bodyPr/>
          <a:lstStyle/>
          <a:p>
            <a:r>
              <a:rPr lang="el-GR" sz="1600" b="1" dirty="0" smtClean="0"/>
              <a:t>Στον κοινωνικό και συναισθηματικό τομέα:</a:t>
            </a:r>
          </a:p>
          <a:p>
            <a:pPr lvl="1"/>
            <a:r>
              <a:rPr lang="el-GR" sz="1600" dirty="0" smtClean="0"/>
              <a:t>Δυσκολία στη βλεμματική επαφή, στην έκφραση του προσώπου και γενικά στη χρήση μη λεκτικών συμπεριφορών </a:t>
            </a:r>
            <a:r>
              <a:rPr lang="el-GR" sz="1600" i="1" dirty="0" smtClean="0"/>
              <a:t>( οι γκριμάτσες τους φαίνονται αστείες ή τρομακτικές, δεν επιθυμούν να σε κοιτούν στα μάτια</a:t>
            </a:r>
            <a:r>
              <a:rPr lang="el-GR" sz="1600" dirty="0" smtClean="0"/>
              <a:t>)</a:t>
            </a:r>
          </a:p>
          <a:p>
            <a:pPr lvl="1"/>
            <a:r>
              <a:rPr lang="el-GR" sz="1600" dirty="0" smtClean="0"/>
              <a:t>Δείχνουν αδιαφορία για τα άτομα που βρίσκονται γύρω τους</a:t>
            </a:r>
            <a:r>
              <a:rPr lang="el-GR" sz="1600" i="1" dirty="0" smtClean="0"/>
              <a:t> (στο διάλλειμα ενώ βρίσκονται με πολλούς συμμαθητές τους μπορεί απλά να πατήσουν πάνω από ένα συμμαθητή τους απλά γιατί δεν ενδιαφέρονται για την παρουσία τους)</a:t>
            </a:r>
            <a:endParaRPr lang="el-GR" sz="1600" dirty="0" smtClean="0"/>
          </a:p>
          <a:p>
            <a:pPr lvl="1"/>
            <a:r>
              <a:rPr lang="el-GR" sz="1600" dirty="0" smtClean="0"/>
              <a:t>Αδυναμία ανάπτυξης σχέσεων με συνομήλικους  (σα να μην ξέρουν πώς να κάνουν φίλους</a:t>
            </a:r>
            <a:r>
              <a:rPr lang="el-GR" sz="1600" i="1" dirty="0" smtClean="0"/>
              <a:t>) Χρειάζεται τεράστια προσπάθεια εκ μέρους των εκπαιδευτικών για να συνυπάρξουν τα παιδιά, συνήθως γυρνούν την πλάτη και τρέχουν ή δεν κοιτούν τους συμμαθητές τους)</a:t>
            </a:r>
          </a:p>
          <a:p>
            <a:pPr lvl="1"/>
            <a:r>
              <a:rPr lang="el-GR" sz="1600" dirty="0" smtClean="0"/>
              <a:t>Δυσκολία στο παιχνίδι </a:t>
            </a:r>
            <a:r>
              <a:rPr lang="el-GR" sz="1600" i="1" dirty="0" smtClean="0"/>
              <a:t>(Δεν τους είναι καθόλου εύκολο να παίξουν, </a:t>
            </a:r>
            <a:r>
              <a:rPr lang="el-GR" sz="1600" i="1" dirty="0" err="1" smtClean="0"/>
              <a:t>π.χ</a:t>
            </a:r>
            <a:r>
              <a:rPr lang="el-GR" sz="1600" i="1" dirty="0" smtClean="0"/>
              <a:t> πρέπει ο εκπαιδευτικός να τους δείξει πώς να κάνουν τσουλήθρα)</a:t>
            </a:r>
          </a:p>
          <a:p>
            <a:pPr lvl="1"/>
            <a:r>
              <a:rPr lang="el-GR" sz="1600" dirty="0" smtClean="0"/>
              <a:t>Δυσκολεύονται να εκφράσουν τα συναισθήματά τους, αλλά και να κατανοήσουν τα συναισθήματα των άλλων </a:t>
            </a:r>
            <a:r>
              <a:rPr lang="el-GR" sz="1600" i="1" dirty="0" smtClean="0"/>
              <a:t>Είμαι θυμωμένος ή είμαι άρρωστος, σε τέτοιες εκφράσεις μπορεί ένα παιδί να γελάσει ή να αδιαφορήσει ή να ταραχτεί </a:t>
            </a:r>
          </a:p>
          <a:p>
            <a:pPr lvl="1"/>
            <a:r>
              <a:rPr lang="el-GR" sz="1600" dirty="0" smtClean="0"/>
              <a:t>Δυσκολεύονται να μας δείξουν τα ενδιαφέροντά τους και να συμμετέχουν στα ενδιαφέροντα των άλλων ανθρώπων </a:t>
            </a:r>
            <a:r>
              <a:rPr lang="el-GR" sz="1600" i="1" dirty="0" smtClean="0"/>
              <a:t>Συνήθως μας δείχνουν τι θέλουν ή χωρίς να προειδοποιήσουν διαλέγουν να παίξουν με ένα </a:t>
            </a:r>
            <a:r>
              <a:rPr lang="el-GR" sz="1600" i="1" dirty="0" err="1" smtClean="0"/>
              <a:t>παζλ</a:t>
            </a:r>
            <a:r>
              <a:rPr lang="el-GR" sz="1600" i="1" dirty="0" smtClean="0"/>
              <a:t> χωρίς να το ζητήσουν</a:t>
            </a:r>
          </a:p>
          <a:p>
            <a:endParaRPr lang="el-GR" sz="1400" dirty="0" smtClean="0"/>
          </a:p>
          <a:p>
            <a:pPr lvl="1"/>
            <a:endParaRPr lang="el-GR" sz="1600" dirty="0" smtClean="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Προεξοχή">
  <a:themeElements>
    <a:clrScheme name="Προεξοχή">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Προεξοχή">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Προεξοχή">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Προεξοχή">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emplate>Oriel</Template>
  <TotalTime>3038</TotalTime>
  <Words>3960</Words>
  <Application>Microsoft Office PowerPoint</Application>
  <PresentationFormat>Προβολή στην οθόνη (4:3)</PresentationFormat>
  <Paragraphs>291</Paragraphs>
  <Slides>64</Slides>
  <Notes>13</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64</vt:i4>
      </vt:variant>
    </vt:vector>
  </HeadingPairs>
  <TitlesOfParts>
    <vt:vector size="66" baseType="lpstr">
      <vt:lpstr>Προεξοχή</vt:lpstr>
      <vt:lpstr>Document</vt:lpstr>
      <vt:lpstr>Διαταραχη αυτιστικου φασματοσ</vt:lpstr>
      <vt:lpstr>Αυτισμοσ – μελετη περιπτωσησ </vt:lpstr>
      <vt:lpstr>Μελετη περιπτωσησ </vt:lpstr>
      <vt:lpstr>Αιτιολογια</vt:lpstr>
      <vt:lpstr>Ορισμοσ</vt:lpstr>
      <vt:lpstr>Διαστασεισ του προβληματοσ</vt:lpstr>
      <vt:lpstr>Χαρακτηριστικα παιδιων με αυτισμο</vt:lpstr>
      <vt:lpstr>Δυσκολια στη σκεψη και συμπεριφορα </vt:lpstr>
      <vt:lpstr>Χαρακτηριστικα παιδιων με αυτισμο</vt:lpstr>
      <vt:lpstr>Χαρακτηριστικα παιδιων με αυτισμο</vt:lpstr>
      <vt:lpstr>Διαδικασια διαγνωσησ</vt:lpstr>
      <vt:lpstr>Εκπαιδευση παιδιων με αυτισμο</vt:lpstr>
      <vt:lpstr>TEACCH Treatment and Education of Autistic and Communication Handicapped Children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PECS PICTURE EXCHANGE COMMUNICATION SYSTEM</vt:lpstr>
      <vt:lpstr>Κοινωνικεσ Ιστοριεσ </vt:lpstr>
      <vt:lpstr>Κοινωνικεσ ιστοριεσ </vt:lpstr>
      <vt:lpstr>Κοινωνικεσ ιστοριεσ</vt:lpstr>
      <vt:lpstr>Παρουσίαση του PowerPoint</vt:lpstr>
      <vt:lpstr>Κοινωνικεσ ιστοριεσ (σκοποσ) </vt:lpstr>
      <vt:lpstr>Κοινωνικεσ ιστοριεσ </vt:lpstr>
      <vt:lpstr>Κοινωνικεσ ιστοριεσ (σχεδιασμοσ)</vt:lpstr>
      <vt:lpstr>Κοινωνικεσ  ιστοριεσ (περιεχομενο) </vt:lpstr>
      <vt:lpstr>Κοινωνικεσ ιστοριεσ (περιεχομενο)</vt:lpstr>
      <vt:lpstr>Κοινωνικεσ ιστοριεσ (περιεχομενο )</vt:lpstr>
      <vt:lpstr>Κοινωνικεσ ιστοριεσ (περιεχομενο)</vt:lpstr>
      <vt:lpstr>Κοινωνικεσ ιστοριεσ </vt:lpstr>
      <vt:lpstr>Αναλογια προτασεων </vt:lpstr>
      <vt:lpstr>Κοινωνικη ιστορια ( παρουσιαση στο παιδι) </vt:lpstr>
      <vt:lpstr>Παρουσίαση του PowerPoint</vt:lpstr>
      <vt:lpstr>Παρουσίαση του PowerPoint</vt:lpstr>
      <vt:lpstr>Παρουσίαση του PowerPoint</vt:lpstr>
      <vt:lpstr>Ενδεικτικη Βιβλιογραφια </vt:lpstr>
      <vt:lpstr>ΣΥΝΕΡΓΑΤΙΚΗ ΔΙΔΑΣΚΑΛΙΑ ΣΤΟΧΟΣ: Η συμμετοχη ολων των παιδιων τησ ταξησ</vt:lpstr>
      <vt:lpstr>  Τι σημαινει συνεργατικη διδασκαλια</vt:lpstr>
      <vt:lpstr>Η συνδιδασκαλια ειναι μια προσεγγιση διδασκαλιασ που προωθει </vt:lpstr>
      <vt:lpstr>Συνδιδασκαλια; Γιατι;</vt:lpstr>
      <vt:lpstr>Βασικεσ προϋποθεσεισ τησ επιτυχημενησ συνδιδασκαλιασ</vt:lpstr>
      <vt:lpstr>Δυσκολιεσ- Προϋποθεσεισ</vt:lpstr>
      <vt:lpstr>Βασικα οφελη για μαθητεσ</vt:lpstr>
      <vt:lpstr>Πιθανα οφελη για εκπαιδευτικουσ</vt:lpstr>
      <vt:lpstr>O ρολοσ του εκπαιδευτικου γε και εε </vt:lpstr>
      <vt:lpstr>O ρολοσ του εκπαιδευτικου γε και εε </vt:lpstr>
      <vt:lpstr>Ρολοι και αρμοδιοτητεσ: ερευνητικα δεδομενα Ι</vt:lpstr>
      <vt:lpstr>Ρολοι και αρμοδιοτητεσ: ερευνητικα δεδομενα ΙΙ</vt:lpstr>
      <vt:lpstr>Ρολοι και Αρμοδιοτητεσ εκπαιδευτικων στα ελληνικα σχολεια</vt:lpstr>
      <vt:lpstr>ΜΟΡΦΕΣ ΣΥΝΕΡΓΑΤΙΚΗΣ ΔΙΔΑΣΚΑΛΙΑΣ</vt:lpstr>
      <vt:lpstr>Friend, M., &amp; Cook, L., Hurley-Chamberlain., D. &amp; Shamberger, C. (2010). Co- teaching:An illustration of the complexity of collaboration in special education, Journal of Educational and Psychological Consultation, 20(1),9-27. </vt:lpstr>
      <vt:lpstr>Υποστηρικτικη διδασκαλια: Ο ενασ εκπαιδευτικοςπαρουσιαζει το αντικειμενο διδασκαλιασ και ο αλλοσ βοηθα τουσ μαθητεσ που δυσκολευονται. Οι μαθητεσ ενδεχεται να κανουν κοινη η διαφοροποιημενη εργασια.</vt:lpstr>
      <vt:lpstr>Εναλλακτικη- συμπληρωματικη διδασκαλια: Ο ενασ εκπαιδευτικοσ παρουσιαζει το μαθημα, ενω ο αλλοσ βοηθα ενα παιδι που εχει προβλημα στην κατανοηση η επεξεργασια η ολοκληρωση καποιασ εργασιασ. Το υλικο διδασκαλιασ διαφοροποιειται μονο για το συγκεκριμενο μαθητη.</vt:lpstr>
      <vt:lpstr>Παραλληλη διδασκαλια: Οι μαθητεσ χωριζονται σε ομαδεσ π.χ. με βαση τη μαθησιακη ετοιμοτητα. Καθε εκπαιδευτικοσ αναλαμβανει ενα συγκεκριμενο αριθμο ομαδων. Οι εργασιεσ ενδεχεται να ειναι διαφοροποιημενεσ  με βαση τη μαθησιακη ετοιμοτητα.</vt:lpstr>
      <vt:lpstr>Διδασκαλια σε σταθμουσ :. οι μαθητεσ χωριζονται σε δυο η περισσοτερεσ ομαδεσ και οι εκπαιδευτικοι ταυτοχρονα προσφερουν ατομικη η ομαδικη υποστηριξη στα παιδια που ανηκουν στισ διαφορετικεσ ομαδεσ. Σε αυτο το μοντελο οι ρολοι των εκπαιδευτικων ειναι περισσοτερο συμπληρωματικοι και προσφερουν βοηθεια ατομικα στα παιδια που χρηζουν υποςτηριξησ</vt:lpstr>
      <vt:lpstr>Ομαδικη διδασκαλια: και οι δυο εκπαιδευτικοι σχεδιαζουν, διδασκουν, αξιολογουν κ.α. απο κοινου</vt:lpstr>
      <vt:lpstr>Αποδοτικοτητα συνδιδασκαλιασ</vt:lpstr>
      <vt:lpstr>Ερευνητικά δεδομένα</vt:lpstr>
      <vt:lpstr>Ερευνητικά αποτελέσματα στα ελληνικά σχολεία</vt:lpstr>
      <vt:lpstr>Διαφοροποίηση σε τάξεισ συνδιδασκαλιασ</vt:lpstr>
      <vt:lpstr>Διαφοροποίηση στο ελληνικό εκπαιδευτικό σύστημα σε τάξεις συνδιδασκαλίας</vt:lpstr>
      <vt:lpstr>ΔΡΑΣΤΗΡΙΟΤΗΤΑ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ΣΥΝΕΡΓΑΤΙΚΗ ΔΙΔΑΣΚΑΛΙΑ ΣΤΟΧΟΣ: Η συμμετοχή όλων των παιδιών της τάξης</dc:title>
  <dc:creator>Vasilis Stroggilos</dc:creator>
  <cp:lastModifiedBy>ELENH</cp:lastModifiedBy>
  <cp:revision>138</cp:revision>
  <dcterms:created xsi:type="dcterms:W3CDTF">2006-11-05T11:13:03Z</dcterms:created>
  <dcterms:modified xsi:type="dcterms:W3CDTF">2024-04-12T06:31:53Z</dcterms:modified>
</cp:coreProperties>
</file>