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59" r:id="rId6"/>
    <p:sldId id="263" r:id="rId7"/>
    <p:sldId id="262" r:id="rId8"/>
    <p:sldId id="290" r:id="rId9"/>
    <p:sldId id="278" r:id="rId10"/>
    <p:sldId id="279" r:id="rId11"/>
    <p:sldId id="280" r:id="rId12"/>
    <p:sldId id="288" r:id="rId13"/>
    <p:sldId id="273" r:id="rId14"/>
    <p:sldId id="264" r:id="rId15"/>
    <p:sldId id="266" r:id="rId16"/>
    <p:sldId id="277" r:id="rId17"/>
    <p:sldId id="276" r:id="rId18"/>
    <p:sldId id="274" r:id="rId19"/>
    <p:sldId id="275" r:id="rId20"/>
    <p:sldId id="281" r:id="rId21"/>
    <p:sldId id="287" r:id="rId22"/>
    <p:sldId id="286" r:id="rId23"/>
    <p:sldId id="284" r:id="rId24"/>
    <p:sldId id="285" r:id="rId25"/>
    <p:sldId id="282" r:id="rId26"/>
    <p:sldId id="289" r:id="rId27"/>
    <p:sldId id="258"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4AE194-F5D5-401C-B7E7-1FC542004F8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9AE3512-12B4-4533-A3F0-6005D2C17978}">
      <dgm:prSet/>
      <dgm:spPr/>
      <dgm:t>
        <a:bodyPr/>
        <a:lstStyle/>
        <a:p>
          <a:r>
            <a:rPr lang="el-GR" b="1"/>
            <a:t>Ερωτήσεις</a:t>
          </a:r>
          <a:endParaRPr lang="en-US"/>
        </a:p>
      </dgm:t>
    </dgm:pt>
    <dgm:pt modelId="{C89C9BD3-40F1-40E3-BDA3-71685100C2D5}" type="parTrans" cxnId="{E1DBB531-C035-447E-8B43-E3E0693F50A1}">
      <dgm:prSet/>
      <dgm:spPr/>
      <dgm:t>
        <a:bodyPr/>
        <a:lstStyle/>
        <a:p>
          <a:endParaRPr lang="en-US"/>
        </a:p>
      </dgm:t>
    </dgm:pt>
    <dgm:pt modelId="{2B27D7BF-64FD-48BC-B0C1-A262FF116875}" type="sibTrans" cxnId="{E1DBB531-C035-447E-8B43-E3E0693F50A1}">
      <dgm:prSet/>
      <dgm:spPr/>
      <dgm:t>
        <a:bodyPr/>
        <a:lstStyle/>
        <a:p>
          <a:endParaRPr lang="en-US"/>
        </a:p>
      </dgm:t>
    </dgm:pt>
    <dgm:pt modelId="{58123C81-8CF8-49BD-AE9F-694A21F9BC77}">
      <dgm:prSet/>
      <dgm:spPr/>
      <dgm:t>
        <a:bodyPr/>
        <a:lstStyle/>
        <a:p>
          <a:r>
            <a:rPr lang="el-GR"/>
            <a:t>Τι σημαίνει Βιώσιμη Ανάπτυξη και πώς καθιερώθηκε ο όρος;</a:t>
          </a:r>
          <a:endParaRPr lang="en-US"/>
        </a:p>
      </dgm:t>
    </dgm:pt>
    <dgm:pt modelId="{AC533D4A-A242-4D3D-A389-5311D95267D7}" type="parTrans" cxnId="{BC0FC6A0-8BEF-4FFB-944A-608AEDB732FD}">
      <dgm:prSet/>
      <dgm:spPr/>
      <dgm:t>
        <a:bodyPr/>
        <a:lstStyle/>
        <a:p>
          <a:endParaRPr lang="en-US"/>
        </a:p>
      </dgm:t>
    </dgm:pt>
    <dgm:pt modelId="{E297E0D9-1DF7-469F-981E-15C8EE7D7ABE}" type="sibTrans" cxnId="{BC0FC6A0-8BEF-4FFB-944A-608AEDB732FD}">
      <dgm:prSet/>
      <dgm:spPr/>
      <dgm:t>
        <a:bodyPr/>
        <a:lstStyle/>
        <a:p>
          <a:endParaRPr lang="en-US"/>
        </a:p>
      </dgm:t>
    </dgm:pt>
    <dgm:pt modelId="{685BBCB2-F166-48FC-BDA9-280BA47BB601}">
      <dgm:prSet/>
      <dgm:spPr/>
      <dgm:t>
        <a:bodyPr/>
        <a:lstStyle/>
        <a:p>
          <a:r>
            <a:rPr lang="el-GR"/>
            <a:t>Πώς σχετίζεται συγκεκριμένα η Βιώσιμη Ανάπτυξη με περιβαλλοντικά, οικονομικά και κοινωνικά οφέλη;</a:t>
          </a:r>
          <a:endParaRPr lang="en-US"/>
        </a:p>
      </dgm:t>
    </dgm:pt>
    <dgm:pt modelId="{0E248A16-F933-4AD8-BEBE-8A7A6F749322}" type="parTrans" cxnId="{231C0E7A-310E-4FC7-B3F2-F0B4017B5E87}">
      <dgm:prSet/>
      <dgm:spPr/>
      <dgm:t>
        <a:bodyPr/>
        <a:lstStyle/>
        <a:p>
          <a:endParaRPr lang="en-US"/>
        </a:p>
      </dgm:t>
    </dgm:pt>
    <dgm:pt modelId="{C8C26519-C549-4D19-8C48-EF8F913013F5}" type="sibTrans" cxnId="{231C0E7A-310E-4FC7-B3F2-F0B4017B5E87}">
      <dgm:prSet/>
      <dgm:spPr/>
      <dgm:t>
        <a:bodyPr/>
        <a:lstStyle/>
        <a:p>
          <a:endParaRPr lang="en-US"/>
        </a:p>
      </dgm:t>
    </dgm:pt>
    <dgm:pt modelId="{EFE18F7A-3541-4C40-AF5A-4DF2B4182F9D}">
      <dgm:prSet/>
      <dgm:spPr/>
      <dgm:t>
        <a:bodyPr/>
        <a:lstStyle/>
        <a:p>
          <a:r>
            <a:rPr lang="el-GR"/>
            <a:t>Συνδέεται μόνο με την προστασία του περιβάλλοντος ή και με άλλους τομείς;</a:t>
          </a:r>
          <a:endParaRPr lang="en-US"/>
        </a:p>
      </dgm:t>
    </dgm:pt>
    <dgm:pt modelId="{226B9FBE-C4B9-40AB-94EF-ECA11A8EE7FA}" type="parTrans" cxnId="{F798DE65-48A9-486B-B5B3-1A8ECDD2BBB8}">
      <dgm:prSet/>
      <dgm:spPr/>
      <dgm:t>
        <a:bodyPr/>
        <a:lstStyle/>
        <a:p>
          <a:endParaRPr lang="en-US"/>
        </a:p>
      </dgm:t>
    </dgm:pt>
    <dgm:pt modelId="{9BFF17AB-3EC4-4BC1-81C6-C64BB2A8543C}" type="sibTrans" cxnId="{F798DE65-48A9-486B-B5B3-1A8ECDD2BBB8}">
      <dgm:prSet/>
      <dgm:spPr/>
      <dgm:t>
        <a:bodyPr/>
        <a:lstStyle/>
        <a:p>
          <a:endParaRPr lang="en-US"/>
        </a:p>
      </dgm:t>
    </dgm:pt>
    <dgm:pt modelId="{874F52CF-DC07-47C8-BC0D-D1929EB021D4}">
      <dgm:prSet/>
      <dgm:spPr/>
      <dgm:t>
        <a:bodyPr/>
        <a:lstStyle/>
        <a:p>
          <a:r>
            <a:rPr lang="el-GR"/>
            <a:t>Τι είναι η Ατζέντα 2030 για τη Βιώσιμη Ανάπτυξη;</a:t>
          </a:r>
          <a:endParaRPr lang="en-US"/>
        </a:p>
      </dgm:t>
    </dgm:pt>
    <dgm:pt modelId="{CD7A7CFC-ACFC-4105-A474-ACA98CC1449E}" type="parTrans" cxnId="{B26B6C81-6DC7-473C-86C0-D3AFEC54117F}">
      <dgm:prSet/>
      <dgm:spPr/>
      <dgm:t>
        <a:bodyPr/>
        <a:lstStyle/>
        <a:p>
          <a:endParaRPr lang="en-US"/>
        </a:p>
      </dgm:t>
    </dgm:pt>
    <dgm:pt modelId="{7F15AD14-CF77-4481-AC7B-4B8310E1F0CA}" type="sibTrans" cxnId="{B26B6C81-6DC7-473C-86C0-D3AFEC54117F}">
      <dgm:prSet/>
      <dgm:spPr/>
      <dgm:t>
        <a:bodyPr/>
        <a:lstStyle/>
        <a:p>
          <a:endParaRPr lang="en-US"/>
        </a:p>
      </dgm:t>
    </dgm:pt>
    <dgm:pt modelId="{332D5D60-A4DB-4F02-9EBD-F5C03A8F0EDD}" type="pres">
      <dgm:prSet presAssocID="{A34AE194-F5D5-401C-B7E7-1FC542004F89}" presName="vert0" presStyleCnt="0">
        <dgm:presLayoutVars>
          <dgm:dir/>
          <dgm:animOne val="branch"/>
          <dgm:animLvl val="lvl"/>
        </dgm:presLayoutVars>
      </dgm:prSet>
      <dgm:spPr/>
    </dgm:pt>
    <dgm:pt modelId="{2CA9C0E4-DC0A-49B9-BCDA-04C339C385F9}" type="pres">
      <dgm:prSet presAssocID="{69AE3512-12B4-4533-A3F0-6005D2C17978}" presName="thickLine" presStyleLbl="alignNode1" presStyleIdx="0" presStyleCnt="1"/>
      <dgm:spPr/>
    </dgm:pt>
    <dgm:pt modelId="{FB2F6F19-6D05-4E6E-8437-23807A706E6F}" type="pres">
      <dgm:prSet presAssocID="{69AE3512-12B4-4533-A3F0-6005D2C17978}" presName="horz1" presStyleCnt="0"/>
      <dgm:spPr/>
    </dgm:pt>
    <dgm:pt modelId="{6F0D7A9B-B81A-46F5-BD8D-239A98AE141E}" type="pres">
      <dgm:prSet presAssocID="{69AE3512-12B4-4533-A3F0-6005D2C17978}" presName="tx1" presStyleLbl="revTx" presStyleIdx="0" presStyleCnt="5"/>
      <dgm:spPr/>
    </dgm:pt>
    <dgm:pt modelId="{4630958E-6972-4ACE-8289-A1DE4C5E505A}" type="pres">
      <dgm:prSet presAssocID="{69AE3512-12B4-4533-A3F0-6005D2C17978}" presName="vert1" presStyleCnt="0"/>
      <dgm:spPr/>
    </dgm:pt>
    <dgm:pt modelId="{932147AF-E135-4F84-8CEE-50111C6612B5}" type="pres">
      <dgm:prSet presAssocID="{58123C81-8CF8-49BD-AE9F-694A21F9BC77}" presName="vertSpace2a" presStyleCnt="0"/>
      <dgm:spPr/>
    </dgm:pt>
    <dgm:pt modelId="{2048AA23-DFC3-4F28-8F70-47FB0D143D69}" type="pres">
      <dgm:prSet presAssocID="{58123C81-8CF8-49BD-AE9F-694A21F9BC77}" presName="horz2" presStyleCnt="0"/>
      <dgm:spPr/>
    </dgm:pt>
    <dgm:pt modelId="{B60E3AA8-1B9E-469B-93FE-D056EFC52B09}" type="pres">
      <dgm:prSet presAssocID="{58123C81-8CF8-49BD-AE9F-694A21F9BC77}" presName="horzSpace2" presStyleCnt="0"/>
      <dgm:spPr/>
    </dgm:pt>
    <dgm:pt modelId="{29DEFA09-093D-4FBA-8EE7-932988F28566}" type="pres">
      <dgm:prSet presAssocID="{58123C81-8CF8-49BD-AE9F-694A21F9BC77}" presName="tx2" presStyleLbl="revTx" presStyleIdx="1" presStyleCnt="5"/>
      <dgm:spPr/>
    </dgm:pt>
    <dgm:pt modelId="{CF822855-1CE7-4E26-88D5-874204DAB698}" type="pres">
      <dgm:prSet presAssocID="{58123C81-8CF8-49BD-AE9F-694A21F9BC77}" presName="vert2" presStyleCnt="0"/>
      <dgm:spPr/>
    </dgm:pt>
    <dgm:pt modelId="{5CC26E93-919E-4A90-9EDF-28827E706C84}" type="pres">
      <dgm:prSet presAssocID="{58123C81-8CF8-49BD-AE9F-694A21F9BC77}" presName="thinLine2b" presStyleLbl="callout" presStyleIdx="0" presStyleCnt="4"/>
      <dgm:spPr/>
    </dgm:pt>
    <dgm:pt modelId="{D4017887-CBF4-4CF2-B275-07A468198355}" type="pres">
      <dgm:prSet presAssocID="{58123C81-8CF8-49BD-AE9F-694A21F9BC77}" presName="vertSpace2b" presStyleCnt="0"/>
      <dgm:spPr/>
    </dgm:pt>
    <dgm:pt modelId="{BD0B1E98-5B50-4701-B8DF-27923FB2C0A8}" type="pres">
      <dgm:prSet presAssocID="{685BBCB2-F166-48FC-BDA9-280BA47BB601}" presName="horz2" presStyleCnt="0"/>
      <dgm:spPr/>
    </dgm:pt>
    <dgm:pt modelId="{6F3D5287-299C-409C-8CCC-6BF61E61B34D}" type="pres">
      <dgm:prSet presAssocID="{685BBCB2-F166-48FC-BDA9-280BA47BB601}" presName="horzSpace2" presStyleCnt="0"/>
      <dgm:spPr/>
    </dgm:pt>
    <dgm:pt modelId="{0B87F114-8EE0-4154-B1F2-EF4AD1A06A18}" type="pres">
      <dgm:prSet presAssocID="{685BBCB2-F166-48FC-BDA9-280BA47BB601}" presName="tx2" presStyleLbl="revTx" presStyleIdx="2" presStyleCnt="5"/>
      <dgm:spPr/>
    </dgm:pt>
    <dgm:pt modelId="{2DBCF75B-2FC8-4B92-B936-EFC296009181}" type="pres">
      <dgm:prSet presAssocID="{685BBCB2-F166-48FC-BDA9-280BA47BB601}" presName="vert2" presStyleCnt="0"/>
      <dgm:spPr/>
    </dgm:pt>
    <dgm:pt modelId="{1ACEA96A-769D-48F7-864B-5DC1D56CEEEA}" type="pres">
      <dgm:prSet presAssocID="{685BBCB2-F166-48FC-BDA9-280BA47BB601}" presName="thinLine2b" presStyleLbl="callout" presStyleIdx="1" presStyleCnt="4"/>
      <dgm:spPr/>
    </dgm:pt>
    <dgm:pt modelId="{81263F46-813A-40A5-A602-1CE75A965F28}" type="pres">
      <dgm:prSet presAssocID="{685BBCB2-F166-48FC-BDA9-280BA47BB601}" presName="vertSpace2b" presStyleCnt="0"/>
      <dgm:spPr/>
    </dgm:pt>
    <dgm:pt modelId="{959A35E6-C7E7-4609-9439-D2821B30020A}" type="pres">
      <dgm:prSet presAssocID="{EFE18F7A-3541-4C40-AF5A-4DF2B4182F9D}" presName="horz2" presStyleCnt="0"/>
      <dgm:spPr/>
    </dgm:pt>
    <dgm:pt modelId="{399AB253-61AE-41A6-B18A-CDC8F5051B48}" type="pres">
      <dgm:prSet presAssocID="{EFE18F7A-3541-4C40-AF5A-4DF2B4182F9D}" presName="horzSpace2" presStyleCnt="0"/>
      <dgm:spPr/>
    </dgm:pt>
    <dgm:pt modelId="{A3E840CD-6B63-4221-A641-1079E35C09F8}" type="pres">
      <dgm:prSet presAssocID="{EFE18F7A-3541-4C40-AF5A-4DF2B4182F9D}" presName="tx2" presStyleLbl="revTx" presStyleIdx="3" presStyleCnt="5"/>
      <dgm:spPr/>
    </dgm:pt>
    <dgm:pt modelId="{CD6467E9-E6F4-4B70-88FE-27042CB4872B}" type="pres">
      <dgm:prSet presAssocID="{EFE18F7A-3541-4C40-AF5A-4DF2B4182F9D}" presName="vert2" presStyleCnt="0"/>
      <dgm:spPr/>
    </dgm:pt>
    <dgm:pt modelId="{7BB5834A-ECE0-4BEC-90CB-6A3ECCD992AD}" type="pres">
      <dgm:prSet presAssocID="{EFE18F7A-3541-4C40-AF5A-4DF2B4182F9D}" presName="thinLine2b" presStyleLbl="callout" presStyleIdx="2" presStyleCnt="4"/>
      <dgm:spPr/>
    </dgm:pt>
    <dgm:pt modelId="{3B3B055E-ADD6-4161-816B-61F255BEF5EE}" type="pres">
      <dgm:prSet presAssocID="{EFE18F7A-3541-4C40-AF5A-4DF2B4182F9D}" presName="vertSpace2b" presStyleCnt="0"/>
      <dgm:spPr/>
    </dgm:pt>
    <dgm:pt modelId="{D25F62C3-F70A-4D43-8C88-4AB3567263C8}" type="pres">
      <dgm:prSet presAssocID="{874F52CF-DC07-47C8-BC0D-D1929EB021D4}" presName="horz2" presStyleCnt="0"/>
      <dgm:spPr/>
    </dgm:pt>
    <dgm:pt modelId="{7F6542CB-2B94-4197-98CD-F8727BFF91A6}" type="pres">
      <dgm:prSet presAssocID="{874F52CF-DC07-47C8-BC0D-D1929EB021D4}" presName="horzSpace2" presStyleCnt="0"/>
      <dgm:spPr/>
    </dgm:pt>
    <dgm:pt modelId="{50C88B5C-B94F-4487-8C8E-41C6063063DA}" type="pres">
      <dgm:prSet presAssocID="{874F52CF-DC07-47C8-BC0D-D1929EB021D4}" presName="tx2" presStyleLbl="revTx" presStyleIdx="4" presStyleCnt="5"/>
      <dgm:spPr/>
    </dgm:pt>
    <dgm:pt modelId="{3D57CEB4-862C-457A-BF00-23AAF87A4230}" type="pres">
      <dgm:prSet presAssocID="{874F52CF-DC07-47C8-BC0D-D1929EB021D4}" presName="vert2" presStyleCnt="0"/>
      <dgm:spPr/>
    </dgm:pt>
    <dgm:pt modelId="{699844B1-2F72-4AD6-9268-1ACE95B238D4}" type="pres">
      <dgm:prSet presAssocID="{874F52CF-DC07-47C8-BC0D-D1929EB021D4}" presName="thinLine2b" presStyleLbl="callout" presStyleIdx="3" presStyleCnt="4"/>
      <dgm:spPr/>
    </dgm:pt>
    <dgm:pt modelId="{4E847DF6-1A11-48EB-BD5E-25BA33F60B71}" type="pres">
      <dgm:prSet presAssocID="{874F52CF-DC07-47C8-BC0D-D1929EB021D4}" presName="vertSpace2b" presStyleCnt="0"/>
      <dgm:spPr/>
    </dgm:pt>
  </dgm:ptLst>
  <dgm:cxnLst>
    <dgm:cxn modelId="{27DFAF0E-45DE-47B0-927A-A12A49A39E89}" type="presOf" srcId="{69AE3512-12B4-4533-A3F0-6005D2C17978}" destId="{6F0D7A9B-B81A-46F5-BD8D-239A98AE141E}" srcOrd="0" destOrd="0" presId="urn:microsoft.com/office/officeart/2008/layout/LinedList"/>
    <dgm:cxn modelId="{E1DBB531-C035-447E-8B43-E3E0693F50A1}" srcId="{A34AE194-F5D5-401C-B7E7-1FC542004F89}" destId="{69AE3512-12B4-4533-A3F0-6005D2C17978}" srcOrd="0" destOrd="0" parTransId="{C89C9BD3-40F1-40E3-BDA3-71685100C2D5}" sibTransId="{2B27D7BF-64FD-48BC-B0C1-A262FF116875}"/>
    <dgm:cxn modelId="{90428841-04EA-4B31-AD54-590C7D4F1B40}" type="presOf" srcId="{EFE18F7A-3541-4C40-AF5A-4DF2B4182F9D}" destId="{A3E840CD-6B63-4221-A641-1079E35C09F8}" srcOrd="0" destOrd="0" presId="urn:microsoft.com/office/officeart/2008/layout/LinedList"/>
    <dgm:cxn modelId="{D690C944-49B7-4A9E-BE67-88D8A4B1CACC}" type="presOf" srcId="{A34AE194-F5D5-401C-B7E7-1FC542004F89}" destId="{332D5D60-A4DB-4F02-9EBD-F5C03A8F0EDD}" srcOrd="0" destOrd="0" presId="urn:microsoft.com/office/officeart/2008/layout/LinedList"/>
    <dgm:cxn modelId="{F798DE65-48A9-486B-B5B3-1A8ECDD2BBB8}" srcId="{69AE3512-12B4-4533-A3F0-6005D2C17978}" destId="{EFE18F7A-3541-4C40-AF5A-4DF2B4182F9D}" srcOrd="2" destOrd="0" parTransId="{226B9FBE-C4B9-40AB-94EF-ECA11A8EE7FA}" sibTransId="{9BFF17AB-3EC4-4BC1-81C6-C64BB2A8543C}"/>
    <dgm:cxn modelId="{231C0E7A-310E-4FC7-B3F2-F0B4017B5E87}" srcId="{69AE3512-12B4-4533-A3F0-6005D2C17978}" destId="{685BBCB2-F166-48FC-BDA9-280BA47BB601}" srcOrd="1" destOrd="0" parTransId="{0E248A16-F933-4AD8-BEBE-8A7A6F749322}" sibTransId="{C8C26519-C549-4D19-8C48-EF8F913013F5}"/>
    <dgm:cxn modelId="{3DC17A7E-0F63-4275-9E31-BD8FF7135E72}" type="presOf" srcId="{685BBCB2-F166-48FC-BDA9-280BA47BB601}" destId="{0B87F114-8EE0-4154-B1F2-EF4AD1A06A18}" srcOrd="0" destOrd="0" presId="urn:microsoft.com/office/officeart/2008/layout/LinedList"/>
    <dgm:cxn modelId="{B26B6C81-6DC7-473C-86C0-D3AFEC54117F}" srcId="{69AE3512-12B4-4533-A3F0-6005D2C17978}" destId="{874F52CF-DC07-47C8-BC0D-D1929EB021D4}" srcOrd="3" destOrd="0" parTransId="{CD7A7CFC-ACFC-4105-A474-ACA98CC1449E}" sibTransId="{7F15AD14-CF77-4481-AC7B-4B8310E1F0CA}"/>
    <dgm:cxn modelId="{BC0FC6A0-8BEF-4FFB-944A-608AEDB732FD}" srcId="{69AE3512-12B4-4533-A3F0-6005D2C17978}" destId="{58123C81-8CF8-49BD-AE9F-694A21F9BC77}" srcOrd="0" destOrd="0" parTransId="{AC533D4A-A242-4D3D-A389-5311D95267D7}" sibTransId="{E297E0D9-1DF7-469F-981E-15C8EE7D7ABE}"/>
    <dgm:cxn modelId="{8A63A2E1-0684-4AB8-AB5A-61BEE118AEA5}" type="presOf" srcId="{58123C81-8CF8-49BD-AE9F-694A21F9BC77}" destId="{29DEFA09-093D-4FBA-8EE7-932988F28566}" srcOrd="0" destOrd="0" presId="urn:microsoft.com/office/officeart/2008/layout/LinedList"/>
    <dgm:cxn modelId="{597CCAF1-8052-4A91-BABB-7155CA3A5595}" type="presOf" srcId="{874F52CF-DC07-47C8-BC0D-D1929EB021D4}" destId="{50C88B5C-B94F-4487-8C8E-41C6063063DA}" srcOrd="0" destOrd="0" presId="urn:microsoft.com/office/officeart/2008/layout/LinedList"/>
    <dgm:cxn modelId="{A26D89BD-110B-4930-B453-7205E754BC69}" type="presParOf" srcId="{332D5D60-A4DB-4F02-9EBD-F5C03A8F0EDD}" destId="{2CA9C0E4-DC0A-49B9-BCDA-04C339C385F9}" srcOrd="0" destOrd="0" presId="urn:microsoft.com/office/officeart/2008/layout/LinedList"/>
    <dgm:cxn modelId="{0951559A-7E49-487F-88A8-498687B79305}" type="presParOf" srcId="{332D5D60-A4DB-4F02-9EBD-F5C03A8F0EDD}" destId="{FB2F6F19-6D05-4E6E-8437-23807A706E6F}" srcOrd="1" destOrd="0" presId="urn:microsoft.com/office/officeart/2008/layout/LinedList"/>
    <dgm:cxn modelId="{6C1D0697-A7BF-4EA7-8B5C-C92502ECC925}" type="presParOf" srcId="{FB2F6F19-6D05-4E6E-8437-23807A706E6F}" destId="{6F0D7A9B-B81A-46F5-BD8D-239A98AE141E}" srcOrd="0" destOrd="0" presId="urn:microsoft.com/office/officeart/2008/layout/LinedList"/>
    <dgm:cxn modelId="{E000BA7D-CB9D-411A-A3C7-F684E5588F36}" type="presParOf" srcId="{FB2F6F19-6D05-4E6E-8437-23807A706E6F}" destId="{4630958E-6972-4ACE-8289-A1DE4C5E505A}" srcOrd="1" destOrd="0" presId="urn:microsoft.com/office/officeart/2008/layout/LinedList"/>
    <dgm:cxn modelId="{83A609BE-8812-4F1A-B2C7-085E452A6144}" type="presParOf" srcId="{4630958E-6972-4ACE-8289-A1DE4C5E505A}" destId="{932147AF-E135-4F84-8CEE-50111C6612B5}" srcOrd="0" destOrd="0" presId="urn:microsoft.com/office/officeart/2008/layout/LinedList"/>
    <dgm:cxn modelId="{F736D368-35A5-43AE-932B-D8A23355F135}" type="presParOf" srcId="{4630958E-6972-4ACE-8289-A1DE4C5E505A}" destId="{2048AA23-DFC3-4F28-8F70-47FB0D143D69}" srcOrd="1" destOrd="0" presId="urn:microsoft.com/office/officeart/2008/layout/LinedList"/>
    <dgm:cxn modelId="{CDA4C77C-90CB-47BF-85A3-831166743FA2}" type="presParOf" srcId="{2048AA23-DFC3-4F28-8F70-47FB0D143D69}" destId="{B60E3AA8-1B9E-469B-93FE-D056EFC52B09}" srcOrd="0" destOrd="0" presId="urn:microsoft.com/office/officeart/2008/layout/LinedList"/>
    <dgm:cxn modelId="{51A3D08E-8210-451E-99DA-FCB250E5B427}" type="presParOf" srcId="{2048AA23-DFC3-4F28-8F70-47FB0D143D69}" destId="{29DEFA09-093D-4FBA-8EE7-932988F28566}" srcOrd="1" destOrd="0" presId="urn:microsoft.com/office/officeart/2008/layout/LinedList"/>
    <dgm:cxn modelId="{BF32F040-BDBF-46B2-ADED-639F36D3C41D}" type="presParOf" srcId="{2048AA23-DFC3-4F28-8F70-47FB0D143D69}" destId="{CF822855-1CE7-4E26-88D5-874204DAB698}" srcOrd="2" destOrd="0" presId="urn:microsoft.com/office/officeart/2008/layout/LinedList"/>
    <dgm:cxn modelId="{00908020-528E-4FD0-B5E9-036DDB004DC2}" type="presParOf" srcId="{4630958E-6972-4ACE-8289-A1DE4C5E505A}" destId="{5CC26E93-919E-4A90-9EDF-28827E706C84}" srcOrd="2" destOrd="0" presId="urn:microsoft.com/office/officeart/2008/layout/LinedList"/>
    <dgm:cxn modelId="{78D88577-B4EB-4ADA-8095-69D4A02F5162}" type="presParOf" srcId="{4630958E-6972-4ACE-8289-A1DE4C5E505A}" destId="{D4017887-CBF4-4CF2-B275-07A468198355}" srcOrd="3" destOrd="0" presId="urn:microsoft.com/office/officeart/2008/layout/LinedList"/>
    <dgm:cxn modelId="{3C0836DD-E0C2-4362-BC07-FA10828EEB6E}" type="presParOf" srcId="{4630958E-6972-4ACE-8289-A1DE4C5E505A}" destId="{BD0B1E98-5B50-4701-B8DF-27923FB2C0A8}" srcOrd="4" destOrd="0" presId="urn:microsoft.com/office/officeart/2008/layout/LinedList"/>
    <dgm:cxn modelId="{FA1852B3-A297-41D4-AD07-0B61ED122CA6}" type="presParOf" srcId="{BD0B1E98-5B50-4701-B8DF-27923FB2C0A8}" destId="{6F3D5287-299C-409C-8CCC-6BF61E61B34D}" srcOrd="0" destOrd="0" presId="urn:microsoft.com/office/officeart/2008/layout/LinedList"/>
    <dgm:cxn modelId="{8424AE15-DFA8-4FE4-BD59-CB0D7E277F73}" type="presParOf" srcId="{BD0B1E98-5B50-4701-B8DF-27923FB2C0A8}" destId="{0B87F114-8EE0-4154-B1F2-EF4AD1A06A18}" srcOrd="1" destOrd="0" presId="urn:microsoft.com/office/officeart/2008/layout/LinedList"/>
    <dgm:cxn modelId="{A40DB771-E4C0-459F-9D06-9DF6C8018289}" type="presParOf" srcId="{BD0B1E98-5B50-4701-B8DF-27923FB2C0A8}" destId="{2DBCF75B-2FC8-4B92-B936-EFC296009181}" srcOrd="2" destOrd="0" presId="urn:microsoft.com/office/officeart/2008/layout/LinedList"/>
    <dgm:cxn modelId="{D388B73D-7018-4229-B8F5-EB173ACCB981}" type="presParOf" srcId="{4630958E-6972-4ACE-8289-A1DE4C5E505A}" destId="{1ACEA96A-769D-48F7-864B-5DC1D56CEEEA}" srcOrd="5" destOrd="0" presId="urn:microsoft.com/office/officeart/2008/layout/LinedList"/>
    <dgm:cxn modelId="{7776C9DB-29FF-482F-B986-E39BFDC89798}" type="presParOf" srcId="{4630958E-6972-4ACE-8289-A1DE4C5E505A}" destId="{81263F46-813A-40A5-A602-1CE75A965F28}" srcOrd="6" destOrd="0" presId="urn:microsoft.com/office/officeart/2008/layout/LinedList"/>
    <dgm:cxn modelId="{350849FC-E83A-425E-96FF-C79EDF3B71E7}" type="presParOf" srcId="{4630958E-6972-4ACE-8289-A1DE4C5E505A}" destId="{959A35E6-C7E7-4609-9439-D2821B30020A}" srcOrd="7" destOrd="0" presId="urn:microsoft.com/office/officeart/2008/layout/LinedList"/>
    <dgm:cxn modelId="{2FBE1C15-3D55-40FB-BBAF-75BF71B00765}" type="presParOf" srcId="{959A35E6-C7E7-4609-9439-D2821B30020A}" destId="{399AB253-61AE-41A6-B18A-CDC8F5051B48}" srcOrd="0" destOrd="0" presId="urn:microsoft.com/office/officeart/2008/layout/LinedList"/>
    <dgm:cxn modelId="{36410784-87FF-440C-9DC9-619B44286F4D}" type="presParOf" srcId="{959A35E6-C7E7-4609-9439-D2821B30020A}" destId="{A3E840CD-6B63-4221-A641-1079E35C09F8}" srcOrd="1" destOrd="0" presId="urn:microsoft.com/office/officeart/2008/layout/LinedList"/>
    <dgm:cxn modelId="{2F966296-7F9B-41BC-BFE3-64BBE288BF10}" type="presParOf" srcId="{959A35E6-C7E7-4609-9439-D2821B30020A}" destId="{CD6467E9-E6F4-4B70-88FE-27042CB4872B}" srcOrd="2" destOrd="0" presId="urn:microsoft.com/office/officeart/2008/layout/LinedList"/>
    <dgm:cxn modelId="{4FDBFB73-FCD6-45A5-BB36-D04E1E9FEA11}" type="presParOf" srcId="{4630958E-6972-4ACE-8289-A1DE4C5E505A}" destId="{7BB5834A-ECE0-4BEC-90CB-6A3ECCD992AD}" srcOrd="8" destOrd="0" presId="urn:microsoft.com/office/officeart/2008/layout/LinedList"/>
    <dgm:cxn modelId="{D8DB5389-44FB-4199-88AB-329BECE73A31}" type="presParOf" srcId="{4630958E-6972-4ACE-8289-A1DE4C5E505A}" destId="{3B3B055E-ADD6-4161-816B-61F255BEF5EE}" srcOrd="9" destOrd="0" presId="urn:microsoft.com/office/officeart/2008/layout/LinedList"/>
    <dgm:cxn modelId="{A719488A-2BEF-4D1F-B766-488D68756F45}" type="presParOf" srcId="{4630958E-6972-4ACE-8289-A1DE4C5E505A}" destId="{D25F62C3-F70A-4D43-8C88-4AB3567263C8}" srcOrd="10" destOrd="0" presId="urn:microsoft.com/office/officeart/2008/layout/LinedList"/>
    <dgm:cxn modelId="{DE45640E-3525-4E88-988A-8C918B598B71}" type="presParOf" srcId="{D25F62C3-F70A-4D43-8C88-4AB3567263C8}" destId="{7F6542CB-2B94-4197-98CD-F8727BFF91A6}" srcOrd="0" destOrd="0" presId="urn:microsoft.com/office/officeart/2008/layout/LinedList"/>
    <dgm:cxn modelId="{43D6FE44-1700-47E6-905B-FA3429A464F8}" type="presParOf" srcId="{D25F62C3-F70A-4D43-8C88-4AB3567263C8}" destId="{50C88B5C-B94F-4487-8C8E-41C6063063DA}" srcOrd="1" destOrd="0" presId="urn:microsoft.com/office/officeart/2008/layout/LinedList"/>
    <dgm:cxn modelId="{FC5D75AE-E3AC-468B-95D5-EBD6DE65EBC0}" type="presParOf" srcId="{D25F62C3-F70A-4D43-8C88-4AB3567263C8}" destId="{3D57CEB4-862C-457A-BF00-23AAF87A4230}" srcOrd="2" destOrd="0" presId="urn:microsoft.com/office/officeart/2008/layout/LinedList"/>
    <dgm:cxn modelId="{E1A91322-4564-464E-8FAA-983765F4D2A0}" type="presParOf" srcId="{4630958E-6972-4ACE-8289-A1DE4C5E505A}" destId="{699844B1-2F72-4AD6-9268-1ACE95B238D4}" srcOrd="11" destOrd="0" presId="urn:microsoft.com/office/officeart/2008/layout/LinedList"/>
    <dgm:cxn modelId="{917E7561-4AA3-4D66-AE69-AE4D4368D58C}" type="presParOf" srcId="{4630958E-6972-4ACE-8289-A1DE4C5E505A}" destId="{4E847DF6-1A11-48EB-BD5E-25BA33F60B71}"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9C0E4-DC0A-49B9-BCDA-04C339C385F9}">
      <dsp:nvSpPr>
        <dsp:cNvPr id="0" name=""/>
        <dsp:cNvSpPr/>
      </dsp:nvSpPr>
      <dsp:spPr>
        <a:xfrm>
          <a:off x="0" y="0"/>
          <a:ext cx="11720051"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0D7A9B-B81A-46F5-BD8D-239A98AE141E}">
      <dsp:nvSpPr>
        <dsp:cNvPr id="0" name=""/>
        <dsp:cNvSpPr/>
      </dsp:nvSpPr>
      <dsp:spPr>
        <a:xfrm>
          <a:off x="0" y="0"/>
          <a:ext cx="2344010" cy="205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l-GR" sz="3300" b="1" kern="1200"/>
            <a:t>Ερωτήσεις</a:t>
          </a:r>
          <a:endParaRPr lang="en-US" sz="3300" kern="1200"/>
        </a:p>
      </dsp:txBody>
      <dsp:txXfrm>
        <a:off x="0" y="0"/>
        <a:ext cx="2344010" cy="2050027"/>
      </dsp:txXfrm>
    </dsp:sp>
    <dsp:sp modelId="{29DEFA09-093D-4FBA-8EE7-932988F28566}">
      <dsp:nvSpPr>
        <dsp:cNvPr id="0" name=""/>
        <dsp:cNvSpPr/>
      </dsp:nvSpPr>
      <dsp:spPr>
        <a:xfrm>
          <a:off x="2519810" y="24098"/>
          <a:ext cx="9200240" cy="481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a:t>Τι σημαίνει Βιώσιμη Ανάπτυξη και πώς καθιερώθηκε ο όρος;</a:t>
          </a:r>
          <a:endParaRPr lang="en-US" sz="1600" kern="1200"/>
        </a:p>
      </dsp:txBody>
      <dsp:txXfrm>
        <a:off x="2519810" y="24098"/>
        <a:ext cx="9200240" cy="481976"/>
      </dsp:txXfrm>
    </dsp:sp>
    <dsp:sp modelId="{5CC26E93-919E-4A90-9EDF-28827E706C84}">
      <dsp:nvSpPr>
        <dsp:cNvPr id="0" name=""/>
        <dsp:cNvSpPr/>
      </dsp:nvSpPr>
      <dsp:spPr>
        <a:xfrm>
          <a:off x="2344010" y="506075"/>
          <a:ext cx="937604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B87F114-8EE0-4154-B1F2-EF4AD1A06A18}">
      <dsp:nvSpPr>
        <dsp:cNvPr id="0" name=""/>
        <dsp:cNvSpPr/>
      </dsp:nvSpPr>
      <dsp:spPr>
        <a:xfrm>
          <a:off x="2519810" y="530174"/>
          <a:ext cx="9200240" cy="481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a:t>Πώς σχετίζεται συγκεκριμένα η Βιώσιμη Ανάπτυξη με περιβαλλοντικά, οικονομικά και κοινωνικά οφέλη;</a:t>
          </a:r>
          <a:endParaRPr lang="en-US" sz="1600" kern="1200"/>
        </a:p>
      </dsp:txBody>
      <dsp:txXfrm>
        <a:off x="2519810" y="530174"/>
        <a:ext cx="9200240" cy="481976"/>
      </dsp:txXfrm>
    </dsp:sp>
    <dsp:sp modelId="{1ACEA96A-769D-48F7-864B-5DC1D56CEEEA}">
      <dsp:nvSpPr>
        <dsp:cNvPr id="0" name=""/>
        <dsp:cNvSpPr/>
      </dsp:nvSpPr>
      <dsp:spPr>
        <a:xfrm>
          <a:off x="2344010" y="1012150"/>
          <a:ext cx="937604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E840CD-6B63-4221-A641-1079E35C09F8}">
      <dsp:nvSpPr>
        <dsp:cNvPr id="0" name=""/>
        <dsp:cNvSpPr/>
      </dsp:nvSpPr>
      <dsp:spPr>
        <a:xfrm>
          <a:off x="2519810" y="1036249"/>
          <a:ext cx="9200240" cy="481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a:t>Συνδέεται μόνο με την προστασία του περιβάλλοντος ή και με άλλους τομείς;</a:t>
          </a:r>
          <a:endParaRPr lang="en-US" sz="1600" kern="1200"/>
        </a:p>
      </dsp:txBody>
      <dsp:txXfrm>
        <a:off x="2519810" y="1036249"/>
        <a:ext cx="9200240" cy="481976"/>
      </dsp:txXfrm>
    </dsp:sp>
    <dsp:sp modelId="{7BB5834A-ECE0-4BEC-90CB-6A3ECCD992AD}">
      <dsp:nvSpPr>
        <dsp:cNvPr id="0" name=""/>
        <dsp:cNvSpPr/>
      </dsp:nvSpPr>
      <dsp:spPr>
        <a:xfrm>
          <a:off x="2344010" y="1518226"/>
          <a:ext cx="937604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C88B5C-B94F-4487-8C8E-41C6063063DA}">
      <dsp:nvSpPr>
        <dsp:cNvPr id="0" name=""/>
        <dsp:cNvSpPr/>
      </dsp:nvSpPr>
      <dsp:spPr>
        <a:xfrm>
          <a:off x="2519810" y="1542325"/>
          <a:ext cx="9200240" cy="4819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l-GR" sz="1600" kern="1200"/>
            <a:t>Τι είναι η Ατζέντα 2030 για τη Βιώσιμη Ανάπτυξη;</a:t>
          </a:r>
          <a:endParaRPr lang="en-US" sz="1600" kern="1200"/>
        </a:p>
      </dsp:txBody>
      <dsp:txXfrm>
        <a:off x="2519810" y="1542325"/>
        <a:ext cx="9200240" cy="481976"/>
      </dsp:txXfrm>
    </dsp:sp>
    <dsp:sp modelId="{699844B1-2F72-4AD6-9268-1ACE95B238D4}">
      <dsp:nvSpPr>
        <dsp:cNvPr id="0" name=""/>
        <dsp:cNvSpPr/>
      </dsp:nvSpPr>
      <dsp:spPr>
        <a:xfrm>
          <a:off x="2344010" y="2024301"/>
          <a:ext cx="937604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5066C9C-CEE2-8A33-7105-5F277F9DE6E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DCEFDECE-6D07-E00F-D05D-4903937DF9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F628AB86-8FFA-847C-4F38-2EFD066B1CA5}"/>
              </a:ext>
            </a:extLst>
          </p:cNvPr>
          <p:cNvSpPr>
            <a:spLocks noGrp="1"/>
          </p:cNvSpPr>
          <p:nvPr>
            <p:ph type="dt" sz="half" idx="10"/>
          </p:nvPr>
        </p:nvSpPr>
        <p:spPr/>
        <p:txBody>
          <a:bodyPr/>
          <a:lstStyle/>
          <a:p>
            <a:fld id="{2ACF102C-BB33-4ADC-9EF3-CC1C6FE7B060}" type="datetimeFigureOut">
              <a:rPr lang="el-GR" smtClean="0"/>
              <a:t>3/10/2024</a:t>
            </a:fld>
            <a:endParaRPr lang="el-GR"/>
          </a:p>
        </p:txBody>
      </p:sp>
      <p:sp>
        <p:nvSpPr>
          <p:cNvPr id="5" name="Θέση υποσέλιδου 4">
            <a:extLst>
              <a:ext uri="{FF2B5EF4-FFF2-40B4-BE49-F238E27FC236}">
                <a16:creationId xmlns:a16="http://schemas.microsoft.com/office/drawing/2014/main" id="{B87DA3CB-C0D3-1BC4-6BDA-34ED5A57389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B9861608-FC93-580A-67DE-FCAAC180FDFE}"/>
              </a:ext>
            </a:extLst>
          </p:cNvPr>
          <p:cNvSpPr>
            <a:spLocks noGrp="1"/>
          </p:cNvSpPr>
          <p:nvPr>
            <p:ph type="sldNum" sz="quarter" idx="12"/>
          </p:nvPr>
        </p:nvSpPr>
        <p:spPr/>
        <p:txBody>
          <a:bodyPr/>
          <a:lstStyle/>
          <a:p>
            <a:fld id="{18570150-42BD-4E14-A91B-842D0753BBB4}" type="slidenum">
              <a:rPr lang="el-GR" smtClean="0"/>
              <a:t>‹#›</a:t>
            </a:fld>
            <a:endParaRPr lang="el-GR"/>
          </a:p>
        </p:txBody>
      </p:sp>
    </p:spTree>
    <p:extLst>
      <p:ext uri="{BB962C8B-B14F-4D97-AF65-F5344CB8AC3E}">
        <p14:creationId xmlns:p14="http://schemas.microsoft.com/office/powerpoint/2010/main" val="3177752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B426A0D-7FE3-71E1-2319-09A57A0168C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1C92B83-8E4A-570E-F6D0-423B195777AC}"/>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DA960EC-3DC4-609A-3E3D-3CE04D5AB40F}"/>
              </a:ext>
            </a:extLst>
          </p:cNvPr>
          <p:cNvSpPr>
            <a:spLocks noGrp="1"/>
          </p:cNvSpPr>
          <p:nvPr>
            <p:ph type="dt" sz="half" idx="10"/>
          </p:nvPr>
        </p:nvSpPr>
        <p:spPr/>
        <p:txBody>
          <a:bodyPr/>
          <a:lstStyle/>
          <a:p>
            <a:fld id="{2ACF102C-BB33-4ADC-9EF3-CC1C6FE7B060}" type="datetimeFigureOut">
              <a:rPr lang="el-GR" smtClean="0"/>
              <a:t>3/10/2024</a:t>
            </a:fld>
            <a:endParaRPr lang="el-GR"/>
          </a:p>
        </p:txBody>
      </p:sp>
      <p:sp>
        <p:nvSpPr>
          <p:cNvPr id="5" name="Θέση υποσέλιδου 4">
            <a:extLst>
              <a:ext uri="{FF2B5EF4-FFF2-40B4-BE49-F238E27FC236}">
                <a16:creationId xmlns:a16="http://schemas.microsoft.com/office/drawing/2014/main" id="{20476903-780B-7984-64A6-A2346915A76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BD10767-0FC2-223D-ED20-77BB452FDA44}"/>
              </a:ext>
            </a:extLst>
          </p:cNvPr>
          <p:cNvSpPr>
            <a:spLocks noGrp="1"/>
          </p:cNvSpPr>
          <p:nvPr>
            <p:ph type="sldNum" sz="quarter" idx="12"/>
          </p:nvPr>
        </p:nvSpPr>
        <p:spPr/>
        <p:txBody>
          <a:bodyPr/>
          <a:lstStyle/>
          <a:p>
            <a:fld id="{18570150-42BD-4E14-A91B-842D0753BBB4}" type="slidenum">
              <a:rPr lang="el-GR" smtClean="0"/>
              <a:t>‹#›</a:t>
            </a:fld>
            <a:endParaRPr lang="el-GR"/>
          </a:p>
        </p:txBody>
      </p:sp>
    </p:spTree>
    <p:extLst>
      <p:ext uri="{BB962C8B-B14F-4D97-AF65-F5344CB8AC3E}">
        <p14:creationId xmlns:p14="http://schemas.microsoft.com/office/powerpoint/2010/main" val="89168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A35835C6-C508-03D4-D496-D3F167BE82B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ABF3AF9-A8A3-3E4C-C5EC-008159A922B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C6606CDA-56E5-D13B-7955-2662CB6EEE0C}"/>
              </a:ext>
            </a:extLst>
          </p:cNvPr>
          <p:cNvSpPr>
            <a:spLocks noGrp="1"/>
          </p:cNvSpPr>
          <p:nvPr>
            <p:ph type="dt" sz="half" idx="10"/>
          </p:nvPr>
        </p:nvSpPr>
        <p:spPr/>
        <p:txBody>
          <a:bodyPr/>
          <a:lstStyle/>
          <a:p>
            <a:fld id="{2ACF102C-BB33-4ADC-9EF3-CC1C6FE7B060}" type="datetimeFigureOut">
              <a:rPr lang="el-GR" smtClean="0"/>
              <a:t>3/10/2024</a:t>
            </a:fld>
            <a:endParaRPr lang="el-GR"/>
          </a:p>
        </p:txBody>
      </p:sp>
      <p:sp>
        <p:nvSpPr>
          <p:cNvPr id="5" name="Θέση υποσέλιδου 4">
            <a:extLst>
              <a:ext uri="{FF2B5EF4-FFF2-40B4-BE49-F238E27FC236}">
                <a16:creationId xmlns:a16="http://schemas.microsoft.com/office/drawing/2014/main" id="{93D3B21C-BAEA-7E13-3603-83CE91B5A13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5B4579D-5EFB-D8C4-51EA-90EC45A92092}"/>
              </a:ext>
            </a:extLst>
          </p:cNvPr>
          <p:cNvSpPr>
            <a:spLocks noGrp="1"/>
          </p:cNvSpPr>
          <p:nvPr>
            <p:ph type="sldNum" sz="quarter" idx="12"/>
          </p:nvPr>
        </p:nvSpPr>
        <p:spPr/>
        <p:txBody>
          <a:bodyPr/>
          <a:lstStyle/>
          <a:p>
            <a:fld id="{18570150-42BD-4E14-A91B-842D0753BBB4}" type="slidenum">
              <a:rPr lang="el-GR" smtClean="0"/>
              <a:t>‹#›</a:t>
            </a:fld>
            <a:endParaRPr lang="el-GR"/>
          </a:p>
        </p:txBody>
      </p:sp>
    </p:spTree>
    <p:extLst>
      <p:ext uri="{BB962C8B-B14F-4D97-AF65-F5344CB8AC3E}">
        <p14:creationId xmlns:p14="http://schemas.microsoft.com/office/powerpoint/2010/main" val="3522232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C4DD46-E05C-CF19-D3B0-9E330E65773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C200C36-926E-A764-95D2-DD1993EBA023}"/>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A3276CE-5F22-BCFF-51FB-66176582EAB8}"/>
              </a:ext>
            </a:extLst>
          </p:cNvPr>
          <p:cNvSpPr>
            <a:spLocks noGrp="1"/>
          </p:cNvSpPr>
          <p:nvPr>
            <p:ph type="dt" sz="half" idx="10"/>
          </p:nvPr>
        </p:nvSpPr>
        <p:spPr/>
        <p:txBody>
          <a:bodyPr/>
          <a:lstStyle/>
          <a:p>
            <a:fld id="{2ACF102C-BB33-4ADC-9EF3-CC1C6FE7B060}" type="datetimeFigureOut">
              <a:rPr lang="el-GR" smtClean="0"/>
              <a:t>3/10/2024</a:t>
            </a:fld>
            <a:endParaRPr lang="el-GR"/>
          </a:p>
        </p:txBody>
      </p:sp>
      <p:sp>
        <p:nvSpPr>
          <p:cNvPr id="5" name="Θέση υποσέλιδου 4">
            <a:extLst>
              <a:ext uri="{FF2B5EF4-FFF2-40B4-BE49-F238E27FC236}">
                <a16:creationId xmlns:a16="http://schemas.microsoft.com/office/drawing/2014/main" id="{FC364127-036F-F231-293D-665D03D9A23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C80D4CC-9734-0771-677B-A2C408E23662}"/>
              </a:ext>
            </a:extLst>
          </p:cNvPr>
          <p:cNvSpPr>
            <a:spLocks noGrp="1"/>
          </p:cNvSpPr>
          <p:nvPr>
            <p:ph type="sldNum" sz="quarter" idx="12"/>
          </p:nvPr>
        </p:nvSpPr>
        <p:spPr/>
        <p:txBody>
          <a:bodyPr/>
          <a:lstStyle/>
          <a:p>
            <a:fld id="{18570150-42BD-4E14-A91B-842D0753BBB4}" type="slidenum">
              <a:rPr lang="el-GR" smtClean="0"/>
              <a:t>‹#›</a:t>
            </a:fld>
            <a:endParaRPr lang="el-GR"/>
          </a:p>
        </p:txBody>
      </p:sp>
    </p:spTree>
    <p:extLst>
      <p:ext uri="{BB962C8B-B14F-4D97-AF65-F5344CB8AC3E}">
        <p14:creationId xmlns:p14="http://schemas.microsoft.com/office/powerpoint/2010/main" val="229064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213C1C-38A8-F47D-575A-56E7D44935F8}"/>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70B3E60-D2A1-7928-D719-55FE192ADE9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FD0B9D8-DA0A-03D2-2C19-B5AA0EB43BEF}"/>
              </a:ext>
            </a:extLst>
          </p:cNvPr>
          <p:cNvSpPr>
            <a:spLocks noGrp="1"/>
          </p:cNvSpPr>
          <p:nvPr>
            <p:ph type="dt" sz="half" idx="10"/>
          </p:nvPr>
        </p:nvSpPr>
        <p:spPr/>
        <p:txBody>
          <a:bodyPr/>
          <a:lstStyle/>
          <a:p>
            <a:fld id="{2ACF102C-BB33-4ADC-9EF3-CC1C6FE7B060}" type="datetimeFigureOut">
              <a:rPr lang="el-GR" smtClean="0"/>
              <a:t>3/10/2024</a:t>
            </a:fld>
            <a:endParaRPr lang="el-GR"/>
          </a:p>
        </p:txBody>
      </p:sp>
      <p:sp>
        <p:nvSpPr>
          <p:cNvPr id="5" name="Θέση υποσέλιδου 4">
            <a:extLst>
              <a:ext uri="{FF2B5EF4-FFF2-40B4-BE49-F238E27FC236}">
                <a16:creationId xmlns:a16="http://schemas.microsoft.com/office/drawing/2014/main" id="{A7903972-247A-4E5D-4A00-55F88A364EE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F4D747E-7037-AFA3-93C9-5CDC69FA8BB7}"/>
              </a:ext>
            </a:extLst>
          </p:cNvPr>
          <p:cNvSpPr>
            <a:spLocks noGrp="1"/>
          </p:cNvSpPr>
          <p:nvPr>
            <p:ph type="sldNum" sz="quarter" idx="12"/>
          </p:nvPr>
        </p:nvSpPr>
        <p:spPr/>
        <p:txBody>
          <a:bodyPr/>
          <a:lstStyle/>
          <a:p>
            <a:fld id="{18570150-42BD-4E14-A91B-842D0753BBB4}" type="slidenum">
              <a:rPr lang="el-GR" smtClean="0"/>
              <a:t>‹#›</a:t>
            </a:fld>
            <a:endParaRPr lang="el-GR"/>
          </a:p>
        </p:txBody>
      </p:sp>
    </p:spTree>
    <p:extLst>
      <p:ext uri="{BB962C8B-B14F-4D97-AF65-F5344CB8AC3E}">
        <p14:creationId xmlns:p14="http://schemas.microsoft.com/office/powerpoint/2010/main" val="179574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1451DA-26B7-1F96-CA9D-ED96632B9F2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C632D3C-8193-A015-59EA-750726DB25D2}"/>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AF25B131-046D-7682-D23D-E9340751823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FFAE568-C418-0B7A-5B28-AD3560FAFC88}"/>
              </a:ext>
            </a:extLst>
          </p:cNvPr>
          <p:cNvSpPr>
            <a:spLocks noGrp="1"/>
          </p:cNvSpPr>
          <p:nvPr>
            <p:ph type="dt" sz="half" idx="10"/>
          </p:nvPr>
        </p:nvSpPr>
        <p:spPr/>
        <p:txBody>
          <a:bodyPr/>
          <a:lstStyle/>
          <a:p>
            <a:fld id="{2ACF102C-BB33-4ADC-9EF3-CC1C6FE7B060}" type="datetimeFigureOut">
              <a:rPr lang="el-GR" smtClean="0"/>
              <a:t>3/10/2024</a:t>
            </a:fld>
            <a:endParaRPr lang="el-GR"/>
          </a:p>
        </p:txBody>
      </p:sp>
      <p:sp>
        <p:nvSpPr>
          <p:cNvPr id="6" name="Θέση υποσέλιδου 5">
            <a:extLst>
              <a:ext uri="{FF2B5EF4-FFF2-40B4-BE49-F238E27FC236}">
                <a16:creationId xmlns:a16="http://schemas.microsoft.com/office/drawing/2014/main" id="{27B89816-6E38-0706-CE55-13278BFC27F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FD152B7-294F-F38E-E093-D79C0E0A1135}"/>
              </a:ext>
            </a:extLst>
          </p:cNvPr>
          <p:cNvSpPr>
            <a:spLocks noGrp="1"/>
          </p:cNvSpPr>
          <p:nvPr>
            <p:ph type="sldNum" sz="quarter" idx="12"/>
          </p:nvPr>
        </p:nvSpPr>
        <p:spPr/>
        <p:txBody>
          <a:bodyPr/>
          <a:lstStyle/>
          <a:p>
            <a:fld id="{18570150-42BD-4E14-A91B-842D0753BBB4}" type="slidenum">
              <a:rPr lang="el-GR" smtClean="0"/>
              <a:t>‹#›</a:t>
            </a:fld>
            <a:endParaRPr lang="el-GR"/>
          </a:p>
        </p:txBody>
      </p:sp>
    </p:spTree>
    <p:extLst>
      <p:ext uri="{BB962C8B-B14F-4D97-AF65-F5344CB8AC3E}">
        <p14:creationId xmlns:p14="http://schemas.microsoft.com/office/powerpoint/2010/main" val="520155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FD88CA4-963C-A8E2-5090-10192AE93EB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DCF5229-3C66-3E4B-92CC-9B817D497B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B5AD5010-025A-72BD-0C80-8FBDAD59A9C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806CECE2-D48C-F558-19F5-50335149B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3596B8F-9F7F-4121-D850-EF767FA1D5FC}"/>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424A0552-3987-6637-831F-BE3475EA372E}"/>
              </a:ext>
            </a:extLst>
          </p:cNvPr>
          <p:cNvSpPr>
            <a:spLocks noGrp="1"/>
          </p:cNvSpPr>
          <p:nvPr>
            <p:ph type="dt" sz="half" idx="10"/>
          </p:nvPr>
        </p:nvSpPr>
        <p:spPr/>
        <p:txBody>
          <a:bodyPr/>
          <a:lstStyle/>
          <a:p>
            <a:fld id="{2ACF102C-BB33-4ADC-9EF3-CC1C6FE7B060}" type="datetimeFigureOut">
              <a:rPr lang="el-GR" smtClean="0"/>
              <a:t>3/10/2024</a:t>
            </a:fld>
            <a:endParaRPr lang="el-GR"/>
          </a:p>
        </p:txBody>
      </p:sp>
      <p:sp>
        <p:nvSpPr>
          <p:cNvPr id="8" name="Θέση υποσέλιδου 7">
            <a:extLst>
              <a:ext uri="{FF2B5EF4-FFF2-40B4-BE49-F238E27FC236}">
                <a16:creationId xmlns:a16="http://schemas.microsoft.com/office/drawing/2014/main" id="{23F660EE-20D9-36AB-4280-B521AE4AA85D}"/>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44F781B3-F277-BB05-E96B-270C171B1098}"/>
              </a:ext>
            </a:extLst>
          </p:cNvPr>
          <p:cNvSpPr>
            <a:spLocks noGrp="1"/>
          </p:cNvSpPr>
          <p:nvPr>
            <p:ph type="sldNum" sz="quarter" idx="12"/>
          </p:nvPr>
        </p:nvSpPr>
        <p:spPr/>
        <p:txBody>
          <a:bodyPr/>
          <a:lstStyle/>
          <a:p>
            <a:fld id="{18570150-42BD-4E14-A91B-842D0753BBB4}" type="slidenum">
              <a:rPr lang="el-GR" smtClean="0"/>
              <a:t>‹#›</a:t>
            </a:fld>
            <a:endParaRPr lang="el-GR"/>
          </a:p>
        </p:txBody>
      </p:sp>
    </p:spTree>
    <p:extLst>
      <p:ext uri="{BB962C8B-B14F-4D97-AF65-F5344CB8AC3E}">
        <p14:creationId xmlns:p14="http://schemas.microsoft.com/office/powerpoint/2010/main" val="3611527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A8362E6-CC4D-AF7B-532A-D8CA7EC282D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3BD15DD1-E0C4-5612-95F4-61637CAA540F}"/>
              </a:ext>
            </a:extLst>
          </p:cNvPr>
          <p:cNvSpPr>
            <a:spLocks noGrp="1"/>
          </p:cNvSpPr>
          <p:nvPr>
            <p:ph type="dt" sz="half" idx="10"/>
          </p:nvPr>
        </p:nvSpPr>
        <p:spPr/>
        <p:txBody>
          <a:bodyPr/>
          <a:lstStyle/>
          <a:p>
            <a:fld id="{2ACF102C-BB33-4ADC-9EF3-CC1C6FE7B060}" type="datetimeFigureOut">
              <a:rPr lang="el-GR" smtClean="0"/>
              <a:t>3/10/2024</a:t>
            </a:fld>
            <a:endParaRPr lang="el-GR"/>
          </a:p>
        </p:txBody>
      </p:sp>
      <p:sp>
        <p:nvSpPr>
          <p:cNvPr id="4" name="Θέση υποσέλιδου 3">
            <a:extLst>
              <a:ext uri="{FF2B5EF4-FFF2-40B4-BE49-F238E27FC236}">
                <a16:creationId xmlns:a16="http://schemas.microsoft.com/office/drawing/2014/main" id="{D3EFF7AA-9319-3848-9676-062D1AD803E4}"/>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185C6C96-69F8-431A-1D8F-70439C1C80C0}"/>
              </a:ext>
            </a:extLst>
          </p:cNvPr>
          <p:cNvSpPr>
            <a:spLocks noGrp="1"/>
          </p:cNvSpPr>
          <p:nvPr>
            <p:ph type="sldNum" sz="quarter" idx="12"/>
          </p:nvPr>
        </p:nvSpPr>
        <p:spPr/>
        <p:txBody>
          <a:bodyPr/>
          <a:lstStyle/>
          <a:p>
            <a:fld id="{18570150-42BD-4E14-A91B-842D0753BBB4}" type="slidenum">
              <a:rPr lang="el-GR" smtClean="0"/>
              <a:t>‹#›</a:t>
            </a:fld>
            <a:endParaRPr lang="el-GR"/>
          </a:p>
        </p:txBody>
      </p:sp>
    </p:spTree>
    <p:extLst>
      <p:ext uri="{BB962C8B-B14F-4D97-AF65-F5344CB8AC3E}">
        <p14:creationId xmlns:p14="http://schemas.microsoft.com/office/powerpoint/2010/main" val="61854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4598CCF2-AABC-DA0F-9838-06921F019F72}"/>
              </a:ext>
            </a:extLst>
          </p:cNvPr>
          <p:cNvSpPr>
            <a:spLocks noGrp="1"/>
          </p:cNvSpPr>
          <p:nvPr>
            <p:ph type="dt" sz="half" idx="10"/>
          </p:nvPr>
        </p:nvSpPr>
        <p:spPr/>
        <p:txBody>
          <a:bodyPr/>
          <a:lstStyle/>
          <a:p>
            <a:fld id="{2ACF102C-BB33-4ADC-9EF3-CC1C6FE7B060}" type="datetimeFigureOut">
              <a:rPr lang="el-GR" smtClean="0"/>
              <a:t>3/10/2024</a:t>
            </a:fld>
            <a:endParaRPr lang="el-GR"/>
          </a:p>
        </p:txBody>
      </p:sp>
      <p:sp>
        <p:nvSpPr>
          <p:cNvPr id="3" name="Θέση υποσέλιδου 2">
            <a:extLst>
              <a:ext uri="{FF2B5EF4-FFF2-40B4-BE49-F238E27FC236}">
                <a16:creationId xmlns:a16="http://schemas.microsoft.com/office/drawing/2014/main" id="{C5C3997C-3163-E198-CEAB-BC010944219C}"/>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924F8C27-840E-14A6-1247-43789997F46A}"/>
              </a:ext>
            </a:extLst>
          </p:cNvPr>
          <p:cNvSpPr>
            <a:spLocks noGrp="1"/>
          </p:cNvSpPr>
          <p:nvPr>
            <p:ph type="sldNum" sz="quarter" idx="12"/>
          </p:nvPr>
        </p:nvSpPr>
        <p:spPr/>
        <p:txBody>
          <a:bodyPr/>
          <a:lstStyle/>
          <a:p>
            <a:fld id="{18570150-42BD-4E14-A91B-842D0753BBB4}" type="slidenum">
              <a:rPr lang="el-GR" smtClean="0"/>
              <a:t>‹#›</a:t>
            </a:fld>
            <a:endParaRPr lang="el-GR"/>
          </a:p>
        </p:txBody>
      </p:sp>
    </p:spTree>
    <p:extLst>
      <p:ext uri="{BB962C8B-B14F-4D97-AF65-F5344CB8AC3E}">
        <p14:creationId xmlns:p14="http://schemas.microsoft.com/office/powerpoint/2010/main" val="1536205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4C3ADD0-4FEC-7572-3C98-EE27178195E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583FA57-3B4E-D431-85BC-CEA263DA2B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12CD348-A89F-B411-DB37-3698C3589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1F1F562-8283-9626-D40C-19687C67B893}"/>
              </a:ext>
            </a:extLst>
          </p:cNvPr>
          <p:cNvSpPr>
            <a:spLocks noGrp="1"/>
          </p:cNvSpPr>
          <p:nvPr>
            <p:ph type="dt" sz="half" idx="10"/>
          </p:nvPr>
        </p:nvSpPr>
        <p:spPr/>
        <p:txBody>
          <a:bodyPr/>
          <a:lstStyle/>
          <a:p>
            <a:fld id="{2ACF102C-BB33-4ADC-9EF3-CC1C6FE7B060}" type="datetimeFigureOut">
              <a:rPr lang="el-GR" smtClean="0"/>
              <a:t>3/10/2024</a:t>
            </a:fld>
            <a:endParaRPr lang="el-GR"/>
          </a:p>
        </p:txBody>
      </p:sp>
      <p:sp>
        <p:nvSpPr>
          <p:cNvPr id="6" name="Θέση υποσέλιδου 5">
            <a:extLst>
              <a:ext uri="{FF2B5EF4-FFF2-40B4-BE49-F238E27FC236}">
                <a16:creationId xmlns:a16="http://schemas.microsoft.com/office/drawing/2014/main" id="{C36B65C4-BFE0-321B-97D0-F7809B527AD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BF1A0E0-58DE-0F95-DA65-60B4CDBC1615}"/>
              </a:ext>
            </a:extLst>
          </p:cNvPr>
          <p:cNvSpPr>
            <a:spLocks noGrp="1"/>
          </p:cNvSpPr>
          <p:nvPr>
            <p:ph type="sldNum" sz="quarter" idx="12"/>
          </p:nvPr>
        </p:nvSpPr>
        <p:spPr/>
        <p:txBody>
          <a:bodyPr/>
          <a:lstStyle/>
          <a:p>
            <a:fld id="{18570150-42BD-4E14-A91B-842D0753BBB4}" type="slidenum">
              <a:rPr lang="el-GR" smtClean="0"/>
              <a:t>‹#›</a:t>
            </a:fld>
            <a:endParaRPr lang="el-GR"/>
          </a:p>
        </p:txBody>
      </p:sp>
    </p:spTree>
    <p:extLst>
      <p:ext uri="{BB962C8B-B14F-4D97-AF65-F5344CB8AC3E}">
        <p14:creationId xmlns:p14="http://schemas.microsoft.com/office/powerpoint/2010/main" val="1170990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370D543-BAAA-A278-794A-2D0F86C83D1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9C1B298-9D5D-AA60-CD2B-92EE5BF28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C0A9B225-C311-5B94-9DAC-BBD71B8A90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FF7E103-51E1-CF43-BF95-B02C96DCA677}"/>
              </a:ext>
            </a:extLst>
          </p:cNvPr>
          <p:cNvSpPr>
            <a:spLocks noGrp="1"/>
          </p:cNvSpPr>
          <p:nvPr>
            <p:ph type="dt" sz="half" idx="10"/>
          </p:nvPr>
        </p:nvSpPr>
        <p:spPr/>
        <p:txBody>
          <a:bodyPr/>
          <a:lstStyle/>
          <a:p>
            <a:fld id="{2ACF102C-BB33-4ADC-9EF3-CC1C6FE7B060}" type="datetimeFigureOut">
              <a:rPr lang="el-GR" smtClean="0"/>
              <a:t>3/10/2024</a:t>
            </a:fld>
            <a:endParaRPr lang="el-GR"/>
          </a:p>
        </p:txBody>
      </p:sp>
      <p:sp>
        <p:nvSpPr>
          <p:cNvPr id="6" name="Θέση υποσέλιδου 5">
            <a:extLst>
              <a:ext uri="{FF2B5EF4-FFF2-40B4-BE49-F238E27FC236}">
                <a16:creationId xmlns:a16="http://schemas.microsoft.com/office/drawing/2014/main" id="{4EAB9426-FBE5-DBB6-2553-B7AB296ED266}"/>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E929C53-9034-FEF0-866D-82E826762E90}"/>
              </a:ext>
            </a:extLst>
          </p:cNvPr>
          <p:cNvSpPr>
            <a:spLocks noGrp="1"/>
          </p:cNvSpPr>
          <p:nvPr>
            <p:ph type="sldNum" sz="quarter" idx="12"/>
          </p:nvPr>
        </p:nvSpPr>
        <p:spPr/>
        <p:txBody>
          <a:bodyPr/>
          <a:lstStyle/>
          <a:p>
            <a:fld id="{18570150-42BD-4E14-A91B-842D0753BBB4}" type="slidenum">
              <a:rPr lang="el-GR" smtClean="0"/>
              <a:t>‹#›</a:t>
            </a:fld>
            <a:endParaRPr lang="el-GR"/>
          </a:p>
        </p:txBody>
      </p:sp>
    </p:spTree>
    <p:extLst>
      <p:ext uri="{BB962C8B-B14F-4D97-AF65-F5344CB8AC3E}">
        <p14:creationId xmlns:p14="http://schemas.microsoft.com/office/powerpoint/2010/main" val="3634692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C7F803DD-4840-3202-9649-3628885BE6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E9E3BFE-C4AE-AB62-C780-A5BEFCE9C6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9901916-9386-399B-F852-A452BE4537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ACF102C-BB33-4ADC-9EF3-CC1C6FE7B060}" type="datetimeFigureOut">
              <a:rPr lang="el-GR" smtClean="0"/>
              <a:t>3/10/2024</a:t>
            </a:fld>
            <a:endParaRPr lang="el-GR"/>
          </a:p>
        </p:txBody>
      </p:sp>
      <p:sp>
        <p:nvSpPr>
          <p:cNvPr id="5" name="Θέση υποσέλιδου 4">
            <a:extLst>
              <a:ext uri="{FF2B5EF4-FFF2-40B4-BE49-F238E27FC236}">
                <a16:creationId xmlns:a16="http://schemas.microsoft.com/office/drawing/2014/main" id="{3BD8AA92-1E14-1C95-56A4-7331224680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4BB6F04-4C64-3CA4-C131-CF1D7CA88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570150-42BD-4E14-A91B-842D0753BBB4}" type="slidenum">
              <a:rPr lang="el-GR" smtClean="0"/>
              <a:t>‹#›</a:t>
            </a:fld>
            <a:endParaRPr lang="el-GR"/>
          </a:p>
        </p:txBody>
      </p:sp>
    </p:spTree>
    <p:extLst>
      <p:ext uri="{BB962C8B-B14F-4D97-AF65-F5344CB8AC3E}">
        <p14:creationId xmlns:p14="http://schemas.microsoft.com/office/powerpoint/2010/main" val="154232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gemini.googl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copilot.microsoft.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uCDOm4AcPQk?feature=oembed" TargetMode="External"/><Relationship Id="rId1" Type="http://schemas.openxmlformats.org/officeDocument/2006/relationships/video" Target="https://www.youtube.com/embed/OasbYWF4_S8?feature=oembed" TargetMode="Externa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mathway.com/Algebra"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yellow.ai/blog/chatbots-for-education/" TargetMode="External"/><Relationship Id="rId3" Type="http://schemas.openxmlformats.org/officeDocument/2006/relationships/hyperlink" Target="https://en.wikipedia.org/wiki/ArXiv_(identifier)" TargetMode="External"/><Relationship Id="rId7" Type="http://schemas.openxmlformats.org/officeDocument/2006/relationships/hyperlink" Target="https://educationaltechnologyjournal.springeropen.com/articles/10.1186/s41239-023-00426-1" TargetMode="External"/><Relationship Id="rId2" Type="http://schemas.openxmlformats.org/officeDocument/2006/relationships/hyperlink" Target="https://doi.org/10.3390%2Finfo13010041" TargetMode="External"/><Relationship Id="rId1" Type="http://schemas.openxmlformats.org/officeDocument/2006/relationships/slideLayout" Target="../slideLayouts/slideLayout2.xml"/><Relationship Id="rId6" Type="http://schemas.openxmlformats.org/officeDocument/2006/relationships/hyperlink" Target="https://zapier.com/blog/best-ai-chatbot/" TargetMode="External"/><Relationship Id="rId5" Type="http://schemas.openxmlformats.org/officeDocument/2006/relationships/hyperlink" Target="https://en.wikipedia.org/wiki/Doi_(identifier)" TargetMode="External"/><Relationship Id="rId4" Type="http://schemas.openxmlformats.org/officeDocument/2006/relationships/hyperlink" Target="https://arxiv.org/abs/2201.0665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https://www.youtube.com/embed/qwOkasmQcTo?start=1&amp;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ai.meta.com/meta-ai/" TargetMode="External"/><Relationship Id="rId3" Type="http://schemas.openxmlformats.org/officeDocument/2006/relationships/hyperlink" Target="https://claude.ai/" TargetMode="External"/><Relationship Id="rId7" Type="http://schemas.openxmlformats.org/officeDocument/2006/relationships/hyperlink" Target="https://www.perplexity.ai/" TargetMode="External"/><Relationship Id="rId2" Type="http://schemas.openxmlformats.org/officeDocument/2006/relationships/hyperlink" Target="https://chatgpt.com/" TargetMode="External"/><Relationship Id="rId1" Type="http://schemas.openxmlformats.org/officeDocument/2006/relationships/slideLayout" Target="../slideLayouts/slideLayout2.xml"/><Relationship Id="rId6" Type="http://schemas.openxmlformats.org/officeDocument/2006/relationships/hyperlink" Target="https://copilot.microsoft.com/" TargetMode="External"/><Relationship Id="rId5" Type="http://schemas.openxmlformats.org/officeDocument/2006/relationships/hyperlink" Target="https://zapier.com/central" TargetMode="External"/><Relationship Id="rId10" Type="http://schemas.openxmlformats.org/officeDocument/2006/relationships/hyperlink" Target="https://www.jasper.ai/" TargetMode="External"/><Relationship Id="rId4" Type="http://schemas.openxmlformats.org/officeDocument/2006/relationships/hyperlink" Target="https://gemini.google.com/" TargetMode="External"/><Relationship Id="rId9" Type="http://schemas.openxmlformats.org/officeDocument/2006/relationships/hyperlink" Target="https://zapier.com/ai/chatbot"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chatgpt.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στιγμιότυπο οθόνης, άτομο, φως&#10;&#10;Περιγραφή που δημιουργήθηκε αυτόματα">
            <a:extLst>
              <a:ext uri="{FF2B5EF4-FFF2-40B4-BE49-F238E27FC236}">
                <a16:creationId xmlns:a16="http://schemas.microsoft.com/office/drawing/2014/main" id="{06922F99-456D-C8E6-A5C8-712F9EF854D4}"/>
              </a:ext>
            </a:extLst>
          </p:cNvPr>
          <p:cNvPicPr>
            <a:picLocks noChangeAspect="1"/>
          </p:cNvPicPr>
          <p:nvPr/>
        </p:nvPicPr>
        <p:blipFill>
          <a:blip r:embed="rId2">
            <a:extLst>
              <a:ext uri="{28A0092B-C50C-407E-A947-70E740481C1C}">
                <a14:useLocalDpi xmlns:a14="http://schemas.microsoft.com/office/drawing/2010/main" val="0"/>
              </a:ext>
            </a:extLst>
          </a:blip>
          <a:srcRect l="23239" r="12125" b="9091"/>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D915E818-CAEE-1842-F7B2-B31955F7638E}"/>
              </a:ext>
            </a:extLst>
          </p:cNvPr>
          <p:cNvSpPr>
            <a:spLocks noGrp="1"/>
          </p:cNvSpPr>
          <p:nvPr>
            <p:ph type="ctrTitle"/>
          </p:nvPr>
        </p:nvSpPr>
        <p:spPr>
          <a:xfrm>
            <a:off x="477981" y="771988"/>
            <a:ext cx="4023360" cy="3793220"/>
          </a:xfrm>
        </p:spPr>
        <p:txBody>
          <a:bodyPr anchor="b">
            <a:normAutofit/>
          </a:bodyPr>
          <a:lstStyle/>
          <a:p>
            <a:pPr algn="l"/>
            <a:r>
              <a:rPr lang="en-US" sz="4800" dirty="0" err="1">
                <a:solidFill>
                  <a:schemeClr val="bg1"/>
                </a:solidFill>
              </a:rPr>
              <a:t>ChatBots</a:t>
            </a:r>
            <a:r>
              <a:rPr lang="en-US" sz="4800" dirty="0">
                <a:solidFill>
                  <a:schemeClr val="bg1"/>
                </a:solidFill>
              </a:rPr>
              <a:t> </a:t>
            </a:r>
            <a:br>
              <a:rPr lang="el-GR" sz="4800" dirty="0">
                <a:solidFill>
                  <a:schemeClr val="bg1"/>
                </a:solidFill>
              </a:rPr>
            </a:br>
            <a:r>
              <a:rPr lang="el-GR" sz="4800" dirty="0">
                <a:solidFill>
                  <a:schemeClr val="bg1"/>
                </a:solidFill>
              </a:rPr>
              <a:t>&amp; </a:t>
            </a:r>
            <a:br>
              <a:rPr lang="el-GR" sz="4800" dirty="0">
                <a:solidFill>
                  <a:schemeClr val="bg1"/>
                </a:solidFill>
              </a:rPr>
            </a:br>
            <a:r>
              <a:rPr lang="el-GR" sz="4800" dirty="0">
                <a:solidFill>
                  <a:schemeClr val="bg1"/>
                </a:solidFill>
              </a:rPr>
              <a:t>Εκπαιδευτικές Διαδικασίες</a:t>
            </a:r>
          </a:p>
        </p:txBody>
      </p:sp>
      <p:sp>
        <p:nvSpPr>
          <p:cNvPr id="3" name="Υπότιτλος 2">
            <a:extLst>
              <a:ext uri="{FF2B5EF4-FFF2-40B4-BE49-F238E27FC236}">
                <a16:creationId xmlns:a16="http://schemas.microsoft.com/office/drawing/2014/main" id="{0D0B250E-E29E-FFC6-3701-C4138C22D02A}"/>
              </a:ext>
            </a:extLst>
          </p:cNvPr>
          <p:cNvSpPr>
            <a:spLocks noGrp="1"/>
          </p:cNvSpPr>
          <p:nvPr>
            <p:ph type="subTitle" idx="1"/>
          </p:nvPr>
        </p:nvSpPr>
        <p:spPr>
          <a:xfrm>
            <a:off x="477980" y="4872922"/>
            <a:ext cx="4023359" cy="1208141"/>
          </a:xfrm>
        </p:spPr>
        <p:txBody>
          <a:bodyPr>
            <a:normAutofit/>
          </a:bodyPr>
          <a:lstStyle/>
          <a:p>
            <a:pPr algn="l"/>
            <a:r>
              <a:rPr lang="el-GR" sz="1700" i="1" dirty="0">
                <a:solidFill>
                  <a:schemeClr val="bg1"/>
                </a:solidFill>
              </a:rPr>
              <a:t>Μιχαήλ Κλεισαρχάκης </a:t>
            </a:r>
            <a:br>
              <a:rPr lang="el-GR" sz="1700" i="1" dirty="0">
                <a:solidFill>
                  <a:schemeClr val="bg1"/>
                </a:solidFill>
              </a:rPr>
            </a:br>
            <a:r>
              <a:rPr lang="el-GR" sz="1700" i="1" dirty="0" err="1">
                <a:solidFill>
                  <a:schemeClr val="bg1"/>
                </a:solidFill>
              </a:rPr>
              <a:t>Ε.Δι.Π</a:t>
            </a:r>
            <a:r>
              <a:rPr lang="el-GR" sz="1700" i="1" dirty="0">
                <a:solidFill>
                  <a:schemeClr val="bg1"/>
                </a:solidFill>
              </a:rPr>
              <a:t>. ΣΘΕΤΕ Πανεπιστήμιο Κρήτης</a:t>
            </a:r>
          </a:p>
          <a:p>
            <a:pPr algn="l"/>
            <a:r>
              <a:rPr lang="el-GR" sz="1700" dirty="0">
                <a:solidFill>
                  <a:schemeClr val="bg1"/>
                </a:solidFill>
              </a:rPr>
              <a:t>©2024</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731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91C5B65-2E6C-21CB-FB84-2C8087A39F94}"/>
              </a:ext>
            </a:extLst>
          </p:cNvPr>
          <p:cNvSpPr>
            <a:spLocks noGrp="1"/>
          </p:cNvSpPr>
          <p:nvPr>
            <p:ph type="title"/>
          </p:nvPr>
        </p:nvSpPr>
        <p:spPr>
          <a:xfrm>
            <a:off x="5297762" y="329184"/>
            <a:ext cx="6251110" cy="1783080"/>
          </a:xfrm>
        </p:spPr>
        <p:txBody>
          <a:bodyPr anchor="b">
            <a:normAutofit/>
          </a:bodyPr>
          <a:lstStyle/>
          <a:p>
            <a:r>
              <a:rPr lang="nl-NL" sz="3800" b="1"/>
              <a:t>Google Gemini (</a:t>
            </a:r>
            <a:r>
              <a:rPr lang="nl-NL" sz="3800">
                <a:hlinkClick r:id="rId2"/>
              </a:rPr>
              <a:t>https://gemini.google.com/</a:t>
            </a:r>
            <a:r>
              <a:rPr lang="nl-NL" sz="3800" b="1"/>
              <a:t>)</a:t>
            </a:r>
            <a:endParaRPr lang="el-GR" sz="3800"/>
          </a:p>
        </p:txBody>
      </p:sp>
      <p:pic>
        <p:nvPicPr>
          <p:cNvPr id="5" name="Εικόνα 4" descr="Εικόνα που περιέχει κείμενο, γραφιστική, καρτούν, στιγμιότυπο οθόνης&#10;&#10;Περιγραφή που δημιουργήθηκε αυτόματα">
            <a:extLst>
              <a:ext uri="{FF2B5EF4-FFF2-40B4-BE49-F238E27FC236}">
                <a16:creationId xmlns:a16="http://schemas.microsoft.com/office/drawing/2014/main" id="{2D50C0CA-BC2C-492A-2EB5-94D8BE11F507}"/>
              </a:ext>
            </a:extLst>
          </p:cNvPr>
          <p:cNvPicPr>
            <a:picLocks noChangeAspect="1"/>
          </p:cNvPicPr>
          <p:nvPr/>
        </p:nvPicPr>
        <p:blipFill>
          <a:blip r:embed="rId3">
            <a:extLst>
              <a:ext uri="{28A0092B-C50C-407E-A947-70E740481C1C}">
                <a14:useLocalDpi xmlns:a14="http://schemas.microsoft.com/office/drawing/2010/main" val="0"/>
              </a:ext>
            </a:extLst>
          </a:blip>
          <a:srcRect l="20671" r="4112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5"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A98F605-F5F3-5DF5-3972-BDCDF4C95A70}"/>
              </a:ext>
            </a:extLst>
          </p:cNvPr>
          <p:cNvSpPr>
            <a:spLocks noGrp="1"/>
          </p:cNvSpPr>
          <p:nvPr>
            <p:ph idx="1"/>
          </p:nvPr>
        </p:nvSpPr>
        <p:spPr>
          <a:xfrm>
            <a:off x="5297762" y="2576052"/>
            <a:ext cx="6251110" cy="4170254"/>
          </a:xfrm>
        </p:spPr>
        <p:txBody>
          <a:bodyPr>
            <a:normAutofit fontScale="92500" lnSpcReduction="10000"/>
          </a:bodyPr>
          <a:lstStyle/>
          <a:p>
            <a:pPr marL="0" indent="0" algn="just">
              <a:buNone/>
            </a:pPr>
            <a:r>
              <a:rPr lang="el-GR" sz="2400" dirty="0"/>
              <a:t>Το </a:t>
            </a:r>
            <a:r>
              <a:rPr lang="el-GR" sz="2400" b="1" dirty="0" err="1"/>
              <a:t>Gemini</a:t>
            </a:r>
            <a:r>
              <a:rPr lang="el-GR" sz="2400" dirty="0"/>
              <a:t> είναι το πρώην </a:t>
            </a:r>
            <a:r>
              <a:rPr lang="el-GR" sz="2400" dirty="0" err="1"/>
              <a:t>Bard</a:t>
            </a:r>
            <a:r>
              <a:rPr lang="el-GR" sz="2400" b="1" dirty="0"/>
              <a:t>,</a:t>
            </a:r>
            <a:r>
              <a:rPr lang="el-GR" sz="2400" dirty="0"/>
              <a:t> ένα ακόμα </a:t>
            </a:r>
            <a:r>
              <a:rPr lang="el-GR" sz="2400" dirty="0" err="1"/>
              <a:t>chatbot</a:t>
            </a:r>
            <a:r>
              <a:rPr lang="el-GR" sz="2400" dirty="0"/>
              <a:t> συνομιλίας  με τεχνητή νοημοσύνη. Αναπτύχθηκε από την </a:t>
            </a:r>
            <a:r>
              <a:rPr lang="el-GR" sz="2400" b="1" dirty="0" err="1"/>
              <a:t>Google</a:t>
            </a:r>
            <a:r>
              <a:rPr lang="el-GR" sz="2400" dirty="0"/>
              <a:t> για να ανταγωνιστεί τα </a:t>
            </a:r>
            <a:r>
              <a:rPr lang="el-GR" sz="2400" dirty="0" err="1"/>
              <a:t>chatGPT</a:t>
            </a:r>
            <a:r>
              <a:rPr lang="el-GR" sz="2400" dirty="0"/>
              <a:t> και </a:t>
            </a:r>
            <a:r>
              <a:rPr lang="el-GR" sz="2400" dirty="0" err="1"/>
              <a:t>ChatSonic</a:t>
            </a:r>
            <a:r>
              <a:rPr lang="el-GR" sz="2400" dirty="0"/>
              <a:t> AI που έχουν ήδη ενσωματωθεί σε κάποιους </a:t>
            </a:r>
            <a:r>
              <a:rPr lang="el-GR" sz="2400" dirty="0" err="1"/>
              <a:t>browsers</a:t>
            </a:r>
            <a:r>
              <a:rPr lang="el-GR" sz="2400" dirty="0"/>
              <a:t> (</a:t>
            </a:r>
            <a:r>
              <a:rPr lang="el-GR" sz="2400" dirty="0" err="1"/>
              <a:t>Edge</a:t>
            </a:r>
            <a:r>
              <a:rPr lang="el-GR" sz="2400" dirty="0"/>
              <a:t>, </a:t>
            </a:r>
            <a:r>
              <a:rPr lang="el-GR" sz="2400" dirty="0" err="1"/>
              <a:t>Opera</a:t>
            </a:r>
            <a:r>
              <a:rPr lang="el-GR" sz="2400" dirty="0"/>
              <a:t>). </a:t>
            </a:r>
            <a:r>
              <a:rPr lang="el-GR" sz="2400" dirty="0" err="1"/>
              <a:t>Τo</a:t>
            </a:r>
            <a:r>
              <a:rPr lang="el-GR" sz="2400" dirty="0"/>
              <a:t> </a:t>
            </a:r>
            <a:r>
              <a:rPr lang="el-GR" sz="2400" b="1" dirty="0" err="1"/>
              <a:t>Google</a:t>
            </a:r>
            <a:r>
              <a:rPr lang="el-GR" sz="2400" b="1" dirty="0"/>
              <a:t> </a:t>
            </a:r>
            <a:r>
              <a:rPr lang="el-GR" sz="2400" b="1" dirty="0" err="1"/>
              <a:t>Gemini</a:t>
            </a:r>
            <a:r>
              <a:rPr lang="el-GR" sz="2400" dirty="0"/>
              <a:t> ξεκίνησε να είναι διαθέσιμο στην Ελλάδα τον </a:t>
            </a:r>
            <a:r>
              <a:rPr lang="el-GR" sz="2400" b="1" dirty="0"/>
              <a:t>Ιούλιο του 2023</a:t>
            </a:r>
            <a:r>
              <a:rPr lang="el-GR" sz="2400" dirty="0"/>
              <a:t> και υποστηρίζει 40 γλώσσες. Σε σύγκριση με τα παραδοσιακά εργαλεία AI, το </a:t>
            </a:r>
            <a:r>
              <a:rPr lang="el-GR" sz="2400" dirty="0" err="1"/>
              <a:t>Gemini</a:t>
            </a:r>
            <a:r>
              <a:rPr lang="el-GR" sz="2400" dirty="0"/>
              <a:t> μπορεί να είναι ένας πιο χρήσιμος και έξυπνος βοηθός. Μπορεί να κατανοήσει καλύτερα διάφορες μορφές πληροφοριών, όπως κείμενο, εικόνες, κώδικα, ήχο και βίντεο και να συνεργαστεί με άλλες εφαρμογές της </a:t>
            </a:r>
            <a:r>
              <a:rPr lang="el-GR" sz="2400" dirty="0" err="1"/>
              <a:t>Google</a:t>
            </a:r>
            <a:r>
              <a:rPr lang="el-GR" sz="2400" dirty="0"/>
              <a:t> όπως οι Χάρτες </a:t>
            </a:r>
            <a:r>
              <a:rPr lang="el-GR" sz="2400" dirty="0" err="1"/>
              <a:t>Google</a:t>
            </a:r>
            <a:r>
              <a:rPr lang="el-GR" sz="2400" dirty="0"/>
              <a:t>, το </a:t>
            </a:r>
            <a:r>
              <a:rPr lang="el-GR" sz="2400" dirty="0" err="1"/>
              <a:t>Google</a:t>
            </a:r>
            <a:r>
              <a:rPr lang="el-GR" sz="2400" dirty="0"/>
              <a:t> </a:t>
            </a:r>
            <a:r>
              <a:rPr lang="el-GR" sz="2400" dirty="0" err="1"/>
              <a:t>Drive</a:t>
            </a:r>
            <a:r>
              <a:rPr lang="el-GR" sz="2400" dirty="0"/>
              <a:t> κλπ.</a:t>
            </a:r>
          </a:p>
        </p:txBody>
      </p:sp>
    </p:spTree>
    <p:extLst>
      <p:ext uri="{BB962C8B-B14F-4D97-AF65-F5344CB8AC3E}">
        <p14:creationId xmlns:p14="http://schemas.microsoft.com/office/powerpoint/2010/main" val="3001407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1C5B65-2E6C-21CB-FB84-2C8087A39F94}"/>
              </a:ext>
            </a:extLst>
          </p:cNvPr>
          <p:cNvSpPr>
            <a:spLocks noGrp="1"/>
          </p:cNvSpPr>
          <p:nvPr>
            <p:ph type="title"/>
          </p:nvPr>
        </p:nvSpPr>
        <p:spPr>
          <a:xfrm>
            <a:off x="127819" y="3752849"/>
            <a:ext cx="3647768" cy="2452687"/>
          </a:xfrm>
        </p:spPr>
        <p:txBody>
          <a:bodyPr anchor="ctr">
            <a:normAutofit/>
          </a:bodyPr>
          <a:lstStyle/>
          <a:p>
            <a:r>
              <a:rPr lang="en-US" sz="3200" b="1" dirty="0"/>
              <a:t>Microsoft Copilot </a:t>
            </a:r>
            <a:r>
              <a:rPr lang="el-GR" sz="2400" b="1" dirty="0"/>
              <a:t>(</a:t>
            </a:r>
            <a:r>
              <a:rPr lang="en-US" sz="2000" dirty="0">
                <a:hlinkClick r:id="rId2"/>
              </a:rPr>
              <a:t>https://copilot.microsoft.com/</a:t>
            </a:r>
            <a:r>
              <a:rPr lang="el-GR" sz="2400" b="1" dirty="0"/>
              <a:t>)</a:t>
            </a:r>
          </a:p>
        </p:txBody>
      </p:sp>
      <p:pic>
        <p:nvPicPr>
          <p:cNvPr id="5" name="Εικόνα 4" descr="Εικόνα που περιέχει στιγμιότυπο οθόνης, πολυχρωμία, σχεδίαση&#10;&#10;Περιγραφή που δημιουργήθηκε αυτόματα">
            <a:extLst>
              <a:ext uri="{FF2B5EF4-FFF2-40B4-BE49-F238E27FC236}">
                <a16:creationId xmlns:a16="http://schemas.microsoft.com/office/drawing/2014/main" id="{F2EE9FCD-2560-52AB-5739-0AC31D311082}"/>
              </a:ext>
            </a:extLst>
          </p:cNvPr>
          <p:cNvPicPr>
            <a:picLocks noChangeAspect="1"/>
          </p:cNvPicPr>
          <p:nvPr/>
        </p:nvPicPr>
        <p:blipFill>
          <a:blip r:embed="rId3">
            <a:extLst>
              <a:ext uri="{28A0092B-C50C-407E-A947-70E740481C1C}">
                <a14:useLocalDpi xmlns:a14="http://schemas.microsoft.com/office/drawing/2010/main" val="0"/>
              </a:ext>
            </a:extLst>
          </a:blip>
          <a:srcRect t="22058" b="2383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Θέση περιεχομένου 2">
            <a:extLst>
              <a:ext uri="{FF2B5EF4-FFF2-40B4-BE49-F238E27FC236}">
                <a16:creationId xmlns:a16="http://schemas.microsoft.com/office/drawing/2014/main" id="{BA98F605-F5F3-5DF5-3972-BDCDF4C95A70}"/>
              </a:ext>
            </a:extLst>
          </p:cNvPr>
          <p:cNvSpPr>
            <a:spLocks noGrp="1"/>
          </p:cNvSpPr>
          <p:nvPr>
            <p:ph idx="1"/>
          </p:nvPr>
        </p:nvSpPr>
        <p:spPr>
          <a:xfrm>
            <a:off x="3647768" y="3710612"/>
            <a:ext cx="8416413" cy="3147387"/>
          </a:xfrm>
        </p:spPr>
        <p:txBody>
          <a:bodyPr anchor="ctr">
            <a:normAutofit fontScale="92500" lnSpcReduction="10000"/>
          </a:bodyPr>
          <a:lstStyle/>
          <a:p>
            <a:pPr marL="0" indent="0" algn="just">
              <a:buNone/>
            </a:pPr>
            <a:r>
              <a:rPr lang="el-GR" sz="2400" dirty="0"/>
              <a:t>Το Microsoft </a:t>
            </a:r>
            <a:r>
              <a:rPr lang="el-GR" sz="2400" dirty="0" err="1"/>
              <a:t>Copilot</a:t>
            </a:r>
            <a:r>
              <a:rPr lang="el-GR" sz="2400" dirty="0"/>
              <a:t> είναι ένας ψηφιακός βοηθός που υποστηρίζεται από τεχνητή νοημοσύνη και έχει σχεδιαστεί για να δημιουργήσει γρήγορα περιεχόμενα, να προτείνει διαφορετικούς τρόπους για να διατυπώσετε κάτι που έχετε γράψει, να προτείνει και να εισαγάγει εικόνες, να δημιουργήσει PowerPoint παρουσιάσεις από τα έγγραφα Word σας και πολλά άλλα χρήσιμα πράγματα. Το </a:t>
            </a:r>
            <a:r>
              <a:rPr lang="el-GR" sz="2400" dirty="0" err="1"/>
              <a:t>Copilot</a:t>
            </a:r>
            <a:r>
              <a:rPr lang="el-GR" sz="2400" dirty="0"/>
              <a:t> δημιουργεί περιεχόμενο με βάση γλωσσικά μοτίβα που έχει βρει σε όλο το Internet. Μερικές φορές τα αποτελέσματά του θα είναι παρόμοια με το υπάρχον περιεχόμενο στο Internet. Εναλλακτικά, το </a:t>
            </a:r>
            <a:r>
              <a:rPr lang="el-GR" sz="2400" dirty="0" err="1"/>
              <a:t>Copilot</a:t>
            </a:r>
            <a:r>
              <a:rPr lang="el-GR" sz="2400" dirty="0"/>
              <a:t> μπορεί να δημιουργήσει το ίδιο ή πολύ παρόμοιο περιεχόμενο για πολλά άτομα που χρησιμοποιούν το </a:t>
            </a:r>
            <a:r>
              <a:rPr lang="el-GR" sz="2400" dirty="0" err="1"/>
              <a:t>Copilot</a:t>
            </a:r>
            <a:r>
              <a:rPr lang="el-GR" sz="2400" dirty="0"/>
              <a:t> με τον ίδιο τρόπο.</a:t>
            </a:r>
            <a:endParaRPr lang="en-US" sz="2400" dirty="0"/>
          </a:p>
        </p:txBody>
      </p:sp>
    </p:spTree>
    <p:extLst>
      <p:ext uri="{BB962C8B-B14F-4D97-AF65-F5344CB8AC3E}">
        <p14:creationId xmlns:p14="http://schemas.microsoft.com/office/powerpoint/2010/main" val="4250193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3A9E38-C008-02BC-0A13-0B700CA73CC9}"/>
              </a:ext>
            </a:extLst>
          </p:cNvPr>
          <p:cNvSpPr>
            <a:spLocks noGrp="1"/>
          </p:cNvSpPr>
          <p:nvPr>
            <p:ph type="title"/>
          </p:nvPr>
        </p:nvSpPr>
        <p:spPr>
          <a:xfrm>
            <a:off x="-1" y="89822"/>
            <a:ext cx="12015019" cy="2574720"/>
          </a:xfrm>
        </p:spPr>
        <p:txBody>
          <a:bodyPr>
            <a:normAutofit/>
          </a:bodyPr>
          <a:lstStyle/>
          <a:p>
            <a:pPr algn="ctr"/>
            <a:r>
              <a:rPr lang="el-GR" b="1" dirty="0"/>
              <a:t>2</a:t>
            </a:r>
            <a:r>
              <a:rPr lang="el-GR" b="1" baseline="30000" dirty="0"/>
              <a:t>η</a:t>
            </a:r>
            <a:r>
              <a:rPr lang="el-GR" b="1" dirty="0"/>
              <a:t> Εργασία</a:t>
            </a:r>
            <a:br>
              <a:rPr lang="el-GR" b="1" dirty="0"/>
            </a:br>
            <a:r>
              <a:rPr lang="el-GR" sz="2400" dirty="0"/>
              <a:t>Δημιουργήστε ομάδες των 3-5 ατόμων. Σχεδιάστε ένα εκπαιδευτικό σενάριο για το πως μπορούν να χρησιμοποιήσουν οι μαθητές ένα </a:t>
            </a:r>
            <a:r>
              <a:rPr lang="en-US" sz="2400" dirty="0"/>
              <a:t>chatbot </a:t>
            </a:r>
            <a:r>
              <a:rPr lang="el-GR" sz="2400" dirty="0"/>
              <a:t>(π.χ. το </a:t>
            </a:r>
            <a:r>
              <a:rPr lang="en-US" sz="2400" dirty="0"/>
              <a:t>Gemini) </a:t>
            </a:r>
            <a:r>
              <a:rPr lang="el-GR" sz="2400" dirty="0"/>
              <a:t>για να ανακαλύψουν τρόπους επαναχρησιμοποίησης, ανακύκλωσης και μείωση της χρήσης ενός ανακυκλώσιμου αντικειμένου (Μέθοδος των </a:t>
            </a:r>
            <a:r>
              <a:rPr lang="en-US" sz="2400" dirty="0"/>
              <a:t>3Rs</a:t>
            </a:r>
            <a:r>
              <a:rPr lang="el-GR" sz="2400" dirty="0"/>
              <a:t> – </a:t>
            </a:r>
            <a:r>
              <a:rPr lang="en-US" sz="2400" dirty="0"/>
              <a:t>reduce, reuse, recycle)</a:t>
            </a:r>
            <a:r>
              <a:rPr lang="el-GR" sz="2400" dirty="0"/>
              <a:t>.</a:t>
            </a:r>
            <a:r>
              <a:rPr lang="en-US" sz="2400" dirty="0"/>
              <a:t> </a:t>
            </a:r>
            <a:r>
              <a:rPr lang="el-GR" sz="2400" dirty="0"/>
              <a:t>Εφαρμόστε το συγκεκριμένο σενάριο και περιγράψτε τα πληροφοριακά αποτελέσματα που προκύπτουν.</a:t>
            </a:r>
            <a:endParaRPr lang="el-GR" sz="2800" dirty="0"/>
          </a:p>
        </p:txBody>
      </p:sp>
      <p:pic>
        <p:nvPicPr>
          <p:cNvPr id="10" name="Ηλεκτρονικά πολυμέσα 9" title="The three Rs: Reduce, Reuse, and Recycle | Happy Learning ♻️ ♻️ ♻️">
            <a:hlinkClick r:id="" action="ppaction://media"/>
            <a:extLst>
              <a:ext uri="{FF2B5EF4-FFF2-40B4-BE49-F238E27FC236}">
                <a16:creationId xmlns:a16="http://schemas.microsoft.com/office/drawing/2014/main" id="{1B3E31E7-7194-C826-771A-743D08DE2DC1}"/>
              </a:ext>
            </a:extLst>
          </p:cNvPr>
          <p:cNvPicPr>
            <a:picLocks noRot="1" noChangeAspect="1"/>
          </p:cNvPicPr>
          <p:nvPr>
            <a:videoFile r:link="rId1"/>
          </p:nvPr>
        </p:nvPicPr>
        <p:blipFill>
          <a:blip r:embed="rId4"/>
          <a:stretch>
            <a:fillRect/>
          </a:stretch>
        </p:blipFill>
        <p:spPr>
          <a:xfrm>
            <a:off x="815798" y="2831690"/>
            <a:ext cx="5259584" cy="2969342"/>
          </a:xfrm>
          <a:prstGeom prst="rect">
            <a:avLst/>
          </a:prstGeom>
        </p:spPr>
      </p:pic>
      <p:pic>
        <p:nvPicPr>
          <p:cNvPr id="11" name="Ηλεκτρονικά πολυμέσα 10" title="Reduce, Reuse, Recycle">
            <a:hlinkClick r:id="" action="ppaction://media"/>
            <a:extLst>
              <a:ext uri="{FF2B5EF4-FFF2-40B4-BE49-F238E27FC236}">
                <a16:creationId xmlns:a16="http://schemas.microsoft.com/office/drawing/2014/main" id="{BF256510-BDCD-C3A3-F5C3-286AEE4F41AB}"/>
              </a:ext>
            </a:extLst>
          </p:cNvPr>
          <p:cNvPicPr>
            <a:picLocks noRot="1" noChangeAspect="1"/>
          </p:cNvPicPr>
          <p:nvPr>
            <a:videoFile r:link="rId2"/>
          </p:nvPr>
        </p:nvPicPr>
        <p:blipFill>
          <a:blip r:embed="rId5"/>
          <a:stretch>
            <a:fillRect/>
          </a:stretch>
        </p:blipFill>
        <p:spPr>
          <a:xfrm>
            <a:off x="6430297" y="2831690"/>
            <a:ext cx="5259584" cy="2969342"/>
          </a:xfrm>
          <a:prstGeom prst="rect">
            <a:avLst/>
          </a:prstGeom>
        </p:spPr>
      </p:pic>
    </p:spTree>
    <p:extLst>
      <p:ext uri="{BB962C8B-B14F-4D97-AF65-F5344CB8AC3E}">
        <p14:creationId xmlns:p14="http://schemas.microsoft.com/office/powerpoint/2010/main" val="82541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10"/>
                </p:tgtEl>
              </p:cMediaNode>
            </p:video>
            <p:seq concurrent="1" nextAc="seek">
              <p:cTn id="12" restart="whenNotActive" fill="hold" evtFilter="cancelBubble" nodeType="interactiveSeq">
                <p:stCondLst>
                  <p:cond evt="onClick" delay="0">
                    <p:tgtEl>
                      <p:spTgt spid="10"/>
                    </p:tgtEl>
                  </p:cond>
                </p:stCondLst>
                <p:endSync evt="end" delay="0">
                  <p:rtn val="all"/>
                </p:endSync>
                <p:childTnLst>
                  <p:par>
                    <p:cTn id="13" fill="hold">
                      <p:stCondLst>
                        <p:cond delay="0"/>
                      </p:stCondLst>
                      <p:childTnLst>
                        <p:par>
                          <p:cTn id="14" fill="hold">
                            <p:stCondLst>
                              <p:cond delay="0"/>
                            </p:stCondLst>
                            <p:childTnLst>
                              <p:par>
                                <p:cTn id="15" presetID="2" presetClass="mediacall" presetSubtype="0" fill="hold" nodeType="clickEffect">
                                  <p:stCondLst>
                                    <p:cond delay="0"/>
                                  </p:stCondLst>
                                  <p:childTnLst>
                                    <p:cmd type="call" cmd="togglePause">
                                      <p:cBhvr>
                                        <p:cTn id="16" dur="1" fill="hold"/>
                                        <p:tgtEl>
                                          <p:spTgt spid="10"/>
                                        </p:tgtEl>
                                      </p:cBhvr>
                                    </p:cmd>
                                  </p:childTnLst>
                                </p:cTn>
                              </p:par>
                            </p:childTnLst>
                          </p:cTn>
                        </p:par>
                      </p:childTnLst>
                    </p:cTn>
                  </p:par>
                </p:childTnLst>
              </p:cTn>
              <p:nextCondLst>
                <p:cond evt="onClick" delay="0">
                  <p:tgtEl>
                    <p:spTgt spid="10"/>
                  </p:tgtEl>
                </p:cond>
              </p:nextCondLst>
            </p:seq>
            <p:video>
              <p:cMediaNode vol="80000">
                <p:cTn id="17" fill="hold" display="0">
                  <p:stCondLst>
                    <p:cond delay="indefinite"/>
                  </p:stCondLst>
                </p:cTn>
                <p:tgtEl>
                  <p:spTgt spid="11"/>
                </p:tgtEl>
              </p:cMediaNode>
            </p:video>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2" presetClass="mediacall" presetSubtype="0" fill="hold" nodeType="clickEffect">
                                  <p:stCondLst>
                                    <p:cond delay="0"/>
                                  </p:stCondLst>
                                  <p:childTnLst>
                                    <p:cmd type="call" cmd="togglePause">
                                      <p:cBhvr>
                                        <p:cTn id="2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CDF889A-B660-E114-FB4A-507F2C4A528F}"/>
              </a:ext>
            </a:extLst>
          </p:cNvPr>
          <p:cNvSpPr>
            <a:spLocks noGrp="1"/>
          </p:cNvSpPr>
          <p:nvPr>
            <p:ph type="title"/>
          </p:nvPr>
        </p:nvSpPr>
        <p:spPr>
          <a:xfrm>
            <a:off x="793662" y="386930"/>
            <a:ext cx="10066122" cy="1298448"/>
          </a:xfrm>
        </p:spPr>
        <p:txBody>
          <a:bodyPr anchor="b">
            <a:normAutofit/>
          </a:bodyPr>
          <a:lstStyle/>
          <a:p>
            <a:pPr algn="ctr"/>
            <a:r>
              <a:rPr lang="el-GR" sz="4100" b="1" dirty="0"/>
              <a:t>Γιατί να χρησιμοποιήσετε </a:t>
            </a:r>
            <a:r>
              <a:rPr lang="el-GR" sz="4100" b="1" dirty="0" err="1"/>
              <a:t>chatbots</a:t>
            </a:r>
            <a:r>
              <a:rPr lang="el-GR" sz="4100" b="1" dirty="0"/>
              <a:t> στην εκπαίδευση;</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0E9054F-AE1A-74FF-1277-D2D35258EFD6}"/>
              </a:ext>
            </a:extLst>
          </p:cNvPr>
          <p:cNvSpPr>
            <a:spLocks noGrp="1"/>
          </p:cNvSpPr>
          <p:nvPr>
            <p:ph idx="1"/>
          </p:nvPr>
        </p:nvSpPr>
        <p:spPr>
          <a:xfrm>
            <a:off x="0" y="2203079"/>
            <a:ext cx="5936662" cy="4267990"/>
          </a:xfrm>
        </p:spPr>
        <p:txBody>
          <a:bodyPr anchor="ctr">
            <a:normAutofit/>
          </a:bodyPr>
          <a:lstStyle/>
          <a:p>
            <a:pPr algn="just"/>
            <a:r>
              <a:rPr lang="el-GR" sz="2400" dirty="0"/>
              <a:t>Γνωρίζετε ακριβώς πώς ένα </a:t>
            </a:r>
            <a:r>
              <a:rPr lang="el-GR" sz="2400" dirty="0" err="1"/>
              <a:t>chatbot</a:t>
            </a:r>
            <a:r>
              <a:rPr lang="el-GR" sz="2400" dirty="0"/>
              <a:t> μπορεί να ωφελήσει τα εκπαιδευτικά ιδρύματα; Τα τελευταία χρόνια, αυτή η λύση κερδίζει δύναμη στις στρατηγικές εξυπηρέτησης. </a:t>
            </a:r>
            <a:endParaRPr lang="en-US" sz="2400" dirty="0"/>
          </a:p>
          <a:p>
            <a:pPr algn="just"/>
            <a:r>
              <a:rPr lang="el-GR" sz="2400" dirty="0"/>
              <a:t>Η πανδημία του 2020 επιτάχυνε τον ψηφιακό μετασχηματισμό, απαιτώντας από τα σχολεία, τα πανεπιστήμια και άλλα εκπαιδευτικά κέντρα να προσαρμοστούν γρήγορα στις νέες επικοινωνιακές ανάγκες του κοινού. </a:t>
            </a:r>
            <a:endParaRPr lang="en-US" sz="2400" dirty="0"/>
          </a:p>
        </p:txBody>
      </p:sp>
      <p:pic>
        <p:nvPicPr>
          <p:cNvPr id="5" name="Εικόνα 4" descr="Εικόνα που περιέχει κείμενο, clipart, καρτούν&#10;&#10;Περιγραφή που δημιουργήθηκε αυτόματα">
            <a:extLst>
              <a:ext uri="{FF2B5EF4-FFF2-40B4-BE49-F238E27FC236}">
                <a16:creationId xmlns:a16="http://schemas.microsoft.com/office/drawing/2014/main" id="{85505556-F53D-87C3-A5C8-1BACF967FF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99" y="2704968"/>
            <a:ext cx="5150277" cy="2897030"/>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2279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57E6DBA-B657-89BF-C7AC-BDFCB83A00EB}"/>
              </a:ext>
            </a:extLst>
          </p:cNvPr>
          <p:cNvSpPr>
            <a:spLocks noGrp="1"/>
          </p:cNvSpPr>
          <p:nvPr>
            <p:ph type="title"/>
          </p:nvPr>
        </p:nvSpPr>
        <p:spPr>
          <a:xfrm>
            <a:off x="589560" y="856180"/>
            <a:ext cx="4560584" cy="1128068"/>
          </a:xfrm>
        </p:spPr>
        <p:txBody>
          <a:bodyPr anchor="ctr">
            <a:normAutofit/>
          </a:bodyPr>
          <a:lstStyle/>
          <a:p>
            <a:r>
              <a:rPr lang="en-US" sz="2800" b="1" dirty="0"/>
              <a:t>Chatbot </a:t>
            </a:r>
            <a:r>
              <a:rPr lang="el-GR" sz="2800" b="1" dirty="0"/>
              <a:t>στις Εκπαιδευτικές Διαδικασίες (Μαθητές)</a:t>
            </a:r>
          </a:p>
        </p:txBody>
      </p:sp>
      <p:grpSp>
        <p:nvGrpSpPr>
          <p:cNvPr id="21" name="Group 15">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7" name="Rectangle 16">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D4AA44D-A5D9-0F44-9DFA-8C7D0F752714}"/>
              </a:ext>
            </a:extLst>
          </p:cNvPr>
          <p:cNvSpPr>
            <a:spLocks noGrp="1"/>
          </p:cNvSpPr>
          <p:nvPr>
            <p:ph idx="1"/>
          </p:nvPr>
        </p:nvSpPr>
        <p:spPr>
          <a:xfrm>
            <a:off x="355197" y="2145433"/>
            <a:ext cx="5141036" cy="4458206"/>
          </a:xfrm>
        </p:spPr>
        <p:txBody>
          <a:bodyPr anchor="ctr">
            <a:normAutofit lnSpcReduction="10000"/>
          </a:bodyPr>
          <a:lstStyle/>
          <a:p>
            <a:pPr algn="just"/>
            <a:r>
              <a:rPr lang="el-GR" sz="2000" dirty="0"/>
              <a:t>Τα </a:t>
            </a:r>
            <a:r>
              <a:rPr lang="el-GR" sz="2000" dirty="0" err="1"/>
              <a:t>chatbot</a:t>
            </a:r>
            <a:r>
              <a:rPr lang="el-GR" sz="2000" dirty="0"/>
              <a:t> AI μπορούν να παρέχουν άμεση υποστήριξη απαντώντας σε ερωτήσεις, προσφέροντας εξηγήσεις και παρέχοντας πρόσθετους πόρους. </a:t>
            </a:r>
            <a:endParaRPr lang="en-US" sz="2000" dirty="0"/>
          </a:p>
          <a:p>
            <a:pPr algn="just"/>
            <a:r>
              <a:rPr lang="el-GR" sz="2000" dirty="0"/>
              <a:t>Λόγω των προηγμένων δυνατοτήτων επεξεργασίας φυσικής γλώσσας και της εξελιγμένης παραγωγής γλώσσας, επιτρέποντας πιο φυσικές και ανθρώπινες συνομιλίες.</a:t>
            </a:r>
          </a:p>
          <a:p>
            <a:pPr algn="just"/>
            <a:r>
              <a:rPr lang="el-GR" sz="2000" dirty="0"/>
              <a:t> Παρέχει υπηρεσίες όπως λήψη και διατήρηση πληροφοριών με βάση τα </a:t>
            </a:r>
            <a:r>
              <a:rPr lang="el-GR" sz="2000" dirty="0" err="1"/>
              <a:t>συμφραζόμενα</a:t>
            </a:r>
            <a:r>
              <a:rPr lang="el-GR" sz="2000" dirty="0"/>
              <a:t> κατά τη διάρκεια των αλληλεπιδράσεων, οδηγώντας σε πιο συνεκτικές και σχετικές με τα </a:t>
            </a:r>
            <a:r>
              <a:rPr lang="el-GR" sz="2000" dirty="0" err="1"/>
              <a:t>συμφραζόμενα</a:t>
            </a:r>
            <a:r>
              <a:rPr lang="el-GR" sz="2000" dirty="0"/>
              <a:t> συνομιλίες.</a:t>
            </a:r>
          </a:p>
        </p:txBody>
      </p:sp>
      <p:sp>
        <p:nvSpPr>
          <p:cNvPr id="22" name="Rectangle 21">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Εικόνα 8">
            <a:extLst>
              <a:ext uri="{FF2B5EF4-FFF2-40B4-BE49-F238E27FC236}">
                <a16:creationId xmlns:a16="http://schemas.microsoft.com/office/drawing/2014/main" id="{94A1FA6A-916F-2F56-BE5C-C4201A934EAD}"/>
              </a:ext>
            </a:extLst>
          </p:cNvPr>
          <p:cNvPicPr>
            <a:picLocks noChangeAspect="1"/>
          </p:cNvPicPr>
          <p:nvPr/>
        </p:nvPicPr>
        <p:blipFill>
          <a:blip r:embed="rId2">
            <a:extLst>
              <a:ext uri="{28A0092B-C50C-407E-A947-70E740481C1C}">
                <a14:useLocalDpi xmlns:a14="http://schemas.microsoft.com/office/drawing/2010/main" val="0"/>
              </a:ext>
            </a:extLst>
          </a:blip>
          <a:srcRect l="24625" r="25998" b="-4"/>
          <a:stretch/>
        </p:blipFill>
        <p:spPr>
          <a:xfrm>
            <a:off x="5977788" y="799352"/>
            <a:ext cx="5425410" cy="5259296"/>
          </a:xfrm>
          <a:prstGeom prst="rect">
            <a:avLst/>
          </a:prstGeom>
        </p:spPr>
      </p:pic>
    </p:spTree>
    <p:extLst>
      <p:ext uri="{BB962C8B-B14F-4D97-AF65-F5344CB8AC3E}">
        <p14:creationId xmlns:p14="http://schemas.microsoft.com/office/powerpoint/2010/main" val="2169239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EAE834F-9E76-219E-710A-CCBD544A99D6}"/>
              </a:ext>
            </a:extLst>
          </p:cNvPr>
          <p:cNvSpPr>
            <a:spLocks noGrp="1"/>
          </p:cNvSpPr>
          <p:nvPr>
            <p:ph type="title"/>
          </p:nvPr>
        </p:nvSpPr>
        <p:spPr>
          <a:xfrm>
            <a:off x="572493" y="238539"/>
            <a:ext cx="11047013" cy="1434415"/>
          </a:xfrm>
        </p:spPr>
        <p:txBody>
          <a:bodyPr anchor="b">
            <a:noAutofit/>
          </a:bodyPr>
          <a:lstStyle/>
          <a:p>
            <a:pPr algn="ctr"/>
            <a:r>
              <a:rPr lang="en-US" b="1" dirty="0"/>
              <a:t>Chatbot </a:t>
            </a:r>
            <a:r>
              <a:rPr lang="el-GR" b="1" dirty="0"/>
              <a:t>στις Εκπαιδευτικές Διαδικασίες </a:t>
            </a:r>
            <a:r>
              <a:rPr lang="el-GR" sz="4800" b="1" dirty="0"/>
              <a:t> (Μαθητές)</a:t>
            </a:r>
            <a:endParaRPr lang="el-GR" dirty="0"/>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6DC3869C-26CE-4C9B-2ED6-478678B86968}"/>
              </a:ext>
            </a:extLst>
          </p:cNvPr>
          <p:cNvPicPr>
            <a:picLocks noChangeAspect="1"/>
          </p:cNvPicPr>
          <p:nvPr/>
        </p:nvPicPr>
        <p:blipFill>
          <a:blip r:embed="rId2">
            <a:extLst>
              <a:ext uri="{28A0092B-C50C-407E-A947-70E740481C1C}">
                <a14:useLocalDpi xmlns:a14="http://schemas.microsoft.com/office/drawing/2010/main" val="0"/>
              </a:ext>
            </a:extLst>
          </a:blip>
          <a:srcRect l="54888" r="-6" b="-6"/>
          <a:stretch/>
        </p:blipFill>
        <p:spPr>
          <a:xfrm>
            <a:off x="157316" y="1993600"/>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Θέση περιεχομένου 2">
            <a:extLst>
              <a:ext uri="{FF2B5EF4-FFF2-40B4-BE49-F238E27FC236}">
                <a16:creationId xmlns:a16="http://schemas.microsoft.com/office/drawing/2014/main" id="{107DD2CE-D7A0-A8E0-F60C-00D7F131A118}"/>
              </a:ext>
            </a:extLst>
          </p:cNvPr>
          <p:cNvSpPr>
            <a:spLocks noGrp="1"/>
          </p:cNvSpPr>
          <p:nvPr>
            <p:ph idx="1"/>
          </p:nvPr>
        </p:nvSpPr>
        <p:spPr>
          <a:xfrm>
            <a:off x="4101165" y="1993600"/>
            <a:ext cx="7933519" cy="4772960"/>
          </a:xfrm>
        </p:spPr>
        <p:txBody>
          <a:bodyPr anchor="t">
            <a:noAutofit/>
          </a:bodyPr>
          <a:lstStyle/>
          <a:p>
            <a:pPr algn="just">
              <a:buFont typeface="Wingdings" panose="05000000000000000000" pitchFamily="2" charset="2"/>
              <a:buChar char="v"/>
            </a:pPr>
            <a:r>
              <a:rPr lang="el-GR" sz="1600" dirty="0"/>
              <a:t>Τα </a:t>
            </a:r>
            <a:r>
              <a:rPr lang="el-GR" sz="1600" dirty="0" err="1"/>
              <a:t>chatbot</a:t>
            </a:r>
            <a:r>
              <a:rPr lang="el-GR" sz="1600" dirty="0"/>
              <a:t> που υποστηρίζονται από AI μπορούν να παρέχουν λεπτομερή ανατροφοδότηση σχετικά με τις εργασίες των μαθητών, τονίζοντας τομείς βελτίωσης και προσφέροντας προτάσεις για περαιτέρω μάθηση. Για παράδειγμα, το </a:t>
            </a:r>
            <a:r>
              <a:rPr lang="el-GR" sz="1600" dirty="0" err="1"/>
              <a:t>ChatGPT</a:t>
            </a:r>
            <a:r>
              <a:rPr lang="el-GR" sz="1600" dirty="0"/>
              <a:t> μπορεί να λειτουργήσει ως βοηθός μελέτης, παρέχοντας επεξηγήσεις και διευκρινίσεις για διάφορα θέματα. Μπορεί να βοηθήσει με ερωτήσεις σχετικά με την εργασία, προσφέροντας βήμα προς βήμα λύσεις και καθοδηγώντας τους μαθητές σε πολύπλοκα προβλήματα</a:t>
            </a:r>
          </a:p>
          <a:p>
            <a:pPr algn="just">
              <a:buFont typeface="Wingdings" panose="05000000000000000000" pitchFamily="2" charset="2"/>
              <a:buChar char="v"/>
            </a:pPr>
            <a:r>
              <a:rPr lang="el-GR" sz="1600" dirty="0"/>
              <a:t>Οι μαθητές μπορούν επίσης να το χρησιμοποιήσουν για να δημιουργήσουν κουίζ σε διάφορα θέματα, ενισχύοντας τις γνώσεις τους και προετοιμάζοντας για εξετάσεις.</a:t>
            </a:r>
          </a:p>
          <a:p>
            <a:pPr algn="just">
              <a:buFont typeface="Wingdings" panose="05000000000000000000" pitchFamily="2" charset="2"/>
              <a:buChar char="v"/>
            </a:pPr>
            <a:r>
              <a:rPr lang="el-GR" sz="1600" dirty="0"/>
              <a:t>Παρέχουν εξατομικευμένη καθοδήγηση και ανατροφοδότηση στους μαθητές, βοηθώντας τους να πλοηγηθούν σε δύσκολες έννοιες και να βελτιώσουν την κατανόησή τους. </a:t>
            </a:r>
          </a:p>
          <a:p>
            <a:pPr algn="just">
              <a:buFont typeface="Wingdings" panose="05000000000000000000" pitchFamily="2" charset="2"/>
              <a:buChar char="v"/>
            </a:pPr>
            <a:r>
              <a:rPr lang="el-GR" sz="1600" dirty="0"/>
              <a:t>Η διαδραστική και ομιλητική φύση των </a:t>
            </a:r>
            <a:r>
              <a:rPr lang="en-US" sz="1600" dirty="0"/>
              <a:t>chatbots </a:t>
            </a:r>
            <a:r>
              <a:rPr lang="el-GR" sz="1600" dirty="0"/>
              <a:t>μπορεί να ενισχύσουν τη δέσμευση και τα κίνητρα των μαθητών, κάνοντας τη μάθηση πιο ευχάριστη και εξατομικευμένη. </a:t>
            </a:r>
          </a:p>
          <a:p>
            <a:pPr algn="just">
              <a:buFont typeface="Wingdings" panose="05000000000000000000" pitchFamily="2" charset="2"/>
              <a:buChar char="v"/>
            </a:pPr>
            <a:r>
              <a:rPr lang="el-GR" sz="1600" dirty="0"/>
              <a:t>Βοηθάει στην ενίσχυση των δεξιοτήτων γραφής (προσφέροντας προτάσεις για συντακτικές και γραμματικές διορθώσεις), να ενισχύσει τις ικανότητες επίλυσης προβλημάτων (παρέχοντας λύσεις βήμα προς βήμα) και διευκολύνει τις ομαδικές συζητήσεις (παρέχοντας δομές συζήτησης και παρέχοντας ανατροφοδότηση σε πραγματικό χρόνο).</a:t>
            </a:r>
          </a:p>
        </p:txBody>
      </p:sp>
    </p:spTree>
    <p:extLst>
      <p:ext uri="{BB962C8B-B14F-4D97-AF65-F5344CB8AC3E}">
        <p14:creationId xmlns:p14="http://schemas.microsoft.com/office/powerpoint/2010/main" val="3714976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EAE834F-9E76-219E-710A-CCBD544A99D6}"/>
              </a:ext>
            </a:extLst>
          </p:cNvPr>
          <p:cNvSpPr>
            <a:spLocks noGrp="1"/>
          </p:cNvSpPr>
          <p:nvPr>
            <p:ph type="title"/>
          </p:nvPr>
        </p:nvSpPr>
        <p:spPr>
          <a:xfrm>
            <a:off x="572493" y="238539"/>
            <a:ext cx="11047013" cy="1434415"/>
          </a:xfrm>
        </p:spPr>
        <p:txBody>
          <a:bodyPr anchor="b">
            <a:normAutofit/>
          </a:bodyPr>
          <a:lstStyle/>
          <a:p>
            <a:r>
              <a:rPr lang="en-US" sz="4600" b="1"/>
              <a:t>Chatbot </a:t>
            </a:r>
            <a:r>
              <a:rPr lang="el-GR" sz="4600" b="1"/>
              <a:t>στις Εκπαιδευτικές Διαδικασίες  (Μαθητές)</a:t>
            </a:r>
            <a:endParaRPr lang="el-GR" sz="4600"/>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541330AD-0FA0-5FFB-6B3E-C4D3D56F26F4}"/>
              </a:ext>
            </a:extLst>
          </p:cNvPr>
          <p:cNvPicPr>
            <a:picLocks noChangeAspect="1"/>
          </p:cNvPicPr>
          <p:nvPr/>
        </p:nvPicPr>
        <p:blipFill>
          <a:blip r:embed="rId2">
            <a:extLst>
              <a:ext uri="{28A0092B-C50C-407E-A947-70E740481C1C}">
                <a14:useLocalDpi xmlns:a14="http://schemas.microsoft.com/office/drawing/2010/main" val="0"/>
              </a:ext>
            </a:extLst>
          </a:blip>
          <a:srcRect l="54888" r="-6" b="-6"/>
          <a:stretch/>
        </p:blipFill>
        <p:spPr>
          <a:xfrm>
            <a:off x="454505" y="2071315"/>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Θέση περιεχομένου 2">
            <a:extLst>
              <a:ext uri="{FF2B5EF4-FFF2-40B4-BE49-F238E27FC236}">
                <a16:creationId xmlns:a16="http://schemas.microsoft.com/office/drawing/2014/main" id="{107DD2CE-D7A0-A8E0-F60C-00D7F131A118}"/>
              </a:ext>
            </a:extLst>
          </p:cNvPr>
          <p:cNvSpPr>
            <a:spLocks noGrp="1"/>
          </p:cNvSpPr>
          <p:nvPr>
            <p:ph idx="1"/>
          </p:nvPr>
        </p:nvSpPr>
        <p:spPr>
          <a:xfrm>
            <a:off x="4516341" y="2071315"/>
            <a:ext cx="7479014" cy="4548145"/>
          </a:xfrm>
        </p:spPr>
        <p:txBody>
          <a:bodyPr anchor="t">
            <a:normAutofit fontScale="92500"/>
          </a:bodyPr>
          <a:lstStyle/>
          <a:p>
            <a:pPr algn="just">
              <a:buFont typeface="Wingdings" panose="05000000000000000000" pitchFamily="2" charset="2"/>
              <a:buChar char="v"/>
            </a:pPr>
            <a:r>
              <a:rPr lang="el-GR" sz="1800" dirty="0"/>
              <a:t>Τα </a:t>
            </a:r>
            <a:r>
              <a:rPr lang="el-GR" sz="1800" dirty="0" err="1"/>
              <a:t>chatbot</a:t>
            </a:r>
            <a:r>
              <a:rPr lang="en-US" sz="1800" dirty="0"/>
              <a:t>s</a:t>
            </a:r>
            <a:r>
              <a:rPr lang="el-GR" sz="1800" dirty="0"/>
              <a:t> στην εκπαίδευση προσφέρουν απαράμιλλη προσβασιμότητα, λειτουργώντας ως αξιόπιστοι εικονικοί βοηθοί που παραμένουν </a:t>
            </a:r>
            <a:r>
              <a:rPr lang="el-GR" sz="1800" dirty="0" err="1"/>
              <a:t>προσβάσιμοι</a:t>
            </a:r>
            <a:r>
              <a:rPr lang="el-GR" sz="1800" dirty="0"/>
              <a:t> όλο το εικοσιτετράωρο. Σαν ένα αποκλειστικό σύστημα υποστήριξης, καλύπτουν ακούραστα τις ανάγκες τόσο των μαθητών όσο και των καθηγητών, παρέχοντας άμεσες απαντήσεις και βοήθεια ανά πάσα στιγμή, μέρα ή νύχτα. Αυτό το είδος διαθεσιμότητας διασφαλίζει ότι οι εκπαιδευόμενοι και οι εκπαιδευτικοί μπορούν να έχουν πρόσβαση σε βασικές πληροφορίες και υποστήριξη όποτε τη χρειάζονται, προωθώντας μια απρόσκοπτη και αδιάλειπτη μαθησιακή εμπειρία. </a:t>
            </a:r>
          </a:p>
          <a:p>
            <a:pPr algn="just">
              <a:buFont typeface="Wingdings" panose="05000000000000000000" pitchFamily="2" charset="2"/>
              <a:buChar char="v"/>
            </a:pPr>
            <a:r>
              <a:rPr lang="el-GR" sz="1800" dirty="0"/>
              <a:t>Μέσω </a:t>
            </a:r>
            <a:r>
              <a:rPr lang="el-GR" sz="1800" dirty="0" err="1"/>
              <a:t>διαδραστικών</a:t>
            </a:r>
            <a:r>
              <a:rPr lang="el-GR" sz="1800" dirty="0"/>
              <a:t> συνομιλιών, ερωτήσεων που προκαλούν σκέψη και παροχής ενδιαφέρουσες πληροφορίες, τα </a:t>
            </a:r>
            <a:r>
              <a:rPr lang="el-GR" sz="1800" dirty="0" err="1"/>
              <a:t>chatbots</a:t>
            </a:r>
            <a:r>
              <a:rPr lang="el-GR" sz="1800" dirty="0"/>
              <a:t> στην εκπαίδευση αιχμαλωτίζουν την προσοχή των μαθητών, κάνοντας τη μάθηση μια συναρπαστική και ικανοποιητική περιπέτεια. Δημιουργώντας μια αίσθηση σύνδεσης και εξατομικευμένης αλληλεπίδρασης, αυτά τα </a:t>
            </a:r>
            <a:r>
              <a:rPr lang="el-GR" sz="1800" dirty="0" err="1"/>
              <a:t>chatbot</a:t>
            </a:r>
            <a:r>
              <a:rPr lang="en-US" sz="1800" dirty="0"/>
              <a:t>s</a:t>
            </a:r>
            <a:r>
              <a:rPr lang="el-GR" sz="1800" dirty="0"/>
              <a:t> AI σφυρηλατούν ισχυρότερους δεσμούς μεταξύ των μαθητών και των σπουδών τους. Οι μαθητές αισθάνονται μεγαλύτερη δέσμευση και επενδύουν στο εκπαιδευτικό τους ταξίδι, οδηγούμενοι από την επιθυμία να εξερευνήσουν νέα θέματα και να αποκαλύψουν ενδιαφέρουσες ιδέες.</a:t>
            </a:r>
          </a:p>
        </p:txBody>
      </p:sp>
    </p:spTree>
    <p:extLst>
      <p:ext uri="{BB962C8B-B14F-4D97-AF65-F5344CB8AC3E}">
        <p14:creationId xmlns:p14="http://schemas.microsoft.com/office/powerpoint/2010/main" val="2360160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EAE834F-9E76-219E-710A-CCBD544A99D6}"/>
              </a:ext>
            </a:extLst>
          </p:cNvPr>
          <p:cNvSpPr>
            <a:spLocks noGrp="1"/>
          </p:cNvSpPr>
          <p:nvPr>
            <p:ph type="title"/>
          </p:nvPr>
        </p:nvSpPr>
        <p:spPr>
          <a:xfrm>
            <a:off x="572493" y="238539"/>
            <a:ext cx="11047013" cy="1434415"/>
          </a:xfrm>
        </p:spPr>
        <p:txBody>
          <a:bodyPr anchor="b">
            <a:noAutofit/>
          </a:bodyPr>
          <a:lstStyle/>
          <a:p>
            <a:pPr algn="ctr"/>
            <a:r>
              <a:rPr lang="en-US" b="1" dirty="0"/>
              <a:t>Chatbot </a:t>
            </a:r>
            <a:r>
              <a:rPr lang="el-GR" b="1" dirty="0"/>
              <a:t>στις Εκπαιδευτικές Διαδικασίες </a:t>
            </a:r>
            <a:r>
              <a:rPr lang="el-GR" sz="4800" b="1" dirty="0"/>
              <a:t> (Μαθητές)</a:t>
            </a:r>
            <a:endParaRPr lang="el-GR" dirty="0"/>
          </a:p>
        </p:txBody>
      </p:sp>
      <p:sp>
        <p:nvSpPr>
          <p:cNvPr id="11"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107DD2CE-D7A0-A8E0-F60C-00D7F131A118}"/>
              </a:ext>
            </a:extLst>
          </p:cNvPr>
          <p:cNvSpPr>
            <a:spLocks noGrp="1"/>
          </p:cNvSpPr>
          <p:nvPr>
            <p:ph idx="1"/>
          </p:nvPr>
        </p:nvSpPr>
        <p:spPr>
          <a:xfrm>
            <a:off x="186813" y="1911493"/>
            <a:ext cx="11847871" cy="4855067"/>
          </a:xfrm>
        </p:spPr>
        <p:txBody>
          <a:bodyPr anchor="t">
            <a:noAutofit/>
          </a:bodyPr>
          <a:lstStyle/>
          <a:p>
            <a:pPr algn="just"/>
            <a:r>
              <a:rPr lang="el-GR" dirty="0"/>
              <a:t>Τα πολύγλωσσα </a:t>
            </a:r>
            <a:r>
              <a:rPr lang="el-GR" dirty="0" err="1"/>
              <a:t>chatbot</a:t>
            </a:r>
            <a:r>
              <a:rPr lang="en-US" dirty="0"/>
              <a:t>s</a:t>
            </a:r>
            <a:r>
              <a:rPr lang="el-GR" dirty="0"/>
              <a:t> λειτουργούν ως φιλικοί γλωσσικοί πρεσβευτές, καταρρίπτοντας τα εμπόδια για μαθητές από διαφορετικά γλωσσικά υπόβαθρα. Η ικανότητά τους να επικοινωνούν σε διάφορες γλώσσες ενθαρρύνει τη συνεκτικότητα, διασφαλίζοντας ότι όλοι οι μαθητές μπορούν να μάθουν και να εμπλακούν αποτελεσματικά, ανεξάρτητα από τη μητρική τους γλώσσα. </a:t>
            </a:r>
            <a:endParaRPr lang="en-US" dirty="0"/>
          </a:p>
          <a:p>
            <a:pPr algn="just"/>
            <a:r>
              <a:rPr lang="el-GR" dirty="0"/>
              <a:t>Τα </a:t>
            </a:r>
            <a:r>
              <a:rPr lang="el-GR" dirty="0" err="1"/>
              <a:t>chatbots</a:t>
            </a:r>
            <a:r>
              <a:rPr lang="el-GR" dirty="0"/>
              <a:t> στον τομέα της εκπαίδευσης μπορούν να βοηθήσουν στη συλλογή σχολίων από όλα τα ενδιαφερόμενα μέρη μετά από κάθε συνομιλία ή ολοκλήρωση κάθε διαδικασίας. Αυτό μπορεί να βοηθήσει τις ομάδες φοιτητών να εξάγουν χρήσιμες πληροφορίες και να ασχολούνται με θέματα με φτωχά αποτελέσματα.</a:t>
            </a:r>
          </a:p>
        </p:txBody>
      </p:sp>
    </p:spTree>
    <p:extLst>
      <p:ext uri="{BB962C8B-B14F-4D97-AF65-F5344CB8AC3E}">
        <p14:creationId xmlns:p14="http://schemas.microsoft.com/office/powerpoint/2010/main" val="234729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AE834F-9E76-219E-710A-CCBD544A99D6}"/>
              </a:ext>
            </a:extLst>
          </p:cNvPr>
          <p:cNvSpPr>
            <a:spLocks noGrp="1"/>
          </p:cNvSpPr>
          <p:nvPr>
            <p:ph type="title"/>
          </p:nvPr>
        </p:nvSpPr>
        <p:spPr>
          <a:xfrm>
            <a:off x="572493" y="91441"/>
            <a:ext cx="11047013" cy="1313260"/>
          </a:xfrm>
        </p:spPr>
        <p:txBody>
          <a:bodyPr anchor="b">
            <a:noAutofit/>
          </a:bodyPr>
          <a:lstStyle/>
          <a:p>
            <a:pPr algn="ctr"/>
            <a:r>
              <a:rPr lang="en-US" b="1" dirty="0"/>
              <a:t>Chatbot </a:t>
            </a:r>
            <a:r>
              <a:rPr lang="el-GR" b="1" dirty="0"/>
              <a:t>στις Εκπαιδευτικές Διαδικασίες </a:t>
            </a:r>
            <a:r>
              <a:rPr lang="el-GR" sz="4800" b="1" dirty="0"/>
              <a:t> (Εκπαιδευτικοί)</a:t>
            </a:r>
            <a:endParaRPr lang="el-GR" dirty="0"/>
          </a:p>
        </p:txBody>
      </p:sp>
      <p:pic>
        <p:nvPicPr>
          <p:cNvPr id="4" name="Εικόνα 3">
            <a:extLst>
              <a:ext uri="{FF2B5EF4-FFF2-40B4-BE49-F238E27FC236}">
                <a16:creationId xmlns:a16="http://schemas.microsoft.com/office/drawing/2014/main" id="{6DC3869C-26CE-4C9B-2ED6-478678B86968}"/>
              </a:ext>
            </a:extLst>
          </p:cNvPr>
          <p:cNvPicPr>
            <a:picLocks noChangeAspect="1"/>
          </p:cNvPicPr>
          <p:nvPr/>
        </p:nvPicPr>
        <p:blipFill>
          <a:blip r:embed="rId2">
            <a:extLst>
              <a:ext uri="{28A0092B-C50C-407E-A947-70E740481C1C}">
                <a14:useLocalDpi xmlns:a14="http://schemas.microsoft.com/office/drawing/2010/main" val="0"/>
              </a:ext>
            </a:extLst>
          </a:blip>
          <a:srcRect l="54888" r="-6" b="-6"/>
          <a:stretch/>
        </p:blipFill>
        <p:spPr>
          <a:xfrm>
            <a:off x="157316" y="1492155"/>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Θέση περιεχομένου 2">
            <a:extLst>
              <a:ext uri="{FF2B5EF4-FFF2-40B4-BE49-F238E27FC236}">
                <a16:creationId xmlns:a16="http://schemas.microsoft.com/office/drawing/2014/main" id="{107DD2CE-D7A0-A8E0-F60C-00D7F131A118}"/>
              </a:ext>
            </a:extLst>
          </p:cNvPr>
          <p:cNvSpPr>
            <a:spLocks noGrp="1"/>
          </p:cNvSpPr>
          <p:nvPr>
            <p:ph idx="1"/>
          </p:nvPr>
        </p:nvSpPr>
        <p:spPr>
          <a:xfrm>
            <a:off x="4101165" y="1404701"/>
            <a:ext cx="7933519" cy="5361859"/>
          </a:xfrm>
        </p:spPr>
        <p:txBody>
          <a:bodyPr anchor="t">
            <a:noAutofit/>
          </a:bodyPr>
          <a:lstStyle/>
          <a:p>
            <a:pPr algn="just">
              <a:buFont typeface="Wingdings" panose="05000000000000000000" pitchFamily="2" charset="2"/>
              <a:buChar char="v"/>
            </a:pPr>
            <a:r>
              <a:rPr lang="el-GR" sz="1800" dirty="0"/>
              <a:t>Οι δυνατότητες διοικητικής υποστήριξης </a:t>
            </a:r>
            <a:r>
              <a:rPr lang="el-GR" sz="1800" dirty="0" err="1"/>
              <a:t>chatbot</a:t>
            </a:r>
            <a:r>
              <a:rPr lang="el-GR" sz="1800" dirty="0"/>
              <a:t> AI μπορούν να βοηθήσουν τους εκπαιδευτικούς να εξοικονομήσουν χρόνο σε εργασίες ρουτίνας, συμπεριλαμβανομένου του προγραμματισμού, της βαθμολόγησης και της παροχής πληροφοριών στους μαθητές, επιτρέποντάς τους να διαθέσουν περισσότερο χρόνο για εκπαιδευτικό σχεδιασμό και συμμετοχή των μαθητών. Π.χ., το </a:t>
            </a:r>
            <a:r>
              <a:rPr lang="el-GR" sz="1800" dirty="0" err="1"/>
              <a:t>ChatGPT</a:t>
            </a:r>
            <a:r>
              <a:rPr lang="el-GR" sz="1800" dirty="0"/>
              <a:t> μπορεί να δημιουργήσει με επιτυχία διάφορους τύπους ερωτήσεων και κλειδιά απαντήσεων σε διαφορετικούς κλάδους. </a:t>
            </a:r>
          </a:p>
          <a:p>
            <a:pPr algn="just">
              <a:buFont typeface="Wingdings" panose="05000000000000000000" pitchFamily="2" charset="2"/>
              <a:buChar char="v"/>
            </a:pPr>
            <a:r>
              <a:rPr lang="el-GR" sz="1800" dirty="0"/>
              <a:t>Οι εκπαιδευτικοί μπορούν να αξιοποιήσουν τα </a:t>
            </a:r>
            <a:r>
              <a:rPr lang="el-GR" sz="1800" dirty="0" err="1"/>
              <a:t>chatbots</a:t>
            </a:r>
            <a:r>
              <a:rPr lang="el-GR" sz="1800" dirty="0"/>
              <a:t> AI για να αυξήσουν τις οδηγίες τους και να παρέχουν εξατομικευμένη υποστήριξη. Υπάρχουν διάφοροι τρόποι με τους οποίους οι εκπαιδευτικοί μπορούν να χρησιμοποιήσουν το </a:t>
            </a:r>
            <a:r>
              <a:rPr lang="el-GR" sz="1800" dirty="0" err="1"/>
              <a:t>ChatGPT</a:t>
            </a:r>
            <a:r>
              <a:rPr lang="el-GR" sz="1800" dirty="0"/>
              <a:t> για να βελτιώσουν τις παιδαγωγικές τους προσεγγίσεις και τις μεθόδους αξιολόγησης. </a:t>
            </a:r>
          </a:p>
          <a:p>
            <a:pPr algn="just">
              <a:buFont typeface="Wingdings" panose="05000000000000000000" pitchFamily="2" charset="2"/>
              <a:buChar char="v"/>
            </a:pPr>
            <a:r>
              <a:rPr lang="el-GR" sz="1800" dirty="0"/>
              <a:t>Για παράδειγμα, οι Εκπαιδευτές μπορούν να αξιοποιήσουν τις δυνατότητες του </a:t>
            </a:r>
            <a:r>
              <a:rPr lang="el-GR" sz="1800" dirty="0" err="1"/>
              <a:t>ChatGPT</a:t>
            </a:r>
            <a:r>
              <a:rPr lang="el-GR" sz="1800" dirty="0"/>
              <a:t> για να δημιουργήσουν προτροπές ερωτήσεων ανοιχτού τύπου που ευθυγραμμίζονται ακριβώς με τους </a:t>
            </a:r>
            <a:r>
              <a:rPr lang="el-GR" sz="1800" dirty="0" err="1"/>
              <a:t>στοχευμένους</a:t>
            </a:r>
            <a:r>
              <a:rPr lang="el-GR" sz="1800" dirty="0"/>
              <a:t> μαθησιακούς στόχους και τα κριτήρια επιτυχίας της εκπαιδευτικής ενότητας. Με αυτόν τον τρόπο, οι δάσκαλοι μπορούν να προσαρμόσουν το εκπαιδευτικό περιεχόμενο για να καλύψει τις ξεχωριστές ανάγκες, τα ενδιαφέροντα και τις μαθησιακές προτιμήσεις κάθε μαθητή, προσφέροντας εξατομικευμένο εκπαιδευτικό υλικό και δραστηριότητες.</a:t>
            </a:r>
          </a:p>
        </p:txBody>
      </p:sp>
    </p:spTree>
    <p:extLst>
      <p:ext uri="{BB962C8B-B14F-4D97-AF65-F5344CB8AC3E}">
        <p14:creationId xmlns:p14="http://schemas.microsoft.com/office/powerpoint/2010/main" val="24207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8711918-5031-F106-90FF-ACAEAB4E1789}"/>
              </a:ext>
            </a:extLst>
          </p:cNvPr>
          <p:cNvSpPr>
            <a:spLocks noGrp="1"/>
          </p:cNvSpPr>
          <p:nvPr>
            <p:ph type="title"/>
          </p:nvPr>
        </p:nvSpPr>
        <p:spPr>
          <a:xfrm>
            <a:off x="572493" y="238539"/>
            <a:ext cx="11018520" cy="1434415"/>
          </a:xfrm>
        </p:spPr>
        <p:txBody>
          <a:bodyPr anchor="b">
            <a:normAutofit/>
          </a:bodyPr>
          <a:lstStyle/>
          <a:p>
            <a:pPr algn="ctr"/>
            <a:r>
              <a:rPr lang="el-GR" sz="5400" dirty="0"/>
              <a:t>Ζητήματα Προβληματισμού</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F4CA350-41E4-DD31-1245-E6D1C44B4CD5}"/>
              </a:ext>
            </a:extLst>
          </p:cNvPr>
          <p:cNvSpPr>
            <a:spLocks noGrp="1"/>
          </p:cNvSpPr>
          <p:nvPr>
            <p:ph idx="1"/>
          </p:nvPr>
        </p:nvSpPr>
        <p:spPr>
          <a:xfrm>
            <a:off x="176980" y="2071315"/>
            <a:ext cx="8652388" cy="4548145"/>
          </a:xfrm>
        </p:spPr>
        <p:txBody>
          <a:bodyPr anchor="t">
            <a:normAutofit fontScale="92500"/>
          </a:bodyPr>
          <a:lstStyle/>
          <a:p>
            <a:pPr algn="just">
              <a:buFont typeface="Wingdings" panose="05000000000000000000" pitchFamily="2" charset="2"/>
              <a:buChar char="v"/>
            </a:pPr>
            <a:r>
              <a:rPr lang="el-GR" sz="2400" dirty="0"/>
              <a:t>Τα </a:t>
            </a:r>
            <a:r>
              <a:rPr lang="el-GR" sz="2400" dirty="0" err="1"/>
              <a:t>chatbot</a:t>
            </a:r>
            <a:r>
              <a:rPr lang="en-US" sz="2400" dirty="0"/>
              <a:t>s</a:t>
            </a:r>
            <a:r>
              <a:rPr lang="el-GR" sz="2400" dirty="0"/>
              <a:t> AI ενδέχεται να παρέχουν μεροληπτικές απαντήσεις ή μη ακριβείς πληροφορίες. Εάν το </a:t>
            </a:r>
            <a:r>
              <a:rPr lang="el-GR" sz="2400" dirty="0" err="1"/>
              <a:t>chatbot</a:t>
            </a:r>
            <a:r>
              <a:rPr lang="el-GR" sz="2400" dirty="0"/>
              <a:t> παρέχει εσφαλμένες πληροφορίες ή καθοδήγηση, θα μπορούσε να παραπλανήσει τους μαθητές και να εμποδίσει την πρόοδό τους στη μάθηση. Π.χ. παρόλο που το </a:t>
            </a:r>
            <a:r>
              <a:rPr lang="el-GR" sz="2400" dirty="0" err="1"/>
              <a:t>ChatGPT</a:t>
            </a:r>
            <a:r>
              <a:rPr lang="el-GR" sz="2400" dirty="0"/>
              <a:t> παρουσίασε σαγηνευτικές και στοχαστικές απαντήσεις, δεν θα πρέπει να θεωρείται ως αξιόπιστη πηγή πληροφοριών. </a:t>
            </a:r>
          </a:p>
          <a:p>
            <a:pPr algn="just">
              <a:buFont typeface="Wingdings" panose="05000000000000000000" pitchFamily="2" charset="2"/>
              <a:buChar char="v"/>
            </a:pPr>
            <a:r>
              <a:rPr lang="el-GR" sz="2400" dirty="0"/>
              <a:t>Εάν τα δεδομένα εκπαίδευσης που χρησιμοποιούνται για την ανάπτυξη ενός </a:t>
            </a:r>
            <a:r>
              <a:rPr lang="el-GR" sz="2400" dirty="0" err="1"/>
              <a:t>chatbot</a:t>
            </a:r>
            <a:r>
              <a:rPr lang="el-GR" sz="2400" dirty="0"/>
              <a:t> τεχνητής νοημοσύνης περιέχουν προκαταλήψεις, το </a:t>
            </a:r>
            <a:r>
              <a:rPr lang="el-GR" sz="2400" dirty="0" err="1"/>
              <a:t>chatbot</a:t>
            </a:r>
            <a:r>
              <a:rPr lang="el-GR" sz="2400" dirty="0"/>
              <a:t> ενδέχεται να αναπαράγει ακούσια αυτές τις προκαταλήψεις στις απαντήσεις του, συμπεριλαμβανομένων πιθανώς λοξών προοπτικών, στερεοτύπων, μεροληπτικής γλώσσας ή προκατειλημμένων συστάσεων. Αυτό είναι ιδιαίτερα ανησυχητικό σε εκπαιδευτικό πλαίσιο. </a:t>
            </a:r>
          </a:p>
        </p:txBody>
      </p:sp>
      <p:pic>
        <p:nvPicPr>
          <p:cNvPr id="5" name="Εικόνα 4" descr="Εικόνα που περιέχει άτομο&#10;&#10;Περιγραφή που δημιουργήθηκε αυτόματα">
            <a:extLst>
              <a:ext uri="{FF2B5EF4-FFF2-40B4-BE49-F238E27FC236}">
                <a16:creationId xmlns:a16="http://schemas.microsoft.com/office/drawing/2014/main" id="{7F1BF02C-23D4-CAE1-6A62-A0CF4C04B917}"/>
              </a:ext>
            </a:extLst>
          </p:cNvPr>
          <p:cNvPicPr>
            <a:picLocks noChangeAspect="1"/>
          </p:cNvPicPr>
          <p:nvPr/>
        </p:nvPicPr>
        <p:blipFill>
          <a:blip r:embed="rId2">
            <a:extLst>
              <a:ext uri="{28A0092B-C50C-407E-A947-70E740481C1C}">
                <a14:useLocalDpi xmlns:a14="http://schemas.microsoft.com/office/drawing/2010/main" val="0"/>
              </a:ext>
            </a:extLst>
          </a:blip>
          <a:srcRect l="21852" r="22109" b="2"/>
          <a:stretch/>
        </p:blipFill>
        <p:spPr>
          <a:xfrm>
            <a:off x="8898194" y="2071316"/>
            <a:ext cx="3116825" cy="3239762"/>
          </a:xfrm>
          <a:prstGeom prst="rect">
            <a:avLst/>
          </a:prstGeom>
        </p:spPr>
      </p:pic>
    </p:spTree>
    <p:extLst>
      <p:ext uri="{BB962C8B-B14F-4D97-AF65-F5344CB8AC3E}">
        <p14:creationId xmlns:p14="http://schemas.microsoft.com/office/powerpoint/2010/main" val="394581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στιγμιότυπο οθόνης, κείμενο, λογότυπο, γραφικά&#10;&#10;Περιγραφή που δημιουργήθηκε αυτόματα">
            <a:extLst>
              <a:ext uri="{FF2B5EF4-FFF2-40B4-BE49-F238E27FC236}">
                <a16:creationId xmlns:a16="http://schemas.microsoft.com/office/drawing/2014/main" id="{A8A476CF-C2D5-29B2-FE7D-59A64027460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r="6221" b="-1"/>
          <a:stretch/>
        </p:blipFill>
        <p:spPr>
          <a:xfrm>
            <a:off x="20" y="10"/>
            <a:ext cx="12191979" cy="6857990"/>
          </a:xfrm>
          <a:prstGeom prst="rect">
            <a:avLst/>
          </a:prstGeom>
        </p:spPr>
      </p:pic>
      <p:sp>
        <p:nvSpPr>
          <p:cNvPr id="2" name="Τίτλος 1">
            <a:extLst>
              <a:ext uri="{FF2B5EF4-FFF2-40B4-BE49-F238E27FC236}">
                <a16:creationId xmlns:a16="http://schemas.microsoft.com/office/drawing/2014/main" id="{8E06DCD4-CE60-C113-369A-43EBDD7BB9A8}"/>
              </a:ext>
            </a:extLst>
          </p:cNvPr>
          <p:cNvSpPr>
            <a:spLocks noGrp="1"/>
          </p:cNvSpPr>
          <p:nvPr>
            <p:ph type="title"/>
          </p:nvPr>
        </p:nvSpPr>
        <p:spPr>
          <a:xfrm>
            <a:off x="841249" y="941832"/>
            <a:ext cx="10506456" cy="2057400"/>
          </a:xfrm>
        </p:spPr>
        <p:txBody>
          <a:bodyPr anchor="b">
            <a:normAutofit/>
          </a:bodyPr>
          <a:lstStyle/>
          <a:p>
            <a:r>
              <a:rPr lang="el-GR" sz="5000" b="1" dirty="0">
                <a:solidFill>
                  <a:schemeClr val="bg1"/>
                </a:solidFill>
              </a:rPr>
              <a:t>Τι είναι ένα </a:t>
            </a:r>
            <a:r>
              <a:rPr lang="en-US" sz="5000" b="1" dirty="0" err="1">
                <a:solidFill>
                  <a:schemeClr val="bg1"/>
                </a:solidFill>
              </a:rPr>
              <a:t>ChatBot</a:t>
            </a:r>
            <a:r>
              <a:rPr lang="en-US" sz="5000" b="1" dirty="0">
                <a:solidFill>
                  <a:schemeClr val="bg1"/>
                </a:solidFill>
              </a:rPr>
              <a:t>;</a:t>
            </a:r>
            <a:endParaRPr lang="el-GR" sz="5000" b="1" dirty="0">
              <a:solidFill>
                <a:schemeClr val="bg1"/>
              </a:solidFill>
            </a:endParaRP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Θέση περιεχομένου 2">
            <a:extLst>
              <a:ext uri="{FF2B5EF4-FFF2-40B4-BE49-F238E27FC236}">
                <a16:creationId xmlns:a16="http://schemas.microsoft.com/office/drawing/2014/main" id="{EAFBB7BE-AF78-1BEC-559B-485D6AC640B9}"/>
              </a:ext>
            </a:extLst>
          </p:cNvPr>
          <p:cNvSpPr>
            <a:spLocks noGrp="1"/>
          </p:cNvSpPr>
          <p:nvPr>
            <p:ph idx="1"/>
          </p:nvPr>
        </p:nvSpPr>
        <p:spPr>
          <a:xfrm>
            <a:off x="841248" y="3502152"/>
            <a:ext cx="10506456" cy="2831198"/>
          </a:xfrm>
        </p:spPr>
        <p:txBody>
          <a:bodyPr>
            <a:normAutofit/>
          </a:bodyPr>
          <a:lstStyle/>
          <a:p>
            <a:pPr marL="0" indent="0" algn="just">
              <a:lnSpc>
                <a:spcPct val="150000"/>
              </a:lnSpc>
              <a:buNone/>
            </a:pPr>
            <a:r>
              <a:rPr lang="el-GR" sz="2000" dirty="0">
                <a:solidFill>
                  <a:schemeClr val="bg1"/>
                </a:solidFill>
              </a:rPr>
              <a:t>Ένα </a:t>
            </a:r>
            <a:r>
              <a:rPr lang="el-GR" sz="2000" dirty="0" err="1">
                <a:solidFill>
                  <a:schemeClr val="bg1"/>
                </a:solidFill>
              </a:rPr>
              <a:t>chatbot</a:t>
            </a:r>
            <a:r>
              <a:rPr lang="el-GR" sz="2000" dirty="0">
                <a:solidFill>
                  <a:schemeClr val="bg1"/>
                </a:solidFill>
              </a:rPr>
              <a:t> (αρχικά του </a:t>
            </a:r>
            <a:r>
              <a:rPr lang="el-GR" sz="2000" dirty="0" err="1">
                <a:solidFill>
                  <a:schemeClr val="bg1"/>
                </a:solidFill>
              </a:rPr>
              <a:t>chatterbot</a:t>
            </a:r>
            <a:r>
              <a:rPr lang="el-GR" sz="2000" dirty="0">
                <a:solidFill>
                  <a:schemeClr val="bg1"/>
                </a:solidFill>
              </a:rPr>
              <a:t>) είναι μια εφαρμογή λογισμικού ή μια </a:t>
            </a:r>
            <a:r>
              <a:rPr lang="el-GR" sz="2000" dirty="0" err="1">
                <a:solidFill>
                  <a:schemeClr val="bg1"/>
                </a:solidFill>
              </a:rPr>
              <a:t>διεπαφή</a:t>
            </a:r>
            <a:r>
              <a:rPr lang="el-GR" sz="2000" dirty="0">
                <a:solidFill>
                  <a:schemeClr val="bg1"/>
                </a:solidFill>
              </a:rPr>
              <a:t> ιστού που έχει σχεδιαστεί για να μιμείται την ανθρώπινη συνομιλία μέσω αλληλεπιδράσεων κειμένου ή φωνής. Τα σύγχρονα </a:t>
            </a:r>
            <a:r>
              <a:rPr lang="el-GR" sz="2000" dirty="0" err="1">
                <a:solidFill>
                  <a:schemeClr val="bg1"/>
                </a:solidFill>
              </a:rPr>
              <a:t>chatbot</a:t>
            </a:r>
            <a:r>
              <a:rPr lang="el-GR" sz="2000" dirty="0">
                <a:solidFill>
                  <a:schemeClr val="bg1"/>
                </a:solidFill>
              </a:rPr>
              <a:t> είναι συνήθως διαδικτυακά, χρησιμοποιούν συστήματα παραγωγής τεχνητής νοημοσύνης, είναι ικανά να διατηρούν μια συνομιλία με έναν χρήστη σε φυσική γλώσσα και να προσομοιώνουν τον τρόπο με τον οποίο ένας άνθρωπος θα συμπεριφερόταν ως συνομιλητής (</a:t>
            </a:r>
            <a:r>
              <a:rPr lang="en-US" sz="2000" i="1" dirty="0" err="1">
                <a:solidFill>
                  <a:schemeClr val="bg1"/>
                </a:solidFill>
              </a:rPr>
              <a:t>Caldarini</a:t>
            </a:r>
            <a:r>
              <a:rPr lang="el-GR" sz="2000" i="1" dirty="0">
                <a:solidFill>
                  <a:schemeClr val="bg1"/>
                </a:solidFill>
              </a:rPr>
              <a:t> </a:t>
            </a:r>
            <a:r>
              <a:rPr lang="en-US" sz="2000" i="1" dirty="0">
                <a:solidFill>
                  <a:schemeClr val="bg1"/>
                </a:solidFill>
              </a:rPr>
              <a:t>et. al., 2022)</a:t>
            </a:r>
            <a:r>
              <a:rPr lang="el-GR" sz="2000" dirty="0">
                <a:solidFill>
                  <a:schemeClr val="bg1"/>
                </a:solidFill>
              </a:rPr>
              <a:t> </a:t>
            </a:r>
          </a:p>
        </p:txBody>
      </p:sp>
    </p:spTree>
    <p:extLst>
      <p:ext uri="{BB962C8B-B14F-4D97-AF65-F5344CB8AC3E}">
        <p14:creationId xmlns:p14="http://schemas.microsoft.com/office/powerpoint/2010/main" val="1461911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711918-5031-F106-90FF-ACAEAB4E1789}"/>
              </a:ext>
            </a:extLst>
          </p:cNvPr>
          <p:cNvSpPr>
            <a:spLocks noGrp="1"/>
          </p:cNvSpPr>
          <p:nvPr>
            <p:ph type="title"/>
          </p:nvPr>
        </p:nvSpPr>
        <p:spPr>
          <a:xfrm>
            <a:off x="572493" y="238540"/>
            <a:ext cx="11018520" cy="843008"/>
          </a:xfrm>
        </p:spPr>
        <p:txBody>
          <a:bodyPr anchor="b">
            <a:normAutofit/>
          </a:bodyPr>
          <a:lstStyle/>
          <a:p>
            <a:pPr algn="ctr"/>
            <a:r>
              <a:rPr lang="el-GR" sz="5400" dirty="0"/>
              <a:t>Ζητήματα Προβληματισμού</a:t>
            </a:r>
          </a:p>
        </p:txBody>
      </p:sp>
      <p:sp>
        <p:nvSpPr>
          <p:cNvPr id="3" name="Θέση περιεχομένου 2">
            <a:extLst>
              <a:ext uri="{FF2B5EF4-FFF2-40B4-BE49-F238E27FC236}">
                <a16:creationId xmlns:a16="http://schemas.microsoft.com/office/drawing/2014/main" id="{4F4CA350-41E4-DD31-1245-E6D1C44B4CD5}"/>
              </a:ext>
            </a:extLst>
          </p:cNvPr>
          <p:cNvSpPr>
            <a:spLocks noGrp="1"/>
          </p:cNvSpPr>
          <p:nvPr>
            <p:ph idx="1"/>
          </p:nvPr>
        </p:nvSpPr>
        <p:spPr>
          <a:xfrm>
            <a:off x="176980" y="1179871"/>
            <a:ext cx="8652388" cy="5678129"/>
          </a:xfrm>
        </p:spPr>
        <p:txBody>
          <a:bodyPr anchor="t">
            <a:normAutofit/>
          </a:bodyPr>
          <a:lstStyle/>
          <a:p>
            <a:pPr algn="just">
              <a:buFont typeface="Wingdings" panose="05000000000000000000" pitchFamily="2" charset="2"/>
              <a:buChar char="v"/>
            </a:pPr>
            <a:r>
              <a:rPr lang="el-GR" sz="1800" dirty="0"/>
              <a:t>Μία από τις προκλήσεις που αντιμετωπίζουν οι εκπαιδευτικοί με την ενσωμάτωση των </a:t>
            </a:r>
            <a:r>
              <a:rPr lang="el-GR" sz="1800" dirty="0" err="1"/>
              <a:t>Chatbots</a:t>
            </a:r>
            <a:r>
              <a:rPr lang="el-GR" sz="1800" dirty="0"/>
              <a:t> στην εκπαίδευση είναι η δυσκολία αξιολόγησης της εργασίας των μαθητών, ιδιαίτερα όταν πρόκειται για γραπτές εργασίες ή απαντήσεις. Η ανίχνευση κειμένου που δημιουργείται από AI, ενώ βελτιώνεται συνεχώς, δεν είναι ακόμη αλάνθαστη και μπορεί να παράγει ψευδή αρνητικά ή θετικά. Αυτό δημιουργεί αβεβαιότητα και μπορεί να υπονομεύσει την αξιοπιστία της διαδικασίας αξιολόγησης. Οι εκπαιδευτικοί μπορεί να δυσκολεύονται να διακρίνουν εάν οι απαντήσεις είναι πραγματικά δημιουργημένες από μαθητές ή εάν έχουν παρασχεθεί από μια τεχνητή νοημοσύνη, επηρεάζοντας την ακρίβεια της βαθμολόγησης και της ανατροφοδότησης. Αυτό εγείρει ανησυχίες σχετικά με την ακαδημαϊκή ακεραιότητα και τις δίκαιες πρακτικές αξιολόγησης. </a:t>
            </a:r>
          </a:p>
          <a:p>
            <a:pPr marL="285750" indent="-285750" algn="just">
              <a:buFont typeface="Wingdings" panose="05000000000000000000" pitchFamily="2" charset="2"/>
              <a:buChar char="v"/>
            </a:pPr>
            <a:r>
              <a:rPr lang="el-GR" sz="1800" dirty="0"/>
              <a:t>Η ενσωμάτωση των </a:t>
            </a:r>
            <a:r>
              <a:rPr lang="el-GR" sz="1800" dirty="0" err="1"/>
              <a:t>chatbots</a:t>
            </a:r>
            <a:r>
              <a:rPr lang="el-GR" sz="1800" dirty="0"/>
              <a:t> AI στην εκπαίδευση εγείρει πολλές ηθικές επιπτώσεις, ιδιαίτερα όσον αφορά το απόρρητο των δεδομένων, την ασφάλεια και την υπεύθυνη χρήση της τεχνητής νοημοσύνης. Καθώς τα </a:t>
            </a:r>
            <a:r>
              <a:rPr lang="el-GR" sz="1800" dirty="0" err="1"/>
              <a:t>chatbots</a:t>
            </a:r>
            <a:r>
              <a:rPr lang="el-GR" sz="1800" dirty="0"/>
              <a:t> AI αλληλοεπιδρούν με τους μαθητές και συλλέγουν δεδομένα κατά τη διάρκεια των συνομιλιών, κάτι που απαιτεί τη θέσπιση σαφών οδηγιών και διασφαλίσεων. Για παράδειγμα, η ιατρική εκπαίδευση συχνά περιλαμβάνει την απόκτηση γνώσεων σχετικά με ευαίσθητα και οικεία θέματα, συμπεριλαμβανομένης της εμπιστευτικότητας των ασθενών και των ηθικών παραμέτρων στον ιατρικό τομέα και επομένως η ηθική και σωστή χρήση των </a:t>
            </a:r>
            <a:r>
              <a:rPr lang="el-GR" sz="1800" dirty="0" err="1"/>
              <a:t>chatbot</a:t>
            </a:r>
            <a:r>
              <a:rPr lang="el-GR" sz="1800" dirty="0"/>
              <a:t> έχει σημαντική σημασία.</a:t>
            </a:r>
          </a:p>
        </p:txBody>
      </p:sp>
      <p:pic>
        <p:nvPicPr>
          <p:cNvPr id="5" name="Εικόνα 4" descr="Εικόνα που περιέχει άτομο&#10;&#10;Περιγραφή που δημιουργήθηκε αυτόματα">
            <a:extLst>
              <a:ext uri="{FF2B5EF4-FFF2-40B4-BE49-F238E27FC236}">
                <a16:creationId xmlns:a16="http://schemas.microsoft.com/office/drawing/2014/main" id="{7F1BF02C-23D4-CAE1-6A62-A0CF4C04B917}"/>
              </a:ext>
            </a:extLst>
          </p:cNvPr>
          <p:cNvPicPr>
            <a:picLocks noChangeAspect="1"/>
          </p:cNvPicPr>
          <p:nvPr/>
        </p:nvPicPr>
        <p:blipFill>
          <a:blip r:embed="rId2">
            <a:extLst>
              <a:ext uri="{28A0092B-C50C-407E-A947-70E740481C1C}">
                <a14:useLocalDpi xmlns:a14="http://schemas.microsoft.com/office/drawing/2010/main" val="0"/>
              </a:ext>
            </a:extLst>
          </a:blip>
          <a:srcRect l="21852" r="22109" b="2"/>
          <a:stretch/>
        </p:blipFill>
        <p:spPr>
          <a:xfrm>
            <a:off x="8898195" y="1284736"/>
            <a:ext cx="3116825" cy="3239762"/>
          </a:xfrm>
          <a:prstGeom prst="rect">
            <a:avLst/>
          </a:prstGeom>
        </p:spPr>
      </p:pic>
    </p:spTree>
    <p:extLst>
      <p:ext uri="{BB962C8B-B14F-4D97-AF65-F5344CB8AC3E}">
        <p14:creationId xmlns:p14="http://schemas.microsoft.com/office/powerpoint/2010/main" val="473219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2356644-1130-D99D-8FD8-03AC71217804}"/>
              </a:ext>
            </a:extLst>
          </p:cNvPr>
          <p:cNvSpPr>
            <a:spLocks noGrp="1"/>
          </p:cNvSpPr>
          <p:nvPr>
            <p:ph type="title"/>
          </p:nvPr>
        </p:nvSpPr>
        <p:spPr>
          <a:xfrm>
            <a:off x="630936" y="639520"/>
            <a:ext cx="3429000" cy="1719072"/>
          </a:xfrm>
        </p:spPr>
        <p:txBody>
          <a:bodyPr anchor="b">
            <a:normAutofit/>
          </a:bodyPr>
          <a:lstStyle/>
          <a:p>
            <a:r>
              <a:rPr lang="el-GR" sz="4600" b="1"/>
              <a:t>1</a:t>
            </a:r>
            <a:r>
              <a:rPr lang="el-GR" sz="4600" b="1" baseline="30000"/>
              <a:t>η</a:t>
            </a:r>
            <a:r>
              <a:rPr lang="el-GR" sz="4600" b="1"/>
              <a:t> Μελέτη Περίπτωσης</a:t>
            </a:r>
            <a:endParaRPr lang="el-GR" sz="4600"/>
          </a:p>
        </p:txBody>
      </p:sp>
      <p:sp>
        <p:nvSpPr>
          <p:cNvPr id="15"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B98BAF5-5CA9-75EE-143F-1E0FAB62182A}"/>
              </a:ext>
            </a:extLst>
          </p:cNvPr>
          <p:cNvSpPr>
            <a:spLocks noGrp="1"/>
          </p:cNvSpPr>
          <p:nvPr>
            <p:ph idx="1"/>
          </p:nvPr>
        </p:nvSpPr>
        <p:spPr>
          <a:xfrm>
            <a:off x="630936" y="2807208"/>
            <a:ext cx="3429000" cy="3410712"/>
          </a:xfrm>
        </p:spPr>
        <p:txBody>
          <a:bodyPr anchor="t">
            <a:normAutofit/>
          </a:bodyPr>
          <a:lstStyle/>
          <a:p>
            <a:pPr marL="0" indent="0" algn="just">
              <a:buNone/>
            </a:pPr>
            <a:r>
              <a:rPr lang="el-GR" sz="2000" dirty="0"/>
              <a:t>Ένα </a:t>
            </a:r>
            <a:r>
              <a:rPr lang="el-GR" sz="2000" dirty="0" err="1"/>
              <a:t>chatbot</a:t>
            </a:r>
            <a:r>
              <a:rPr lang="el-GR" sz="2000" dirty="0"/>
              <a:t> μπορεί να προσομοιώσει τη συνομιλία και την ανταλλαγή ιδεών για εξάσκηση της δεξιότητα της επικοινωνίας με βάση τη γλώσσα, ελαχιστοποιώντας παράλληλα τα μειονεκτήματα της εξάσκησης με ένα άτομο (π.χ. κρίση, χρόνος, επανάληψη).</a:t>
            </a:r>
          </a:p>
        </p:txBody>
      </p:sp>
      <p:pic>
        <p:nvPicPr>
          <p:cNvPr id="5" name="Εικόνα 4">
            <a:extLst>
              <a:ext uri="{FF2B5EF4-FFF2-40B4-BE49-F238E27FC236}">
                <a16:creationId xmlns:a16="http://schemas.microsoft.com/office/drawing/2014/main" id="{02096E8F-C0A8-51CA-E4CC-2CCCC2B1537C}"/>
              </a:ext>
            </a:extLst>
          </p:cNvPr>
          <p:cNvPicPr>
            <a:picLocks noChangeAspect="1"/>
          </p:cNvPicPr>
          <p:nvPr/>
        </p:nvPicPr>
        <p:blipFill>
          <a:blip r:embed="rId2"/>
          <a:stretch>
            <a:fillRect/>
          </a:stretch>
        </p:blipFill>
        <p:spPr>
          <a:xfrm>
            <a:off x="4369477" y="763467"/>
            <a:ext cx="7427635" cy="57749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9187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9">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62356644-1130-D99D-8FD8-03AC71217804}"/>
              </a:ext>
            </a:extLst>
          </p:cNvPr>
          <p:cNvSpPr>
            <a:spLocks noGrp="1"/>
          </p:cNvSpPr>
          <p:nvPr>
            <p:ph type="title"/>
          </p:nvPr>
        </p:nvSpPr>
        <p:spPr>
          <a:xfrm>
            <a:off x="630936" y="457200"/>
            <a:ext cx="4343400" cy="1929384"/>
          </a:xfrm>
        </p:spPr>
        <p:txBody>
          <a:bodyPr anchor="ctr">
            <a:normAutofit/>
          </a:bodyPr>
          <a:lstStyle/>
          <a:p>
            <a:r>
              <a:rPr lang="el-GR" sz="4800" b="1"/>
              <a:t>2</a:t>
            </a:r>
            <a:r>
              <a:rPr lang="el-GR" sz="4800" b="1" baseline="30000"/>
              <a:t>η</a:t>
            </a:r>
            <a:r>
              <a:rPr lang="el-GR" sz="4800" b="1"/>
              <a:t> Μελέτη Περίπτωσης</a:t>
            </a:r>
            <a:endParaRPr lang="el-GR" sz="4800"/>
          </a:p>
        </p:txBody>
      </p:sp>
      <p:sp>
        <p:nvSpPr>
          <p:cNvPr id="30"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B98BAF5-5CA9-75EE-143F-1E0FAB62182A}"/>
              </a:ext>
            </a:extLst>
          </p:cNvPr>
          <p:cNvSpPr>
            <a:spLocks noGrp="1"/>
          </p:cNvSpPr>
          <p:nvPr>
            <p:ph idx="1"/>
          </p:nvPr>
        </p:nvSpPr>
        <p:spPr>
          <a:xfrm>
            <a:off x="5541263" y="457200"/>
            <a:ext cx="6466676" cy="1929384"/>
          </a:xfrm>
        </p:spPr>
        <p:txBody>
          <a:bodyPr anchor="ctr">
            <a:normAutofit/>
          </a:bodyPr>
          <a:lstStyle/>
          <a:p>
            <a:pPr marL="0" indent="0" algn="just">
              <a:buNone/>
            </a:pPr>
            <a:r>
              <a:rPr lang="el-GR" sz="2200" dirty="0"/>
              <a:t>Τα </a:t>
            </a:r>
            <a:r>
              <a:rPr lang="el-GR" sz="2200" dirty="0" err="1"/>
              <a:t>chatbots</a:t>
            </a:r>
            <a:r>
              <a:rPr lang="el-GR" sz="2200" dirty="0"/>
              <a:t> μπορούν να υποστηρίξουν τους μαθητές να βρίσκουν γρήγορα λεπτομέρειες μαθημάτων συνδέοντάς τους με βασικές πληροφορίες</a:t>
            </a:r>
          </a:p>
        </p:txBody>
      </p:sp>
      <p:pic>
        <p:nvPicPr>
          <p:cNvPr id="7" name="Εικόνα 6" descr="Εικόνα που περιέχει κείμενο, στιγμιότυπο οθόνης&#10;&#10;Περιγραφή που δημιουργήθηκε αυτόματα">
            <a:extLst>
              <a:ext uri="{FF2B5EF4-FFF2-40B4-BE49-F238E27FC236}">
                <a16:creationId xmlns:a16="http://schemas.microsoft.com/office/drawing/2014/main" id="{4CC6E980-16CA-9579-601C-5AF5B2739D30}"/>
              </a:ext>
            </a:extLst>
          </p:cNvPr>
          <p:cNvPicPr>
            <a:picLocks noChangeAspect="1"/>
          </p:cNvPicPr>
          <p:nvPr/>
        </p:nvPicPr>
        <p:blipFill>
          <a:blip r:embed="rId2"/>
          <a:stretch>
            <a:fillRect/>
          </a:stretch>
        </p:blipFill>
        <p:spPr>
          <a:xfrm>
            <a:off x="205741" y="2214964"/>
            <a:ext cx="4892038" cy="4512906"/>
          </a:xfrm>
          <a:prstGeom prst="rect">
            <a:avLst/>
          </a:prstGeom>
        </p:spPr>
      </p:pic>
      <p:pic>
        <p:nvPicPr>
          <p:cNvPr id="9" name="Εικόνα 8" descr="Εικόνα που περιέχει κείμενο, στιγμιότυπο οθόνης, γραμματοσειρά&#10;&#10;Περιγραφή που δημιουργήθηκε αυτόματα">
            <a:extLst>
              <a:ext uri="{FF2B5EF4-FFF2-40B4-BE49-F238E27FC236}">
                <a16:creationId xmlns:a16="http://schemas.microsoft.com/office/drawing/2014/main" id="{CF347C81-6E6E-0F42-DAD2-E1582807E450}"/>
              </a:ext>
            </a:extLst>
          </p:cNvPr>
          <p:cNvPicPr>
            <a:picLocks noChangeAspect="1"/>
          </p:cNvPicPr>
          <p:nvPr/>
        </p:nvPicPr>
        <p:blipFill>
          <a:blip r:embed="rId3"/>
          <a:stretch>
            <a:fillRect/>
          </a:stretch>
        </p:blipFill>
        <p:spPr>
          <a:xfrm>
            <a:off x="5623560" y="2258844"/>
            <a:ext cx="5986176" cy="4519562"/>
          </a:xfrm>
          <a:prstGeom prst="rect">
            <a:avLst/>
          </a:prstGeom>
        </p:spPr>
      </p:pic>
    </p:spTree>
    <p:extLst>
      <p:ext uri="{BB962C8B-B14F-4D97-AF65-F5344CB8AC3E}">
        <p14:creationId xmlns:p14="http://schemas.microsoft.com/office/powerpoint/2010/main" val="2041425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Τίτλος 1">
            <a:extLst>
              <a:ext uri="{FF2B5EF4-FFF2-40B4-BE49-F238E27FC236}">
                <a16:creationId xmlns:a16="http://schemas.microsoft.com/office/drawing/2014/main" id="{62356644-1130-D99D-8FD8-03AC71217804}"/>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4800" b="1" dirty="0"/>
              <a:t>3</a:t>
            </a:r>
            <a:r>
              <a:rPr lang="en-US" sz="4800" b="1" baseline="30000" dirty="0"/>
              <a:t>η</a:t>
            </a:r>
            <a:r>
              <a:rPr lang="en-US" sz="4800" b="1" dirty="0"/>
              <a:t> </a:t>
            </a:r>
            <a:r>
              <a:rPr lang="en-US" sz="4800" b="1" dirty="0" err="1"/>
              <a:t>Μελέτη</a:t>
            </a:r>
            <a:r>
              <a:rPr lang="en-US" sz="4800" b="1" dirty="0"/>
              <a:t> </a:t>
            </a:r>
            <a:r>
              <a:rPr lang="en-US" sz="4800" b="1" dirty="0" err="1"/>
              <a:t>Περί</a:t>
            </a:r>
            <a:r>
              <a:rPr lang="en-US" sz="4800" b="1" dirty="0"/>
              <a:t>πτωσης</a:t>
            </a:r>
            <a:endParaRPr lang="en-US" sz="4800" dirty="0"/>
          </a:p>
        </p:txBody>
      </p:sp>
      <p:sp>
        <p:nvSpPr>
          <p:cNvPr id="25"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A8CB75-FA8A-FF16-1652-88ECD6AAB98B}"/>
              </a:ext>
            </a:extLst>
          </p:cNvPr>
          <p:cNvSpPr txBox="1"/>
          <p:nvPr/>
        </p:nvSpPr>
        <p:spPr>
          <a:xfrm>
            <a:off x="5541263" y="457200"/>
            <a:ext cx="6007608" cy="2380656"/>
          </a:xfrm>
          <a:prstGeom prst="rect">
            <a:avLst/>
          </a:prstGeom>
        </p:spPr>
        <p:txBody>
          <a:bodyPr vert="horz" lIns="91440" tIns="45720" rIns="91440" bIns="45720" rtlCol="0" anchor="ctr">
            <a:normAutofit lnSpcReduction="10000"/>
          </a:bodyPr>
          <a:lstStyle/>
          <a:p>
            <a:pPr algn="just">
              <a:lnSpc>
                <a:spcPct val="90000"/>
              </a:lnSpc>
              <a:spcAft>
                <a:spcPts val="600"/>
              </a:spcAft>
            </a:pPr>
            <a:r>
              <a:rPr lang="en-US" dirty="0" err="1"/>
              <a:t>Έν</a:t>
            </a:r>
            <a:r>
              <a:rPr lang="en-US" dirty="0"/>
              <a:t>α chatbot μπορεί να είναι μια χρήσιμη πηγή για εργασίες με επαναλαμβανόμενες διαδικασίες. </a:t>
            </a:r>
            <a:r>
              <a:rPr lang="en-US" dirty="0" err="1"/>
              <a:t>Θέτοντ</a:t>
            </a:r>
            <a:r>
              <a:rPr lang="en-US" dirty="0"/>
              <a:t>ας ή απαντώντας σε ένα σύνολο ερωτήσεων, οι μαθητές μπορούν να μάθουν μέσω της επανάληψης καθώς και των συνοδευτικών επεξηγήσεων. </a:t>
            </a:r>
            <a:r>
              <a:rPr lang="en-US" dirty="0" err="1"/>
              <a:t>Αυτό</a:t>
            </a:r>
            <a:r>
              <a:rPr lang="en-US" dirty="0"/>
              <a:t> </a:t>
            </a:r>
            <a:r>
              <a:rPr lang="en-US" dirty="0" err="1"/>
              <a:t>δίνει</a:t>
            </a:r>
            <a:r>
              <a:rPr lang="en-US" dirty="0"/>
              <a:t> </a:t>
            </a:r>
            <a:r>
              <a:rPr lang="en-US" dirty="0" err="1"/>
              <a:t>τη</a:t>
            </a:r>
            <a:r>
              <a:rPr lang="en-US" dirty="0"/>
              <a:t> </a:t>
            </a:r>
            <a:r>
              <a:rPr lang="en-US" dirty="0" err="1"/>
              <a:t>δυν</a:t>
            </a:r>
            <a:r>
              <a:rPr lang="en-US" dirty="0"/>
              <a:t>ατότητα στους εκπαιδευόμενους να μαθαίνουν με τον δικό τους ρυθμό και μέσα από τη δική τους εστίαση στο περιεχόμενο. Επιπ</a:t>
            </a:r>
            <a:r>
              <a:rPr lang="en-US" dirty="0" err="1"/>
              <a:t>λέον</a:t>
            </a:r>
            <a:r>
              <a:rPr lang="en-US" dirty="0"/>
              <a:t>, τα chatbots μπ</a:t>
            </a:r>
            <a:r>
              <a:rPr lang="en-US" dirty="0" err="1"/>
              <a:t>ορούν</a:t>
            </a:r>
            <a:r>
              <a:rPr lang="en-US" dirty="0"/>
              <a:t> να π</a:t>
            </a:r>
            <a:r>
              <a:rPr lang="en-US" dirty="0" err="1"/>
              <a:t>ροσ</a:t>
            </a:r>
            <a:r>
              <a:rPr lang="en-US" dirty="0"/>
              <a:t>αρμόζονται και να τροποποιούνται με την πάροδο του χρόνου για να διαμορφώνουν το μονοπάτι μάθησης.</a:t>
            </a:r>
          </a:p>
        </p:txBody>
      </p:sp>
      <p:pic>
        <p:nvPicPr>
          <p:cNvPr id="5" name="Θέση περιεχομένου 4">
            <a:extLst>
              <a:ext uri="{FF2B5EF4-FFF2-40B4-BE49-F238E27FC236}">
                <a16:creationId xmlns:a16="http://schemas.microsoft.com/office/drawing/2014/main" id="{B1930154-1E87-9C68-AF80-6F131D46F33E}"/>
              </a:ext>
            </a:extLst>
          </p:cNvPr>
          <p:cNvPicPr>
            <a:picLocks noGrp="1" noChangeAspect="1"/>
          </p:cNvPicPr>
          <p:nvPr>
            <p:ph idx="1"/>
          </p:nvPr>
        </p:nvPicPr>
        <p:blipFill>
          <a:blip r:embed="rId2"/>
          <a:srcRect t="1020" r="-3" b="-3"/>
          <a:stretch/>
        </p:blipFill>
        <p:spPr>
          <a:xfrm>
            <a:off x="547897" y="3008460"/>
            <a:ext cx="5406321" cy="3678936"/>
          </a:xfrm>
          <a:prstGeom prst="rect">
            <a:avLst/>
          </a:prstGeom>
        </p:spPr>
      </p:pic>
      <p:pic>
        <p:nvPicPr>
          <p:cNvPr id="12" name="Εικόνα 11">
            <a:extLst>
              <a:ext uri="{FF2B5EF4-FFF2-40B4-BE49-F238E27FC236}">
                <a16:creationId xmlns:a16="http://schemas.microsoft.com/office/drawing/2014/main" id="{852CA884-EB15-0365-8649-91F27083A2CF}"/>
              </a:ext>
            </a:extLst>
          </p:cNvPr>
          <p:cNvPicPr>
            <a:picLocks noChangeAspect="1"/>
          </p:cNvPicPr>
          <p:nvPr/>
        </p:nvPicPr>
        <p:blipFill>
          <a:blip r:embed="rId3"/>
          <a:stretch>
            <a:fillRect/>
          </a:stretch>
        </p:blipFill>
        <p:spPr>
          <a:xfrm>
            <a:off x="6671159" y="2963646"/>
            <a:ext cx="4800852" cy="3768563"/>
          </a:xfrm>
          <a:prstGeom prst="rect">
            <a:avLst/>
          </a:prstGeom>
        </p:spPr>
      </p:pic>
    </p:spTree>
    <p:extLst>
      <p:ext uri="{BB962C8B-B14F-4D97-AF65-F5344CB8AC3E}">
        <p14:creationId xmlns:p14="http://schemas.microsoft.com/office/powerpoint/2010/main" val="3911761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356644-1130-D99D-8FD8-03AC71217804}"/>
              </a:ext>
            </a:extLst>
          </p:cNvPr>
          <p:cNvSpPr>
            <a:spLocks noGrp="1"/>
          </p:cNvSpPr>
          <p:nvPr>
            <p:ph type="title"/>
          </p:nvPr>
        </p:nvSpPr>
        <p:spPr>
          <a:xfrm>
            <a:off x="0" y="0"/>
            <a:ext cx="12192000" cy="681037"/>
          </a:xfrm>
          <a:solidFill>
            <a:schemeClr val="accent2">
              <a:lumMod val="20000"/>
              <a:lumOff val="80000"/>
            </a:schemeClr>
          </a:solidFill>
          <a:ln w="28575">
            <a:solidFill>
              <a:srgbClr val="0070C0"/>
            </a:solidFill>
          </a:ln>
        </p:spPr>
        <p:txBody>
          <a:bodyPr>
            <a:normAutofit fontScale="90000"/>
          </a:bodyPr>
          <a:lstStyle/>
          <a:p>
            <a:pPr algn="ctr"/>
            <a:r>
              <a:rPr lang="el-GR" b="1" dirty="0"/>
              <a:t>4</a:t>
            </a:r>
            <a:r>
              <a:rPr lang="el-GR" b="1" baseline="30000" dirty="0"/>
              <a:t>η</a:t>
            </a:r>
            <a:r>
              <a:rPr lang="el-GR" b="1" dirty="0"/>
              <a:t> Μελέτη Περίπτωσης</a:t>
            </a:r>
            <a:endParaRPr lang="el-GR" dirty="0"/>
          </a:p>
        </p:txBody>
      </p:sp>
      <p:sp>
        <p:nvSpPr>
          <p:cNvPr id="3" name="Θέση περιεχομένου 2">
            <a:extLst>
              <a:ext uri="{FF2B5EF4-FFF2-40B4-BE49-F238E27FC236}">
                <a16:creationId xmlns:a16="http://schemas.microsoft.com/office/drawing/2014/main" id="{0B98BAF5-5CA9-75EE-143F-1E0FAB62182A}"/>
              </a:ext>
            </a:extLst>
          </p:cNvPr>
          <p:cNvSpPr>
            <a:spLocks noGrp="1"/>
          </p:cNvSpPr>
          <p:nvPr>
            <p:ph idx="1"/>
          </p:nvPr>
        </p:nvSpPr>
        <p:spPr>
          <a:xfrm>
            <a:off x="190754" y="920871"/>
            <a:ext cx="5256318" cy="2563608"/>
          </a:xfrm>
        </p:spPr>
        <p:txBody>
          <a:bodyPr>
            <a:normAutofit fontScale="85000" lnSpcReduction="10000"/>
          </a:bodyPr>
          <a:lstStyle/>
          <a:p>
            <a:pPr marL="0" indent="0" algn="just">
              <a:buNone/>
            </a:pPr>
            <a:r>
              <a:rPr lang="el-GR" dirty="0"/>
              <a:t>Μία από τις πιο δημοφιλείς περιπτώσεις χρήσης </a:t>
            </a:r>
            <a:r>
              <a:rPr lang="el-GR" dirty="0" err="1"/>
              <a:t>chatbots</a:t>
            </a:r>
            <a:r>
              <a:rPr lang="el-GR" dirty="0"/>
              <a:t> στην εκπαίδευση είναι η βοήθεια με τις εργασίες. Βοηθούν τους μαθητές να κατανοήσουν πολύπλοκα θέματα, να παρέχουν λύσεις βήμα προς βήμα και να προσφέρουν συμβουλές για την ολοκλήρωση εργασιών.</a:t>
            </a:r>
          </a:p>
        </p:txBody>
      </p:sp>
      <p:sp>
        <p:nvSpPr>
          <p:cNvPr id="5" name="TextBox 4">
            <a:extLst>
              <a:ext uri="{FF2B5EF4-FFF2-40B4-BE49-F238E27FC236}">
                <a16:creationId xmlns:a16="http://schemas.microsoft.com/office/drawing/2014/main" id="{28AA295D-1444-14F2-E3E2-5391C499624E}"/>
              </a:ext>
            </a:extLst>
          </p:cNvPr>
          <p:cNvSpPr txBox="1"/>
          <p:nvPr/>
        </p:nvSpPr>
        <p:spPr>
          <a:xfrm>
            <a:off x="6326013" y="6231041"/>
            <a:ext cx="5587180" cy="523220"/>
          </a:xfrm>
          <a:prstGeom prst="rect">
            <a:avLst/>
          </a:prstGeom>
          <a:noFill/>
        </p:spPr>
        <p:txBody>
          <a:bodyPr wrap="square">
            <a:spAutoFit/>
          </a:bodyPr>
          <a:lstStyle/>
          <a:p>
            <a:r>
              <a:rPr lang="el-GR" sz="2800" dirty="0">
                <a:hlinkClick r:id="rId2"/>
              </a:rPr>
              <a:t>https://www.mathway.com/Algebra</a:t>
            </a:r>
            <a:endParaRPr lang="el-GR" sz="2800" dirty="0"/>
          </a:p>
        </p:txBody>
      </p:sp>
      <p:pic>
        <p:nvPicPr>
          <p:cNvPr id="7" name="Εικόνα 6">
            <a:extLst>
              <a:ext uri="{FF2B5EF4-FFF2-40B4-BE49-F238E27FC236}">
                <a16:creationId xmlns:a16="http://schemas.microsoft.com/office/drawing/2014/main" id="{8BB598C8-A0B9-4C6E-ED0D-4EFBC0C2CD58}"/>
              </a:ext>
            </a:extLst>
          </p:cNvPr>
          <p:cNvPicPr>
            <a:picLocks noChangeAspect="1"/>
          </p:cNvPicPr>
          <p:nvPr/>
        </p:nvPicPr>
        <p:blipFill>
          <a:blip r:embed="rId3"/>
          <a:stretch>
            <a:fillRect/>
          </a:stretch>
        </p:blipFill>
        <p:spPr>
          <a:xfrm>
            <a:off x="5689443" y="865239"/>
            <a:ext cx="6223750" cy="5181600"/>
          </a:xfrm>
          <a:prstGeom prst="rect">
            <a:avLst/>
          </a:prstGeom>
          <a:ln>
            <a:noFill/>
          </a:ln>
          <a:effectLst>
            <a:outerShdw blurRad="292100" dist="139700" dir="2700000" algn="tl" rotWithShape="0">
              <a:srgbClr val="333333">
                <a:alpha val="65000"/>
              </a:srgbClr>
            </a:outerShdw>
          </a:effectLst>
        </p:spPr>
      </p:pic>
      <p:pic>
        <p:nvPicPr>
          <p:cNvPr id="9" name="Εικόνα 8">
            <a:extLst>
              <a:ext uri="{FF2B5EF4-FFF2-40B4-BE49-F238E27FC236}">
                <a16:creationId xmlns:a16="http://schemas.microsoft.com/office/drawing/2014/main" id="{418EE804-2EFC-1AAA-40E0-ED5D0C5A39D8}"/>
              </a:ext>
            </a:extLst>
          </p:cNvPr>
          <p:cNvPicPr>
            <a:picLocks noChangeAspect="1"/>
          </p:cNvPicPr>
          <p:nvPr/>
        </p:nvPicPr>
        <p:blipFill>
          <a:blip r:embed="rId4"/>
          <a:stretch>
            <a:fillRect/>
          </a:stretch>
        </p:blipFill>
        <p:spPr>
          <a:xfrm>
            <a:off x="322861" y="3407618"/>
            <a:ext cx="4008511" cy="26392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0401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2356644-1130-D99D-8FD8-03AC71217804}"/>
              </a:ext>
            </a:extLst>
          </p:cNvPr>
          <p:cNvSpPr>
            <a:spLocks noGrp="1"/>
          </p:cNvSpPr>
          <p:nvPr>
            <p:ph type="title"/>
          </p:nvPr>
        </p:nvSpPr>
        <p:spPr>
          <a:xfrm>
            <a:off x="640080" y="325369"/>
            <a:ext cx="4368602" cy="1956841"/>
          </a:xfrm>
        </p:spPr>
        <p:txBody>
          <a:bodyPr anchor="b">
            <a:normAutofit/>
          </a:bodyPr>
          <a:lstStyle/>
          <a:p>
            <a:r>
              <a:rPr lang="el-GR" sz="5400" b="1"/>
              <a:t>5</a:t>
            </a:r>
            <a:r>
              <a:rPr lang="el-GR" sz="5400" b="1" baseline="30000"/>
              <a:t>η</a:t>
            </a:r>
            <a:r>
              <a:rPr lang="el-GR" sz="5400" b="1"/>
              <a:t> Μελέτη Περίπτωσης</a:t>
            </a:r>
            <a:endParaRPr lang="el-GR" sz="5400"/>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0B98BAF5-5CA9-75EE-143F-1E0FAB62182A}"/>
              </a:ext>
            </a:extLst>
          </p:cNvPr>
          <p:cNvSpPr>
            <a:spLocks noGrp="1"/>
          </p:cNvSpPr>
          <p:nvPr>
            <p:ph idx="1"/>
          </p:nvPr>
        </p:nvSpPr>
        <p:spPr>
          <a:xfrm>
            <a:off x="515068" y="2872899"/>
            <a:ext cx="4368602" cy="3320668"/>
          </a:xfrm>
        </p:spPr>
        <p:txBody>
          <a:bodyPr>
            <a:normAutofit/>
          </a:bodyPr>
          <a:lstStyle/>
          <a:p>
            <a:pPr marL="0" indent="0" algn="just">
              <a:buNone/>
            </a:pPr>
            <a:r>
              <a:rPr lang="el-GR" sz="2200" dirty="0"/>
              <a:t>Χρησιμοποιήστε </a:t>
            </a:r>
            <a:r>
              <a:rPr lang="el-GR" sz="2200" dirty="0" err="1"/>
              <a:t>chatbot</a:t>
            </a:r>
            <a:r>
              <a:rPr lang="el-GR" sz="2200" dirty="0"/>
              <a:t> για την υποστήριξη των μαθητών. Θα βοηθήσουν στην προετοιμασία για τις εξετάσεις παρέχοντας οδηγούς μελέτης, ερωτήσεις πρακτικής και άμεση ανατροφοδότηση. </a:t>
            </a:r>
          </a:p>
        </p:txBody>
      </p:sp>
      <p:pic>
        <p:nvPicPr>
          <p:cNvPr id="5" name="Εικόνα 4" descr="Εικόνα που περιέχει κείμενο, στιγμιότυπο οθόνης&#10;&#10;Περιγραφή που δημιουργήθηκε αυτόματα">
            <a:extLst>
              <a:ext uri="{FF2B5EF4-FFF2-40B4-BE49-F238E27FC236}">
                <a16:creationId xmlns:a16="http://schemas.microsoft.com/office/drawing/2014/main" id="{6D5451FD-8B57-659C-AA7A-B7F364C96066}"/>
              </a:ext>
            </a:extLst>
          </p:cNvPr>
          <p:cNvPicPr>
            <a:picLocks noChangeAspect="1"/>
          </p:cNvPicPr>
          <p:nvPr/>
        </p:nvPicPr>
        <p:blipFill>
          <a:blip r:embed="rId2"/>
          <a:srcRect r="596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3598212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3A9E38-C008-02BC-0A13-0B700CA73CC9}"/>
              </a:ext>
            </a:extLst>
          </p:cNvPr>
          <p:cNvSpPr>
            <a:spLocks noGrp="1"/>
          </p:cNvSpPr>
          <p:nvPr>
            <p:ph type="title"/>
          </p:nvPr>
        </p:nvSpPr>
        <p:spPr>
          <a:xfrm>
            <a:off x="-1" y="89822"/>
            <a:ext cx="12015019" cy="1896294"/>
          </a:xfrm>
        </p:spPr>
        <p:txBody>
          <a:bodyPr>
            <a:normAutofit/>
          </a:bodyPr>
          <a:lstStyle/>
          <a:p>
            <a:pPr algn="ctr"/>
            <a:r>
              <a:rPr lang="el-GR" b="1" dirty="0"/>
              <a:t>3</a:t>
            </a:r>
            <a:r>
              <a:rPr lang="el-GR" b="1" baseline="30000" dirty="0"/>
              <a:t>η</a:t>
            </a:r>
            <a:r>
              <a:rPr lang="el-GR" b="1" dirty="0"/>
              <a:t> Εργασία</a:t>
            </a:r>
            <a:br>
              <a:rPr lang="el-GR" b="1" dirty="0"/>
            </a:br>
            <a:r>
              <a:rPr lang="el-GR" sz="2400" dirty="0"/>
              <a:t>Δημιουργήστε ένα εκπαιδευτικό σενάριο για το πως μπορούν να χρησιμοποιήσουν οι μαθητές ένα </a:t>
            </a:r>
            <a:r>
              <a:rPr lang="en-US" sz="2400" dirty="0"/>
              <a:t>chatbot </a:t>
            </a:r>
            <a:r>
              <a:rPr lang="el-GR" sz="2400" dirty="0"/>
              <a:t>(π.χ. το </a:t>
            </a:r>
            <a:r>
              <a:rPr lang="en-US" sz="2400" dirty="0"/>
              <a:t>copilot) </a:t>
            </a:r>
            <a:r>
              <a:rPr lang="el-GR" sz="2400" dirty="0"/>
              <a:t>για να κατανοήσουν καλύτερα τους δύο παρακάτω πίνακες που αφορούν την ανακύκλωση στη Δ’ Δημοτικού.</a:t>
            </a:r>
            <a:endParaRPr lang="el-GR" sz="2800" dirty="0"/>
          </a:p>
        </p:txBody>
      </p:sp>
      <p:pic>
        <p:nvPicPr>
          <p:cNvPr id="5" name="Θέση περιεχομένου 4">
            <a:extLst>
              <a:ext uri="{FF2B5EF4-FFF2-40B4-BE49-F238E27FC236}">
                <a16:creationId xmlns:a16="http://schemas.microsoft.com/office/drawing/2014/main" id="{5C29631A-37CE-E919-B887-BD52982975FA}"/>
              </a:ext>
            </a:extLst>
          </p:cNvPr>
          <p:cNvPicPr>
            <a:picLocks noGrp="1" noChangeAspect="1"/>
          </p:cNvPicPr>
          <p:nvPr>
            <p:ph idx="1"/>
          </p:nvPr>
        </p:nvPicPr>
        <p:blipFill>
          <a:blip r:embed="rId2"/>
          <a:srcRect r="6033"/>
          <a:stretch/>
        </p:blipFill>
        <p:spPr>
          <a:xfrm>
            <a:off x="248819" y="2222090"/>
            <a:ext cx="5552211" cy="4064307"/>
          </a:xfrm>
          <a:prstGeom prst="rect">
            <a:avLst/>
          </a:prstGeom>
          <a:ln>
            <a:noFill/>
          </a:ln>
          <a:effectLst>
            <a:outerShdw blurRad="292100" dist="139700" dir="2700000" algn="tl" rotWithShape="0">
              <a:srgbClr val="333333">
                <a:alpha val="65000"/>
              </a:srgbClr>
            </a:outerShdw>
          </a:effectLst>
        </p:spPr>
      </p:pic>
      <p:pic>
        <p:nvPicPr>
          <p:cNvPr id="7" name="Εικόνα 6">
            <a:extLst>
              <a:ext uri="{FF2B5EF4-FFF2-40B4-BE49-F238E27FC236}">
                <a16:creationId xmlns:a16="http://schemas.microsoft.com/office/drawing/2014/main" id="{5014D0AC-F167-9D61-DBEB-41B736D01156}"/>
              </a:ext>
            </a:extLst>
          </p:cNvPr>
          <p:cNvPicPr>
            <a:picLocks noChangeAspect="1"/>
          </p:cNvPicPr>
          <p:nvPr/>
        </p:nvPicPr>
        <p:blipFill>
          <a:blip r:embed="rId3"/>
          <a:stretch>
            <a:fillRect/>
          </a:stretch>
        </p:blipFill>
        <p:spPr>
          <a:xfrm>
            <a:off x="5929157" y="2208060"/>
            <a:ext cx="6033683" cy="37835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2647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C0D51B-78E2-BC7E-9CC4-ADE6DEC3F7DC}"/>
              </a:ext>
            </a:extLst>
          </p:cNvPr>
          <p:cNvSpPr>
            <a:spLocks noGrp="1"/>
          </p:cNvSpPr>
          <p:nvPr>
            <p:ph type="title"/>
          </p:nvPr>
        </p:nvSpPr>
        <p:spPr/>
        <p:txBody>
          <a:bodyPr/>
          <a:lstStyle/>
          <a:p>
            <a:r>
              <a:rPr lang="el-GR" dirty="0"/>
              <a:t>Βιβλιογραφία</a:t>
            </a:r>
          </a:p>
        </p:txBody>
      </p:sp>
      <p:sp>
        <p:nvSpPr>
          <p:cNvPr id="3" name="Θέση περιεχομένου 2">
            <a:extLst>
              <a:ext uri="{FF2B5EF4-FFF2-40B4-BE49-F238E27FC236}">
                <a16:creationId xmlns:a16="http://schemas.microsoft.com/office/drawing/2014/main" id="{F37AD7FE-8ABD-43AB-77AB-E4B60424F560}"/>
              </a:ext>
            </a:extLst>
          </p:cNvPr>
          <p:cNvSpPr>
            <a:spLocks noGrp="1"/>
          </p:cNvSpPr>
          <p:nvPr>
            <p:ph idx="1"/>
          </p:nvPr>
        </p:nvSpPr>
        <p:spPr/>
        <p:txBody>
          <a:bodyPr>
            <a:normAutofit fontScale="92500" lnSpcReduction="10000"/>
          </a:bodyPr>
          <a:lstStyle/>
          <a:p>
            <a:r>
              <a:rPr lang="en-US" i="1" dirty="0" err="1"/>
              <a:t>Caldarini</a:t>
            </a:r>
            <a:r>
              <a:rPr lang="en-US" i="1" dirty="0"/>
              <a:t>, </a:t>
            </a:r>
            <a:r>
              <a:rPr lang="en-US" i="1" dirty="0" err="1"/>
              <a:t>Guendalina</a:t>
            </a:r>
            <a:r>
              <a:rPr lang="en-US" i="1" dirty="0"/>
              <a:t>; </a:t>
            </a:r>
            <a:r>
              <a:rPr lang="en-US" i="1" dirty="0" err="1"/>
              <a:t>Jaf</a:t>
            </a:r>
            <a:r>
              <a:rPr lang="en-US" i="1" dirty="0"/>
              <a:t>, Sardar; McGarry, Kenneth (2022). </a:t>
            </a:r>
            <a:r>
              <a:rPr lang="en-US" i="1" dirty="0">
                <a:hlinkClick r:id="rId2"/>
              </a:rPr>
              <a:t>"A Literature Survey of Recent Advances in Chatbots"</a:t>
            </a:r>
            <a:r>
              <a:rPr lang="en-US" i="1" dirty="0"/>
              <a:t>. Information. </a:t>
            </a:r>
            <a:r>
              <a:rPr lang="en-US" b="1" i="1" dirty="0"/>
              <a:t>13</a:t>
            </a:r>
            <a:r>
              <a:rPr lang="en-US" i="1" dirty="0"/>
              <a:t> (1). MDPI: 41. </a:t>
            </a:r>
            <a:r>
              <a:rPr lang="en-US" i="1" dirty="0">
                <a:hlinkClick r:id="rId3" tooltip="ArXiv (identifier)"/>
              </a:rPr>
              <a:t>arXiv</a:t>
            </a:r>
            <a:r>
              <a:rPr lang="en-US" i="1" dirty="0"/>
              <a:t>:</a:t>
            </a:r>
            <a:r>
              <a:rPr lang="en-US" i="1" dirty="0">
                <a:hlinkClick r:id="rId4"/>
              </a:rPr>
              <a:t>2201.06657</a:t>
            </a:r>
            <a:r>
              <a:rPr lang="en-US" i="1" dirty="0"/>
              <a:t>. </a:t>
            </a:r>
            <a:r>
              <a:rPr lang="en-US" i="1" dirty="0">
                <a:hlinkClick r:id="rId5" tooltip="Doi (identifier)"/>
              </a:rPr>
              <a:t>doi</a:t>
            </a:r>
            <a:r>
              <a:rPr lang="en-US" i="1" dirty="0"/>
              <a:t>:</a:t>
            </a:r>
            <a:r>
              <a:rPr lang="en-US" i="1" dirty="0">
                <a:hlinkClick r:id="rId2"/>
              </a:rPr>
              <a:t>10.3390/info13010041</a:t>
            </a:r>
            <a:r>
              <a:rPr lang="en-US" i="1" dirty="0"/>
              <a:t>.</a:t>
            </a:r>
          </a:p>
          <a:p>
            <a:r>
              <a:rPr lang="en-US" dirty="0" err="1"/>
              <a:t>Rebelo</a:t>
            </a:r>
            <a:r>
              <a:rPr lang="en-US" dirty="0"/>
              <a:t>, M. (2024). The best AI chatbots in 2024.From web at </a:t>
            </a:r>
            <a:r>
              <a:rPr lang="en-US" dirty="0">
                <a:hlinkClick r:id="rId6"/>
              </a:rPr>
              <a:t>https://zapier.com/blog/best-ai-chatbot/</a:t>
            </a:r>
            <a:r>
              <a:rPr lang="el-GR" dirty="0"/>
              <a:t> </a:t>
            </a:r>
            <a:endParaRPr lang="en-US" dirty="0"/>
          </a:p>
          <a:p>
            <a:r>
              <a:rPr lang="en-US" dirty="0" err="1"/>
              <a:t>Labadze</a:t>
            </a:r>
            <a:r>
              <a:rPr lang="en-US" dirty="0"/>
              <a:t>, L., </a:t>
            </a:r>
            <a:r>
              <a:rPr lang="en-US" dirty="0" err="1"/>
              <a:t>Grigolia</a:t>
            </a:r>
            <a:r>
              <a:rPr lang="en-US" dirty="0"/>
              <a:t>, M., Machaidze, L. (2023). Role of AI chatbots in education: systematic literature review. From web at </a:t>
            </a:r>
            <a:r>
              <a:rPr lang="en-US" dirty="0">
                <a:hlinkClick r:id="rId7"/>
              </a:rPr>
              <a:t>https://educationaltechnologyjournal.springeropen.com/articles/10.1186/s41239-023-00426-1</a:t>
            </a:r>
            <a:r>
              <a:rPr lang="en-US" dirty="0"/>
              <a:t> </a:t>
            </a:r>
          </a:p>
          <a:p>
            <a:r>
              <a:rPr lang="en-US" dirty="0"/>
              <a:t>Selvaraj, S. (2024). Chatbots for education institutions – Use cases &amp; benefits. From web at </a:t>
            </a:r>
            <a:r>
              <a:rPr lang="en-US" dirty="0">
                <a:hlinkClick r:id="rId8"/>
              </a:rPr>
              <a:t>https://yellow.ai/blog/chatbots-for-education/</a:t>
            </a:r>
            <a:r>
              <a:rPr lang="en-US" dirty="0"/>
              <a:t> </a:t>
            </a:r>
            <a:endParaRPr lang="el-GR" dirty="0"/>
          </a:p>
          <a:p>
            <a:endParaRPr lang="el-GR" dirty="0"/>
          </a:p>
          <a:p>
            <a:endParaRPr lang="el-GR" dirty="0"/>
          </a:p>
        </p:txBody>
      </p:sp>
    </p:spTree>
    <p:extLst>
      <p:ext uri="{BB962C8B-B14F-4D97-AF65-F5344CB8AC3E}">
        <p14:creationId xmlns:p14="http://schemas.microsoft.com/office/powerpoint/2010/main" val="2046027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1AD8CD-8241-DCE3-6896-231A456146DF}"/>
              </a:ext>
            </a:extLst>
          </p:cNvPr>
          <p:cNvSpPr>
            <a:spLocks noGrp="1"/>
          </p:cNvSpPr>
          <p:nvPr>
            <p:ph type="title"/>
          </p:nvPr>
        </p:nvSpPr>
        <p:spPr/>
        <p:txBody>
          <a:bodyPr/>
          <a:lstStyle/>
          <a:p>
            <a:pPr algn="ctr"/>
            <a:r>
              <a:rPr lang="el-GR" dirty="0"/>
              <a:t>Τι είναι ένα </a:t>
            </a:r>
            <a:r>
              <a:rPr lang="en-US" dirty="0" err="1"/>
              <a:t>ChatBot</a:t>
            </a:r>
            <a:r>
              <a:rPr lang="en-US" dirty="0"/>
              <a:t>;</a:t>
            </a:r>
            <a:endParaRPr lang="el-GR" dirty="0"/>
          </a:p>
        </p:txBody>
      </p:sp>
      <p:pic>
        <p:nvPicPr>
          <p:cNvPr id="4" name="Ηλεκτρονικά πολυμέσα 3" title="#Oracle #Chatbots explained simply">
            <a:hlinkClick r:id="" action="ppaction://media"/>
            <a:extLst>
              <a:ext uri="{FF2B5EF4-FFF2-40B4-BE49-F238E27FC236}">
                <a16:creationId xmlns:a16="http://schemas.microsoft.com/office/drawing/2014/main" id="{EEEC6D78-A5F3-79D0-BA02-7BFF1120CB1B}"/>
              </a:ext>
            </a:extLst>
          </p:cNvPr>
          <p:cNvPicPr>
            <a:picLocks noGrp="1" noRot="1" noChangeAspect="1"/>
          </p:cNvPicPr>
          <p:nvPr>
            <p:ph idx="1"/>
            <a:videoFile r:link="rId1"/>
          </p:nvPr>
        </p:nvPicPr>
        <p:blipFill>
          <a:blip r:embed="rId3"/>
          <a:stretch>
            <a:fillRect/>
          </a:stretch>
        </p:blipFill>
        <p:spPr>
          <a:xfrm>
            <a:off x="2241550" y="1825625"/>
            <a:ext cx="7707313" cy="4351338"/>
          </a:xfrm>
          <a:prstGeom prst="rect">
            <a:avLst/>
          </a:prstGeom>
        </p:spPr>
      </p:pic>
    </p:spTree>
    <p:extLst>
      <p:ext uri="{BB962C8B-B14F-4D97-AF65-F5344CB8AC3E}">
        <p14:creationId xmlns:p14="http://schemas.microsoft.com/office/powerpoint/2010/main" val="117804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E06DCD4-CE60-C113-369A-43EBDD7BB9A8}"/>
              </a:ext>
            </a:extLst>
          </p:cNvPr>
          <p:cNvSpPr>
            <a:spLocks noGrp="1"/>
          </p:cNvSpPr>
          <p:nvPr>
            <p:ph type="title"/>
          </p:nvPr>
        </p:nvSpPr>
        <p:spPr>
          <a:xfrm>
            <a:off x="630936" y="1453798"/>
            <a:ext cx="4818888" cy="667610"/>
          </a:xfrm>
        </p:spPr>
        <p:txBody>
          <a:bodyPr anchor="b">
            <a:normAutofit/>
          </a:bodyPr>
          <a:lstStyle/>
          <a:p>
            <a:r>
              <a:rPr lang="el-GR" sz="3400" b="1" dirty="0"/>
              <a:t>Τι απαντά ένα </a:t>
            </a:r>
            <a:r>
              <a:rPr lang="en-US" sz="3400" b="1" dirty="0"/>
              <a:t>AI Chatbot!</a:t>
            </a:r>
            <a:endParaRPr lang="el-GR" sz="3400" b="1" dirty="0"/>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EAFBB7BE-AF78-1BEC-559B-485D6AC640B9}"/>
              </a:ext>
            </a:extLst>
          </p:cNvPr>
          <p:cNvSpPr>
            <a:spLocks noGrp="1"/>
          </p:cNvSpPr>
          <p:nvPr>
            <p:ph idx="1"/>
          </p:nvPr>
        </p:nvSpPr>
        <p:spPr>
          <a:xfrm>
            <a:off x="630936" y="2493755"/>
            <a:ext cx="4818888" cy="3547872"/>
          </a:xfrm>
        </p:spPr>
        <p:txBody>
          <a:bodyPr anchor="t">
            <a:normAutofit/>
          </a:bodyPr>
          <a:lstStyle/>
          <a:p>
            <a:pPr marL="0" indent="0" algn="just">
              <a:buNone/>
            </a:pPr>
            <a:r>
              <a:rPr lang="el-GR" sz="2400" dirty="0"/>
              <a:t>Ένα </a:t>
            </a:r>
            <a:r>
              <a:rPr lang="el-GR" sz="2400" dirty="0" err="1"/>
              <a:t>chatbot</a:t>
            </a:r>
            <a:r>
              <a:rPr lang="el-GR" sz="2400" dirty="0"/>
              <a:t>, ή αλλιώς ένα ρομπότ συνομιλίας, είναι ένα κομμάτι λογισμικού που έχει σχεδιαστεί για να μιμείται μια ανθρώπινη συνομιλία. Μπορεί να είναι γραπτό, όπως ένα μήνυμα κειμένου ή μια εφαρμογή ανταλλαγής μηνυμάτων, ή ακόμα και προφορικό, όπως σε μια τηλεφωνική κλήση.</a:t>
            </a:r>
          </a:p>
        </p:txBody>
      </p:sp>
      <p:pic>
        <p:nvPicPr>
          <p:cNvPr id="5" name="Εικόνα 4" descr="Εικόνα που περιέχει καρτούν, στιγμιότυπο οθόνης&#10;&#10;Περιγραφή που δημιουργήθηκε αυτόματα">
            <a:extLst>
              <a:ext uri="{FF2B5EF4-FFF2-40B4-BE49-F238E27FC236}">
                <a16:creationId xmlns:a16="http://schemas.microsoft.com/office/drawing/2014/main" id="{8BB9DA58-94D8-32A6-98F0-8B9EDD9978CC}"/>
              </a:ext>
            </a:extLst>
          </p:cNvPr>
          <p:cNvPicPr>
            <a:picLocks noChangeAspect="1"/>
          </p:cNvPicPr>
          <p:nvPr/>
        </p:nvPicPr>
        <p:blipFill>
          <a:blip r:embed="rId2">
            <a:extLst>
              <a:ext uri="{28A0092B-C50C-407E-A947-70E740481C1C}">
                <a14:useLocalDpi xmlns:a14="http://schemas.microsoft.com/office/drawing/2010/main" val="0"/>
              </a:ext>
            </a:extLst>
          </a:blip>
          <a:srcRect l="20403" t="6149" r="21451" b="6149"/>
          <a:stretch/>
        </p:blipFill>
        <p:spPr>
          <a:xfrm>
            <a:off x="6099048" y="1174998"/>
            <a:ext cx="5458968" cy="4508003"/>
          </a:xfrm>
          <a:prstGeom prst="rect">
            <a:avLst/>
          </a:prstGeom>
        </p:spPr>
      </p:pic>
    </p:spTree>
    <p:extLst>
      <p:ext uri="{BB962C8B-B14F-4D97-AF65-F5344CB8AC3E}">
        <p14:creationId xmlns:p14="http://schemas.microsoft.com/office/powerpoint/2010/main" val="2201194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2564A3A-63C3-BBC7-99E1-045181A82CE2}"/>
              </a:ext>
            </a:extLst>
          </p:cNvPr>
          <p:cNvSpPr>
            <a:spLocks noGrp="1"/>
          </p:cNvSpPr>
          <p:nvPr>
            <p:ph type="title"/>
          </p:nvPr>
        </p:nvSpPr>
        <p:spPr>
          <a:xfrm>
            <a:off x="206505" y="365125"/>
            <a:ext cx="5883012" cy="1807305"/>
          </a:xfrm>
        </p:spPr>
        <p:txBody>
          <a:bodyPr>
            <a:normAutofit/>
          </a:bodyPr>
          <a:lstStyle/>
          <a:p>
            <a:r>
              <a:rPr lang="el-GR" b="1" dirty="0"/>
              <a:t>Βασικές Πληροφορίες</a:t>
            </a:r>
          </a:p>
        </p:txBody>
      </p:sp>
      <p:sp>
        <p:nvSpPr>
          <p:cNvPr id="3" name="Θέση περιεχομένου 2">
            <a:extLst>
              <a:ext uri="{FF2B5EF4-FFF2-40B4-BE49-F238E27FC236}">
                <a16:creationId xmlns:a16="http://schemas.microsoft.com/office/drawing/2014/main" id="{F7A4B5F2-7314-D36B-A470-F52E44640CBA}"/>
              </a:ext>
            </a:extLst>
          </p:cNvPr>
          <p:cNvSpPr>
            <a:spLocks noGrp="1"/>
          </p:cNvSpPr>
          <p:nvPr>
            <p:ph idx="1"/>
          </p:nvPr>
        </p:nvSpPr>
        <p:spPr>
          <a:xfrm>
            <a:off x="206505" y="1691148"/>
            <a:ext cx="6019662" cy="4886633"/>
          </a:xfrm>
        </p:spPr>
        <p:txBody>
          <a:bodyPr>
            <a:normAutofit fontScale="92500" lnSpcReduction="20000"/>
          </a:bodyPr>
          <a:lstStyle/>
          <a:p>
            <a:pPr algn="just">
              <a:buClr>
                <a:srgbClr val="C00000"/>
              </a:buClr>
              <a:buSzPct val="120000"/>
              <a:buFont typeface="Wingdings" panose="05000000000000000000" pitchFamily="2" charset="2"/>
              <a:buChar char="ü"/>
            </a:pPr>
            <a:r>
              <a:rPr lang="el-GR" sz="2400" dirty="0"/>
              <a:t>Το </a:t>
            </a:r>
            <a:r>
              <a:rPr lang="el-GR" sz="2400" dirty="0" err="1"/>
              <a:t>ChatGPT</a:t>
            </a:r>
            <a:r>
              <a:rPr lang="el-GR" sz="2400" dirty="0"/>
              <a:t> ήταν το πρώτο ευρέως χρησιμοποιούμενο </a:t>
            </a:r>
            <a:r>
              <a:rPr lang="el-GR" sz="2400" dirty="0" err="1"/>
              <a:t>chatbot</a:t>
            </a:r>
            <a:r>
              <a:rPr lang="el-GR" sz="2400" dirty="0"/>
              <a:t> AI, αλλά τώρα ο ανταγωνισμός γίνεται σκληρός.</a:t>
            </a:r>
            <a:r>
              <a:rPr lang="en-US" sz="2400" dirty="0"/>
              <a:t> </a:t>
            </a:r>
          </a:p>
          <a:p>
            <a:pPr algn="just">
              <a:buClr>
                <a:srgbClr val="C00000"/>
              </a:buClr>
              <a:buSzPct val="120000"/>
              <a:buFont typeface="Wingdings" panose="05000000000000000000" pitchFamily="2" charset="2"/>
              <a:buChar char="ü"/>
            </a:pPr>
            <a:r>
              <a:rPr lang="el-GR" sz="2400" dirty="0"/>
              <a:t>Τα </a:t>
            </a:r>
            <a:r>
              <a:rPr lang="el-GR" sz="2400" dirty="0" err="1"/>
              <a:t>chatbot</a:t>
            </a:r>
            <a:r>
              <a:rPr lang="el-GR" sz="2400" dirty="0"/>
              <a:t> αναπτύχθηκαν για πρώτη φορά τη δεκαετία του 1960 και η τεχνολογία που τα τροφοδοτεί άλλαξε με την πάροδο του χρόνου.</a:t>
            </a:r>
            <a:endParaRPr lang="en-US" sz="2400" dirty="0"/>
          </a:p>
          <a:p>
            <a:pPr algn="just">
              <a:buClr>
                <a:srgbClr val="C00000"/>
              </a:buClr>
              <a:buSzPct val="120000"/>
              <a:buFont typeface="Wingdings" panose="05000000000000000000" pitchFamily="2" charset="2"/>
              <a:buChar char="ü"/>
            </a:pPr>
            <a:r>
              <a:rPr lang="el-GR" sz="2400" dirty="0"/>
              <a:t> Το 2011 η </a:t>
            </a:r>
            <a:r>
              <a:rPr lang="el-GR" sz="2400" dirty="0" err="1"/>
              <a:t>Apple</a:t>
            </a:r>
            <a:r>
              <a:rPr lang="el-GR" sz="2400" dirty="0"/>
              <a:t> παρουσίασε το </a:t>
            </a:r>
            <a:r>
              <a:rPr lang="el-GR" sz="2400" dirty="0" err="1"/>
              <a:t>Siri</a:t>
            </a:r>
            <a:r>
              <a:rPr lang="el-GR" sz="2400" dirty="0"/>
              <a:t> ως προσωπικό βοηθό που ενεργοποιείται με φωνή για τα iPhone της</a:t>
            </a:r>
            <a:r>
              <a:rPr lang="en-US" sz="2400" dirty="0"/>
              <a:t>.</a:t>
            </a:r>
          </a:p>
          <a:p>
            <a:pPr algn="just">
              <a:buClr>
                <a:srgbClr val="C00000"/>
              </a:buClr>
              <a:buSzPct val="120000"/>
              <a:buFont typeface="Wingdings" panose="05000000000000000000" pitchFamily="2" charset="2"/>
              <a:buChar char="ü"/>
            </a:pPr>
            <a:r>
              <a:rPr lang="el-GR" sz="2400" dirty="0"/>
              <a:t>Χάρη στη χρήση της τεχνολογίας NLP (</a:t>
            </a:r>
            <a:r>
              <a:rPr lang="el-GR" sz="2400" dirty="0" err="1"/>
              <a:t>Natural</a:t>
            </a:r>
            <a:r>
              <a:rPr lang="el-GR" sz="2400" dirty="0"/>
              <a:t> </a:t>
            </a:r>
            <a:r>
              <a:rPr lang="el-GR" sz="2400" dirty="0" err="1"/>
              <a:t>Language</a:t>
            </a:r>
            <a:r>
              <a:rPr lang="el-GR" sz="2400" dirty="0"/>
              <a:t> </a:t>
            </a:r>
            <a:r>
              <a:rPr lang="el-GR" sz="2400" dirty="0" err="1"/>
              <a:t>Processing</a:t>
            </a:r>
            <a:r>
              <a:rPr lang="el-GR" sz="2400" dirty="0"/>
              <a:t>) – της κατανόησης δηλαδή της φυσικής γλώσσας - τα περισσότερα σύγχρονα </a:t>
            </a:r>
            <a:r>
              <a:rPr lang="el-GR" sz="2400" dirty="0" err="1"/>
              <a:t>chatbots</a:t>
            </a:r>
            <a:r>
              <a:rPr lang="el-GR" sz="2400" dirty="0"/>
              <a:t> μπορούν να χαρτογραφήσουν την είσοδο και την πρόθεση του χρήστη, να ταξινομήσουν το μήνυμα και να προετοιμάσουν μια κατάλληλη, ανθρώπινη απάντηση. </a:t>
            </a:r>
          </a:p>
        </p:txBody>
      </p:sp>
      <p:pic>
        <p:nvPicPr>
          <p:cNvPr id="5" name="Εικόνα 4" descr="Εικόνα που περιέχει αυτόματο, καρτούν, εσωτερικός χώρος, ρομπότ&#10;&#10;Περιγραφή που δημιουργήθηκε αυτόματα">
            <a:extLst>
              <a:ext uri="{FF2B5EF4-FFF2-40B4-BE49-F238E27FC236}">
                <a16:creationId xmlns:a16="http://schemas.microsoft.com/office/drawing/2014/main" id="{C3906A77-C2D5-4D07-7154-FE860C5D2B71}"/>
              </a:ext>
            </a:extLst>
          </p:cNvPr>
          <p:cNvPicPr>
            <a:picLocks noChangeAspect="1"/>
          </p:cNvPicPr>
          <p:nvPr/>
        </p:nvPicPr>
        <p:blipFill>
          <a:blip r:embed="rId2">
            <a:extLst>
              <a:ext uri="{28A0092B-C50C-407E-A947-70E740481C1C}">
                <a14:useLocalDpi xmlns:a14="http://schemas.microsoft.com/office/drawing/2010/main" val="0"/>
              </a:ext>
            </a:extLst>
          </a:blip>
          <a:srcRect l="14749" r="2721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2435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F3B86E-5644-3FD3-688A-2C69C7942700}"/>
              </a:ext>
            </a:extLst>
          </p:cNvPr>
          <p:cNvSpPr>
            <a:spLocks noGrp="1"/>
          </p:cNvSpPr>
          <p:nvPr>
            <p:ph type="title"/>
          </p:nvPr>
        </p:nvSpPr>
        <p:spPr>
          <a:xfrm>
            <a:off x="856616" y="318264"/>
            <a:ext cx="6556907" cy="552882"/>
          </a:xfrm>
        </p:spPr>
        <p:txBody>
          <a:bodyPr anchor="t">
            <a:normAutofit/>
          </a:bodyPr>
          <a:lstStyle/>
          <a:p>
            <a:r>
              <a:rPr lang="el-GR" sz="3200" b="1" dirty="0">
                <a:effectLst/>
                <a:latin typeface="Helvetica" panose="020B0604020202020204" pitchFamily="34" charset="0"/>
              </a:rPr>
              <a:t>Πλεονεκτήματα των </a:t>
            </a:r>
            <a:r>
              <a:rPr lang="en-US" sz="3200" b="1" dirty="0">
                <a:effectLst/>
                <a:latin typeface="Helvetica" panose="020B0604020202020204" pitchFamily="34" charset="0"/>
              </a:rPr>
              <a:t>Chatbots</a:t>
            </a:r>
            <a:endParaRPr lang="el-GR" sz="3200" dirty="0"/>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5A3FE8C6-2094-A7C7-604E-A04112F2C51A}"/>
              </a:ext>
            </a:extLst>
          </p:cNvPr>
          <p:cNvSpPr>
            <a:spLocks noGrp="1"/>
          </p:cNvSpPr>
          <p:nvPr>
            <p:ph idx="1"/>
          </p:nvPr>
        </p:nvSpPr>
        <p:spPr>
          <a:xfrm>
            <a:off x="953729" y="1317525"/>
            <a:ext cx="6459794" cy="5201263"/>
          </a:xfrm>
        </p:spPr>
        <p:txBody>
          <a:bodyPr>
            <a:normAutofit/>
          </a:bodyPr>
          <a:lstStyle/>
          <a:p>
            <a:pPr algn="just"/>
            <a:r>
              <a:rPr lang="el-GR" sz="2400" dirty="0">
                <a:effectLst/>
                <a:latin typeface="Helvetica" panose="020B0604020202020204" pitchFamily="34" charset="0"/>
              </a:rPr>
              <a:t>Είναι διαθέσιμα 24 ώρες το 24ωρο, 7 ημέρες την εβδομάδα. </a:t>
            </a:r>
          </a:p>
          <a:p>
            <a:pPr algn="just"/>
            <a:r>
              <a:rPr lang="el-GR" sz="2400" dirty="0">
                <a:effectLst/>
                <a:latin typeface="Helvetica" panose="020B0604020202020204" pitchFamily="34" charset="0"/>
              </a:rPr>
              <a:t>Οι χρήστες μπορούν να λάβουν βοήθεια οποιαδήποτε στιγμή. </a:t>
            </a:r>
          </a:p>
          <a:p>
            <a:pPr algn="just"/>
            <a:r>
              <a:rPr lang="el-GR" sz="2400" dirty="0">
                <a:effectLst/>
                <a:latin typeface="Helvetica" panose="020B0604020202020204" pitchFamily="34" charset="0"/>
              </a:rPr>
              <a:t>Μειώνουν το φόρτο εργασίας για το προσωπικό εξυπηρέτησης των οργανισμών. </a:t>
            </a:r>
          </a:p>
          <a:p>
            <a:pPr algn="just"/>
            <a:r>
              <a:rPr lang="el-GR" sz="2400" dirty="0">
                <a:effectLst/>
                <a:latin typeface="Helvetica" panose="020B0604020202020204" pitchFamily="34" charset="0"/>
              </a:rPr>
              <a:t>Μπορούν να απαντούν σε συχνές ερωτήσεις, επιτρέποντας στο προσωπικό των οργανισμών να ασχοληθεί με πιο σύνθετα θέματα. </a:t>
            </a:r>
          </a:p>
          <a:p>
            <a:pPr algn="just"/>
            <a:r>
              <a:rPr lang="el-GR" sz="2400" dirty="0">
                <a:effectLst/>
                <a:latin typeface="Helvetica" panose="020B0604020202020204" pitchFamily="34" charset="0"/>
              </a:rPr>
              <a:t>Επιπλέον, προσφέρουν γρήγορες και ακριβείς απαντήσεις, βελτιώνοντας την εμπειρία του χρήστη.</a:t>
            </a:r>
            <a:endParaRPr lang="el-GR" sz="2400" dirty="0"/>
          </a:p>
        </p:txBody>
      </p:sp>
      <p:pic>
        <p:nvPicPr>
          <p:cNvPr id="5" name="Εικόνα 4" descr="Εικόνα που περιέχει αυτόματο, μηχάνημα, ρομπότ, παιχνίδι&#10;&#10;Περιγραφή που δημιουργήθηκε αυτόματα">
            <a:extLst>
              <a:ext uri="{FF2B5EF4-FFF2-40B4-BE49-F238E27FC236}">
                <a16:creationId xmlns:a16="http://schemas.microsoft.com/office/drawing/2014/main" id="{39BF8401-4A9D-A6A0-EE56-11B01D64956C}"/>
              </a:ext>
            </a:extLst>
          </p:cNvPr>
          <p:cNvPicPr>
            <a:picLocks noChangeAspect="1"/>
          </p:cNvPicPr>
          <p:nvPr/>
        </p:nvPicPr>
        <p:blipFill>
          <a:blip r:embed="rId2">
            <a:extLst>
              <a:ext uri="{28A0092B-C50C-407E-A947-70E740481C1C}">
                <a14:useLocalDpi xmlns:a14="http://schemas.microsoft.com/office/drawing/2010/main" val="0"/>
              </a:ext>
            </a:extLst>
          </a:blip>
          <a:srcRect l="5846" r="19250"/>
          <a:stretch/>
        </p:blipFill>
        <p:spPr>
          <a:xfrm>
            <a:off x="7796981" y="1317525"/>
            <a:ext cx="4079178" cy="4079178"/>
          </a:xfrm>
          <a:custGeom>
            <a:avLst/>
            <a:gdLst/>
            <a:ahLst/>
            <a:cxnLst/>
            <a:rect l="l" t="t" r="r" b="b"/>
            <a:pathLst>
              <a:path w="4810442" h="4810442">
                <a:moveTo>
                  <a:pt x="2405221" y="0"/>
                </a:moveTo>
                <a:cubicBezTo>
                  <a:pt x="3733588" y="0"/>
                  <a:pt x="4810442" y="1076854"/>
                  <a:pt x="4810442" y="2405221"/>
                </a:cubicBezTo>
                <a:cubicBezTo>
                  <a:pt x="4810442" y="3733588"/>
                  <a:pt x="3733588" y="4810442"/>
                  <a:pt x="2405221" y="4810442"/>
                </a:cubicBezTo>
                <a:cubicBezTo>
                  <a:pt x="1076854" y="4810442"/>
                  <a:pt x="0" y="3733588"/>
                  <a:pt x="0" y="2405221"/>
                </a:cubicBezTo>
                <a:cubicBezTo>
                  <a:pt x="0" y="1076854"/>
                  <a:pt x="1076854" y="0"/>
                  <a:pt x="2405221" y="0"/>
                </a:cubicBezTo>
                <a:close/>
              </a:path>
            </a:pathLst>
          </a:custGeom>
        </p:spPr>
      </p:pic>
    </p:spTree>
    <p:extLst>
      <p:ext uri="{BB962C8B-B14F-4D97-AF65-F5344CB8AC3E}">
        <p14:creationId xmlns:p14="http://schemas.microsoft.com/office/powerpoint/2010/main" val="538996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1C5B65-2E6C-21CB-FB84-2C8087A39F94}"/>
              </a:ext>
            </a:extLst>
          </p:cNvPr>
          <p:cNvSpPr>
            <a:spLocks noGrp="1"/>
          </p:cNvSpPr>
          <p:nvPr>
            <p:ph type="title"/>
          </p:nvPr>
        </p:nvSpPr>
        <p:spPr>
          <a:xfrm>
            <a:off x="838200" y="113071"/>
            <a:ext cx="10515600" cy="962230"/>
          </a:xfrm>
        </p:spPr>
        <p:txBody>
          <a:bodyPr/>
          <a:lstStyle/>
          <a:p>
            <a:pPr algn="ctr"/>
            <a:r>
              <a:rPr lang="el-GR" b="1" dirty="0"/>
              <a:t>Τα πιο γνωστά </a:t>
            </a:r>
            <a:r>
              <a:rPr lang="en-US" b="1" dirty="0"/>
              <a:t>AI chatbots</a:t>
            </a:r>
            <a:endParaRPr lang="el-GR" dirty="0"/>
          </a:p>
        </p:txBody>
      </p:sp>
      <p:sp>
        <p:nvSpPr>
          <p:cNvPr id="3" name="Θέση περιεχομένου 2">
            <a:extLst>
              <a:ext uri="{FF2B5EF4-FFF2-40B4-BE49-F238E27FC236}">
                <a16:creationId xmlns:a16="http://schemas.microsoft.com/office/drawing/2014/main" id="{BA98F605-F5F3-5DF5-3972-BDCDF4C95A70}"/>
              </a:ext>
            </a:extLst>
          </p:cNvPr>
          <p:cNvSpPr>
            <a:spLocks noGrp="1"/>
          </p:cNvSpPr>
          <p:nvPr>
            <p:ph idx="1"/>
          </p:nvPr>
        </p:nvSpPr>
        <p:spPr>
          <a:xfrm>
            <a:off x="363793" y="1238865"/>
            <a:ext cx="11720051" cy="5506064"/>
          </a:xfrm>
        </p:spPr>
        <p:txBody>
          <a:bodyPr>
            <a:normAutofit fontScale="92500"/>
          </a:bodyPr>
          <a:lstStyle/>
          <a:p>
            <a:pPr>
              <a:buFont typeface="Arial" panose="020B0604020202020204" pitchFamily="34" charset="0"/>
              <a:buChar char="•"/>
            </a:pPr>
            <a:r>
              <a:rPr lang="en-US" b="1" dirty="0"/>
              <a:t>ChatGPT</a:t>
            </a:r>
            <a:r>
              <a:rPr lang="en-US" dirty="0"/>
              <a:t> (</a:t>
            </a:r>
            <a:r>
              <a:rPr lang="en-US" dirty="0">
                <a:hlinkClick r:id="rId2"/>
              </a:rPr>
              <a:t>https://chatgpt.com/</a:t>
            </a:r>
            <a:r>
              <a:rPr lang="en-US" dirty="0"/>
              <a:t>).</a:t>
            </a:r>
            <a:r>
              <a:rPr lang="el-GR" dirty="0"/>
              <a:t> Το πρωτότυπο!</a:t>
            </a:r>
          </a:p>
          <a:p>
            <a:pPr>
              <a:buFont typeface="Arial" panose="020B0604020202020204" pitchFamily="34" charset="0"/>
              <a:buChar char="•"/>
            </a:pPr>
            <a:r>
              <a:rPr lang="en-US" b="1" dirty="0"/>
              <a:t>Claude</a:t>
            </a:r>
            <a:r>
              <a:rPr lang="en-US" dirty="0"/>
              <a:t> </a:t>
            </a:r>
            <a:r>
              <a:rPr lang="el-GR" dirty="0"/>
              <a:t>(</a:t>
            </a:r>
            <a:r>
              <a:rPr lang="en-US" dirty="0">
                <a:hlinkClick r:id="rId3"/>
              </a:rPr>
              <a:t>https://claude.ai/</a:t>
            </a:r>
            <a:r>
              <a:rPr lang="el-GR" dirty="0"/>
              <a:t>) για μια πιο ανθρώπινη επιλογή</a:t>
            </a:r>
          </a:p>
          <a:p>
            <a:pPr>
              <a:buFont typeface="Arial" panose="020B0604020202020204" pitchFamily="34" charset="0"/>
              <a:buChar char="•"/>
            </a:pPr>
            <a:r>
              <a:rPr lang="en-US" b="1" dirty="0"/>
              <a:t>Google Gemini </a:t>
            </a:r>
            <a:r>
              <a:rPr lang="el-GR" dirty="0"/>
              <a:t>(</a:t>
            </a:r>
            <a:r>
              <a:rPr lang="en-US" dirty="0">
                <a:hlinkClick r:id="rId4"/>
              </a:rPr>
              <a:t>https://gemini.google.com/</a:t>
            </a:r>
            <a:r>
              <a:rPr lang="el-GR" dirty="0"/>
              <a:t>) Ενσωματώνοντας το </a:t>
            </a:r>
            <a:r>
              <a:rPr lang="en-US" dirty="0"/>
              <a:t>Google</a:t>
            </a:r>
            <a:r>
              <a:rPr lang="el-GR" dirty="0"/>
              <a:t> </a:t>
            </a:r>
            <a:r>
              <a:rPr lang="en-US" dirty="0"/>
              <a:t>search</a:t>
            </a:r>
          </a:p>
          <a:p>
            <a:pPr>
              <a:buFont typeface="Arial" panose="020B0604020202020204" pitchFamily="34" charset="0"/>
              <a:buChar char="•"/>
            </a:pPr>
            <a:r>
              <a:rPr lang="en-US" b="1" dirty="0"/>
              <a:t>Zapier Central </a:t>
            </a:r>
            <a:r>
              <a:rPr lang="el-GR" dirty="0"/>
              <a:t>(</a:t>
            </a:r>
            <a:r>
              <a:rPr lang="en-US" dirty="0">
                <a:hlinkClick r:id="rId5"/>
              </a:rPr>
              <a:t>https://zapier.com/central</a:t>
            </a:r>
            <a:r>
              <a:rPr lang="el-GR" dirty="0"/>
              <a:t>) για αυτοματισμούς</a:t>
            </a:r>
            <a:endParaRPr lang="en-US" dirty="0"/>
          </a:p>
          <a:p>
            <a:pPr>
              <a:buFont typeface="Arial" panose="020B0604020202020204" pitchFamily="34" charset="0"/>
              <a:buChar char="•"/>
            </a:pPr>
            <a:r>
              <a:rPr lang="en-US" b="1" dirty="0"/>
              <a:t>Microsoft Copilot </a:t>
            </a:r>
            <a:r>
              <a:rPr lang="el-GR" dirty="0"/>
              <a:t>(</a:t>
            </a:r>
            <a:r>
              <a:rPr lang="en-US" dirty="0">
                <a:hlinkClick r:id="rId6"/>
              </a:rPr>
              <a:t>https://copilot.microsoft.com/</a:t>
            </a:r>
            <a:r>
              <a:rPr lang="el-GR" dirty="0"/>
              <a:t>) για μια πιο ολοκληρωμένη εμπειρία</a:t>
            </a:r>
            <a:endParaRPr lang="en-US" dirty="0"/>
          </a:p>
          <a:p>
            <a:pPr>
              <a:buFont typeface="Arial" panose="020B0604020202020204" pitchFamily="34" charset="0"/>
              <a:buChar char="•"/>
            </a:pPr>
            <a:r>
              <a:rPr lang="en-US" b="1" dirty="0"/>
              <a:t>Perplexity</a:t>
            </a:r>
            <a:r>
              <a:rPr lang="en-US" dirty="0"/>
              <a:t> </a:t>
            </a:r>
            <a:r>
              <a:rPr lang="el-GR" dirty="0"/>
              <a:t>(</a:t>
            </a:r>
            <a:r>
              <a:rPr lang="en-US" dirty="0">
                <a:hlinkClick r:id="rId7"/>
              </a:rPr>
              <a:t>https://www.perplexity.ai/</a:t>
            </a:r>
            <a:r>
              <a:rPr lang="el-GR" dirty="0"/>
              <a:t>) για την αναζήτηση στον Παγκόσμιο Ιστό</a:t>
            </a:r>
            <a:endParaRPr lang="en-US" dirty="0"/>
          </a:p>
          <a:p>
            <a:pPr>
              <a:buFont typeface="Arial" panose="020B0604020202020204" pitchFamily="34" charset="0"/>
              <a:buChar char="•"/>
            </a:pPr>
            <a:r>
              <a:rPr lang="en-US" b="1" dirty="0"/>
              <a:t>Meta AI </a:t>
            </a:r>
            <a:r>
              <a:rPr lang="el-GR" dirty="0"/>
              <a:t>(</a:t>
            </a:r>
            <a:r>
              <a:rPr lang="en-US" dirty="0">
                <a:hlinkClick r:id="rId8"/>
              </a:rPr>
              <a:t>https://ai.meta.com/meta-ai/</a:t>
            </a:r>
            <a:r>
              <a:rPr lang="el-GR" dirty="0"/>
              <a:t>) για κοινωνικές ενσωματώσεις</a:t>
            </a:r>
          </a:p>
          <a:p>
            <a:pPr>
              <a:buFont typeface="Arial" panose="020B0604020202020204" pitchFamily="34" charset="0"/>
              <a:buChar char="•"/>
            </a:pPr>
            <a:r>
              <a:rPr lang="en-US" b="1" dirty="0"/>
              <a:t>Zapier Chatbots </a:t>
            </a:r>
            <a:r>
              <a:rPr lang="el-GR" dirty="0"/>
              <a:t>(</a:t>
            </a:r>
            <a:r>
              <a:rPr lang="en-US" dirty="0">
                <a:hlinkClick r:id="rId9"/>
              </a:rPr>
              <a:t>https://zapier.com/ai/chatbot</a:t>
            </a:r>
            <a:r>
              <a:rPr lang="el-GR" dirty="0"/>
              <a:t>) για να δημιουργήσετε το δικό σας κοινόχρηστο </a:t>
            </a:r>
            <a:r>
              <a:rPr lang="el-GR" dirty="0" err="1"/>
              <a:t>chatbot</a:t>
            </a:r>
            <a:endParaRPr lang="el-GR" dirty="0"/>
          </a:p>
          <a:p>
            <a:pPr>
              <a:buFont typeface="Arial" panose="020B0604020202020204" pitchFamily="34" charset="0"/>
              <a:buChar char="•"/>
            </a:pPr>
            <a:r>
              <a:rPr lang="en-US" b="1" dirty="0"/>
              <a:t>Jasper</a:t>
            </a:r>
            <a:r>
              <a:rPr lang="en-US" dirty="0"/>
              <a:t> </a:t>
            </a:r>
            <a:r>
              <a:rPr lang="el-GR" dirty="0"/>
              <a:t>(</a:t>
            </a:r>
            <a:r>
              <a:rPr lang="en-US" dirty="0">
                <a:hlinkClick r:id="rId10"/>
              </a:rPr>
              <a:t>https://www.jasper.ai/</a:t>
            </a:r>
            <a:r>
              <a:rPr lang="el-GR" dirty="0"/>
              <a:t>) για καμπάνιες μάρκετινγκ</a:t>
            </a:r>
          </a:p>
        </p:txBody>
      </p:sp>
    </p:spTree>
    <p:extLst>
      <p:ext uri="{BB962C8B-B14F-4D97-AF65-F5344CB8AC3E}">
        <p14:creationId xmlns:p14="http://schemas.microsoft.com/office/powerpoint/2010/main" val="941474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3A9E38-C008-02BC-0A13-0B700CA73CC9}"/>
              </a:ext>
            </a:extLst>
          </p:cNvPr>
          <p:cNvSpPr>
            <a:spLocks noGrp="1"/>
          </p:cNvSpPr>
          <p:nvPr>
            <p:ph type="title"/>
          </p:nvPr>
        </p:nvSpPr>
        <p:spPr>
          <a:xfrm>
            <a:off x="-1" y="394623"/>
            <a:ext cx="12015019" cy="755752"/>
          </a:xfrm>
        </p:spPr>
        <p:txBody>
          <a:bodyPr>
            <a:normAutofit/>
          </a:bodyPr>
          <a:lstStyle/>
          <a:p>
            <a:pPr algn="ctr"/>
            <a:r>
              <a:rPr lang="el-GR" b="1" u="sng" dirty="0"/>
              <a:t>1</a:t>
            </a:r>
            <a:r>
              <a:rPr lang="el-GR" b="1" u="sng" baseline="30000" dirty="0"/>
              <a:t>η</a:t>
            </a:r>
            <a:r>
              <a:rPr lang="el-GR" b="1" u="sng" dirty="0"/>
              <a:t> Εργασία</a:t>
            </a:r>
            <a:endParaRPr lang="el-GR" sz="2800" u="sng" dirty="0"/>
          </a:p>
        </p:txBody>
      </p:sp>
      <p:sp>
        <p:nvSpPr>
          <p:cNvPr id="3" name="Τίτλος 1">
            <a:extLst>
              <a:ext uri="{FF2B5EF4-FFF2-40B4-BE49-F238E27FC236}">
                <a16:creationId xmlns:a16="http://schemas.microsoft.com/office/drawing/2014/main" id="{DFB71DC5-EB58-99B1-C616-C2835155CF84}"/>
              </a:ext>
            </a:extLst>
          </p:cNvPr>
          <p:cNvSpPr txBox="1">
            <a:spLocks/>
          </p:cNvSpPr>
          <p:nvPr/>
        </p:nvSpPr>
        <p:spPr>
          <a:xfrm>
            <a:off x="294968" y="1150375"/>
            <a:ext cx="11720050" cy="1504335"/>
          </a:xfrm>
          <a:prstGeom prst="rect">
            <a:avLst/>
          </a:prstGeom>
          <a:ln w="12700">
            <a:solidFill>
              <a:schemeClr val="accent4">
                <a:lumMod val="60000"/>
                <a:lumOff val="4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l-GR" sz="2400" dirty="0"/>
              <a:t>Δημιουργήστε ομάδες των 3-5 ατόμων. Επισκεφθείτε πέντε από τους διαδικτυακούς τόπους που παρουσιάστηκαν στην προηγούμενη διαφάνεια και  καταθέστε σε όλες τις παρακάτω ερωτήσεις προβληματισμού. Πραγματοποιήστε μια διαδικασία σύγκλισης των απαντήσεων και δημιουργήστε ένα σχετικό κείμενο 1000 λέξεων.</a:t>
            </a:r>
            <a:endParaRPr lang="el-GR" sz="2800" dirty="0"/>
          </a:p>
        </p:txBody>
      </p:sp>
      <p:pic>
        <p:nvPicPr>
          <p:cNvPr id="8" name="Εικόνα 7" descr="Εικόνα που περιέχει άτομο, φυτό, βότανο, έδαφος&#10;&#10;Περιγραφή που δημιουργήθηκε αυτόματα">
            <a:extLst>
              <a:ext uri="{FF2B5EF4-FFF2-40B4-BE49-F238E27FC236}">
                <a16:creationId xmlns:a16="http://schemas.microsoft.com/office/drawing/2014/main" id="{0E022815-4B80-0AD0-A912-330827744E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9315" y="4921049"/>
            <a:ext cx="3539613" cy="1885950"/>
          </a:xfrm>
          <a:prstGeom prst="rect">
            <a:avLst/>
          </a:prstGeom>
          <a:ln>
            <a:noFill/>
          </a:ln>
          <a:effectLst>
            <a:softEdge rad="112500"/>
          </a:effectLst>
        </p:spPr>
      </p:pic>
      <p:graphicFrame>
        <p:nvGraphicFramePr>
          <p:cNvPr id="12" name="Τίτλος 1">
            <a:extLst>
              <a:ext uri="{FF2B5EF4-FFF2-40B4-BE49-F238E27FC236}">
                <a16:creationId xmlns:a16="http://schemas.microsoft.com/office/drawing/2014/main" id="{125EC5BB-CA41-60D8-9BA9-8F7E2B67E11E}"/>
              </a:ext>
            </a:extLst>
          </p:cNvPr>
          <p:cNvGraphicFramePr/>
          <p:nvPr/>
        </p:nvGraphicFramePr>
        <p:xfrm>
          <a:off x="294967" y="2762866"/>
          <a:ext cx="11720051" cy="2050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287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F91C5B65-2E6C-21CB-FB84-2C8087A39F94}"/>
              </a:ext>
            </a:extLst>
          </p:cNvPr>
          <p:cNvSpPr>
            <a:spLocks noGrp="1"/>
          </p:cNvSpPr>
          <p:nvPr>
            <p:ph type="title"/>
          </p:nvPr>
        </p:nvSpPr>
        <p:spPr>
          <a:xfrm>
            <a:off x="5297762" y="329184"/>
            <a:ext cx="6251110" cy="1783080"/>
          </a:xfrm>
        </p:spPr>
        <p:txBody>
          <a:bodyPr anchor="b">
            <a:normAutofit/>
          </a:bodyPr>
          <a:lstStyle/>
          <a:p>
            <a:r>
              <a:rPr lang="en-US" sz="4600" b="1" dirty="0"/>
              <a:t>ChatGPT (</a:t>
            </a:r>
            <a:r>
              <a:rPr lang="en-US" sz="4600" dirty="0">
                <a:hlinkClick r:id="rId2"/>
              </a:rPr>
              <a:t>https://chatgpt.com/</a:t>
            </a:r>
            <a:r>
              <a:rPr lang="en-US" sz="4600" b="1" dirty="0"/>
              <a:t>)</a:t>
            </a:r>
          </a:p>
        </p:txBody>
      </p:sp>
      <p:pic>
        <p:nvPicPr>
          <p:cNvPr id="5" name="Εικόνα 4" descr="Εικόνα που περιέχει γραφικά, κείμενο, γραφιστική, στιγμιότυπο οθόνης&#10;&#10;Περιγραφή που δημιουργήθηκε αυτόματα">
            <a:extLst>
              <a:ext uri="{FF2B5EF4-FFF2-40B4-BE49-F238E27FC236}">
                <a16:creationId xmlns:a16="http://schemas.microsoft.com/office/drawing/2014/main" id="{B9A9C64A-74AB-BEEB-46C7-1D66B324430D}"/>
              </a:ext>
            </a:extLst>
          </p:cNvPr>
          <p:cNvPicPr>
            <a:picLocks noChangeAspect="1"/>
          </p:cNvPicPr>
          <p:nvPr/>
        </p:nvPicPr>
        <p:blipFill>
          <a:blip r:embed="rId3">
            <a:extLst>
              <a:ext uri="{28A0092B-C50C-407E-A947-70E740481C1C}">
                <a14:useLocalDpi xmlns:a14="http://schemas.microsoft.com/office/drawing/2010/main" val="0"/>
              </a:ext>
            </a:extLst>
          </a:blip>
          <a:srcRect l="32538" r="2926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BA98F605-F5F3-5DF5-3972-BDCDF4C95A70}"/>
              </a:ext>
            </a:extLst>
          </p:cNvPr>
          <p:cNvSpPr>
            <a:spLocks noGrp="1"/>
          </p:cNvSpPr>
          <p:nvPr>
            <p:ph idx="1"/>
          </p:nvPr>
        </p:nvSpPr>
        <p:spPr>
          <a:xfrm>
            <a:off x="5297762" y="2706624"/>
            <a:ext cx="6251110" cy="3980688"/>
          </a:xfrm>
        </p:spPr>
        <p:txBody>
          <a:bodyPr>
            <a:normAutofit/>
          </a:bodyPr>
          <a:lstStyle/>
          <a:p>
            <a:pPr marL="0" indent="0" algn="just">
              <a:buNone/>
            </a:pPr>
            <a:r>
              <a:rPr lang="el-GR" sz="2400" dirty="0"/>
              <a:t>Το </a:t>
            </a:r>
            <a:r>
              <a:rPr lang="el-GR" sz="2400" dirty="0" err="1"/>
              <a:t>ChatGPT</a:t>
            </a:r>
            <a:r>
              <a:rPr lang="el-GR" sz="2400" dirty="0"/>
              <a:t> είναι εφαρμογή τεχνητής νοημοσύνης που επιτρέπει διάλογο και απαντήσεις, η οποία κυκλοφόρησε από την </a:t>
            </a:r>
            <a:r>
              <a:rPr lang="el-GR" sz="2400" dirty="0" err="1"/>
              <a:t>OpenAI</a:t>
            </a:r>
            <a:r>
              <a:rPr lang="el-GR" sz="2400" dirty="0"/>
              <a:t> τον Νοέμβριο 2022. Είναι ένα πολύγλωσσο </a:t>
            </a:r>
            <a:r>
              <a:rPr lang="el-GR" sz="2400" dirty="0" err="1"/>
              <a:t>Chatbot</a:t>
            </a:r>
            <a:r>
              <a:rPr lang="el-GR" sz="2400" dirty="0"/>
              <a:t> που υποστηρίζει περισσότερες από 50 γλώσσες αυτή τη στιγμή. Με τη βοήθεια αλγορίθμων μηχανικής μάθησης, μπορεί να κατανοήσει το νόημα μιας πρότασης ή φράσης σε μια γλώσσα και στη συνέχεια να δημιουργήσει μια ισοδύναμη πρόταση ή φράση.</a:t>
            </a:r>
          </a:p>
        </p:txBody>
      </p:sp>
    </p:spTree>
    <p:extLst>
      <p:ext uri="{BB962C8B-B14F-4D97-AF65-F5344CB8AC3E}">
        <p14:creationId xmlns:p14="http://schemas.microsoft.com/office/powerpoint/2010/main" val="94845765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543</TotalTime>
  <Words>2510</Words>
  <Application>Microsoft Office PowerPoint</Application>
  <PresentationFormat>Ευρεία οθόνη</PresentationFormat>
  <Paragraphs>89</Paragraphs>
  <Slides>27</Slides>
  <Notes>0</Notes>
  <HiddenSlides>0</HiddenSlides>
  <MMClips>3</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27</vt:i4>
      </vt:variant>
    </vt:vector>
  </HeadingPairs>
  <TitlesOfParts>
    <vt:vector size="34" baseType="lpstr">
      <vt:lpstr>Aptos</vt:lpstr>
      <vt:lpstr>Aptos Display</vt:lpstr>
      <vt:lpstr>Arial</vt:lpstr>
      <vt:lpstr>Calibri</vt:lpstr>
      <vt:lpstr>Helvetica</vt:lpstr>
      <vt:lpstr>Wingdings</vt:lpstr>
      <vt:lpstr>Θέμα του Office</vt:lpstr>
      <vt:lpstr>ChatBots  &amp;  Εκπαιδευτικές Διαδικασίες</vt:lpstr>
      <vt:lpstr>Τι είναι ένα ChatBot;</vt:lpstr>
      <vt:lpstr>Τι είναι ένα ChatBot;</vt:lpstr>
      <vt:lpstr>Τι απαντά ένα AI Chatbot!</vt:lpstr>
      <vt:lpstr>Βασικές Πληροφορίες</vt:lpstr>
      <vt:lpstr>Πλεονεκτήματα των Chatbots</vt:lpstr>
      <vt:lpstr>Τα πιο γνωστά AI chatbots</vt:lpstr>
      <vt:lpstr>1η Εργασία</vt:lpstr>
      <vt:lpstr>ChatGPT (https://chatgpt.com/)</vt:lpstr>
      <vt:lpstr>Google Gemini (https://gemini.google.com/)</vt:lpstr>
      <vt:lpstr>Microsoft Copilot (https://copilot.microsoft.com/)</vt:lpstr>
      <vt:lpstr>2η Εργασία Δημιουργήστε ομάδες των 3-5 ατόμων. Σχεδιάστε ένα εκπαιδευτικό σενάριο για το πως μπορούν να χρησιμοποιήσουν οι μαθητές ένα chatbot (π.χ. το Gemini) για να ανακαλύψουν τρόπους επαναχρησιμοποίησης, ανακύκλωσης και μείωση της χρήσης ενός ανακυκλώσιμου αντικειμένου (Μέθοδος των 3Rs – reduce, reuse, recycle). Εφαρμόστε το συγκεκριμένο σενάριο και περιγράψτε τα πληροφοριακά αποτελέσματα που προκύπτουν.</vt:lpstr>
      <vt:lpstr>Γιατί να χρησιμοποιήσετε chatbots στην εκπαίδευση;</vt:lpstr>
      <vt:lpstr>Chatbot στις Εκπαιδευτικές Διαδικασίες (Μαθητές)</vt:lpstr>
      <vt:lpstr>Chatbot στις Εκπαιδευτικές Διαδικασίες  (Μαθητές)</vt:lpstr>
      <vt:lpstr>Chatbot στις Εκπαιδευτικές Διαδικασίες  (Μαθητές)</vt:lpstr>
      <vt:lpstr>Chatbot στις Εκπαιδευτικές Διαδικασίες  (Μαθητές)</vt:lpstr>
      <vt:lpstr>Chatbot στις Εκπαιδευτικές Διαδικασίες  (Εκπαιδευτικοί)</vt:lpstr>
      <vt:lpstr>Ζητήματα Προβληματισμού</vt:lpstr>
      <vt:lpstr>Ζητήματα Προβληματισμού</vt:lpstr>
      <vt:lpstr>1η Μελέτη Περίπτωσης</vt:lpstr>
      <vt:lpstr>2η Μελέτη Περίπτωσης</vt:lpstr>
      <vt:lpstr>3η Μελέτη Περίπτωσης</vt:lpstr>
      <vt:lpstr>4η Μελέτη Περίπτωσης</vt:lpstr>
      <vt:lpstr>5η Μελέτη Περίπτωσης</vt:lpstr>
      <vt:lpstr>3η Εργασία Δημιουργήστε ένα εκπαιδευτικό σενάριο για το πως μπορούν να χρησιμοποιήσουν οι μαθητές ένα chatbot (π.χ. το copilot) για να κατανοήσουν καλύτερα τους δύο παρακάτω πίνακες που αφορούν την ανακύκλωση στη Δ’ Δημοτικού.</vt:lpstr>
      <vt:lpstr>Βιβλιογραφία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ΜΙΧΑΗΛ ΚΛΕΙΣΑΡΧΑΚΗΣ</dc:creator>
  <cp:lastModifiedBy>Μιχάλης Κλεισαρχάκης</cp:lastModifiedBy>
  <cp:revision>28</cp:revision>
  <dcterms:created xsi:type="dcterms:W3CDTF">2024-09-09T08:11:11Z</dcterms:created>
  <dcterms:modified xsi:type="dcterms:W3CDTF">2024-10-03T11:28:22Z</dcterms:modified>
</cp:coreProperties>
</file>