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29"/>
  </p:notesMasterIdLst>
  <p:sldIdLst>
    <p:sldId id="354" r:id="rId2"/>
    <p:sldId id="309" r:id="rId3"/>
    <p:sldId id="355" r:id="rId4"/>
    <p:sldId id="434" r:id="rId5"/>
    <p:sldId id="394" r:id="rId6"/>
    <p:sldId id="393" r:id="rId7"/>
    <p:sldId id="416" r:id="rId8"/>
    <p:sldId id="417" r:id="rId9"/>
    <p:sldId id="418" r:id="rId10"/>
    <p:sldId id="391" r:id="rId11"/>
    <p:sldId id="419" r:id="rId12"/>
    <p:sldId id="389" r:id="rId13"/>
    <p:sldId id="356" r:id="rId14"/>
    <p:sldId id="420" r:id="rId15"/>
    <p:sldId id="421" r:id="rId16"/>
    <p:sldId id="423" r:id="rId17"/>
    <p:sldId id="425" r:id="rId18"/>
    <p:sldId id="426" r:id="rId19"/>
    <p:sldId id="427" r:id="rId20"/>
    <p:sldId id="428" r:id="rId21"/>
    <p:sldId id="353" r:id="rId22"/>
    <p:sldId id="429" r:id="rId23"/>
    <p:sldId id="430" r:id="rId24"/>
    <p:sldId id="435" r:id="rId25"/>
    <p:sldId id="431" r:id="rId26"/>
    <p:sldId id="432" r:id="rId27"/>
    <p:sldId id="433" r:id="rId28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0000FF"/>
    <a:srgbClr val="990000"/>
    <a:srgbClr val="FF0000"/>
    <a:srgbClr val="0033CC"/>
    <a:srgbClr val="FEC198"/>
    <a:srgbClr val="F85D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3624" autoAdjust="0"/>
  </p:normalViewPr>
  <p:slideViewPr>
    <p:cSldViewPr>
      <p:cViewPr varScale="1">
        <p:scale>
          <a:sx n="112" d="100"/>
          <a:sy n="112" d="100"/>
        </p:scale>
        <p:origin x="158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62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 " userId="f32a13c2-9359-4cb8-b968-7008ef9da334" providerId="ADAL" clId="{75287048-BD0A-4114-9832-9C82E4E10D75}"/>
  </pc:docChgLst>
  <pc:docChgLst>
    <pc:chgData name="Θεόδωρος Ελευθεράκης" userId="7bfca2c8-b685-4306-848b-12bb35006a21" providerId="ADAL" clId="{31C339A3-7E92-4616-921E-E986A9336BAD}"/>
  </pc:docChgLst>
  <pc:docChgLst>
    <pc:chgData name=" " userId="f32a13c2-9359-4cb8-b968-7008ef9da334" providerId="ADAL" clId="{FD16343A-3225-4D7D-9112-29B3F6E1D64D}"/>
    <pc:docChg chg="undo custSel delSld modSld">
      <pc:chgData name=" " userId="f32a13c2-9359-4cb8-b968-7008ef9da334" providerId="ADAL" clId="{FD16343A-3225-4D7D-9112-29B3F6E1D64D}" dt="2024-09-23T14:01:04.221" v="327" actId="108"/>
      <pc:docMkLst>
        <pc:docMk/>
      </pc:docMkLst>
      <pc:sldChg chg="modSp">
        <pc:chgData name=" " userId="f32a13c2-9359-4cb8-b968-7008ef9da334" providerId="ADAL" clId="{FD16343A-3225-4D7D-9112-29B3F6E1D64D}" dt="2024-09-23T13:46:32.152" v="284"/>
        <pc:sldMkLst>
          <pc:docMk/>
          <pc:sldMk cId="0" sldId="309"/>
        </pc:sldMkLst>
        <pc:spChg chg="mod">
          <ac:chgData name=" " userId="f32a13c2-9359-4cb8-b968-7008ef9da334" providerId="ADAL" clId="{FD16343A-3225-4D7D-9112-29B3F6E1D64D}" dt="2024-09-23T13:46:32.152" v="284"/>
          <ac:spMkLst>
            <pc:docMk/>
            <pc:sldMk cId="0" sldId="309"/>
            <ac:spMk id="15363" creationId="{00000000-0000-0000-0000-000000000000}"/>
          </ac:spMkLst>
        </pc:spChg>
      </pc:sldChg>
      <pc:sldChg chg="modSp">
        <pc:chgData name=" " userId="f32a13c2-9359-4cb8-b968-7008ef9da334" providerId="ADAL" clId="{FD16343A-3225-4D7D-9112-29B3F6E1D64D}" dt="2024-09-23T13:46:32.152" v="284"/>
        <pc:sldMkLst>
          <pc:docMk/>
          <pc:sldMk cId="0" sldId="353"/>
        </pc:sldMkLst>
        <pc:spChg chg="mod">
          <ac:chgData name=" " userId="f32a13c2-9359-4cb8-b968-7008ef9da334" providerId="ADAL" clId="{FD16343A-3225-4D7D-9112-29B3F6E1D64D}" dt="2024-09-23T13:46:32.152" v="284"/>
          <ac:spMkLst>
            <pc:docMk/>
            <pc:sldMk cId="0" sldId="353"/>
            <ac:spMk id="181251" creationId="{00000000-0000-0000-0000-000000000000}"/>
          </ac:spMkLst>
        </pc:spChg>
      </pc:sldChg>
      <pc:sldChg chg="modSp">
        <pc:chgData name=" " userId="f32a13c2-9359-4cb8-b968-7008ef9da334" providerId="ADAL" clId="{FD16343A-3225-4D7D-9112-29B3F6E1D64D}" dt="2024-09-23T13:46:32.152" v="284"/>
        <pc:sldMkLst>
          <pc:docMk/>
          <pc:sldMk cId="3730846634" sldId="354"/>
        </pc:sldMkLst>
        <pc:spChg chg="mod">
          <ac:chgData name=" " userId="f32a13c2-9359-4cb8-b968-7008ef9da334" providerId="ADAL" clId="{FD16343A-3225-4D7D-9112-29B3F6E1D64D}" dt="2024-09-23T13:46:32.152" v="284"/>
          <ac:spMkLst>
            <pc:docMk/>
            <pc:sldMk cId="3730846634" sldId="354"/>
            <ac:spMk id="3075" creationId="{00000000-0000-0000-0000-000000000000}"/>
          </ac:spMkLst>
        </pc:spChg>
      </pc:sldChg>
      <pc:sldChg chg="modSp">
        <pc:chgData name=" " userId="f32a13c2-9359-4cb8-b968-7008ef9da334" providerId="ADAL" clId="{FD16343A-3225-4D7D-9112-29B3F6E1D64D}" dt="2024-09-23T13:46:32.152" v="284"/>
        <pc:sldMkLst>
          <pc:docMk/>
          <pc:sldMk cId="2762546637" sldId="355"/>
        </pc:sldMkLst>
        <pc:spChg chg="mod">
          <ac:chgData name=" " userId="f32a13c2-9359-4cb8-b968-7008ef9da334" providerId="ADAL" clId="{FD16343A-3225-4D7D-9112-29B3F6E1D64D}" dt="2024-09-23T13:24:39.863" v="125" actId="1076"/>
          <ac:spMkLst>
            <pc:docMk/>
            <pc:sldMk cId="2762546637" sldId="355"/>
            <ac:spMk id="2" creationId="{00000000-0000-0000-0000-000000000000}"/>
          </ac:spMkLst>
        </pc:spChg>
        <pc:spChg chg="mod">
          <ac:chgData name=" " userId="f32a13c2-9359-4cb8-b968-7008ef9da334" providerId="ADAL" clId="{FD16343A-3225-4D7D-9112-29B3F6E1D64D}" dt="2024-09-23T13:46:32.152" v="284"/>
          <ac:spMkLst>
            <pc:docMk/>
            <pc:sldMk cId="2762546637" sldId="355"/>
            <ac:spMk id="3" creationId="{00000000-0000-0000-0000-000000000000}"/>
          </ac:spMkLst>
        </pc:spChg>
      </pc:sldChg>
      <pc:sldChg chg="modSp">
        <pc:chgData name=" " userId="f32a13c2-9359-4cb8-b968-7008ef9da334" providerId="ADAL" clId="{FD16343A-3225-4D7D-9112-29B3F6E1D64D}" dt="2024-09-23T13:46:32.152" v="284"/>
        <pc:sldMkLst>
          <pc:docMk/>
          <pc:sldMk cId="399648393" sldId="356"/>
        </pc:sldMkLst>
        <pc:spChg chg="mod">
          <ac:chgData name=" " userId="f32a13c2-9359-4cb8-b968-7008ef9da334" providerId="ADAL" clId="{FD16343A-3225-4D7D-9112-29B3F6E1D64D}" dt="2024-09-23T13:46:32.152" v="284"/>
          <ac:spMkLst>
            <pc:docMk/>
            <pc:sldMk cId="399648393" sldId="356"/>
            <ac:spMk id="3" creationId="{00000000-0000-0000-0000-000000000000}"/>
          </ac:spMkLst>
        </pc:spChg>
      </pc:sldChg>
      <pc:sldChg chg="modSp">
        <pc:chgData name=" " userId="f32a13c2-9359-4cb8-b968-7008ef9da334" providerId="ADAL" clId="{FD16343A-3225-4D7D-9112-29B3F6E1D64D}" dt="2024-09-23T13:46:32.152" v="284"/>
        <pc:sldMkLst>
          <pc:docMk/>
          <pc:sldMk cId="2762546637" sldId="389"/>
        </pc:sldMkLst>
        <pc:spChg chg="mod">
          <ac:chgData name=" " userId="f32a13c2-9359-4cb8-b968-7008ef9da334" providerId="ADAL" clId="{FD16343A-3225-4D7D-9112-29B3F6E1D64D}" dt="2024-09-23T13:46:32.152" v="284"/>
          <ac:spMkLst>
            <pc:docMk/>
            <pc:sldMk cId="2762546637" sldId="389"/>
            <ac:spMk id="3" creationId="{00000000-0000-0000-0000-000000000000}"/>
          </ac:spMkLst>
        </pc:spChg>
      </pc:sldChg>
      <pc:sldChg chg="modSp">
        <pc:chgData name=" " userId="f32a13c2-9359-4cb8-b968-7008ef9da334" providerId="ADAL" clId="{FD16343A-3225-4D7D-9112-29B3F6E1D64D}" dt="2024-09-23T13:42:03.181" v="244" actId="14100"/>
        <pc:sldMkLst>
          <pc:docMk/>
          <pc:sldMk cId="0" sldId="391"/>
        </pc:sldMkLst>
        <pc:spChg chg="mod">
          <ac:chgData name=" " userId="f32a13c2-9359-4cb8-b968-7008ef9da334" providerId="ADAL" clId="{FD16343A-3225-4D7D-9112-29B3F6E1D64D}" dt="2024-09-23T13:42:03.181" v="244" actId="14100"/>
          <ac:spMkLst>
            <pc:docMk/>
            <pc:sldMk cId="0" sldId="391"/>
            <ac:spMk id="96259" creationId="{00000000-0000-0000-0000-000000000000}"/>
          </ac:spMkLst>
        </pc:spChg>
      </pc:sldChg>
      <pc:sldChg chg="modSp">
        <pc:chgData name=" " userId="f32a13c2-9359-4cb8-b968-7008ef9da334" providerId="ADAL" clId="{FD16343A-3225-4D7D-9112-29B3F6E1D64D}" dt="2024-09-23T13:31:22.208" v="217" actId="108"/>
        <pc:sldMkLst>
          <pc:docMk/>
          <pc:sldMk cId="0" sldId="416"/>
        </pc:sldMkLst>
        <pc:spChg chg="mod">
          <ac:chgData name=" " userId="f32a13c2-9359-4cb8-b968-7008ef9da334" providerId="ADAL" clId="{FD16343A-3225-4D7D-9112-29B3F6E1D64D}" dt="2024-09-23T13:31:22.208" v="217" actId="108"/>
          <ac:spMkLst>
            <pc:docMk/>
            <pc:sldMk cId="0" sldId="416"/>
            <ac:spMk id="58371" creationId="{00000000-0000-0000-0000-000000000000}"/>
          </ac:spMkLst>
        </pc:spChg>
      </pc:sldChg>
      <pc:sldChg chg="modSp">
        <pc:chgData name=" " userId="f32a13c2-9359-4cb8-b968-7008ef9da334" providerId="ADAL" clId="{FD16343A-3225-4D7D-9112-29B3F6E1D64D}" dt="2024-09-23T13:42:48.903" v="263" actId="20577"/>
        <pc:sldMkLst>
          <pc:docMk/>
          <pc:sldMk cId="0" sldId="419"/>
        </pc:sldMkLst>
        <pc:spChg chg="mod">
          <ac:chgData name=" " userId="f32a13c2-9359-4cb8-b968-7008ef9da334" providerId="ADAL" clId="{FD16343A-3225-4D7D-9112-29B3F6E1D64D}" dt="2024-09-23T13:42:48.903" v="263" actId="20577"/>
          <ac:spMkLst>
            <pc:docMk/>
            <pc:sldMk cId="0" sldId="419"/>
            <ac:spMk id="96259" creationId="{00000000-0000-0000-0000-000000000000}"/>
          </ac:spMkLst>
        </pc:spChg>
      </pc:sldChg>
      <pc:sldChg chg="modSp">
        <pc:chgData name=" " userId="f32a13c2-9359-4cb8-b968-7008ef9da334" providerId="ADAL" clId="{FD16343A-3225-4D7D-9112-29B3F6E1D64D}" dt="2024-09-23T13:46:32.152" v="284"/>
        <pc:sldMkLst>
          <pc:docMk/>
          <pc:sldMk cId="399648393" sldId="420"/>
        </pc:sldMkLst>
        <pc:spChg chg="mod">
          <ac:chgData name=" " userId="f32a13c2-9359-4cb8-b968-7008ef9da334" providerId="ADAL" clId="{FD16343A-3225-4D7D-9112-29B3F6E1D64D}" dt="2024-09-23T13:46:32.152" v="284"/>
          <ac:spMkLst>
            <pc:docMk/>
            <pc:sldMk cId="399648393" sldId="420"/>
            <ac:spMk id="3" creationId="{00000000-0000-0000-0000-000000000000}"/>
          </ac:spMkLst>
        </pc:spChg>
      </pc:sldChg>
      <pc:sldChg chg="modSp">
        <pc:chgData name=" " userId="f32a13c2-9359-4cb8-b968-7008ef9da334" providerId="ADAL" clId="{FD16343A-3225-4D7D-9112-29B3F6E1D64D}" dt="2024-09-23T13:47:53.877" v="302" actId="108"/>
        <pc:sldMkLst>
          <pc:docMk/>
          <pc:sldMk cId="399648393" sldId="421"/>
        </pc:sldMkLst>
        <pc:spChg chg="mod">
          <ac:chgData name=" " userId="f32a13c2-9359-4cb8-b968-7008ef9da334" providerId="ADAL" clId="{FD16343A-3225-4D7D-9112-29B3F6E1D64D}" dt="2024-09-23T13:47:53.877" v="302" actId="108"/>
          <ac:spMkLst>
            <pc:docMk/>
            <pc:sldMk cId="399648393" sldId="421"/>
            <ac:spMk id="3" creationId="{00000000-0000-0000-0000-000000000000}"/>
          </ac:spMkLst>
        </pc:spChg>
      </pc:sldChg>
      <pc:sldChg chg="del">
        <pc:chgData name=" " userId="f32a13c2-9359-4cb8-b968-7008ef9da334" providerId="ADAL" clId="{FD16343A-3225-4D7D-9112-29B3F6E1D64D}" dt="2024-09-23T13:45:15.699" v="266" actId="2696"/>
        <pc:sldMkLst>
          <pc:docMk/>
          <pc:sldMk cId="399648393" sldId="424"/>
        </pc:sldMkLst>
      </pc:sldChg>
      <pc:sldChg chg="modSp">
        <pc:chgData name=" " userId="f32a13c2-9359-4cb8-b968-7008ef9da334" providerId="ADAL" clId="{FD16343A-3225-4D7D-9112-29B3F6E1D64D}" dt="2024-09-23T13:46:32.152" v="284"/>
        <pc:sldMkLst>
          <pc:docMk/>
          <pc:sldMk cId="399648393" sldId="425"/>
        </pc:sldMkLst>
        <pc:spChg chg="mod">
          <ac:chgData name=" " userId="f32a13c2-9359-4cb8-b968-7008ef9da334" providerId="ADAL" clId="{FD16343A-3225-4D7D-9112-29B3F6E1D64D}" dt="2024-09-23T13:46:32.152" v="284"/>
          <ac:spMkLst>
            <pc:docMk/>
            <pc:sldMk cId="399648393" sldId="425"/>
            <ac:spMk id="3" creationId="{00000000-0000-0000-0000-000000000000}"/>
          </ac:spMkLst>
        </pc:spChg>
      </pc:sldChg>
      <pc:sldChg chg="modSp">
        <pc:chgData name=" " userId="f32a13c2-9359-4cb8-b968-7008ef9da334" providerId="ADAL" clId="{FD16343A-3225-4D7D-9112-29B3F6E1D64D}" dt="2024-09-23T13:50:29.113" v="304"/>
        <pc:sldMkLst>
          <pc:docMk/>
          <pc:sldMk cId="399648393" sldId="426"/>
        </pc:sldMkLst>
        <pc:spChg chg="mod">
          <ac:chgData name=" " userId="f32a13c2-9359-4cb8-b968-7008ef9da334" providerId="ADAL" clId="{FD16343A-3225-4D7D-9112-29B3F6E1D64D}" dt="2024-09-23T13:50:29.113" v="304"/>
          <ac:spMkLst>
            <pc:docMk/>
            <pc:sldMk cId="399648393" sldId="426"/>
            <ac:spMk id="3" creationId="{00000000-0000-0000-0000-000000000000}"/>
          </ac:spMkLst>
        </pc:spChg>
      </pc:sldChg>
      <pc:sldChg chg="modSp">
        <pc:chgData name=" " userId="f32a13c2-9359-4cb8-b968-7008ef9da334" providerId="ADAL" clId="{FD16343A-3225-4D7D-9112-29B3F6E1D64D}" dt="2024-09-23T13:46:32.152" v="284"/>
        <pc:sldMkLst>
          <pc:docMk/>
          <pc:sldMk cId="0" sldId="429"/>
        </pc:sldMkLst>
        <pc:spChg chg="mod">
          <ac:chgData name=" " userId="f32a13c2-9359-4cb8-b968-7008ef9da334" providerId="ADAL" clId="{FD16343A-3225-4D7D-9112-29B3F6E1D64D}" dt="2024-09-23T13:46:32.152" v="284"/>
          <ac:spMkLst>
            <pc:docMk/>
            <pc:sldMk cId="0" sldId="429"/>
            <ac:spMk id="181251" creationId="{00000000-0000-0000-0000-000000000000}"/>
          </ac:spMkLst>
        </pc:spChg>
      </pc:sldChg>
      <pc:sldChg chg="modSp">
        <pc:chgData name=" " userId="f32a13c2-9359-4cb8-b968-7008ef9da334" providerId="ADAL" clId="{FD16343A-3225-4D7D-9112-29B3F6E1D64D}" dt="2024-09-23T13:59:34.944" v="325" actId="255"/>
        <pc:sldMkLst>
          <pc:docMk/>
          <pc:sldMk cId="0" sldId="430"/>
        </pc:sldMkLst>
        <pc:spChg chg="mod">
          <ac:chgData name=" " userId="f32a13c2-9359-4cb8-b968-7008ef9da334" providerId="ADAL" clId="{FD16343A-3225-4D7D-9112-29B3F6E1D64D}" dt="2024-09-23T13:59:34.944" v="325" actId="255"/>
          <ac:spMkLst>
            <pc:docMk/>
            <pc:sldMk cId="0" sldId="430"/>
            <ac:spMk id="181251" creationId="{00000000-0000-0000-0000-000000000000}"/>
          </ac:spMkLst>
        </pc:spChg>
      </pc:sldChg>
      <pc:sldChg chg="modSp">
        <pc:chgData name=" " userId="f32a13c2-9359-4cb8-b968-7008ef9da334" providerId="ADAL" clId="{FD16343A-3225-4D7D-9112-29B3F6E1D64D}" dt="2024-09-23T13:46:32.152" v="284"/>
        <pc:sldMkLst>
          <pc:docMk/>
          <pc:sldMk cId="0" sldId="431"/>
        </pc:sldMkLst>
        <pc:spChg chg="mod">
          <ac:chgData name=" " userId="f32a13c2-9359-4cb8-b968-7008ef9da334" providerId="ADAL" clId="{FD16343A-3225-4D7D-9112-29B3F6E1D64D}" dt="2024-09-23T13:46:32.152" v="284"/>
          <ac:spMkLst>
            <pc:docMk/>
            <pc:sldMk cId="0" sldId="431"/>
            <ac:spMk id="181251" creationId="{00000000-0000-0000-0000-000000000000}"/>
          </ac:spMkLst>
        </pc:spChg>
      </pc:sldChg>
      <pc:sldChg chg="modSp">
        <pc:chgData name=" " userId="f32a13c2-9359-4cb8-b968-7008ef9da334" providerId="ADAL" clId="{FD16343A-3225-4D7D-9112-29B3F6E1D64D}" dt="2024-09-23T14:01:04.221" v="327" actId="108"/>
        <pc:sldMkLst>
          <pc:docMk/>
          <pc:sldMk cId="0" sldId="432"/>
        </pc:sldMkLst>
        <pc:spChg chg="mod">
          <ac:chgData name=" " userId="f32a13c2-9359-4cb8-b968-7008ef9da334" providerId="ADAL" clId="{FD16343A-3225-4D7D-9112-29B3F6E1D64D}" dt="2024-09-23T14:01:04.221" v="327" actId="108"/>
          <ac:spMkLst>
            <pc:docMk/>
            <pc:sldMk cId="0" sldId="432"/>
            <ac:spMk id="181251" creationId="{00000000-0000-0000-0000-000000000000}"/>
          </ac:spMkLst>
        </pc:spChg>
      </pc:sldChg>
      <pc:sldChg chg="modSp">
        <pc:chgData name=" " userId="f32a13c2-9359-4cb8-b968-7008ef9da334" providerId="ADAL" clId="{FD16343A-3225-4D7D-9112-29B3F6E1D64D}" dt="2024-09-23T14:00:05.087" v="326" actId="255"/>
        <pc:sldMkLst>
          <pc:docMk/>
          <pc:sldMk cId="1017724341" sldId="433"/>
        </pc:sldMkLst>
        <pc:spChg chg="mod">
          <ac:chgData name=" " userId="f32a13c2-9359-4cb8-b968-7008ef9da334" providerId="ADAL" clId="{FD16343A-3225-4D7D-9112-29B3F6E1D64D}" dt="2024-09-23T14:00:05.087" v="326" actId="255"/>
          <ac:spMkLst>
            <pc:docMk/>
            <pc:sldMk cId="1017724341" sldId="433"/>
            <ac:spMk id="3" creationId="{00000000-0000-0000-0000-000000000000}"/>
          </ac:spMkLst>
        </pc:spChg>
      </pc:sldChg>
      <pc:sldChg chg="modSp">
        <pc:chgData name=" " userId="f32a13c2-9359-4cb8-b968-7008ef9da334" providerId="ADAL" clId="{FD16343A-3225-4D7D-9112-29B3F6E1D64D}" dt="2024-09-23T13:30:56.877" v="215" actId="1076"/>
        <pc:sldMkLst>
          <pc:docMk/>
          <pc:sldMk cId="2179079848" sldId="434"/>
        </pc:sldMkLst>
        <pc:graphicFrameChg chg="mod modGraphic">
          <ac:chgData name=" " userId="f32a13c2-9359-4cb8-b968-7008ef9da334" providerId="ADAL" clId="{FD16343A-3225-4D7D-9112-29B3F6E1D64D}" dt="2024-09-23T13:30:56.877" v="215" actId="1076"/>
          <ac:graphicFrameMkLst>
            <pc:docMk/>
            <pc:sldMk cId="2179079848" sldId="434"/>
            <ac:graphicFrameMk id="9" creationId="{B3CCB3A5-0AC7-4D6D-A89B-F54B9C03D785}"/>
          </ac:graphicFrameMkLst>
        </pc:graphicFrameChg>
      </pc:sldChg>
      <pc:sldChg chg="modSp">
        <pc:chgData name=" " userId="f32a13c2-9359-4cb8-b968-7008ef9da334" providerId="ADAL" clId="{FD16343A-3225-4D7D-9112-29B3F6E1D64D}" dt="2024-09-23T13:58:53.603" v="319" actId="14100"/>
        <pc:sldMkLst>
          <pc:docMk/>
          <pc:sldMk cId="760655896" sldId="435"/>
        </pc:sldMkLst>
        <pc:spChg chg="mod">
          <ac:chgData name=" " userId="f32a13c2-9359-4cb8-b968-7008ef9da334" providerId="ADAL" clId="{FD16343A-3225-4D7D-9112-29B3F6E1D64D}" dt="2024-09-23T13:58:53.603" v="319" actId="14100"/>
          <ac:spMkLst>
            <pc:docMk/>
            <pc:sldMk cId="760655896" sldId="435"/>
            <ac:spMk id="181251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2337F0B-D7E4-45AC-934A-D78FD42A2362}" type="datetimeFigureOut">
              <a:rPr lang="en-US"/>
              <a:pPr>
                <a:defRPr/>
              </a:pPr>
              <a:t>9/23/2024</a:t>
            </a:fld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9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n-US" noProof="0"/>
              <a:t>Δεύτερου επιπέδου</a:t>
            </a:r>
          </a:p>
          <a:p>
            <a:pPr lvl="2"/>
            <a:r>
              <a:rPr lang="en-US" noProof="0"/>
              <a:t>Τρίτου επιπέδου</a:t>
            </a:r>
          </a:p>
          <a:p>
            <a:pPr lvl="3"/>
            <a:r>
              <a:rPr lang="en-US" noProof="0"/>
              <a:t>Τέταρτου επιπέδου</a:t>
            </a:r>
          </a:p>
          <a:p>
            <a:pPr lvl="4"/>
            <a:r>
              <a:rPr lang="en-US" noProof="0"/>
              <a:t>Πέμπτου επιπέδου</a:t>
            </a:r>
          </a:p>
        </p:txBody>
      </p:sp>
      <p:sp>
        <p:nvSpPr>
          <p:cNvPr id="809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9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DC9A4D2-10CB-489E-A22D-2CEE398142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351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9 - Ορθογώνιο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11 - Ορθογώνιο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13 - Ορθογώνιο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18 - Ορθογώνιο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10 - Ευθεία γραμμή σύνδεσης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17 - Ευθεία γραμμή σύνδεσης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19 - Ευθεία γραμμή σύνδεσης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15 - Ευθεία γραμμή σύνδεσης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14 - Ευθεία γραμμή σύνδεσης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5" name="21 - Ευθεία γραμμή σύνδεσης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6" name="26 - Ορθογώνιο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20 - Έλλειψη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22 - Έλλειψη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23 - Έλλειψη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25 - Έλλειψη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24 - Έλλειψη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22" name="27 - Θέση ημερομηνίας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9CAEAD-481B-4514-9ECE-300F155D5005}" type="datetime1">
              <a:rPr lang="el-GR"/>
              <a:pPr>
                <a:defRPr/>
              </a:pPr>
              <a:t>23/9/2024</a:t>
            </a:fld>
            <a:endParaRPr lang="el-GR"/>
          </a:p>
        </p:txBody>
      </p:sp>
      <p:sp>
        <p:nvSpPr>
          <p:cNvPr id="23" name="16 - Θέση υποσέλιδου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" name="28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646F8A-F6F8-484F-93F7-6B4CE2E4DEC3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1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4D6090-55D3-4DA9-8A0F-FDDD2E2EA09F}" type="datetime1">
              <a:rPr lang="el-GR"/>
              <a:pPr>
                <a:defRPr/>
              </a:pPr>
              <a:t>23/9/2024</a:t>
            </a:fld>
            <a:endParaRPr lang="el-GR"/>
          </a:p>
        </p:txBody>
      </p:sp>
      <p:sp>
        <p:nvSpPr>
          <p:cNvPr id="5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2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104305-0634-4CC0-BCF8-E92375FA586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1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9F08F3-472E-41CC-8FEB-6AE3E1582593}" type="datetime1">
              <a:rPr lang="el-GR"/>
              <a:pPr>
                <a:defRPr/>
              </a:pPr>
              <a:t>23/9/2024</a:t>
            </a:fld>
            <a:endParaRPr lang="el-GR"/>
          </a:p>
        </p:txBody>
      </p:sp>
      <p:sp>
        <p:nvSpPr>
          <p:cNvPr id="5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2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0DDF97-CFB7-4EC6-AA95-23854A6CBEF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6449420-574C-4A30-A704-9C17DBFA51A2}" type="datetime1">
              <a:rPr lang="el-GR"/>
              <a:pPr>
                <a:defRPr/>
              </a:pPr>
              <a:t>23/9/2024</a:t>
            </a:fld>
            <a:endParaRPr lang="el-GR"/>
          </a:p>
        </p:txBody>
      </p:sp>
      <p:sp>
        <p:nvSpPr>
          <p:cNvPr id="5" name="8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BF4EB1C-319D-4FD6-AABC-4421327F2F6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  <p:sp>
        <p:nvSpPr>
          <p:cNvPr id="6" name="9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8 - Ορθογώνιο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9 - Ορθογώνιο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10 - Ορθογώνιο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11 - Ορθογώνιο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12 - Ευθεία γραμμή σύνδεσης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13 - Ευθεία γραμμή σύνδεσης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14 - Ευθεία γραμμή σύνδεσης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15 - Ευθεία γραμμή σύνδεσης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16 - Ευθεία γραμμή σύνδεσης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17 - Ορθογώνιο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18 - Έλλειψη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19 - Έλλειψη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20 - Έλλειψη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21 - Έλλειψη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22 - Έλλειψη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25 - Ευθεία γραμμή σύνδεσης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20" name="3 - Θέση ημερομηνίας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700B95-83DA-4B3D-AB7E-3E94F34329EA}" type="datetime1">
              <a:rPr lang="el-GR"/>
              <a:pPr>
                <a:defRPr/>
              </a:pPr>
              <a:t>23/9/2024</a:t>
            </a:fld>
            <a:endParaRPr lang="el-GR"/>
          </a:p>
        </p:txBody>
      </p:sp>
      <p:sp>
        <p:nvSpPr>
          <p:cNvPr id="21" name="4 - Θέση υποσέλιδου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5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6BC44-222F-4122-AF91-A6D548F082D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5" name="1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E8771-DA25-4D2B-BDBD-39AD10587618}" type="datetime1">
              <a:rPr lang="el-GR"/>
              <a:pPr>
                <a:defRPr/>
              </a:pPr>
              <a:t>23/9/2024</a:t>
            </a:fld>
            <a:endParaRPr lang="el-GR"/>
          </a:p>
        </p:txBody>
      </p:sp>
      <p:sp>
        <p:nvSpPr>
          <p:cNvPr id="6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2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25B262-5D03-4C23-8657-909F7BA84F68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12" name="11 - Θέση κειμένου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14" name="13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7" name="1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F679AF-1122-43A5-BB31-260729D09EC2}" type="datetime1">
              <a:rPr lang="el-GR"/>
              <a:pPr>
                <a:defRPr/>
              </a:pPr>
              <a:t>23/9/2024</a:t>
            </a:fld>
            <a:endParaRPr lang="el-GR"/>
          </a:p>
        </p:txBody>
      </p:sp>
      <p:sp>
        <p:nvSpPr>
          <p:cNvPr id="8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2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CBE9B7-B9C7-448C-AA80-D6370668F973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4781641-C780-4995-BBE7-F32A02A18DD6}" type="datetime1">
              <a:rPr lang="el-GR"/>
              <a:pPr>
                <a:defRPr/>
              </a:pPr>
              <a:t>23/9/2024</a:t>
            </a:fld>
            <a:endParaRPr lang="el-GR"/>
          </a:p>
        </p:txBody>
      </p:sp>
      <p:sp>
        <p:nvSpPr>
          <p:cNvPr id="4" name="6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9B64C4A-9903-42CD-8BF7-26AAB37E9DC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  <p:sp>
        <p:nvSpPr>
          <p:cNvPr id="5" name="7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928B5-57B7-4BF4-A606-7CC0408B286F}" type="datetime1">
              <a:rPr lang="el-GR"/>
              <a:pPr>
                <a:defRPr/>
              </a:pPr>
              <a:t>23/9/2024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2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BAD457-BA86-46F4-B73E-CBA01CA0DD5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9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6" name="7 - Ευθεία γραμμή σύνδεσης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8 - Ευθεία γραμμή σύνδεσης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10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11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12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13 - Έλλειψη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18" name="17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12" name="20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5386395-314B-447D-9E3E-0C008741FC1C}" type="datetime1">
              <a:rPr lang="el-GR"/>
              <a:pPr>
                <a:defRPr/>
              </a:pPr>
              <a:t>23/9/2024</a:t>
            </a:fld>
            <a:endParaRPr lang="el-GR"/>
          </a:p>
        </p:txBody>
      </p:sp>
      <p:sp>
        <p:nvSpPr>
          <p:cNvPr id="13" name="21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4576AF6-723F-4AEC-A773-ADF762309A9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  <p:sp>
        <p:nvSpPr>
          <p:cNvPr id="14" name="22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8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12 - Έλλειψη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9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10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11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18 - Ευθεία γραμμή σύνδεσης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1" name="19 - Ευθεία γραμμή σύνδεσης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l-GR" noProof="0"/>
              <a:t>Κάντε κλικ στο εικονίδιο για να προσθέσετε μια εικόνα</a:t>
            </a:r>
            <a:endParaRPr lang="en-US" noProof="0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12" name="1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7926D49-FCC6-47A7-8562-DF7845784407}" type="datetime1">
              <a:rPr lang="el-GR"/>
              <a:pPr>
                <a:defRPr/>
              </a:pPr>
              <a:t>23/9/2024</a:t>
            </a:fld>
            <a:endParaRPr lang="el-GR"/>
          </a:p>
        </p:txBody>
      </p:sp>
      <p:sp>
        <p:nvSpPr>
          <p:cNvPr id="13" name="17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02B0F0E-A032-4CF1-BF7D-D83CAB1FBBB2}" type="slidenum">
              <a:rPr lang="el-GR"/>
              <a:pPr>
                <a:defRPr/>
              </a:pPr>
              <a:t>‹#›</a:t>
            </a:fld>
            <a:endParaRPr lang="el-GR"/>
          </a:p>
        </p:txBody>
      </p:sp>
      <p:sp>
        <p:nvSpPr>
          <p:cNvPr id="14" name="20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1028" name="12 - Θέση κειμένου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B53C2A2-CC88-4C1D-9074-3CD697A62429}" type="datetime1">
              <a:rPr lang="el-GR"/>
              <a:pPr>
                <a:defRPr/>
              </a:pPr>
              <a:t>23/9/2024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2"/>
                </a:solidFill>
                <a:latin typeface="Century Schoolbook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9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11 - Έλλειψη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B9D2A0C-C8F3-4E75-93F6-D8767E5D83E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5" r:id="rId4"/>
    <p:sldLayoutId id="2147483694" r:id="rId5"/>
    <p:sldLayoutId id="2147483699" r:id="rId6"/>
    <p:sldLayoutId id="2147483693" r:id="rId7"/>
    <p:sldLayoutId id="2147483700" r:id="rId8"/>
    <p:sldLayoutId id="2147483701" r:id="rId9"/>
    <p:sldLayoutId id="2147483692" r:id="rId10"/>
    <p:sldLayoutId id="2147483691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el.wiktionary.org/wiki/%CE%B4%CE%B9%CE%B1%CF%84%CF%8D%CF%80%CF%89%CF%83%CE%B7" TargetMode="External"/><Relationship Id="rId2" Type="http://schemas.openxmlformats.org/officeDocument/2006/relationships/hyperlink" Target="https://el.wiktionary.org/wiki/%CE%BB%CF%8C%CE%B3%CE%B9%CE%B1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web.auth.gr/virtualschool/1.1/TheoryResearch/durkheimeducation.html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eocities.com/ilhsgr/protypa.htm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528" y="404664"/>
            <a:ext cx="8820472" cy="2159521"/>
          </a:xfrm>
        </p:spPr>
        <p:txBody>
          <a:bodyPr>
            <a:normAutofit fontScale="90000"/>
          </a:bodyPr>
          <a:lstStyle/>
          <a:p>
            <a:r>
              <a:rPr lang="el-GR" dirty="0"/>
              <a:t>ΠΑΝΕΠΙΣΤΗΜΙΟ ΚΡΗΤΗΣ                                                                      </a:t>
            </a:r>
            <a:br>
              <a:rPr lang="el-GR" dirty="0"/>
            </a:br>
            <a:r>
              <a:rPr lang="el-GR" dirty="0"/>
              <a:t>ΣΧΟΛΗ ΕΠΙΣΤΗΜΩΝ ΑΓΩΓΗΣ</a:t>
            </a:r>
            <a:br>
              <a:rPr lang="el-GR" dirty="0"/>
            </a:br>
            <a:r>
              <a:rPr lang="el-GR" dirty="0"/>
              <a:t>ΠΑΙΔΑΓΩΓΙΚΟ ΤΜΗΜΑ Π.Ε</a:t>
            </a:r>
            <a:br>
              <a:rPr lang="el-GR" dirty="0"/>
            </a:br>
            <a:br>
              <a:rPr lang="el-GR" dirty="0"/>
            </a:br>
            <a:r>
              <a:rPr lang="el-GR" sz="2200" u="sng" dirty="0"/>
              <a:t>ΜΑΘΗΜΑ:</a:t>
            </a:r>
            <a:r>
              <a:rPr lang="el-GR" sz="2200" i="1" dirty="0"/>
              <a:t> ΚΟΙΝΩΝΙΟΛΟΓΙΑ ΤΗΣ ΕΚΠΑΙΔΕΥΣΗΣ (ΕΠΑ 304)</a:t>
            </a:r>
            <a:endParaRPr lang="el-GR" altLang="en-US" sz="22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131840" y="4509120"/>
            <a:ext cx="5760640" cy="1872208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l-GR" sz="2400" b="1" i="1" dirty="0" err="1"/>
              <a:t>Ελευθεράκης</a:t>
            </a:r>
            <a:r>
              <a:rPr lang="el-GR" sz="2400" b="1" i="1" dirty="0"/>
              <a:t> Θεόδωρος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sz="2000" b="0" i="1" dirty="0"/>
              <a:t>Καθηγητής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sz="2000" b="0" i="1" dirty="0"/>
              <a:t>Παιδαγωγικό Τμήμα Προσχολικής Εκπαίδευσης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sz="2400" b="0" dirty="0"/>
              <a:t>Πανεπιστήμιο Κρήτης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400" dirty="0"/>
          </a:p>
          <a:p>
            <a:pPr algn="r" eaLnBrk="1" hangingPunct="1">
              <a:lnSpc>
                <a:spcPct val="90000"/>
              </a:lnSpc>
              <a:defRPr/>
            </a:pP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3730846634"/>
      </p:ext>
    </p:extLst>
  </p:cSld>
  <p:clrMapOvr>
    <a:masterClrMapping/>
  </p:clrMapOvr>
  <p:transition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115888"/>
            <a:ext cx="8229600" cy="7747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dirty="0"/>
              <a:t>Βιβλίο, </a:t>
            </a:r>
            <a:r>
              <a:rPr lang="el-GR" dirty="0" err="1"/>
              <a:t>ΣημειώσειΣ</a:t>
            </a:r>
            <a:endParaRPr lang="el-GR" cap="none" dirty="0">
              <a:latin typeface="Arial" charset="0"/>
            </a:endParaRP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79388" y="1196752"/>
            <a:ext cx="8964612" cy="5400600"/>
          </a:xfrm>
        </p:spPr>
        <p:txBody>
          <a:bodyPr/>
          <a:lstStyle/>
          <a:p>
            <a:r>
              <a:rPr lang="en-US" sz="2100" dirty="0">
                <a:solidFill>
                  <a:srgbClr val="FF0000"/>
                </a:solidFill>
              </a:rPr>
              <a:t>1.</a:t>
            </a:r>
            <a:r>
              <a:rPr lang="el-GR" sz="2100" dirty="0">
                <a:solidFill>
                  <a:srgbClr val="FF0000"/>
                </a:solidFill>
              </a:rPr>
              <a:t>Ελευθεράκης, Θ. (2023). </a:t>
            </a:r>
            <a:r>
              <a:rPr lang="el-GR" sz="2100" i="1" dirty="0">
                <a:solidFill>
                  <a:srgbClr val="FF0000"/>
                </a:solidFill>
              </a:rPr>
              <a:t>Πολιτική Κοινωνικοποίηση και Δημοκρατία. Θεωρία</a:t>
            </a:r>
            <a:r>
              <a:rPr lang="en-US" sz="2100" i="1" dirty="0">
                <a:solidFill>
                  <a:srgbClr val="FF0000"/>
                </a:solidFill>
              </a:rPr>
              <a:t> </a:t>
            </a:r>
            <a:r>
              <a:rPr lang="el-GR" sz="2100" i="1" dirty="0">
                <a:solidFill>
                  <a:srgbClr val="FF0000"/>
                </a:solidFill>
              </a:rPr>
              <a:t>και έρευνα</a:t>
            </a:r>
            <a:r>
              <a:rPr lang="el-GR" sz="2100" dirty="0">
                <a:solidFill>
                  <a:srgbClr val="FF0000"/>
                </a:solidFill>
              </a:rPr>
              <a:t>. Αθήνα: </a:t>
            </a:r>
            <a:r>
              <a:rPr lang="el-GR" sz="2100" dirty="0" err="1">
                <a:solidFill>
                  <a:srgbClr val="FF0000"/>
                </a:solidFill>
              </a:rPr>
              <a:t>Gutenberg</a:t>
            </a:r>
            <a:r>
              <a:rPr lang="el-GR" sz="2100" dirty="0">
                <a:solidFill>
                  <a:srgbClr val="FF0000"/>
                </a:solidFill>
              </a:rPr>
              <a:t>. (</a:t>
            </a:r>
          </a:p>
          <a:p>
            <a:r>
              <a:rPr lang="el-GR" sz="2100" dirty="0">
                <a:solidFill>
                  <a:srgbClr val="FF0000"/>
                </a:solidFill>
              </a:rPr>
              <a:t>2. Ελευθεράκης, Θ. (2006). </a:t>
            </a:r>
            <a:r>
              <a:rPr lang="el-GR" sz="2100" i="1" dirty="0">
                <a:solidFill>
                  <a:srgbClr val="FF0000"/>
                </a:solidFill>
              </a:rPr>
              <a:t>Εθνικό σχολείο; </a:t>
            </a:r>
            <a:r>
              <a:rPr lang="el-GR" sz="2100" i="1" dirty="0" err="1">
                <a:solidFill>
                  <a:srgbClr val="FF0000"/>
                </a:solidFill>
              </a:rPr>
              <a:t>Ιδεολογικες</a:t>
            </a:r>
            <a:r>
              <a:rPr lang="el-GR" sz="2100" i="1" dirty="0">
                <a:solidFill>
                  <a:srgbClr val="FF0000"/>
                </a:solidFill>
              </a:rPr>
              <a:t>, κοινωνικοπολιτικές και</a:t>
            </a:r>
            <a:r>
              <a:rPr lang="en-US" sz="2100" i="1" dirty="0">
                <a:solidFill>
                  <a:srgbClr val="FF0000"/>
                </a:solidFill>
              </a:rPr>
              <a:t> </a:t>
            </a:r>
            <a:r>
              <a:rPr lang="el-GR" sz="2100" i="1" dirty="0">
                <a:solidFill>
                  <a:srgbClr val="FF0000"/>
                </a:solidFill>
              </a:rPr>
              <a:t>φιλοσοφικές συγκρούσεις στο Μεσοπόλεμο</a:t>
            </a:r>
            <a:r>
              <a:rPr lang="el-GR" sz="2100" dirty="0">
                <a:solidFill>
                  <a:srgbClr val="FF0000"/>
                </a:solidFill>
              </a:rPr>
              <a:t>. Αθήνα: </a:t>
            </a:r>
            <a:r>
              <a:rPr lang="el-GR" sz="2100" dirty="0" err="1">
                <a:solidFill>
                  <a:srgbClr val="FF0000"/>
                </a:solidFill>
              </a:rPr>
              <a:t>Gutenberg</a:t>
            </a:r>
            <a:r>
              <a:rPr lang="el-GR" sz="2100" dirty="0">
                <a:solidFill>
                  <a:srgbClr val="FF0000"/>
                </a:solidFill>
              </a:rPr>
              <a:t>.</a:t>
            </a:r>
          </a:p>
          <a:p>
            <a:r>
              <a:rPr lang="el-GR" sz="2100" dirty="0">
                <a:solidFill>
                  <a:srgbClr val="FF0000"/>
                </a:solidFill>
              </a:rPr>
              <a:t>3. Νικολάου, Σ.-Μ., Ελευθεράκης, Θ., κ.ά. (2018). </a:t>
            </a:r>
            <a:r>
              <a:rPr lang="el-GR" sz="2100" i="1" dirty="0">
                <a:solidFill>
                  <a:srgbClr val="FF0000"/>
                </a:solidFill>
              </a:rPr>
              <a:t>Νέες Προκλήσεις στην</a:t>
            </a:r>
            <a:r>
              <a:rPr lang="en-US" sz="2100" i="1" dirty="0">
                <a:solidFill>
                  <a:srgbClr val="FF0000"/>
                </a:solidFill>
              </a:rPr>
              <a:t> </a:t>
            </a:r>
            <a:r>
              <a:rPr lang="el-GR" sz="2100" i="1" dirty="0">
                <a:solidFill>
                  <a:srgbClr val="FF0000"/>
                </a:solidFill>
              </a:rPr>
              <a:t>Εκπαίδευση και τη Δημοκρατία. Κοινωνιολογικές και Παιδαγωγικές</a:t>
            </a:r>
            <a:r>
              <a:rPr lang="en-US" sz="2100" i="1" dirty="0">
                <a:solidFill>
                  <a:srgbClr val="FF0000"/>
                </a:solidFill>
              </a:rPr>
              <a:t> </a:t>
            </a:r>
            <a:r>
              <a:rPr lang="el-GR" sz="2100" i="1" dirty="0">
                <a:solidFill>
                  <a:srgbClr val="FF0000"/>
                </a:solidFill>
              </a:rPr>
              <a:t>Προσεγγίσεις της Δημοκρατικής Εκπαίδευσης</a:t>
            </a:r>
            <a:r>
              <a:rPr lang="el-GR" sz="2100" dirty="0">
                <a:solidFill>
                  <a:srgbClr val="FF0000"/>
                </a:solidFill>
              </a:rPr>
              <a:t>. Αθήνα: </a:t>
            </a:r>
            <a:r>
              <a:rPr lang="el-GR" sz="2100" dirty="0" err="1">
                <a:solidFill>
                  <a:srgbClr val="FF0000"/>
                </a:solidFill>
              </a:rPr>
              <a:t>Gutenberg</a:t>
            </a:r>
            <a:r>
              <a:rPr lang="el-GR" sz="2100" dirty="0">
                <a:solidFill>
                  <a:srgbClr val="FF0000"/>
                </a:solidFill>
              </a:rPr>
              <a:t>.</a:t>
            </a:r>
          </a:p>
          <a:p>
            <a:r>
              <a:rPr lang="el-GR" sz="2100" dirty="0">
                <a:solidFill>
                  <a:srgbClr val="FF0000"/>
                </a:solidFill>
              </a:rPr>
              <a:t>4. Ελευθεράκης, Θ., Οικονομίδης, Β. (2018). </a:t>
            </a:r>
            <a:r>
              <a:rPr lang="el-GR" sz="2100" i="1" dirty="0">
                <a:solidFill>
                  <a:srgbClr val="FF0000"/>
                </a:solidFill>
              </a:rPr>
              <a:t>Κοινωνιολογία και</a:t>
            </a:r>
            <a:r>
              <a:rPr lang="en-US" sz="2100" i="1" dirty="0">
                <a:solidFill>
                  <a:srgbClr val="FF0000"/>
                </a:solidFill>
              </a:rPr>
              <a:t> </a:t>
            </a:r>
            <a:r>
              <a:rPr lang="el-GR" sz="2100" i="1" dirty="0">
                <a:solidFill>
                  <a:srgbClr val="FF0000"/>
                </a:solidFill>
              </a:rPr>
              <a:t>Παιδαγωγική της Δημοκρατίας και των Ανθρωπίνων Δικαιωμάτων</a:t>
            </a:r>
            <a:r>
              <a:rPr lang="el-GR" sz="2100" dirty="0">
                <a:solidFill>
                  <a:srgbClr val="FF0000"/>
                </a:solidFill>
              </a:rPr>
              <a:t>.</a:t>
            </a:r>
            <a:r>
              <a:rPr lang="en-US" sz="2100" dirty="0">
                <a:solidFill>
                  <a:srgbClr val="FF0000"/>
                </a:solidFill>
              </a:rPr>
              <a:t> </a:t>
            </a:r>
            <a:r>
              <a:rPr lang="el-GR" sz="2100" dirty="0">
                <a:solidFill>
                  <a:srgbClr val="FF0000"/>
                </a:solidFill>
              </a:rPr>
              <a:t>Αθήνα: </a:t>
            </a:r>
            <a:r>
              <a:rPr lang="el-GR" sz="2100" dirty="0" err="1">
                <a:solidFill>
                  <a:srgbClr val="FF0000"/>
                </a:solidFill>
              </a:rPr>
              <a:t>Διάδραση</a:t>
            </a:r>
            <a:r>
              <a:rPr lang="el-GR" sz="2100" dirty="0">
                <a:solidFill>
                  <a:srgbClr val="FF0000"/>
                </a:solidFill>
              </a:rPr>
              <a:t>.</a:t>
            </a:r>
          </a:p>
          <a:p>
            <a:r>
              <a:rPr lang="el-GR" sz="2100" dirty="0">
                <a:solidFill>
                  <a:srgbClr val="FF0000"/>
                </a:solidFill>
              </a:rPr>
              <a:t>5. Νικολάου, Σ.-Μ. (2009). </a:t>
            </a:r>
            <a:r>
              <a:rPr lang="el-GR" sz="2100" i="1" dirty="0">
                <a:solidFill>
                  <a:srgbClr val="FF0000"/>
                </a:solidFill>
              </a:rPr>
              <a:t>Θεωρητικά ζητήματα στην Κοινωνιολογία της</a:t>
            </a:r>
            <a:r>
              <a:rPr lang="en-US" sz="2100" i="1" dirty="0">
                <a:solidFill>
                  <a:srgbClr val="FF0000"/>
                </a:solidFill>
              </a:rPr>
              <a:t> </a:t>
            </a:r>
            <a:r>
              <a:rPr lang="el-GR" sz="2100" i="1" dirty="0">
                <a:solidFill>
                  <a:srgbClr val="FF0000"/>
                </a:solidFill>
              </a:rPr>
              <a:t>Εκπαίδευσης</a:t>
            </a:r>
            <a:r>
              <a:rPr lang="el-GR" sz="2100" dirty="0">
                <a:solidFill>
                  <a:srgbClr val="FF0000"/>
                </a:solidFill>
              </a:rPr>
              <a:t>. Αθήνα: </a:t>
            </a:r>
            <a:r>
              <a:rPr lang="el-GR" sz="2100" dirty="0" err="1">
                <a:solidFill>
                  <a:srgbClr val="FF0000"/>
                </a:solidFill>
              </a:rPr>
              <a:t>Gutenberg</a:t>
            </a:r>
            <a:r>
              <a:rPr lang="el-GR" sz="2100" dirty="0">
                <a:solidFill>
                  <a:srgbClr val="FF0000"/>
                </a:solidFill>
              </a:rPr>
              <a:t>.</a:t>
            </a:r>
            <a:endParaRPr lang="el-GR" sz="35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push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115888"/>
            <a:ext cx="8229600" cy="7747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dirty="0">
                <a:solidFill>
                  <a:srgbClr val="FF0000"/>
                </a:solidFill>
              </a:rPr>
              <a:t>ΗΛΕΚΤΡΟΝΙΚΟ ΜΑΘΗΜΑ</a:t>
            </a:r>
            <a:r>
              <a:rPr lang="el-GR" dirty="0"/>
              <a:t>-ΣημειώσειΣ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79388" y="980728"/>
            <a:ext cx="8964612" cy="5877272"/>
          </a:xfrm>
        </p:spPr>
        <p:txBody>
          <a:bodyPr/>
          <a:lstStyle/>
          <a:p>
            <a:pPr eaLnBrk="1" hangingPunct="1">
              <a:defRPr/>
            </a:pPr>
            <a:r>
              <a:rPr lang="el-GR" dirty="0"/>
              <a:t>Ως </a:t>
            </a:r>
            <a:r>
              <a:rPr lang="el-GR" b="1" i="1" dirty="0"/>
              <a:t>ηλεκτρονικό μάθημα έχει διαμορφωθεί </a:t>
            </a:r>
            <a:r>
              <a:rPr lang="el-GR" dirty="0"/>
              <a:t>στην πλατφόρμα του </a:t>
            </a:r>
            <a:r>
              <a:rPr lang="en-GB" dirty="0"/>
              <a:t>E</a:t>
            </a:r>
            <a:r>
              <a:rPr lang="el-GR" dirty="0"/>
              <a:t>-</a:t>
            </a:r>
            <a:r>
              <a:rPr lang="en-GB" dirty="0"/>
              <a:t>CLASS</a:t>
            </a:r>
            <a:r>
              <a:rPr lang="el-GR" dirty="0"/>
              <a:t> (e</a:t>
            </a:r>
            <a:r>
              <a:rPr lang="en-GB" dirty="0"/>
              <a:t>class</a:t>
            </a:r>
            <a:r>
              <a:rPr lang="el-GR" dirty="0"/>
              <a:t>.</a:t>
            </a:r>
            <a:r>
              <a:rPr lang="el-GR" dirty="0" err="1"/>
              <a:t>uoc.gr</a:t>
            </a:r>
            <a:r>
              <a:rPr lang="el-GR" dirty="0"/>
              <a:t>) και στο δικτυακό τόπο: </a:t>
            </a:r>
            <a:r>
              <a:rPr lang="el-GR" b="1" u="sng" dirty="0"/>
              <a:t>https://eclass.edc.uoc.gr/courses/PTPE218/ </a:t>
            </a:r>
            <a:r>
              <a:rPr lang="el-GR" i="1" dirty="0"/>
              <a:t>(</a:t>
            </a:r>
            <a:r>
              <a:rPr lang="el-GR" i="1" dirty="0">
                <a:solidFill>
                  <a:srgbClr val="0000FF"/>
                </a:solidFill>
              </a:rPr>
              <a:t>Ηλεκτρονική αίθουσα -e-</a:t>
            </a:r>
            <a:r>
              <a:rPr lang="el-GR" i="1" dirty="0" err="1">
                <a:solidFill>
                  <a:srgbClr val="0000FF"/>
                </a:solidFill>
              </a:rPr>
              <a:t>clas</a:t>
            </a:r>
            <a:r>
              <a:rPr lang="el-GR" i="1" dirty="0">
                <a:solidFill>
                  <a:srgbClr val="0000FF"/>
                </a:solidFill>
              </a:rPr>
              <a:t>s- του Πανεπιστημίου Κρήτης</a:t>
            </a:r>
            <a:r>
              <a:rPr lang="el-GR" i="1" dirty="0"/>
              <a:t>).</a:t>
            </a:r>
          </a:p>
          <a:p>
            <a:pPr eaLnBrk="1" hangingPunct="1">
              <a:defRPr/>
            </a:pPr>
            <a:r>
              <a:rPr lang="el-GR" i="1" dirty="0"/>
              <a:t>Μπαίνετε στο </a:t>
            </a:r>
            <a:r>
              <a:rPr lang="en-GB" i="1" dirty="0" err="1"/>
              <a:t>eclass</a:t>
            </a:r>
            <a:r>
              <a:rPr lang="el-GR" i="1" dirty="0"/>
              <a:t> με το πανεπιστημιακό σας </a:t>
            </a:r>
            <a:r>
              <a:rPr lang="el-GR" i="1" dirty="0" err="1"/>
              <a:t>μαιλ</a:t>
            </a:r>
            <a:r>
              <a:rPr lang="el-GR" i="1" dirty="0"/>
              <a:t>, ενώ στο μάθημα ΕΠΑ304 μπαίνετε χωρίς κωδικό.</a:t>
            </a:r>
          </a:p>
          <a:p>
            <a:pPr eaLnBrk="1" hangingPunct="1">
              <a:defRPr/>
            </a:pPr>
            <a:r>
              <a:rPr lang="el-GR" dirty="0"/>
              <a:t>Εκεί κάθε </a:t>
            </a:r>
            <a:r>
              <a:rPr lang="el-GR" b="1" i="1" dirty="0"/>
              <a:t>Δευτέρα</a:t>
            </a:r>
            <a:r>
              <a:rPr lang="el-GR" dirty="0"/>
              <a:t>, μετά το πέρας της παράδοσης, ή και πριν, θα τοποθετούνται </a:t>
            </a:r>
          </a:p>
          <a:p>
            <a:pPr lvl="1" eaLnBrk="1" hangingPunct="1">
              <a:defRPr/>
            </a:pPr>
            <a:r>
              <a:rPr lang="el-GR" b="1" dirty="0"/>
              <a:t>α. </a:t>
            </a:r>
            <a:r>
              <a:rPr lang="el-GR" dirty="0"/>
              <a:t>στα </a:t>
            </a:r>
            <a:r>
              <a:rPr lang="el-GR" b="1" u="sng" dirty="0">
                <a:solidFill>
                  <a:srgbClr val="0000FF"/>
                </a:solidFill>
              </a:rPr>
              <a:t>Έγγραφα</a:t>
            </a:r>
            <a:r>
              <a:rPr lang="el-GR" b="1" u="sng" dirty="0"/>
              <a:t> </a:t>
            </a:r>
            <a:r>
              <a:rPr lang="el-GR" u="sng" dirty="0"/>
              <a:t>της πλατφόρμας</a:t>
            </a:r>
            <a:r>
              <a:rPr lang="el-GR" dirty="0"/>
              <a:t>, οι </a:t>
            </a:r>
            <a:r>
              <a:rPr lang="el-GR" b="1" u="sng" dirty="0"/>
              <a:t>Σημειώσεις </a:t>
            </a:r>
            <a:r>
              <a:rPr lang="el-GR" dirty="0"/>
              <a:t>(υπό μορφή </a:t>
            </a:r>
            <a:r>
              <a:rPr lang="en-US" dirty="0"/>
              <a:t>word</a:t>
            </a:r>
            <a:r>
              <a:rPr lang="el-GR" dirty="0"/>
              <a:t>) ή οι </a:t>
            </a:r>
            <a:r>
              <a:rPr lang="el-GR" b="1" u="sng" dirty="0"/>
              <a:t>Παρουσιάσεις </a:t>
            </a:r>
            <a:r>
              <a:rPr lang="el-GR" dirty="0"/>
              <a:t>(υπό μορφή </a:t>
            </a:r>
            <a:r>
              <a:rPr lang="en-US" dirty="0"/>
              <a:t>power point</a:t>
            </a:r>
            <a:r>
              <a:rPr lang="el-GR" dirty="0"/>
              <a:t>) </a:t>
            </a:r>
            <a:r>
              <a:rPr lang="el-GR" b="1" u="sng" dirty="0"/>
              <a:t>του μαθήματος</a:t>
            </a:r>
            <a:r>
              <a:rPr lang="el-GR" dirty="0"/>
              <a:t>, τις οποίες θα κατεβάζετε και θα μελετάτε με τη βοήθεια των ερωτημάτων που βρίσκονται στο τέλος τους  </a:t>
            </a:r>
          </a:p>
          <a:p>
            <a:pPr lvl="1" eaLnBrk="1" hangingPunct="1">
              <a:defRPr/>
            </a:pPr>
            <a:r>
              <a:rPr lang="el-GR" b="1" dirty="0"/>
              <a:t>β.</a:t>
            </a:r>
            <a:r>
              <a:rPr lang="el-GR" dirty="0"/>
              <a:t> στις </a:t>
            </a:r>
            <a:r>
              <a:rPr lang="el-GR" b="1" u="sng" dirty="0">
                <a:solidFill>
                  <a:srgbClr val="0000FF"/>
                </a:solidFill>
              </a:rPr>
              <a:t>Εργασίες</a:t>
            </a:r>
            <a:r>
              <a:rPr lang="el-GR" b="1" u="sng" dirty="0"/>
              <a:t> </a:t>
            </a:r>
            <a:r>
              <a:rPr lang="el-GR" u="sng" dirty="0"/>
              <a:t>της πλατφόρμας</a:t>
            </a:r>
            <a:r>
              <a:rPr lang="el-GR" dirty="0"/>
              <a:t> θα ανεβάζετε τις </a:t>
            </a:r>
            <a:r>
              <a:rPr lang="el-GR" b="1" dirty="0">
                <a:solidFill>
                  <a:srgbClr val="33CC33"/>
                </a:solidFill>
              </a:rPr>
              <a:t>εισηγήσεις/παρουσιάσεις</a:t>
            </a:r>
            <a:r>
              <a:rPr lang="el-GR" dirty="0">
                <a:solidFill>
                  <a:schemeClr val="accent1"/>
                </a:solidFill>
              </a:rPr>
              <a:t> </a:t>
            </a:r>
            <a:r>
              <a:rPr lang="el-GR" dirty="0"/>
              <a:t>(σε </a:t>
            </a:r>
            <a:r>
              <a:rPr lang="el-GR" dirty="0" err="1"/>
              <a:t>πάουερ</a:t>
            </a:r>
            <a:r>
              <a:rPr lang="el-GR" dirty="0"/>
              <a:t> </a:t>
            </a:r>
            <a:r>
              <a:rPr lang="el-GR" dirty="0" err="1"/>
              <a:t>πόιντ</a:t>
            </a:r>
            <a:r>
              <a:rPr lang="el-GR" dirty="0"/>
              <a:t>) ή τις </a:t>
            </a:r>
            <a:r>
              <a:rPr lang="el-GR" b="1" dirty="0">
                <a:solidFill>
                  <a:srgbClr val="33CC33"/>
                </a:solidFill>
              </a:rPr>
              <a:t>τελικές σας εργασίες</a:t>
            </a:r>
            <a:r>
              <a:rPr lang="el-GR" dirty="0"/>
              <a:t> (σε </a:t>
            </a:r>
            <a:r>
              <a:rPr lang="el-GR" dirty="0" err="1"/>
              <a:t>γουόρντ</a:t>
            </a:r>
            <a:r>
              <a:rPr lang="el-GR" dirty="0"/>
              <a:t>) των προαιρετικών εργασιών σας, και όποιες άλλες πληροφορίες για το μάθημα και την εξέλιξή του.</a:t>
            </a:r>
            <a:endParaRPr lang="el-GR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push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7467600" cy="562074"/>
          </a:xfrm>
        </p:spPr>
        <p:txBody>
          <a:bodyPr>
            <a:noAutofit/>
          </a:bodyPr>
          <a:lstStyle/>
          <a:p>
            <a:r>
              <a:rPr lang="el-GR" sz="3200" dirty="0"/>
              <a:t>Προαιρετική ενισχυτική </a:t>
            </a:r>
            <a:r>
              <a:rPr lang="el-GR" sz="3200" b="1" dirty="0">
                <a:solidFill>
                  <a:srgbClr val="FF0000"/>
                </a:solidFill>
              </a:rPr>
              <a:t>εργασία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>
          <a:xfrm>
            <a:off x="179512" y="620688"/>
            <a:ext cx="8568952" cy="6237312"/>
          </a:xfrm>
        </p:spPr>
        <p:txBody>
          <a:bodyPr/>
          <a:lstStyle/>
          <a:p>
            <a:pPr lvl="0"/>
            <a:r>
              <a:rPr lang="el-GR" sz="1900" dirty="0"/>
              <a:t>Μπορείτε να αναλάβετε, </a:t>
            </a:r>
            <a:r>
              <a:rPr lang="el-GR" sz="1900" b="1" u="sng" dirty="0"/>
              <a:t>προαιρετικά</a:t>
            </a:r>
            <a:r>
              <a:rPr lang="el-GR" sz="1900" dirty="0"/>
              <a:t>, μικρή </a:t>
            </a:r>
            <a:r>
              <a:rPr lang="el-GR" sz="1900" b="1" u="sng" dirty="0"/>
              <a:t>Προσθετική Εργασία</a:t>
            </a:r>
            <a:r>
              <a:rPr lang="el-GR" sz="1900" b="1" dirty="0"/>
              <a:t> </a:t>
            </a:r>
            <a:r>
              <a:rPr lang="el-GR" sz="1900" dirty="0"/>
              <a:t>δηλ.</a:t>
            </a:r>
            <a:r>
              <a:rPr lang="el-GR" sz="1900" b="1" dirty="0"/>
              <a:t> </a:t>
            </a:r>
            <a:r>
              <a:rPr lang="el-GR" sz="1900" dirty="0"/>
              <a:t>ενισχυτική του βαθμού σας, </a:t>
            </a:r>
            <a:r>
              <a:rPr lang="el-GR" sz="1900" i="1" u="sng" dirty="0"/>
              <a:t>έως 4 βαθμούς.</a:t>
            </a:r>
            <a:r>
              <a:rPr lang="el-GR" sz="1900" dirty="0"/>
              <a:t> Δηλαδή: έως </a:t>
            </a:r>
            <a:r>
              <a:rPr lang="el-GR" sz="1900" u="sng" dirty="0"/>
              <a:t>2 βαθμούς</a:t>
            </a:r>
            <a:r>
              <a:rPr lang="el-GR" sz="1900" dirty="0"/>
              <a:t> για συγγραφή της εργασίας σε </a:t>
            </a:r>
            <a:r>
              <a:rPr lang="en-US" sz="1900" b="1" i="1" dirty="0"/>
              <a:t>Word </a:t>
            </a:r>
            <a:r>
              <a:rPr lang="el-GR" sz="1900" dirty="0"/>
              <a:t>και έως </a:t>
            </a:r>
            <a:r>
              <a:rPr lang="el-GR" sz="1900" u="sng" dirty="0"/>
              <a:t>2 βαθμούς</a:t>
            </a:r>
            <a:r>
              <a:rPr lang="el-GR" sz="1900" dirty="0"/>
              <a:t> για παρουσίαση της εργασίας σε </a:t>
            </a:r>
            <a:r>
              <a:rPr lang="en-US" sz="1900" b="1" i="1" dirty="0"/>
              <a:t>Power point</a:t>
            </a:r>
            <a:r>
              <a:rPr lang="en-US" sz="1900" dirty="0"/>
              <a:t> </a:t>
            </a:r>
            <a:r>
              <a:rPr lang="el-GR" sz="1900" dirty="0"/>
              <a:t>στο αμφιθέατρο.</a:t>
            </a:r>
          </a:p>
          <a:p>
            <a:r>
              <a:rPr lang="el-GR" sz="1900" b="1" u="sng" dirty="0"/>
              <a:t>Πιο αναλυτικά, λοιπόν, προαιρετικά -όσοι θέλετε-:</a:t>
            </a:r>
            <a:endParaRPr lang="el-GR" sz="1900" dirty="0"/>
          </a:p>
          <a:p>
            <a:r>
              <a:rPr lang="el-GR" sz="1900" b="1" u="sng" dirty="0"/>
              <a:t>α.</a:t>
            </a:r>
            <a:r>
              <a:rPr lang="el-GR" sz="1900" dirty="0"/>
              <a:t> μπορείτε να</a:t>
            </a:r>
            <a:r>
              <a:rPr lang="el-GR" sz="1900" b="1" dirty="0"/>
              <a:t> </a:t>
            </a:r>
            <a:r>
              <a:rPr lang="el-GR" sz="1900" b="1" u="sng" dirty="0"/>
              <a:t>συγγράψετε</a:t>
            </a:r>
            <a:r>
              <a:rPr lang="el-GR" sz="1900" u="sng" dirty="0"/>
              <a:t> </a:t>
            </a:r>
            <a:r>
              <a:rPr lang="el-GR" sz="1900" b="1" u="sng" dirty="0"/>
              <a:t>(τουλάχιστον 10 σελίδες ή 3.000 λέξεις)</a:t>
            </a:r>
            <a:r>
              <a:rPr lang="el-GR" sz="1900" dirty="0"/>
              <a:t> του </a:t>
            </a:r>
            <a:r>
              <a:rPr lang="en-US" sz="1900" b="1" i="1" dirty="0"/>
              <a:t>Word</a:t>
            </a:r>
            <a:r>
              <a:rPr lang="en-US" sz="1900" dirty="0"/>
              <a:t> </a:t>
            </a:r>
            <a:r>
              <a:rPr lang="el-GR" sz="1900" dirty="0"/>
              <a:t>με 12άρια γράμματα, </a:t>
            </a:r>
            <a:r>
              <a:rPr lang="el-GR" sz="1900" dirty="0" err="1"/>
              <a:t>Times</a:t>
            </a:r>
            <a:r>
              <a:rPr lang="el-GR" sz="1900" dirty="0"/>
              <a:t> </a:t>
            </a:r>
            <a:r>
              <a:rPr lang="el-GR" sz="1900" dirty="0" err="1"/>
              <a:t>New</a:t>
            </a:r>
            <a:r>
              <a:rPr lang="el-GR" sz="1900" dirty="0"/>
              <a:t> </a:t>
            </a:r>
            <a:r>
              <a:rPr lang="el-GR" sz="1900" dirty="0" err="1"/>
              <a:t>Roman</a:t>
            </a:r>
            <a:r>
              <a:rPr lang="el-GR" sz="1900" dirty="0"/>
              <a:t> &amp; 1,5 διάστιχο: Τίτλος, Ον/</a:t>
            </a:r>
            <a:r>
              <a:rPr lang="el-GR" sz="1900" dirty="0" err="1"/>
              <a:t>μο </a:t>
            </a:r>
            <a:r>
              <a:rPr lang="el-GR" sz="1900" dirty="0"/>
              <a:t>&amp; Τμήμα, </a:t>
            </a:r>
            <a:r>
              <a:rPr lang="el-GR" sz="1900" b="1" u="sng" dirty="0"/>
              <a:t>Εισαγωγή</a:t>
            </a:r>
            <a:r>
              <a:rPr lang="el-GR" sz="1900" dirty="0"/>
              <a:t> (1 σελ.), </a:t>
            </a:r>
            <a:r>
              <a:rPr lang="el-GR" sz="1900" b="1" u="sng" dirty="0"/>
              <a:t>Κύριο μέρος</a:t>
            </a:r>
            <a:r>
              <a:rPr lang="el-GR" sz="1900" dirty="0"/>
              <a:t> χωρισμένο σε ενότητες, όπως: 1. τίτλος ενότητας, 2. τίτλος ενότητας, ….. (7 σελ.), </a:t>
            </a:r>
            <a:r>
              <a:rPr lang="el-GR" sz="1900" b="1" u="sng" dirty="0"/>
              <a:t>Συμπεράσματα</a:t>
            </a:r>
            <a:r>
              <a:rPr lang="el-GR" sz="1900" dirty="0"/>
              <a:t>-</a:t>
            </a:r>
            <a:r>
              <a:rPr lang="el-GR" sz="1900" b="1" u="sng" dirty="0"/>
              <a:t>Βιβλιογραφία</a:t>
            </a:r>
            <a:r>
              <a:rPr lang="el-GR" sz="1900" dirty="0"/>
              <a:t> (2 σελ.), τις οποίες θα </a:t>
            </a:r>
            <a:r>
              <a:rPr lang="el-GR" sz="1900" b="1" dirty="0"/>
              <a:t>ανεβάζετε στην πλατφόρμα του μαθήματος </a:t>
            </a:r>
            <a:r>
              <a:rPr lang="el-GR" sz="1900" dirty="0"/>
              <a:t>σε ηλεκτρονική μορφή -το αργότερο </a:t>
            </a:r>
            <a:r>
              <a:rPr lang="el-GR" sz="1900" u="sng" dirty="0"/>
              <a:t>μέχρι την ημέρα της εξέτασης- </a:t>
            </a:r>
            <a:r>
              <a:rPr lang="el-GR" sz="1900" dirty="0"/>
              <a:t>έτσι, μπορείτε να ανεβάσετε το βαθμό σας </a:t>
            </a:r>
            <a:r>
              <a:rPr lang="el-GR" sz="1900" u="sng" dirty="0"/>
              <a:t>μέχρι και 2 μονάδες</a:t>
            </a:r>
            <a:r>
              <a:rPr lang="el-GR" sz="1900" dirty="0"/>
              <a:t>, ενώ</a:t>
            </a:r>
          </a:p>
          <a:p>
            <a:r>
              <a:rPr lang="el-GR" sz="1900" b="1" u="sng" dirty="0"/>
              <a:t>β.</a:t>
            </a:r>
            <a:r>
              <a:rPr lang="el-GR" sz="1900" dirty="0"/>
              <a:t> όσοι θέλετε προαιρετικά, επίσης, θα </a:t>
            </a:r>
            <a:r>
              <a:rPr lang="el-GR" sz="1900" b="1" u="sng" dirty="0"/>
              <a:t>παρουσιάσετε συνοπτικά στο αμφιθέατρο</a:t>
            </a:r>
            <a:r>
              <a:rPr lang="el-GR" sz="1900" dirty="0"/>
              <a:t> (το θέμα &amp; τα συμπεράσματά της εργασίας σας) με </a:t>
            </a:r>
            <a:r>
              <a:rPr lang="el-GR" sz="1900" b="1" u="sng" dirty="0"/>
              <a:t>16 διαφάνειες </a:t>
            </a:r>
            <a:r>
              <a:rPr lang="en-US" sz="1900" b="1" i="1" u="sng" dirty="0"/>
              <a:t>Power point</a:t>
            </a:r>
            <a:r>
              <a:rPr lang="el-GR" sz="1900" dirty="0"/>
              <a:t>, στις εξής ημερομηνίες των τελευταίων μας μαθημάτων: </a:t>
            </a:r>
            <a:r>
              <a:rPr lang="el-GR" sz="2000" b="1" dirty="0"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25/11/2024, 9/12/2024 &amp; 1612/24,</a:t>
            </a:r>
            <a:r>
              <a:rPr lang="el-GR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l-GR" sz="1900" dirty="0"/>
              <a:t>έτσι θα μπορείτε να ανεβάσετε το βαθμό σας </a:t>
            </a:r>
            <a:r>
              <a:rPr lang="el-GR" sz="1900" u="sng" dirty="0"/>
              <a:t>ακόμη, μέχρι 2 μονάδες</a:t>
            </a:r>
            <a:r>
              <a:rPr lang="el-GR" sz="1900" dirty="0"/>
              <a:t>.</a:t>
            </a:r>
          </a:p>
          <a:p>
            <a:r>
              <a:rPr lang="el-GR" sz="1900" b="1" dirty="0"/>
              <a:t>ΠΡΟΣΟΧΗ!!! Το επιπλέον βαθμό θα πάρετε μόνο </a:t>
            </a:r>
            <a:r>
              <a:rPr lang="el-GR" sz="1900" b="1" u="sng" dirty="0"/>
              <a:t>αν έχετε πιάσει στις εξετάσεις τουλάχιστον το βαθμό 5</a:t>
            </a:r>
            <a:r>
              <a:rPr lang="el-GR" sz="1900" b="1" dirty="0"/>
              <a:t>.</a:t>
            </a:r>
            <a:endParaRPr lang="el-GR" sz="1900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BF4EB1C-319D-4FD6-AABC-4421327F2F64}" type="slidenum">
              <a:rPr lang="el-GR" smtClean="0"/>
              <a:pPr>
                <a:defRPr/>
              </a:pPr>
              <a:t>12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625466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7467600" cy="504056"/>
          </a:xfrm>
        </p:spPr>
        <p:txBody>
          <a:bodyPr>
            <a:noAutofit/>
          </a:bodyPr>
          <a:lstStyle/>
          <a:p>
            <a:br>
              <a:rPr lang="el-GR" cap="none" dirty="0">
                <a:latin typeface="Arial" charset="0"/>
              </a:rPr>
            </a:br>
            <a:br>
              <a:rPr lang="el-GR" cap="none" dirty="0">
                <a:latin typeface="Arial" charset="0"/>
              </a:rPr>
            </a:br>
            <a:r>
              <a:rPr lang="el-GR" cap="none" dirty="0">
                <a:latin typeface="Arial" charset="0"/>
              </a:rPr>
              <a:t>Θέμα εργασίας</a:t>
            </a:r>
            <a:endParaRPr lang="el-GR" b="1" cap="none" dirty="0">
              <a:latin typeface="Arial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>
          <a:xfrm>
            <a:off x="0" y="980728"/>
            <a:ext cx="8676456" cy="5688632"/>
          </a:xfrm>
        </p:spPr>
        <p:txBody>
          <a:bodyPr/>
          <a:lstStyle/>
          <a:p>
            <a:r>
              <a:rPr lang="el-GR" sz="2000" b="1" i="1" u="sng" dirty="0"/>
              <a:t>Α. ΤΟ ΘΕΜΑ:</a:t>
            </a:r>
            <a:r>
              <a:rPr lang="el-GR" sz="2000" dirty="0"/>
              <a:t> Η </a:t>
            </a:r>
            <a:r>
              <a:rPr lang="el-GR" sz="2000" b="1" i="1" u="sng" dirty="0"/>
              <a:t>εργασία</a:t>
            </a:r>
            <a:r>
              <a:rPr lang="el-GR" sz="2000" dirty="0"/>
              <a:t> και το </a:t>
            </a:r>
            <a:r>
              <a:rPr lang="el-GR" sz="2000" b="1" i="1" dirty="0"/>
              <a:t>θέμα</a:t>
            </a:r>
            <a:r>
              <a:rPr lang="el-GR" sz="2000" dirty="0"/>
              <a:t> της θα πρέπει να είναι </a:t>
            </a:r>
            <a:r>
              <a:rPr lang="el-GR" sz="2000" b="1" i="1" u="sng" dirty="0"/>
              <a:t>σχετικά</a:t>
            </a:r>
            <a:r>
              <a:rPr lang="el-GR" sz="2000" dirty="0"/>
              <a:t> με το αντικείμενο της </a:t>
            </a:r>
            <a:r>
              <a:rPr lang="el-GR" sz="2000" b="1" dirty="0"/>
              <a:t>κοινωνιολογίας της εκπαίδευσης,</a:t>
            </a:r>
            <a:endParaRPr lang="el-GR" sz="2000" dirty="0"/>
          </a:p>
          <a:p>
            <a:r>
              <a:rPr lang="el-GR" sz="2000" dirty="0"/>
              <a:t>δηλαδή μπορεί να είναι</a:t>
            </a:r>
            <a:r>
              <a:rPr lang="el-GR" sz="2000" b="1" i="1" dirty="0"/>
              <a:t>: </a:t>
            </a:r>
          </a:p>
          <a:p>
            <a:endParaRPr lang="el-GR" sz="2000" dirty="0"/>
          </a:p>
          <a:p>
            <a:r>
              <a:rPr lang="el-GR" sz="2000" b="1" dirty="0"/>
              <a:t>    ι. 1</a:t>
            </a:r>
            <a:r>
              <a:rPr lang="el-GR" sz="2000" b="1" baseline="30000" dirty="0"/>
              <a:t>η</a:t>
            </a:r>
            <a:r>
              <a:rPr lang="el-GR" sz="2000" b="1" dirty="0"/>
              <a:t> Μορφή: </a:t>
            </a:r>
            <a:r>
              <a:rPr lang="el-GR" sz="2000" u="sng" dirty="0">
                <a:solidFill>
                  <a:srgbClr val="FF0000"/>
                </a:solidFill>
              </a:rPr>
              <a:t>ΘΕΜΑ-</a:t>
            </a:r>
            <a:r>
              <a:rPr lang="el-GR" sz="2000" b="1" u="sng" dirty="0">
                <a:solidFill>
                  <a:srgbClr val="FF0000"/>
                </a:solidFill>
              </a:rPr>
              <a:t>περιληπτική παρουσίαση</a:t>
            </a:r>
            <a:r>
              <a:rPr lang="el-GR" sz="2000" u="sng" dirty="0">
                <a:solidFill>
                  <a:srgbClr val="FF0000"/>
                </a:solidFill>
              </a:rPr>
              <a:t> </a:t>
            </a:r>
            <a:r>
              <a:rPr lang="el-GR" sz="2000" u="sng" dirty="0"/>
              <a:t>ενός σχετικού </a:t>
            </a:r>
            <a:r>
              <a:rPr lang="el-GR" sz="2000" b="1" u="sng" dirty="0">
                <a:solidFill>
                  <a:srgbClr val="FF0000"/>
                </a:solidFill>
              </a:rPr>
              <a:t>βιβλίου</a:t>
            </a:r>
            <a:r>
              <a:rPr lang="el-GR" sz="2000" u="sng" dirty="0"/>
              <a:t>, το οποίο θα περιγράφει ένα σχολικό φαινόμενο, θεσμό κ.ά. ή</a:t>
            </a:r>
            <a:endParaRPr lang="el-GR" sz="2000" dirty="0"/>
          </a:p>
          <a:p>
            <a:r>
              <a:rPr lang="el-GR" sz="2000" dirty="0"/>
              <a:t>    </a:t>
            </a:r>
            <a:r>
              <a:rPr lang="el-GR" sz="2000" b="1" dirty="0" err="1"/>
              <a:t>ιι</a:t>
            </a:r>
            <a:r>
              <a:rPr lang="el-GR" sz="2000" b="1" dirty="0"/>
              <a:t>. 2</a:t>
            </a:r>
            <a:r>
              <a:rPr lang="el-GR" sz="2000" b="1" baseline="30000" dirty="0"/>
              <a:t>η</a:t>
            </a:r>
            <a:r>
              <a:rPr lang="el-GR" sz="2000" b="1" dirty="0"/>
              <a:t> Μορφή: </a:t>
            </a:r>
            <a:r>
              <a:rPr lang="el-GR" sz="2000" u="sng" dirty="0">
                <a:solidFill>
                  <a:srgbClr val="FF0000"/>
                </a:solidFill>
              </a:rPr>
              <a:t>ΘΕΜΑ-</a:t>
            </a:r>
            <a:r>
              <a:rPr lang="el-GR" sz="2000" b="1" u="sng" dirty="0">
                <a:solidFill>
                  <a:srgbClr val="FF0000"/>
                </a:solidFill>
              </a:rPr>
              <a:t>σχολικό φαινόμενο</a:t>
            </a:r>
            <a:r>
              <a:rPr lang="el-GR" sz="2000" b="1" i="1" dirty="0"/>
              <a:t>, </a:t>
            </a:r>
            <a:r>
              <a:rPr lang="el-GR" sz="2000" i="1" dirty="0"/>
              <a:t>που θα απαντιέται από τη </a:t>
            </a:r>
            <a:r>
              <a:rPr lang="el-GR" sz="2000" b="1" i="1" dirty="0"/>
              <a:t>μελέτη 3 σχετικών άρθρων ή κεφαλαίων από βιβλία</a:t>
            </a:r>
            <a:r>
              <a:rPr lang="el-GR" sz="2000" b="1" dirty="0"/>
              <a:t> </a:t>
            </a:r>
            <a:r>
              <a:rPr lang="el-GR" sz="2000" dirty="0"/>
              <a:t>(&amp; σε ξένες γλώσσες) και  τα  οποία θα περιγράφουν, και τα τρία, </a:t>
            </a:r>
            <a:r>
              <a:rPr lang="el-GR" sz="2000" u="sng" dirty="0"/>
              <a:t>το ίδιο σχολικό φαινόμενο</a:t>
            </a:r>
            <a:r>
              <a:rPr lang="el-GR" sz="2000" dirty="0"/>
              <a:t>, θεσμό, κ.λπ.</a:t>
            </a:r>
          </a:p>
          <a:p>
            <a:endParaRPr lang="el-GR" sz="2000" dirty="0"/>
          </a:p>
          <a:p>
            <a:r>
              <a:rPr lang="el-GR" sz="2000" dirty="0"/>
              <a:t>Τα  </a:t>
            </a:r>
            <a:r>
              <a:rPr lang="el-GR" sz="2000" b="1" dirty="0"/>
              <a:t>βιβλία ή άρθρα</a:t>
            </a:r>
            <a:r>
              <a:rPr lang="el-GR" sz="2000" dirty="0"/>
              <a:t> μπορεί να είναι από: τα </a:t>
            </a:r>
            <a:r>
              <a:rPr lang="el-GR" sz="2000" b="1" i="1" u="sng" dirty="0"/>
              <a:t>βασικά</a:t>
            </a:r>
            <a:r>
              <a:rPr lang="el-GR" sz="2000" dirty="0"/>
              <a:t>, τα </a:t>
            </a:r>
            <a:r>
              <a:rPr lang="el-GR" sz="2000" b="1" u="sng" dirty="0"/>
              <a:t>ενδεικτικά</a:t>
            </a:r>
            <a:r>
              <a:rPr lang="el-GR" sz="2000" dirty="0"/>
              <a:t> ή και από </a:t>
            </a:r>
            <a:r>
              <a:rPr lang="el-GR" sz="2000" b="1" u="sng" dirty="0"/>
              <a:t>άλλα</a:t>
            </a:r>
            <a:r>
              <a:rPr lang="el-GR" sz="2000" u="sng" dirty="0"/>
              <a:t> </a:t>
            </a:r>
            <a:r>
              <a:rPr lang="el-GR" sz="2000" i="1" u="sng" dirty="0"/>
              <a:t>κοινωνιολογικά</a:t>
            </a:r>
            <a:r>
              <a:rPr lang="el-GR" sz="2000" u="sng" dirty="0"/>
              <a:t>, </a:t>
            </a:r>
            <a:r>
              <a:rPr lang="el-GR" sz="2000" i="1" u="sng" dirty="0"/>
              <a:t>παιδαγωγικά</a:t>
            </a:r>
            <a:r>
              <a:rPr lang="el-GR" sz="2000" u="sng" dirty="0"/>
              <a:t>, </a:t>
            </a:r>
            <a:r>
              <a:rPr lang="el-GR" sz="2000" i="1" u="sng" dirty="0"/>
              <a:t>ψυχολογικά</a:t>
            </a:r>
            <a:r>
              <a:rPr lang="el-GR" sz="2000" u="sng" dirty="0"/>
              <a:t> ...</a:t>
            </a:r>
            <a:r>
              <a:rPr lang="el-GR" sz="2000" dirty="0"/>
              <a:t> που θα βρείτε μόνοι σας (στη </a:t>
            </a:r>
            <a:r>
              <a:rPr lang="el-GR" sz="2000" b="1" dirty="0">
                <a:solidFill>
                  <a:srgbClr val="FF0000"/>
                </a:solidFill>
              </a:rPr>
              <a:t>βιβλιοθήκη</a:t>
            </a:r>
            <a:r>
              <a:rPr lang="el-GR" sz="2000" dirty="0"/>
              <a:t>, στο </a:t>
            </a:r>
            <a:r>
              <a:rPr lang="el-GR" sz="2000" b="1" dirty="0">
                <a:solidFill>
                  <a:srgbClr val="FF0000"/>
                </a:solidFill>
              </a:rPr>
              <a:t>σπίτι</a:t>
            </a:r>
            <a:r>
              <a:rPr lang="el-GR" sz="2000" dirty="0">
                <a:solidFill>
                  <a:srgbClr val="FF0000"/>
                </a:solidFill>
              </a:rPr>
              <a:t> </a:t>
            </a:r>
            <a:r>
              <a:rPr lang="el-GR" sz="2000" dirty="0"/>
              <a:t>ή στο </a:t>
            </a:r>
            <a:r>
              <a:rPr lang="el-GR" sz="2000" b="1" dirty="0">
                <a:solidFill>
                  <a:srgbClr val="FF0000"/>
                </a:solidFill>
              </a:rPr>
              <a:t>διαδίκτυο</a:t>
            </a:r>
            <a:r>
              <a:rPr lang="el-GR" sz="2000" dirty="0">
                <a:solidFill>
                  <a:srgbClr val="FF0000"/>
                </a:solidFill>
              </a:rPr>
              <a:t> </a:t>
            </a:r>
            <a:r>
              <a:rPr lang="el-GR" sz="2000" dirty="0"/>
              <a:t>-</a:t>
            </a:r>
            <a:r>
              <a:rPr lang="en-GB" sz="2000" b="1" i="1" dirty="0">
                <a:solidFill>
                  <a:schemeClr val="accent1">
                    <a:lumMod val="75000"/>
                  </a:schemeClr>
                </a:solidFill>
              </a:rPr>
              <a:t>Google Scholar</a:t>
            </a:r>
            <a:r>
              <a:rPr lang="el-GR" sz="2000" dirty="0">
                <a:solidFill>
                  <a:schemeClr val="accent1">
                    <a:lumMod val="75000"/>
                  </a:schemeClr>
                </a:solidFill>
              </a:rPr>
              <a:t>-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https://scholar.google.gr/schhp?hl=el</a:t>
            </a:r>
            <a:r>
              <a:rPr lang="el-GR" sz="2000" dirty="0"/>
              <a:t>),  αλλά σε συνεννόηση μαζί μου.</a:t>
            </a:r>
            <a:r>
              <a:rPr lang="el-GR" b="1" i="1" dirty="0"/>
              <a:t> </a:t>
            </a:r>
            <a:endParaRPr lang="el-GR" dirty="0"/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BF4EB1C-319D-4FD6-AABC-4421327F2F64}" type="slidenum">
              <a:rPr lang="el-GR" smtClean="0"/>
              <a:pPr>
                <a:defRPr/>
              </a:pPr>
              <a:t>13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6483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7467600" cy="504056"/>
          </a:xfrm>
        </p:spPr>
        <p:txBody>
          <a:bodyPr>
            <a:noAutofit/>
          </a:bodyPr>
          <a:lstStyle/>
          <a:p>
            <a:br>
              <a:rPr lang="el-GR" cap="none" dirty="0">
                <a:latin typeface="Arial" charset="0"/>
              </a:rPr>
            </a:br>
            <a:br>
              <a:rPr lang="el-GR" cap="none" dirty="0">
                <a:latin typeface="Arial" charset="0"/>
              </a:rPr>
            </a:br>
            <a:r>
              <a:rPr lang="el-GR" cap="none" dirty="0">
                <a:latin typeface="Arial" charset="0"/>
              </a:rPr>
              <a:t>Ερώτημα εργασίας</a:t>
            </a:r>
            <a:endParaRPr lang="el-GR" b="1" cap="none" dirty="0">
              <a:latin typeface="Arial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>
          <a:xfrm>
            <a:off x="0" y="980728"/>
            <a:ext cx="8676456" cy="5688632"/>
          </a:xfrm>
        </p:spPr>
        <p:txBody>
          <a:bodyPr/>
          <a:lstStyle/>
          <a:p>
            <a:r>
              <a:rPr lang="el-GR" b="1" i="1" dirty="0"/>
              <a:t> </a:t>
            </a:r>
            <a:r>
              <a:rPr lang="el-GR" b="1" i="1" u="sng" dirty="0"/>
              <a:t> </a:t>
            </a:r>
            <a:r>
              <a:rPr lang="el-GR" sz="2100" b="1" i="1" u="sng" dirty="0"/>
              <a:t>Β. ΤΟ ΕΡΩΤΗΜΑ &amp; </a:t>
            </a:r>
            <a:r>
              <a:rPr lang="en-GB" sz="2100" b="1" i="1" u="sng" dirty="0"/>
              <a:t>H </a:t>
            </a:r>
            <a:r>
              <a:rPr lang="el-GR" sz="2100" b="1" i="1" u="sng" dirty="0"/>
              <a:t>ΑΠΑΝΤΗΣΗ:</a:t>
            </a:r>
            <a:r>
              <a:rPr lang="el-GR" sz="2100" dirty="0"/>
              <a:t> </a:t>
            </a:r>
          </a:p>
          <a:p>
            <a:r>
              <a:rPr lang="el-GR" sz="2100" dirty="0"/>
              <a:t>Η εργασία θα προσπαθεί να απαντήσει στο κεντρικό </a:t>
            </a:r>
            <a:r>
              <a:rPr lang="el-GR" sz="2100" b="1" i="1" u="sng" dirty="0"/>
              <a:t>ερώτημα</a:t>
            </a:r>
            <a:r>
              <a:rPr lang="el-GR" sz="2100" u="sng" dirty="0"/>
              <a:t>:</a:t>
            </a:r>
            <a:endParaRPr lang="el-GR" sz="2100" dirty="0"/>
          </a:p>
          <a:p>
            <a:r>
              <a:rPr lang="el-GR" sz="2100" dirty="0"/>
              <a:t> </a:t>
            </a:r>
            <a:r>
              <a:rPr lang="el-GR" sz="2100" b="1" i="1" u="sng" dirty="0">
                <a:solidFill>
                  <a:schemeClr val="accent1">
                    <a:lumMod val="75000"/>
                  </a:schemeClr>
                </a:solidFill>
              </a:rPr>
              <a:t>πώς λειτουργεί ή δυσλειτουργεί </a:t>
            </a:r>
            <a:r>
              <a:rPr lang="el-GR" sz="2100" b="1" i="1" u="sng" dirty="0"/>
              <a:t>η </a:t>
            </a:r>
            <a:r>
              <a:rPr lang="el-GR" sz="2100" b="1" u="sng" dirty="0">
                <a:solidFill>
                  <a:srgbClr val="33CC33"/>
                </a:solidFill>
              </a:rPr>
              <a:t>κοινωνία</a:t>
            </a:r>
            <a:r>
              <a:rPr lang="el-GR" sz="2100" b="1" i="1" u="sng" dirty="0"/>
              <a:t>, η </a:t>
            </a:r>
            <a:r>
              <a:rPr lang="el-GR" sz="2100" b="1" u="sng" dirty="0">
                <a:solidFill>
                  <a:srgbClr val="33CC33"/>
                </a:solidFill>
              </a:rPr>
              <a:t>οικογένεια</a:t>
            </a:r>
            <a:r>
              <a:rPr lang="el-GR" sz="2100" b="1" i="1" u="sng" dirty="0"/>
              <a:t>, το </a:t>
            </a:r>
            <a:r>
              <a:rPr lang="el-GR" sz="2100" b="1" u="sng" dirty="0">
                <a:solidFill>
                  <a:srgbClr val="33CC33"/>
                </a:solidFill>
              </a:rPr>
              <a:t>σχολείο</a:t>
            </a:r>
            <a:r>
              <a:rPr lang="el-GR" sz="2100" b="1" i="1" u="sng" dirty="0">
                <a:solidFill>
                  <a:srgbClr val="33CC33"/>
                </a:solidFill>
              </a:rPr>
              <a:t>/εκπαίδευση</a:t>
            </a:r>
            <a:r>
              <a:rPr lang="el-GR" sz="2100" b="1" i="1" u="sng" dirty="0"/>
              <a:t> </a:t>
            </a:r>
            <a:r>
              <a:rPr lang="el-GR" sz="2100" i="1" u="sng" dirty="0"/>
              <a:t>  (ή κάποιες άλλες επιμέρους ομάδες, υποσύνολα, οργανισμοί, θεσμοί της κοινωνίας: εκκλησία, Μ.Μ.Ε. κ.λπ.)</a:t>
            </a:r>
            <a:r>
              <a:rPr lang="el-GR" sz="2100" b="1" i="1" u="sng" dirty="0"/>
              <a:t> </a:t>
            </a:r>
            <a:r>
              <a:rPr lang="el-GR" sz="2100" u="sng" dirty="0">
                <a:solidFill>
                  <a:schemeClr val="accent1">
                    <a:lumMod val="75000"/>
                  </a:schemeClr>
                </a:solidFill>
              </a:rPr>
              <a:t>και</a:t>
            </a:r>
            <a:r>
              <a:rPr lang="el-GR" sz="2100" b="1" i="1" u="sng" dirty="0">
                <a:solidFill>
                  <a:schemeClr val="accent1">
                    <a:lumMod val="75000"/>
                  </a:schemeClr>
                </a:solidFill>
              </a:rPr>
              <a:t> διαμορφώνονται</a:t>
            </a:r>
            <a:r>
              <a:rPr lang="el-GR" sz="21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l-GR" sz="2100" dirty="0">
                <a:solidFill>
                  <a:schemeClr val="accent1">
                    <a:lumMod val="75000"/>
                  </a:schemeClr>
                </a:solidFill>
              </a:rPr>
              <a:t>οι </a:t>
            </a:r>
            <a:r>
              <a:rPr lang="el-GR" b="1" i="1" u="sng" dirty="0">
                <a:solidFill>
                  <a:srgbClr val="FF0000"/>
                </a:solidFill>
              </a:rPr>
              <a:t>εκπαιδευτικές ανισότητες</a:t>
            </a:r>
            <a:r>
              <a:rPr lang="el-GR" sz="2100" b="1" i="1" u="sng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el-GR" sz="2100" i="1" u="sng" dirty="0"/>
              <a:t>που επιφέρουν τις </a:t>
            </a:r>
            <a:r>
              <a:rPr lang="el-GR" sz="2100" b="1" i="1" u="sng" dirty="0"/>
              <a:t>διαφορετικές σχολικές επιδόσεις</a:t>
            </a:r>
            <a:r>
              <a:rPr lang="el-GR" sz="2100" i="1" u="sng" dirty="0"/>
              <a:t>  των μαθητών στο σχολείο;</a:t>
            </a:r>
            <a:r>
              <a:rPr lang="el-GR" sz="2100" u="sng" dirty="0"/>
              <a:t> Και δημιουργούν τη </a:t>
            </a:r>
            <a:r>
              <a:rPr lang="el-GR" sz="2100" b="1" i="1" u="sng" dirty="0">
                <a:solidFill>
                  <a:schemeClr val="accent1">
                    <a:lumMod val="75000"/>
                  </a:schemeClr>
                </a:solidFill>
              </a:rPr>
              <a:t>Σχολική επιτυχία</a:t>
            </a:r>
            <a:r>
              <a:rPr lang="el-GR" sz="2100" u="sng" dirty="0">
                <a:solidFill>
                  <a:schemeClr val="accent1">
                    <a:lumMod val="75000"/>
                  </a:schemeClr>
                </a:solidFill>
              </a:rPr>
              <a:t> ή τη </a:t>
            </a:r>
            <a:r>
              <a:rPr lang="el-GR" sz="2100" b="1" i="1" u="sng" dirty="0">
                <a:solidFill>
                  <a:schemeClr val="accent1">
                    <a:lumMod val="75000"/>
                  </a:schemeClr>
                </a:solidFill>
              </a:rPr>
              <a:t>Σχολική αποτυχία</a:t>
            </a:r>
            <a:r>
              <a:rPr lang="el-GR" sz="2100" u="sng" dirty="0"/>
              <a:t>.</a:t>
            </a:r>
            <a:endParaRPr lang="el-GR" sz="2100" dirty="0"/>
          </a:p>
          <a:p>
            <a:r>
              <a:rPr lang="el-GR" sz="2100" dirty="0"/>
              <a:t>Έτσι, </a:t>
            </a:r>
          </a:p>
          <a:p>
            <a:pPr lvl="1"/>
            <a:r>
              <a:rPr lang="el-GR" sz="1800" dirty="0"/>
              <a:t>(-α-)  </a:t>
            </a:r>
            <a:r>
              <a:rPr lang="el-GR" sz="1800" b="1" i="1" u="sng" dirty="0"/>
              <a:t>εντοπίζουμε,</a:t>
            </a:r>
            <a:r>
              <a:rPr lang="el-GR" sz="1800" dirty="0"/>
              <a:t> πρώτα, στο βιβλίο/α ή στο άρθρο/α </a:t>
            </a:r>
            <a:r>
              <a:rPr lang="el-GR" sz="1800" b="1" i="1" u="sng" dirty="0"/>
              <a:t>πώς, με ποιο τρόπο δημιουργούνται</a:t>
            </a:r>
            <a:r>
              <a:rPr lang="el-GR" sz="1800" dirty="0"/>
              <a:t> (βρίσκουμε τα </a:t>
            </a:r>
            <a:r>
              <a:rPr lang="el-GR" sz="1800" b="1" i="1" dirty="0"/>
              <a:t>αίτια</a:t>
            </a:r>
            <a:r>
              <a:rPr lang="el-GR" sz="1800" dirty="0"/>
              <a:t>) </a:t>
            </a:r>
            <a:r>
              <a:rPr lang="el-GR" sz="1800" b="1" i="1" u="sng" dirty="0"/>
              <a:t>οι εκπαιδευτικές ανισότητες</a:t>
            </a:r>
            <a:r>
              <a:rPr lang="el-GR" sz="1800" dirty="0"/>
              <a:t> και </a:t>
            </a:r>
          </a:p>
          <a:p>
            <a:pPr lvl="1"/>
            <a:r>
              <a:rPr lang="el-GR" sz="1800" dirty="0"/>
              <a:t>(-β-) κατόπιν </a:t>
            </a:r>
            <a:r>
              <a:rPr lang="el-GR" sz="1800" b="1" i="1" u="sng" dirty="0"/>
              <a:t>πώς, με ποιο τρόπο τις αντιμετωπίζουμε</a:t>
            </a:r>
            <a:r>
              <a:rPr lang="el-GR" sz="1800" dirty="0"/>
              <a:t>, </a:t>
            </a:r>
            <a:r>
              <a:rPr lang="el-GR" sz="1800" b="1" i="1" u="sng" dirty="0"/>
              <a:t>ποιες παρεμβάσεις πρέπει να κάνουμε</a:t>
            </a:r>
            <a:r>
              <a:rPr lang="el-GR" sz="1800" dirty="0"/>
              <a:t> (τι </a:t>
            </a:r>
            <a:r>
              <a:rPr lang="el-GR" sz="1800" b="1" i="1" dirty="0"/>
              <a:t>τρόπους</a:t>
            </a:r>
            <a:r>
              <a:rPr lang="el-GR" sz="1800" dirty="0"/>
              <a:t> βρίσκουμε)</a:t>
            </a:r>
            <a:r>
              <a:rPr lang="el-GR" sz="1800" b="1" dirty="0"/>
              <a:t>:</a:t>
            </a:r>
            <a:r>
              <a:rPr lang="el-GR" sz="1800" b="1" i="1" dirty="0"/>
              <a:t> </a:t>
            </a:r>
            <a:r>
              <a:rPr lang="el-GR" sz="1800" dirty="0"/>
              <a:t>σε </a:t>
            </a:r>
            <a:r>
              <a:rPr lang="el-GR" sz="1800" b="1" i="1" u="sng" dirty="0"/>
              <a:t>ατομικό</a:t>
            </a:r>
            <a:r>
              <a:rPr lang="el-GR" sz="1800" dirty="0"/>
              <a:t>, </a:t>
            </a:r>
            <a:r>
              <a:rPr lang="el-GR" sz="1800" b="1" i="1" u="sng" dirty="0"/>
              <a:t>οικογενειακό</a:t>
            </a:r>
            <a:r>
              <a:rPr lang="el-GR" sz="1800" dirty="0"/>
              <a:t>, </a:t>
            </a:r>
            <a:r>
              <a:rPr lang="el-GR" sz="1800" b="1" i="1" u="sng" dirty="0"/>
              <a:t>σχολικό</a:t>
            </a:r>
            <a:r>
              <a:rPr lang="el-GR" sz="1800" dirty="0"/>
              <a:t> επίπεδο ή και στο ευρύτερο </a:t>
            </a:r>
            <a:r>
              <a:rPr lang="el-GR" sz="1800" b="1" i="1" u="sng" dirty="0"/>
              <a:t>κοινωνικό</a:t>
            </a:r>
            <a:r>
              <a:rPr lang="el-GR" sz="1800" dirty="0"/>
              <a:t> και </a:t>
            </a:r>
            <a:r>
              <a:rPr lang="el-GR" sz="1800" b="1" i="1" u="sng" dirty="0"/>
              <a:t>κρατικό</a:t>
            </a:r>
            <a:r>
              <a:rPr lang="el-GR" sz="1800" dirty="0"/>
              <a:t> επίπεδο, για να τις αντιμετωπίσουμε.</a:t>
            </a:r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BF4EB1C-319D-4FD6-AABC-4421327F2F64}" type="slidenum">
              <a:rPr lang="el-GR" smtClean="0"/>
              <a:pPr>
                <a:defRPr/>
              </a:pPr>
              <a:t>14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6483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7467600" cy="504056"/>
          </a:xfrm>
        </p:spPr>
        <p:txBody>
          <a:bodyPr>
            <a:noAutofit/>
          </a:bodyPr>
          <a:lstStyle/>
          <a:p>
            <a:br>
              <a:rPr lang="el-GR" cap="none" dirty="0">
                <a:latin typeface="Arial" charset="0"/>
              </a:rPr>
            </a:br>
            <a:br>
              <a:rPr lang="el-GR" cap="none" dirty="0">
                <a:latin typeface="Arial" charset="0"/>
              </a:rPr>
            </a:br>
            <a:r>
              <a:rPr lang="el-GR" cap="none" dirty="0">
                <a:latin typeface="Arial" charset="0"/>
              </a:rPr>
              <a:t>Δομή εργασίας</a:t>
            </a:r>
            <a:endParaRPr lang="el-GR" b="1" cap="none" dirty="0">
              <a:latin typeface="Arial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>
          <a:xfrm>
            <a:off x="0" y="692696"/>
            <a:ext cx="8676456" cy="5688632"/>
          </a:xfrm>
        </p:spPr>
        <p:txBody>
          <a:bodyPr/>
          <a:lstStyle/>
          <a:p>
            <a:r>
              <a:rPr lang="el-GR" b="1" i="1" dirty="0"/>
              <a:t> </a:t>
            </a:r>
            <a:r>
              <a:rPr lang="el-GR" dirty="0"/>
              <a:t> </a:t>
            </a:r>
            <a:r>
              <a:rPr lang="el-GR" b="1" dirty="0"/>
              <a:t>Α. </a:t>
            </a:r>
            <a:r>
              <a:rPr lang="el-GR" b="1" u="sng" dirty="0"/>
              <a:t>ΓΡΑΠΤΗ ΕΡΓΑΣΙΑ</a:t>
            </a:r>
            <a:r>
              <a:rPr lang="el-GR" dirty="0"/>
              <a:t> </a:t>
            </a:r>
            <a:r>
              <a:rPr lang="el-GR" sz="1800" dirty="0"/>
              <a:t>3.000 λέξεων ή </a:t>
            </a:r>
            <a:r>
              <a:rPr lang="el-GR" sz="1800" u="sng" dirty="0"/>
              <a:t>10 δακτυλογραφημένων σελίδων</a:t>
            </a:r>
            <a:r>
              <a:rPr lang="el-GR" sz="1800" dirty="0"/>
              <a:t> σε Word με 12άρια, </a:t>
            </a:r>
            <a:r>
              <a:rPr lang="el-GR" sz="1800" dirty="0" err="1"/>
              <a:t>Times</a:t>
            </a:r>
            <a:r>
              <a:rPr lang="el-GR" sz="1800" dirty="0"/>
              <a:t> </a:t>
            </a:r>
            <a:r>
              <a:rPr lang="el-GR" sz="1800" dirty="0" err="1"/>
              <a:t>New</a:t>
            </a:r>
            <a:r>
              <a:rPr lang="el-GR" sz="1800" dirty="0"/>
              <a:t> </a:t>
            </a:r>
            <a:r>
              <a:rPr lang="el-GR" sz="1800" dirty="0" err="1"/>
              <a:t>Roman</a:t>
            </a:r>
            <a:r>
              <a:rPr lang="el-GR" sz="1800" dirty="0"/>
              <a:t> γράμματα και 1,5 διάστιχο.</a:t>
            </a:r>
          </a:p>
          <a:p>
            <a:r>
              <a:rPr lang="el-GR" b="1" dirty="0"/>
              <a:t>    </a:t>
            </a:r>
            <a:r>
              <a:rPr lang="el-GR" b="1" u="sng" dirty="0"/>
              <a:t>Η μορφή της εργασίας</a:t>
            </a:r>
            <a:r>
              <a:rPr lang="el-GR" u="sng" dirty="0"/>
              <a:t> θα είναι ως εξής:</a:t>
            </a:r>
          </a:p>
          <a:p>
            <a:endParaRPr lang="el-GR" dirty="0"/>
          </a:p>
          <a:p>
            <a:pPr lvl="2"/>
            <a:r>
              <a:rPr lang="el-GR" b="1" u="sng" dirty="0">
                <a:solidFill>
                  <a:srgbClr val="FF0000"/>
                </a:solidFill>
              </a:rPr>
              <a:t>Τίτλος εργασίας</a:t>
            </a:r>
            <a:r>
              <a:rPr lang="el-GR" b="1" u="sng" dirty="0">
                <a:solidFill>
                  <a:srgbClr val="00B0F0"/>
                </a:solidFill>
              </a:rPr>
              <a:t>, Ον/</a:t>
            </a:r>
            <a:r>
              <a:rPr lang="el-GR" b="1" u="sng" dirty="0" err="1">
                <a:solidFill>
                  <a:srgbClr val="00B0F0"/>
                </a:solidFill>
              </a:rPr>
              <a:t>μο </a:t>
            </a:r>
            <a:r>
              <a:rPr lang="el-GR" b="1" u="sng" dirty="0">
                <a:solidFill>
                  <a:srgbClr val="00B0F0"/>
                </a:solidFill>
              </a:rPr>
              <a:t>&amp; Τμήμα</a:t>
            </a:r>
            <a:r>
              <a:rPr lang="el-GR" dirty="0">
                <a:solidFill>
                  <a:srgbClr val="00B0F0"/>
                </a:solidFill>
              </a:rPr>
              <a:t>, </a:t>
            </a:r>
            <a:r>
              <a:rPr lang="el-GR" b="1" u="sng" dirty="0">
                <a:solidFill>
                  <a:srgbClr val="00B0F0"/>
                </a:solidFill>
              </a:rPr>
              <a:t>Εισαγωγή</a:t>
            </a:r>
            <a:r>
              <a:rPr lang="el-GR" dirty="0">
                <a:solidFill>
                  <a:srgbClr val="00B0F0"/>
                </a:solidFill>
              </a:rPr>
              <a:t> (1 σελ.),</a:t>
            </a:r>
          </a:p>
          <a:p>
            <a:pPr lvl="2"/>
            <a:r>
              <a:rPr lang="el-GR" b="1" u="sng" dirty="0">
                <a:solidFill>
                  <a:srgbClr val="FF0000"/>
                </a:solidFill>
              </a:rPr>
              <a:t>Κύριο μέρος </a:t>
            </a:r>
            <a:r>
              <a:rPr lang="el-GR" dirty="0">
                <a:solidFill>
                  <a:srgbClr val="00B0F0"/>
                </a:solidFill>
              </a:rPr>
              <a:t>χωρισμένο σε ενότητες με </a:t>
            </a:r>
          </a:p>
          <a:p>
            <a:pPr lvl="2"/>
            <a:r>
              <a:rPr lang="el-GR" dirty="0">
                <a:solidFill>
                  <a:srgbClr val="00B0F0"/>
                </a:solidFill>
              </a:rPr>
              <a:t>	</a:t>
            </a:r>
            <a:r>
              <a:rPr lang="el-GR" u="sng" dirty="0">
                <a:solidFill>
                  <a:srgbClr val="00B0F0"/>
                </a:solidFill>
              </a:rPr>
              <a:t>1. τίτλος</a:t>
            </a:r>
            <a:r>
              <a:rPr lang="el-GR" dirty="0">
                <a:solidFill>
                  <a:srgbClr val="00B0F0"/>
                </a:solidFill>
              </a:rPr>
              <a:t>, </a:t>
            </a:r>
          </a:p>
          <a:p>
            <a:pPr lvl="2"/>
            <a:r>
              <a:rPr lang="el-GR" dirty="0">
                <a:solidFill>
                  <a:srgbClr val="00B0F0"/>
                </a:solidFill>
              </a:rPr>
              <a:t>	</a:t>
            </a:r>
            <a:r>
              <a:rPr lang="el-GR" u="sng" dirty="0">
                <a:solidFill>
                  <a:srgbClr val="00B0F0"/>
                </a:solidFill>
              </a:rPr>
              <a:t>2. τίτλος</a:t>
            </a:r>
            <a:r>
              <a:rPr lang="el-GR" dirty="0">
                <a:solidFill>
                  <a:srgbClr val="00B0F0"/>
                </a:solidFill>
              </a:rPr>
              <a:t>, …..                                                (7 σελ.), </a:t>
            </a:r>
          </a:p>
          <a:p>
            <a:pPr lvl="2"/>
            <a:r>
              <a:rPr lang="el-GR" b="1" u="sng" dirty="0">
                <a:solidFill>
                  <a:srgbClr val="FF0000"/>
                </a:solidFill>
              </a:rPr>
              <a:t>Συμπεράσματα-Βιβλιογραφία</a:t>
            </a:r>
            <a:r>
              <a:rPr lang="el-GR" dirty="0">
                <a:solidFill>
                  <a:srgbClr val="00B0F0"/>
                </a:solidFill>
              </a:rPr>
              <a:t>                             (2 σελ.).</a:t>
            </a:r>
          </a:p>
          <a:p>
            <a:r>
              <a:rPr lang="el-GR" dirty="0"/>
              <a:t>--------------------------------------------------------------------------------</a:t>
            </a:r>
          </a:p>
          <a:p>
            <a:pPr lvl="0"/>
            <a:r>
              <a:rPr lang="el-GR" sz="2000" dirty="0"/>
              <a:t>Στην </a:t>
            </a:r>
            <a:r>
              <a:rPr lang="el-GR" sz="2000" b="1" i="1" u="sng" dirty="0"/>
              <a:t>πρώτη σελίδα</a:t>
            </a:r>
            <a:r>
              <a:rPr lang="el-GR" sz="2000" dirty="0"/>
              <a:t> γράφουμε: τίτλο, ον/</a:t>
            </a:r>
            <a:r>
              <a:rPr lang="el-GR" sz="2000" dirty="0" err="1"/>
              <a:t>μο,</a:t>
            </a:r>
            <a:r>
              <a:rPr lang="el-GR" sz="2000" dirty="0"/>
              <a:t> χρόνος, Α.Μ. και τμήμα και την </a:t>
            </a:r>
            <a:r>
              <a:rPr lang="el-GR" sz="2000" b="1" u="sng" dirty="0">
                <a:solidFill>
                  <a:srgbClr val="C00000"/>
                </a:solidFill>
              </a:rPr>
              <a:t>0. Εισαγωγή</a:t>
            </a:r>
            <a:r>
              <a:rPr lang="el-GR" sz="2000" dirty="0">
                <a:solidFill>
                  <a:srgbClr val="33CC33"/>
                </a:solidFill>
              </a:rPr>
              <a:t> </a:t>
            </a:r>
            <a:r>
              <a:rPr lang="el-GR" sz="2000" dirty="0"/>
              <a:t>μας (εδώ 1: περιγράφουμε το θέμα μας, τη </a:t>
            </a:r>
            <a:r>
              <a:rPr lang="el-GR" sz="2000" dirty="0">
                <a:solidFill>
                  <a:srgbClr val="33CC33"/>
                </a:solidFill>
              </a:rPr>
              <a:t>σημαντικότητά</a:t>
            </a:r>
            <a:r>
              <a:rPr lang="el-GR" sz="2000" dirty="0"/>
              <a:t> του -δηλ. αναπτύσσουμε ένα πρώτο προβληματισμό-, 2: το </a:t>
            </a:r>
            <a:r>
              <a:rPr lang="el-GR" sz="2000" dirty="0">
                <a:solidFill>
                  <a:srgbClr val="33CC33"/>
                </a:solidFill>
              </a:rPr>
              <a:t>σκοπό</a:t>
            </a:r>
            <a:r>
              <a:rPr lang="el-GR" sz="2000" dirty="0"/>
              <a:t> μας, δηλ. το ερώτημα και τα </a:t>
            </a:r>
            <a:r>
              <a:rPr lang="el-GR" sz="2000" dirty="0" err="1"/>
              <a:t>υπο</a:t>
            </a:r>
            <a:r>
              <a:rPr lang="el-GR" sz="2000" dirty="0"/>
              <a:t>-ερωτήματα και 3. </a:t>
            </a:r>
            <a:r>
              <a:rPr lang="el-GR" sz="2000" dirty="0">
                <a:solidFill>
                  <a:srgbClr val="33CC33"/>
                </a:solidFill>
              </a:rPr>
              <a:t>περιγράφουμε σύντομα </a:t>
            </a:r>
            <a:r>
              <a:rPr lang="el-GR" sz="2000" dirty="0"/>
              <a:t>πως θα το αναλύσουμε στις επόμενες ενότητες/κεφάλαια).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BF4EB1C-319D-4FD6-AABC-4421327F2F64}" type="slidenum">
              <a:rPr lang="el-GR" smtClean="0"/>
              <a:pPr>
                <a:defRPr/>
              </a:pPr>
              <a:t>15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6483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7467600" cy="504056"/>
          </a:xfrm>
        </p:spPr>
        <p:txBody>
          <a:bodyPr>
            <a:noAutofit/>
          </a:bodyPr>
          <a:lstStyle/>
          <a:p>
            <a:br>
              <a:rPr lang="el-GR" cap="none" dirty="0">
                <a:latin typeface="Arial" charset="0"/>
              </a:rPr>
            </a:br>
            <a:br>
              <a:rPr lang="el-GR" cap="none" dirty="0">
                <a:latin typeface="Arial" charset="0"/>
              </a:rPr>
            </a:br>
            <a:r>
              <a:rPr lang="el-GR" cap="none" dirty="0">
                <a:latin typeface="Arial" charset="0"/>
              </a:rPr>
              <a:t>Δομή εργασίας</a:t>
            </a:r>
            <a:endParaRPr lang="el-GR" b="1" cap="none" dirty="0">
              <a:latin typeface="Arial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>
          <a:xfrm>
            <a:off x="0" y="692696"/>
            <a:ext cx="8676456" cy="5688632"/>
          </a:xfrm>
        </p:spPr>
        <p:txBody>
          <a:bodyPr/>
          <a:lstStyle/>
          <a:p>
            <a:r>
              <a:rPr lang="el-GR" b="1" i="1" dirty="0"/>
              <a:t> </a:t>
            </a:r>
            <a:r>
              <a:rPr lang="el-GR" dirty="0"/>
              <a:t> </a:t>
            </a:r>
            <a:r>
              <a:rPr lang="el-GR" sz="2000" dirty="0"/>
              <a:t>Στις </a:t>
            </a:r>
            <a:r>
              <a:rPr lang="el-GR" sz="2000" b="1" i="1" u="sng" dirty="0"/>
              <a:t>επόμενες 7 σελίδες</a:t>
            </a:r>
            <a:r>
              <a:rPr lang="el-GR" sz="2000" dirty="0"/>
              <a:t> περιγράφουμε το φαινόμενο που μελετάμε ή που μελετά το βιβλίο που έχουμε επιλέξει και το εκθέτουμε σε επιμέρους </a:t>
            </a:r>
            <a:r>
              <a:rPr lang="el-GR" sz="2000" b="1" u="sng" dirty="0"/>
              <a:t>Ενότητες/κεφάλαια</a:t>
            </a:r>
            <a:r>
              <a:rPr lang="el-GR" sz="2000" dirty="0"/>
              <a:t>: </a:t>
            </a:r>
            <a:r>
              <a:rPr lang="el-GR" sz="2000" b="1" u="sng" dirty="0">
                <a:solidFill>
                  <a:srgbClr val="C00000"/>
                </a:solidFill>
              </a:rPr>
              <a:t>1. τίτλος</a:t>
            </a:r>
            <a:r>
              <a:rPr lang="el-GR" sz="2000" dirty="0"/>
              <a:t>, </a:t>
            </a:r>
            <a:r>
              <a:rPr lang="el-GR" sz="2000" b="1" u="sng" dirty="0">
                <a:solidFill>
                  <a:srgbClr val="C00000"/>
                </a:solidFill>
              </a:rPr>
              <a:t>2. τίτλος</a:t>
            </a:r>
            <a:r>
              <a:rPr lang="el-GR" sz="2000" dirty="0"/>
              <a:t>, ….. </a:t>
            </a:r>
            <a:r>
              <a:rPr lang="el-GR" sz="2000" b="1" u="sng" dirty="0">
                <a:solidFill>
                  <a:srgbClr val="C00000"/>
                </a:solidFill>
              </a:rPr>
              <a:t>ν. τίτλος</a:t>
            </a:r>
          </a:p>
          <a:p>
            <a:pPr lvl="0"/>
            <a:endParaRPr lang="en-GB" sz="2000" dirty="0"/>
          </a:p>
          <a:p>
            <a:pPr lvl="0"/>
            <a:r>
              <a:rPr lang="el-GR" sz="2000" dirty="0"/>
              <a:t>Στις </a:t>
            </a:r>
            <a:r>
              <a:rPr lang="el-GR" sz="2000" b="1" i="1" u="sng" dirty="0"/>
              <a:t>2 τελευταίες σελίδες</a:t>
            </a:r>
            <a:r>
              <a:rPr lang="el-GR" sz="2000" dirty="0"/>
              <a:t> (</a:t>
            </a:r>
            <a:r>
              <a:rPr lang="el-GR" sz="2000" b="1" u="sng" dirty="0">
                <a:solidFill>
                  <a:srgbClr val="C00000"/>
                </a:solidFill>
              </a:rPr>
              <a:t>Συμπεράσματα</a:t>
            </a:r>
            <a:r>
              <a:rPr lang="el-GR" sz="2000" dirty="0"/>
              <a:t>) θα αναφέρονται, </a:t>
            </a:r>
            <a:r>
              <a:rPr lang="el-GR" sz="2000" b="1" dirty="0"/>
              <a:t>οι σκέψεις σας που απαντούν</a:t>
            </a:r>
            <a:r>
              <a:rPr lang="el-GR" sz="2000" dirty="0"/>
              <a:t> </a:t>
            </a:r>
            <a:r>
              <a:rPr lang="el-GR" sz="2000" b="1" i="1" u="sng" dirty="0"/>
              <a:t>το ερώτημα</a:t>
            </a:r>
            <a:r>
              <a:rPr lang="el-GR" sz="2000" dirty="0"/>
              <a:t>: </a:t>
            </a:r>
            <a:r>
              <a:rPr lang="el-GR" sz="2000" b="1" u="sng" dirty="0"/>
              <a:t>πώς λειτουργεί και πώς δυσλειτουργεί συνολικά η κοινωνία &amp; το όποιο επιμέρους</a:t>
            </a:r>
            <a:r>
              <a:rPr lang="el-GR" sz="2000" dirty="0"/>
              <a:t> κοινωνικό υποσύνολο, κοινωνική ομάδα</a:t>
            </a:r>
            <a:r>
              <a:rPr lang="el-GR" sz="2000" b="1" i="1" dirty="0"/>
              <a:t>, κοινωνικός θεσμός ή κοινωνική οργάνωση</a:t>
            </a:r>
            <a:r>
              <a:rPr lang="el-GR" sz="2000" dirty="0"/>
              <a:t> και δημιουργούν τις εκπαιδευτικές ανισότητες, δηλ. θα καταγράψετε τα </a:t>
            </a:r>
            <a:r>
              <a:rPr lang="el-GR" sz="2000" b="1" i="1" dirty="0"/>
              <a:t>αίτια</a:t>
            </a:r>
            <a:r>
              <a:rPr lang="el-GR" sz="2000" dirty="0"/>
              <a:t> δημιουργίας και τους </a:t>
            </a:r>
            <a:r>
              <a:rPr lang="el-GR" sz="2000" b="1" i="1" dirty="0"/>
              <a:t>τρόπους αντιμετώπισης</a:t>
            </a:r>
            <a:r>
              <a:rPr lang="el-GR" sz="2000" dirty="0"/>
              <a:t>-απαλοιφής-άρσης των εκπαιδευτικών ανισοτήτων, της διαφορετικής σχολικής επίδοσης των μαθητών. Η δυνατότητα έκφρασης και διατύπωσης αυτών των συμπερασμάτων θα έχει προκύψει από την ενδελεχή (επιμελή, προσεκτική &amp; επίπονη) μελέτη του βιβλίου ή των κεφαλαίων βιβλίων &amp; άρθρων, από την </a:t>
            </a:r>
            <a:r>
              <a:rPr lang="el-GR" sz="2000" b="1" dirty="0"/>
              <a:t>παρουσίαση</a:t>
            </a:r>
            <a:r>
              <a:rPr lang="el-GR" sz="2000" dirty="0"/>
              <a:t>-</a:t>
            </a:r>
            <a:r>
              <a:rPr lang="el-GR" sz="2000" b="1" dirty="0"/>
              <a:t>καταγραφή</a:t>
            </a:r>
            <a:r>
              <a:rPr lang="el-GR" sz="2000" dirty="0"/>
              <a:t> που θα έχει προηγηθεί, στις </a:t>
            </a:r>
            <a:r>
              <a:rPr lang="el-GR" sz="2000" u="sng" dirty="0"/>
              <a:t>7-8 πρώτες σελίδες</a:t>
            </a:r>
            <a:r>
              <a:rPr lang="el-GR" sz="2000" dirty="0"/>
              <a:t> του κυρίου μέρους της εργασίας σας.</a:t>
            </a:r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BF4EB1C-319D-4FD6-AABC-4421327F2F64}" type="slidenum">
              <a:rPr lang="el-GR" smtClean="0"/>
              <a:pPr>
                <a:defRPr/>
              </a:pPr>
              <a:t>16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6483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7467600" cy="504056"/>
          </a:xfrm>
        </p:spPr>
        <p:txBody>
          <a:bodyPr>
            <a:noAutofit/>
          </a:bodyPr>
          <a:lstStyle/>
          <a:p>
            <a:br>
              <a:rPr lang="el-GR" cap="none" dirty="0">
                <a:latin typeface="Arial" charset="0"/>
              </a:rPr>
            </a:br>
            <a:br>
              <a:rPr lang="el-GR" cap="none" dirty="0">
                <a:latin typeface="Arial" charset="0"/>
              </a:rPr>
            </a:br>
            <a:r>
              <a:rPr lang="el-GR" cap="none" dirty="0">
                <a:latin typeface="Arial" charset="0"/>
              </a:rPr>
              <a:t>Μεθοδολογία εργασίας</a:t>
            </a:r>
            <a:endParaRPr lang="el-GR" b="1" cap="none" dirty="0">
              <a:latin typeface="Arial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>
          <a:xfrm>
            <a:off x="0" y="692696"/>
            <a:ext cx="8676456" cy="5976664"/>
          </a:xfrm>
        </p:spPr>
        <p:txBody>
          <a:bodyPr/>
          <a:lstStyle/>
          <a:p>
            <a:r>
              <a:rPr lang="el-GR" b="1" i="1" dirty="0"/>
              <a:t>  </a:t>
            </a:r>
            <a:r>
              <a:rPr lang="el-GR" sz="2300" dirty="0"/>
              <a:t>*Όταν, από το </a:t>
            </a:r>
            <a:r>
              <a:rPr lang="el-GR" sz="2300" b="1" i="1" dirty="0"/>
              <a:t>βιβλίο/άρθρο</a:t>
            </a:r>
            <a:r>
              <a:rPr lang="el-GR" sz="2300" dirty="0"/>
              <a:t> που μελετάτε, θα δανείζεστε μια </a:t>
            </a:r>
            <a:r>
              <a:rPr lang="el-GR" sz="2300" b="1" i="1" dirty="0"/>
              <a:t>ιδέα ή ένα στοιχείο</a:t>
            </a:r>
            <a:r>
              <a:rPr lang="el-GR" sz="2300" dirty="0"/>
              <a:t>:</a:t>
            </a:r>
          </a:p>
          <a:p>
            <a:r>
              <a:rPr lang="el-GR" sz="2300" dirty="0"/>
              <a:t>ι. </a:t>
            </a:r>
            <a:r>
              <a:rPr lang="el-GR" sz="2300" b="1" i="1" dirty="0">
                <a:solidFill>
                  <a:srgbClr val="FF0000"/>
                </a:solidFill>
              </a:rPr>
              <a:t>ΠΑΡΑΦΡΑΣΗ</a:t>
            </a:r>
            <a:r>
              <a:rPr lang="el-GR" sz="2300" dirty="0"/>
              <a:t>: ή θα το γράφετε με </a:t>
            </a:r>
            <a:r>
              <a:rPr lang="el-GR" sz="2300" b="1" u="sng" dirty="0"/>
              <a:t>δικά σας λόγια</a:t>
            </a:r>
            <a:r>
              <a:rPr lang="el-GR" sz="2300" dirty="0"/>
              <a:t> (</a:t>
            </a:r>
            <a:r>
              <a:rPr lang="el-GR" sz="2300" b="1" i="1" dirty="0"/>
              <a:t>παράφραση</a:t>
            </a:r>
            <a:r>
              <a:rPr lang="el-GR" sz="2300" dirty="0"/>
              <a:t>) και θα βάζετε, αμέσως μετά, </a:t>
            </a:r>
            <a:r>
              <a:rPr lang="el-GR" sz="2300" b="1" i="1" dirty="0">
                <a:solidFill>
                  <a:srgbClr val="00B050"/>
                </a:solidFill>
              </a:rPr>
              <a:t>ΠΑΡΑΠΟΜΠΗ</a:t>
            </a:r>
            <a:r>
              <a:rPr lang="el-GR" sz="2300" dirty="0"/>
              <a:t>, </a:t>
            </a:r>
          </a:p>
          <a:p>
            <a:r>
              <a:rPr lang="el-GR" sz="2300" u="sng" dirty="0">
                <a:solidFill>
                  <a:srgbClr val="990000"/>
                </a:solidFill>
              </a:rPr>
              <a:t>π.χ.</a:t>
            </a:r>
            <a:r>
              <a:rPr lang="el-GR" sz="2300" dirty="0">
                <a:solidFill>
                  <a:srgbClr val="990000"/>
                </a:solidFill>
              </a:rPr>
              <a:t> (ΠΑΡΑΦΡΑΣΗ): </a:t>
            </a:r>
            <a:r>
              <a:rPr lang="el-GR" sz="2300" dirty="0"/>
              <a:t>Η σχολική πραγματικότητα είναι πολυσύνθετη και ……… (Νικολάου, 2009: 88-89). (ΠΑΡΑΠΟΜΠΗ), </a:t>
            </a:r>
          </a:p>
          <a:p>
            <a:r>
              <a:rPr lang="el-GR" sz="2300" dirty="0" err="1"/>
              <a:t>ιι</a:t>
            </a:r>
            <a:r>
              <a:rPr lang="el-GR" sz="2300" dirty="0"/>
              <a:t>. </a:t>
            </a:r>
            <a:r>
              <a:rPr lang="el-GR" sz="2300" b="1" i="1" dirty="0">
                <a:solidFill>
                  <a:srgbClr val="FF0000"/>
                </a:solidFill>
              </a:rPr>
              <a:t>ΠΑΡΑΘΕΜΑ</a:t>
            </a:r>
            <a:r>
              <a:rPr lang="el-GR" sz="2300" dirty="0"/>
              <a:t>: ή θα το παίρνετε </a:t>
            </a:r>
            <a:r>
              <a:rPr lang="el-GR" sz="2300" b="1" u="sng" dirty="0" err="1"/>
              <a:t>αυτούσιο–αυτολεξεί</a:t>
            </a:r>
            <a:r>
              <a:rPr lang="el-GR" sz="2300" u="sng" dirty="0"/>
              <a:t> (ακριβώς τα ίδια </a:t>
            </a:r>
            <a:r>
              <a:rPr lang="el-GR" sz="2300" u="sng" dirty="0">
                <a:hlinkClick r:id="rId2" tooltip="λόγια"/>
              </a:rPr>
              <a:t>λόγια</a:t>
            </a:r>
            <a:r>
              <a:rPr lang="el-GR" sz="2300" u="sng" dirty="0"/>
              <a:t> και την ίδια </a:t>
            </a:r>
            <a:r>
              <a:rPr lang="el-GR" sz="2300" u="sng" dirty="0">
                <a:hlinkClick r:id="rId3" tooltip="διατύπωση"/>
              </a:rPr>
              <a:t>διατύπωση</a:t>
            </a:r>
            <a:r>
              <a:rPr lang="el-GR" sz="2300" u="sng" dirty="0"/>
              <a:t>)</a:t>
            </a:r>
            <a:r>
              <a:rPr lang="el-GR" sz="2300" dirty="0"/>
              <a:t> μέχρι 2-3 σειρές (</a:t>
            </a:r>
            <a:r>
              <a:rPr lang="el-GR" sz="2300" b="1" i="1" dirty="0"/>
              <a:t>παράθεμα</a:t>
            </a:r>
            <a:r>
              <a:rPr lang="el-GR" sz="2300" dirty="0"/>
              <a:t>), θα το τοποθετείτε σε εισαγωγικά &amp; αμέσως μετά θα βάζετε </a:t>
            </a:r>
            <a:r>
              <a:rPr lang="el-GR" sz="2300" b="1" i="1" dirty="0">
                <a:solidFill>
                  <a:srgbClr val="00B050"/>
                </a:solidFill>
              </a:rPr>
              <a:t>ΠΑΡΑΠΟΜΠΗ</a:t>
            </a:r>
            <a:r>
              <a:rPr lang="el-GR" sz="2300" dirty="0">
                <a:solidFill>
                  <a:srgbClr val="00B050"/>
                </a:solidFill>
              </a:rPr>
              <a:t> </a:t>
            </a:r>
          </a:p>
          <a:p>
            <a:r>
              <a:rPr lang="el-GR" sz="2300" u="sng" dirty="0">
                <a:solidFill>
                  <a:srgbClr val="990000"/>
                </a:solidFill>
              </a:rPr>
              <a:t>π.χ.</a:t>
            </a:r>
            <a:r>
              <a:rPr lang="el-GR" sz="2300" dirty="0">
                <a:solidFill>
                  <a:srgbClr val="990000"/>
                </a:solidFill>
              </a:rPr>
              <a:t> (ΠΑΡΑΘΕΜΑ): </a:t>
            </a:r>
            <a:r>
              <a:rPr lang="el-GR" sz="2300" dirty="0"/>
              <a:t>Το σχολείο, «</a:t>
            </a:r>
            <a:r>
              <a:rPr lang="el-GR" sz="2300" i="1" dirty="0"/>
              <a:t>είναι ένα οργανωμένο σύνολο που αποτελείται από δασκάλους και μαθητές, λειτουργεί με ένα συγκεκριμένο πρόγραμμα σπουδών, έχει  κανόνες και σκοπό την εκπαίδευση των μαθητών του</a:t>
            </a:r>
            <a:r>
              <a:rPr lang="el-GR" sz="2300" dirty="0"/>
              <a:t>» (Νικολάου, 2009: 23). (ΠΑΡΑΠΟΜΠΗ).</a:t>
            </a:r>
          </a:p>
          <a:p>
            <a:endParaRPr lang="el-GR" dirty="0"/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BF4EB1C-319D-4FD6-AABC-4421327F2F64}" type="slidenum">
              <a:rPr lang="el-GR" smtClean="0"/>
              <a:pPr>
                <a:defRPr/>
              </a:pPr>
              <a:t>17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6483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7467600" cy="504056"/>
          </a:xfrm>
        </p:spPr>
        <p:txBody>
          <a:bodyPr>
            <a:noAutofit/>
          </a:bodyPr>
          <a:lstStyle/>
          <a:p>
            <a:br>
              <a:rPr lang="el-GR" cap="none" dirty="0">
                <a:latin typeface="Arial" charset="0"/>
              </a:rPr>
            </a:br>
            <a:br>
              <a:rPr lang="el-GR" cap="none" dirty="0">
                <a:latin typeface="Arial" charset="0"/>
              </a:rPr>
            </a:br>
            <a:r>
              <a:rPr lang="el-GR" cap="none" dirty="0">
                <a:latin typeface="Arial" charset="0"/>
              </a:rPr>
              <a:t>Μεθοδολογία εργασίας/βιβλιογραφία</a:t>
            </a:r>
            <a:endParaRPr lang="el-GR" b="1" cap="none" dirty="0">
              <a:latin typeface="Arial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>
          <a:xfrm>
            <a:off x="0" y="692696"/>
            <a:ext cx="8676456" cy="5976664"/>
          </a:xfrm>
        </p:spPr>
        <p:txBody>
          <a:bodyPr/>
          <a:lstStyle/>
          <a:p>
            <a:r>
              <a:rPr lang="el-GR" b="1" i="1" dirty="0"/>
              <a:t> </a:t>
            </a:r>
            <a:r>
              <a:rPr lang="el-GR" b="1" i="1" u="sng" dirty="0"/>
              <a:t> Για θέμα/βιβλίο</a:t>
            </a:r>
            <a:r>
              <a:rPr lang="el-GR" u="sng" dirty="0"/>
              <a:t>:</a:t>
            </a:r>
            <a:r>
              <a:rPr lang="el-GR" dirty="0"/>
              <a:t> η βιβλιογραφία είναι ένα βιβλίο, π.χ. Τσαούσης, Δ. (2001). </a:t>
            </a:r>
            <a:r>
              <a:rPr lang="el-GR" i="1" dirty="0"/>
              <a:t>Η κοινωνία του ανθρώπου</a:t>
            </a:r>
            <a:r>
              <a:rPr lang="el-GR" dirty="0"/>
              <a:t>. Αθήνα: </a:t>
            </a:r>
            <a:r>
              <a:rPr lang="el-GR" dirty="0" err="1"/>
              <a:t>Gutenberg</a:t>
            </a:r>
            <a:r>
              <a:rPr lang="el-GR" dirty="0"/>
              <a:t>.</a:t>
            </a:r>
          </a:p>
          <a:p>
            <a:r>
              <a:rPr lang="el-GR" b="1" i="1" dirty="0"/>
              <a:t> </a:t>
            </a:r>
            <a:r>
              <a:rPr lang="el-GR" b="1" i="1" u="sng" dirty="0"/>
              <a:t>Για θέμα/ερώτημα</a:t>
            </a:r>
            <a:r>
              <a:rPr lang="el-GR" u="sng" dirty="0"/>
              <a:t>:</a:t>
            </a:r>
            <a:r>
              <a:rPr lang="el-GR" dirty="0"/>
              <a:t> η βιβλιογραφία πρέπει να είναι </a:t>
            </a:r>
            <a:r>
              <a:rPr lang="el-GR" b="1" dirty="0"/>
              <a:t>3 </a:t>
            </a:r>
            <a:r>
              <a:rPr lang="el-GR" i="1" u="sng" dirty="0"/>
              <a:t>βιβλία ή άρθρα από επιστημονικά περιοδικά</a:t>
            </a:r>
            <a:r>
              <a:rPr lang="el-GR" dirty="0"/>
              <a:t> </a:t>
            </a:r>
            <a:r>
              <a:rPr lang="el-GR" b="1" dirty="0"/>
              <a:t>τουλάχιστον</a:t>
            </a:r>
            <a:r>
              <a:rPr lang="el-GR" dirty="0"/>
              <a:t> που να σχετίζονται με το θέμα και </a:t>
            </a:r>
            <a:r>
              <a:rPr lang="el-GR" b="1" i="1" dirty="0"/>
              <a:t>να μην είναι ανώνυμα από το διαδίκτυο</a:t>
            </a:r>
            <a:r>
              <a:rPr lang="el-GR" dirty="0"/>
              <a:t>).</a:t>
            </a:r>
            <a:r>
              <a:rPr lang="el-GR" b="1" i="1" dirty="0"/>
              <a:t> </a:t>
            </a:r>
            <a:r>
              <a:rPr lang="el-GR" dirty="0"/>
              <a:t>Τα σχετικά </a:t>
            </a:r>
            <a:r>
              <a:rPr lang="el-GR" b="1" i="1" dirty="0"/>
              <a:t>άρθρα</a:t>
            </a:r>
            <a:r>
              <a:rPr lang="el-GR" dirty="0"/>
              <a:t> μπορεί να είναι και στην </a:t>
            </a:r>
            <a:r>
              <a:rPr lang="el-GR" b="1" i="1" dirty="0"/>
              <a:t>αγγλική γλώσσα</a:t>
            </a:r>
            <a:r>
              <a:rPr lang="el-GR" dirty="0"/>
              <a:t> για όσους θέλουν.</a:t>
            </a:r>
          </a:p>
          <a:p>
            <a:endParaRPr lang="el-GR" dirty="0"/>
          </a:p>
          <a:p>
            <a:r>
              <a:rPr lang="el-GR" b="1" dirty="0"/>
              <a:t>γ.</a:t>
            </a:r>
            <a:r>
              <a:rPr lang="el-GR" dirty="0"/>
              <a:t> </a:t>
            </a:r>
            <a:r>
              <a:rPr lang="el-GR" b="1" u="sng" dirty="0"/>
              <a:t>Το όνομα και τον τίτλο του βιβλίου ή του θέματος</a:t>
            </a:r>
            <a:r>
              <a:rPr lang="el-GR" dirty="0"/>
              <a:t> θα </a:t>
            </a:r>
            <a:r>
              <a:rPr lang="el-GR" b="1" dirty="0"/>
              <a:t>δηλώσετε σε </a:t>
            </a:r>
            <a:r>
              <a:rPr lang="el-GR" b="1" u="sng" dirty="0"/>
              <a:t>κατάσταση</a:t>
            </a:r>
            <a:r>
              <a:rPr lang="el-GR" dirty="0"/>
              <a:t> που θα κυκλοφορήσει ως τις </a:t>
            </a:r>
            <a:r>
              <a:rPr lang="el-GR" b="1" dirty="0"/>
              <a:t>8 πρώτες εβδομάδες (δηλ. έως και την </a:t>
            </a:r>
            <a:r>
              <a:rPr lang="el-GR" b="1" u="sng" dirty="0">
                <a:solidFill>
                  <a:srgbClr val="FF0000"/>
                </a:solidFill>
              </a:rPr>
              <a:t>Δευτέρα 11-11-2024</a:t>
            </a:r>
            <a:r>
              <a:rPr lang="el-GR" b="1" dirty="0"/>
              <a:t>).</a:t>
            </a:r>
            <a:endParaRPr lang="el-GR" dirty="0"/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BF4EB1C-319D-4FD6-AABC-4421327F2F64}" type="slidenum">
              <a:rPr lang="el-GR" smtClean="0"/>
              <a:pPr>
                <a:defRPr/>
              </a:pPr>
              <a:t>18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6483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7467600" cy="504056"/>
          </a:xfrm>
        </p:spPr>
        <p:txBody>
          <a:bodyPr>
            <a:noAutofit/>
          </a:bodyPr>
          <a:lstStyle/>
          <a:p>
            <a:br>
              <a:rPr lang="el-GR" cap="none" dirty="0">
                <a:latin typeface="Arial" charset="0"/>
              </a:rPr>
            </a:br>
            <a:br>
              <a:rPr lang="el-GR" cap="none" dirty="0">
                <a:latin typeface="Arial" charset="0"/>
              </a:rPr>
            </a:br>
            <a:r>
              <a:rPr lang="el-GR" cap="none" dirty="0">
                <a:latin typeface="Arial" charset="0"/>
              </a:rPr>
              <a:t>Δομή παρουσίασης</a:t>
            </a:r>
            <a:endParaRPr lang="el-GR" b="1" cap="none" dirty="0">
              <a:latin typeface="Arial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>
          <a:xfrm>
            <a:off x="0" y="692696"/>
            <a:ext cx="8676456" cy="5976664"/>
          </a:xfrm>
        </p:spPr>
        <p:txBody>
          <a:bodyPr/>
          <a:lstStyle/>
          <a:p>
            <a:r>
              <a:rPr lang="el-GR" b="1" i="1" dirty="0"/>
              <a:t> </a:t>
            </a:r>
          </a:p>
          <a:p>
            <a:r>
              <a:rPr lang="el-GR" b="1" u="sng" dirty="0"/>
              <a:t>Β. ΠΑΡΟΥΣΙΑΣΗ</a:t>
            </a:r>
            <a:r>
              <a:rPr lang="el-GR" b="1" i="1" dirty="0"/>
              <a:t> </a:t>
            </a:r>
            <a:r>
              <a:rPr lang="el-GR" dirty="0"/>
              <a:t>σε 16 καρτέλες/διαφάνειες του </a:t>
            </a:r>
            <a:r>
              <a:rPr lang="en-US" b="1" i="1" dirty="0"/>
              <a:t>Power point</a:t>
            </a:r>
            <a:r>
              <a:rPr lang="el-GR" dirty="0"/>
              <a:t> με </a:t>
            </a:r>
            <a:r>
              <a:rPr lang="el-GR" b="1" i="1" dirty="0"/>
              <a:t>25αρια</a:t>
            </a:r>
            <a:r>
              <a:rPr lang="el-GR" dirty="0"/>
              <a:t> μεγάλα γράμματα.</a:t>
            </a:r>
          </a:p>
          <a:p>
            <a:r>
              <a:rPr lang="el-GR" b="1" dirty="0"/>
              <a:t>Μορφή </a:t>
            </a:r>
            <a:r>
              <a:rPr lang="el-GR" dirty="0"/>
              <a:t>παρουσίασης: </a:t>
            </a:r>
            <a:r>
              <a:rPr lang="el-GR" b="1" dirty="0"/>
              <a:t>Εξώφυλλο</a:t>
            </a:r>
            <a:r>
              <a:rPr lang="el-GR" dirty="0"/>
              <a:t> (1 διαφάνεια), </a:t>
            </a:r>
            <a:r>
              <a:rPr lang="el-GR" b="1" dirty="0"/>
              <a:t>Περιεχόμενα</a:t>
            </a:r>
            <a:r>
              <a:rPr lang="el-GR" dirty="0"/>
              <a:t> (1 διαφ.), </a:t>
            </a:r>
            <a:r>
              <a:rPr lang="el-GR" b="1" dirty="0"/>
              <a:t>Κύριο μέρος</a:t>
            </a:r>
            <a:r>
              <a:rPr lang="el-GR" dirty="0"/>
              <a:t>, </a:t>
            </a:r>
            <a:r>
              <a:rPr lang="el-GR" b="1" dirty="0"/>
              <a:t>Συμπέρασμα</a:t>
            </a:r>
            <a:r>
              <a:rPr lang="el-GR" dirty="0"/>
              <a:t> (13 διαφ.) &amp; </a:t>
            </a:r>
            <a:r>
              <a:rPr lang="el-GR" b="1" dirty="0"/>
              <a:t>Βιβλιογραφία</a:t>
            </a:r>
            <a:r>
              <a:rPr lang="el-GR" dirty="0"/>
              <a:t> (1 διαφ.).</a:t>
            </a:r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BF4EB1C-319D-4FD6-AABC-4421327F2F64}" type="slidenum">
              <a:rPr lang="el-GR" smtClean="0"/>
              <a:pPr>
                <a:defRPr/>
              </a:pPr>
              <a:t>19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6483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8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8E5F34A-B24D-44A8-BBA5-B914D3035FB4}" type="slidenum">
              <a:rPr lang="el-GR"/>
              <a:pPr>
                <a:defRPr/>
              </a:pPr>
              <a:t>2</a:t>
            </a:fld>
            <a:endParaRPr lang="el-GR"/>
          </a:p>
        </p:txBody>
      </p:sp>
      <p:sp>
        <p:nvSpPr>
          <p:cNvPr id="15362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457200" y="274638"/>
            <a:ext cx="7467600" cy="633412"/>
          </a:xfrm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el-GR" sz="3400" b="1" cap="none" dirty="0"/>
              <a:t>Περιεχόμενα</a:t>
            </a:r>
            <a:endParaRPr lang="en-US" sz="3400" b="1" cap="none" dirty="0"/>
          </a:p>
        </p:txBody>
      </p:sp>
      <p:sp>
        <p:nvSpPr>
          <p:cNvPr id="15363" name="Rectangle 3"/>
          <p:cNvSpPr>
            <a:spLocks noGrp="1"/>
          </p:cNvSpPr>
          <p:nvPr>
            <p:ph type="body" idx="4294967295"/>
          </p:nvPr>
        </p:nvSpPr>
        <p:spPr>
          <a:xfrm>
            <a:off x="467544" y="1241425"/>
            <a:ext cx="8136904" cy="4995887"/>
          </a:xfrm>
        </p:spPr>
        <p:txBody>
          <a:bodyPr/>
          <a:lstStyle/>
          <a:p>
            <a:pPr marL="273050" lvl="1">
              <a:spcBef>
                <a:spcPts val="600"/>
              </a:spcBef>
              <a:buSzPct val="70000"/>
              <a:buFont typeface="Wingdings" pitchFamily="2" charset="2"/>
              <a:buChar char=""/>
            </a:pPr>
            <a:r>
              <a:rPr lang="el-GR" sz="2900" b="1" dirty="0"/>
              <a:t>Χρονοδιάγραμμα</a:t>
            </a:r>
          </a:p>
          <a:p>
            <a:pPr marL="273050" lvl="1">
              <a:spcBef>
                <a:spcPts val="600"/>
              </a:spcBef>
              <a:buSzPct val="70000"/>
              <a:buFont typeface="Wingdings" pitchFamily="2" charset="2"/>
              <a:buChar char=""/>
            </a:pPr>
            <a:r>
              <a:rPr lang="el-GR" sz="2900" b="1" dirty="0"/>
              <a:t>Στόχος μαθήματος</a:t>
            </a:r>
            <a:endParaRPr lang="el-GR" sz="2800" b="1" dirty="0"/>
          </a:p>
          <a:p>
            <a:r>
              <a:rPr lang="el-GR" sz="3200" b="1" dirty="0"/>
              <a:t>Περιεχόμενα μαθήματος</a:t>
            </a:r>
          </a:p>
          <a:p>
            <a:r>
              <a:rPr lang="el-GR" sz="3200" b="1" dirty="0"/>
              <a:t>Βιβλίο</a:t>
            </a:r>
          </a:p>
          <a:p>
            <a:r>
              <a:rPr lang="el-GR" sz="3200" b="1" dirty="0"/>
              <a:t>Ηλεκτρονικό μάθημα-Σημειώσεις</a:t>
            </a:r>
          </a:p>
          <a:p>
            <a:r>
              <a:rPr lang="el-GR" sz="3200" b="1" dirty="0"/>
              <a:t>Προαιρετική ενισχυτική εργασία</a:t>
            </a:r>
          </a:p>
          <a:p>
            <a:r>
              <a:rPr lang="el-GR" sz="3200" b="1" dirty="0"/>
              <a:t>Εξετάσεις &amp; λοιπές πληροφορίες</a:t>
            </a:r>
          </a:p>
          <a:p>
            <a:r>
              <a:rPr lang="el-GR" sz="3200" b="1" dirty="0"/>
              <a:t>Ενδεικτική βιβλιογραφία</a:t>
            </a:r>
          </a:p>
          <a:p>
            <a:endParaRPr lang="el-GR" sz="32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7467600" cy="504056"/>
          </a:xfrm>
        </p:spPr>
        <p:txBody>
          <a:bodyPr>
            <a:noAutofit/>
          </a:bodyPr>
          <a:lstStyle/>
          <a:p>
            <a:br>
              <a:rPr lang="el-GR" cap="none" dirty="0">
                <a:latin typeface="Arial" charset="0"/>
              </a:rPr>
            </a:br>
            <a:br>
              <a:rPr lang="el-GR" cap="none" dirty="0">
                <a:latin typeface="Arial" charset="0"/>
              </a:rPr>
            </a:br>
            <a:r>
              <a:rPr lang="el-GR" b="1" cap="none" dirty="0">
                <a:solidFill>
                  <a:srgbClr val="FF0000"/>
                </a:solidFill>
                <a:latin typeface="Arial" charset="0"/>
              </a:rPr>
              <a:t>Εξετάσεις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>
          <a:xfrm>
            <a:off x="0" y="692696"/>
            <a:ext cx="8676456" cy="5976664"/>
          </a:xfrm>
        </p:spPr>
        <p:txBody>
          <a:bodyPr/>
          <a:lstStyle/>
          <a:p>
            <a:pPr lvl="0"/>
            <a:r>
              <a:rPr lang="el-GR" b="1" i="1" dirty="0"/>
              <a:t> </a:t>
            </a:r>
            <a:r>
              <a:rPr lang="el-GR" b="1" dirty="0"/>
              <a:t> Οι </a:t>
            </a:r>
            <a:r>
              <a:rPr lang="el-GR" b="1" u="sng" dirty="0"/>
              <a:t>εξετάσεις</a:t>
            </a:r>
            <a:r>
              <a:rPr lang="el-GR" b="1" dirty="0"/>
              <a:t> του μαθήματος </a:t>
            </a:r>
            <a:r>
              <a:rPr lang="el-GR" dirty="0"/>
              <a:t>θα γίνονται </a:t>
            </a:r>
            <a:r>
              <a:rPr lang="el-GR" b="1" u="sng" dirty="0"/>
              <a:t>με κλειστές σημειώσεις &amp; βιβλία</a:t>
            </a:r>
            <a:r>
              <a:rPr lang="el-GR" dirty="0"/>
              <a:t> με τη μορφή </a:t>
            </a:r>
            <a:r>
              <a:rPr lang="el-GR" b="1" dirty="0"/>
              <a:t>ανοικτών ερωτήσεων</a:t>
            </a:r>
            <a:r>
              <a:rPr lang="el-GR" dirty="0"/>
              <a:t> </a:t>
            </a:r>
            <a:r>
              <a:rPr lang="el-GR" i="1" dirty="0"/>
              <a:t>γνωστικού</a:t>
            </a:r>
            <a:r>
              <a:rPr lang="el-GR" dirty="0"/>
              <a:t> και </a:t>
            </a:r>
            <a:r>
              <a:rPr lang="el-GR" i="1" dirty="0"/>
              <a:t>κριτικού</a:t>
            </a:r>
            <a:r>
              <a:rPr lang="el-GR" dirty="0"/>
              <a:t> χαρακτήρα, που θα απαντώνται με </a:t>
            </a:r>
            <a:r>
              <a:rPr lang="el-GR" b="1" dirty="0"/>
              <a:t>λακωνικό</a:t>
            </a:r>
            <a:r>
              <a:rPr lang="el-GR" dirty="0"/>
              <a:t> (σύντομο, εύστοχο) και </a:t>
            </a:r>
            <a:r>
              <a:rPr lang="el-GR" b="1" dirty="0"/>
              <a:t>καίριο</a:t>
            </a:r>
            <a:r>
              <a:rPr lang="el-GR" dirty="0"/>
              <a:t> τρόπο, </a:t>
            </a:r>
            <a:r>
              <a:rPr lang="el-GR" b="1" i="1" u="sng" dirty="0"/>
              <a:t>χωρίς παπαγαλία &amp; αποστήθιση</a:t>
            </a:r>
            <a:r>
              <a:rPr lang="el-GR" dirty="0"/>
              <a:t>. </a:t>
            </a:r>
            <a:r>
              <a:rPr lang="el-GR" dirty="0">
                <a:solidFill>
                  <a:srgbClr val="990000"/>
                </a:solidFill>
              </a:rPr>
              <a:t>Εάν, τελικά, οι εξετάσεις γίνουν εξ αποστάσεως, θα είναι με ανοικτά βιβλία, αλλά θα είναι επιπλέον συνδυαστικού τύπου, κριτικής και δημιουργικής ικανότητας.</a:t>
            </a:r>
          </a:p>
          <a:p>
            <a:r>
              <a:rPr lang="el-GR" dirty="0"/>
              <a:t>Κατά </a:t>
            </a:r>
            <a:r>
              <a:rPr lang="el-GR" b="1" u="sng" dirty="0"/>
              <a:t>τη μελέτη σας</a:t>
            </a:r>
            <a:r>
              <a:rPr lang="el-GR" dirty="0"/>
              <a:t>, λοιπόν, θα </a:t>
            </a:r>
            <a:r>
              <a:rPr lang="el-GR" b="1" u="sng" dirty="0"/>
              <a:t>καταβάλετε </a:t>
            </a:r>
            <a:r>
              <a:rPr lang="el-GR" b="1" i="1" u="sng" dirty="0"/>
              <a:t>προσπάθεια κατανόησης</a:t>
            </a:r>
            <a:r>
              <a:rPr lang="el-GR" b="1" u="sng" dirty="0"/>
              <a:t> των εννοιών, των ερωτήσεων</a:t>
            </a:r>
            <a:r>
              <a:rPr lang="el-GR" dirty="0"/>
              <a:t> που τίθενται στο τέλος των σημειώσεων και εν γένει κατανόηση των σχολικών, εκπαιδευτικών φαινομένων και όχι η παπαγαλία ή η αποστήθιση των κειμένων του βιβλίου, των σημειώσεων ή των παρουσιάσεων.</a:t>
            </a:r>
            <a:endParaRPr lang="el-GR" b="1" i="1" dirty="0"/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BF4EB1C-319D-4FD6-AABC-4421327F2F64}" type="slidenum">
              <a:rPr lang="el-GR" smtClean="0"/>
              <a:pPr>
                <a:defRPr/>
              </a:pPr>
              <a:t>20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6483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467544" y="0"/>
            <a:ext cx="7467600" cy="634082"/>
          </a:xfrm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l-GR" b="1" dirty="0"/>
              <a:t>Ενδεικτική βιβλιογραφία</a:t>
            </a:r>
          </a:p>
        </p:txBody>
      </p:sp>
      <p:sp>
        <p:nvSpPr>
          <p:cNvPr id="181251" name="Rectangle 3"/>
          <p:cNvSpPr>
            <a:spLocks noGrp="1"/>
          </p:cNvSpPr>
          <p:nvPr>
            <p:ph type="body" idx="4294967295"/>
          </p:nvPr>
        </p:nvSpPr>
        <p:spPr>
          <a:xfrm>
            <a:off x="179512" y="620688"/>
            <a:ext cx="8244408" cy="6048672"/>
          </a:xfrm>
        </p:spPr>
        <p:txBody>
          <a:bodyPr/>
          <a:lstStyle/>
          <a:p>
            <a:pPr lvl="0"/>
            <a:r>
              <a:rPr lang="el-GR" sz="1100" dirty="0" err="1"/>
              <a:t>Apple</a:t>
            </a:r>
            <a:r>
              <a:rPr lang="el-GR" sz="1100" dirty="0"/>
              <a:t>, M. (1986). </a:t>
            </a:r>
            <a:r>
              <a:rPr lang="el-GR" sz="1100" i="1" dirty="0"/>
              <a:t>Ιδεολογία και Αναλυτικά Προγράμματα</a:t>
            </a:r>
            <a:r>
              <a:rPr lang="el-GR" sz="1100" dirty="0"/>
              <a:t>. Θεσσαλονίκη: Παρατηρητής.</a:t>
            </a:r>
          </a:p>
          <a:p>
            <a:pPr lvl="0"/>
            <a:r>
              <a:rPr lang="en-GB" sz="1100" dirty="0"/>
              <a:t>Apple, M.W. (1981). </a:t>
            </a:r>
            <a:r>
              <a:rPr lang="en-GB" sz="1100" i="1" dirty="0"/>
              <a:t>Cultural and economic reproduction in education: essays on class, ideology and the state</a:t>
            </a:r>
            <a:r>
              <a:rPr lang="en-GB" sz="1100" dirty="0"/>
              <a:t>. </a:t>
            </a:r>
            <a:r>
              <a:rPr lang="el-GR" sz="1100" dirty="0" err="1"/>
              <a:t>London</a:t>
            </a:r>
            <a:r>
              <a:rPr lang="el-GR" sz="1100" dirty="0"/>
              <a:t>: </a:t>
            </a:r>
            <a:r>
              <a:rPr lang="el-GR" sz="1100" dirty="0" err="1"/>
              <a:t>Routledge</a:t>
            </a:r>
            <a:r>
              <a:rPr lang="el-GR" sz="1100" dirty="0"/>
              <a:t> &amp; </a:t>
            </a:r>
            <a:r>
              <a:rPr lang="el-GR" sz="1100" dirty="0" err="1"/>
              <a:t>Kegan</a:t>
            </a:r>
            <a:r>
              <a:rPr lang="el-GR" sz="1100" dirty="0"/>
              <a:t> </a:t>
            </a:r>
            <a:r>
              <a:rPr lang="el-GR" sz="1100" dirty="0" err="1"/>
              <a:t>Paul</a:t>
            </a:r>
            <a:r>
              <a:rPr lang="el-GR" sz="1100" dirty="0"/>
              <a:t>.</a:t>
            </a:r>
          </a:p>
          <a:p>
            <a:pPr lvl="0"/>
            <a:r>
              <a:rPr lang="el-GR" sz="1100" dirty="0" err="1"/>
              <a:t>Apple</a:t>
            </a:r>
            <a:r>
              <a:rPr lang="el-GR" sz="1100" dirty="0"/>
              <a:t>, Μ. (1993). </a:t>
            </a:r>
            <a:r>
              <a:rPr lang="el-GR" sz="1100" i="1" dirty="0"/>
              <a:t>Εκπαίδευση και εξουσία</a:t>
            </a:r>
            <a:r>
              <a:rPr lang="el-GR" sz="1100" dirty="0"/>
              <a:t>. Θεσσαλονίκη: Παρατηρητής.</a:t>
            </a:r>
          </a:p>
          <a:p>
            <a:pPr lvl="0"/>
            <a:r>
              <a:rPr lang="en-GB" sz="1100" dirty="0"/>
              <a:t>Archer, M. (1979). </a:t>
            </a:r>
            <a:r>
              <a:rPr lang="en-GB" sz="1100" i="1" dirty="0"/>
              <a:t>Social Origins of Educational Systems</a:t>
            </a:r>
            <a:r>
              <a:rPr lang="en-GB" sz="1100" dirty="0"/>
              <a:t>. </a:t>
            </a:r>
            <a:r>
              <a:rPr lang="el-GR" sz="1100" dirty="0" err="1"/>
              <a:t>London</a:t>
            </a:r>
            <a:r>
              <a:rPr lang="el-GR" sz="1100" dirty="0"/>
              <a:t>: </a:t>
            </a:r>
            <a:r>
              <a:rPr lang="el-GR" sz="1100" dirty="0" err="1"/>
              <a:t>Sage</a:t>
            </a:r>
            <a:r>
              <a:rPr lang="el-GR" sz="1100" dirty="0"/>
              <a:t> </a:t>
            </a:r>
            <a:r>
              <a:rPr lang="el-GR" sz="1100" dirty="0" err="1"/>
              <a:t>Publications</a:t>
            </a:r>
            <a:r>
              <a:rPr lang="el-GR" sz="1100" dirty="0"/>
              <a:t>.</a:t>
            </a:r>
          </a:p>
          <a:p>
            <a:pPr lvl="0"/>
            <a:r>
              <a:rPr lang="en-US" sz="1100" dirty="0"/>
              <a:t>Banks</a:t>
            </a:r>
            <a:r>
              <a:rPr lang="el-GR" sz="1100" dirty="0"/>
              <a:t>, </a:t>
            </a:r>
            <a:r>
              <a:rPr lang="en-US" sz="1100" dirty="0"/>
              <a:t>O</a:t>
            </a:r>
            <a:r>
              <a:rPr lang="el-GR" sz="1100" dirty="0"/>
              <a:t>. (1983).</a:t>
            </a:r>
            <a:r>
              <a:rPr lang="el-GR" sz="1100" i="1" dirty="0"/>
              <a:t> </a:t>
            </a:r>
            <a:r>
              <a:rPr lang="en-US" sz="1100" i="1" dirty="0"/>
              <a:t>The Sociology of Education</a:t>
            </a:r>
            <a:r>
              <a:rPr lang="el-GR" sz="1100" dirty="0"/>
              <a:t>. </a:t>
            </a:r>
            <a:r>
              <a:rPr lang="en-US" sz="1100" dirty="0"/>
              <a:t>London</a:t>
            </a:r>
            <a:r>
              <a:rPr lang="el-GR" sz="1100" dirty="0"/>
              <a:t>: </a:t>
            </a:r>
            <a:r>
              <a:rPr lang="en-US" sz="1100" dirty="0"/>
              <a:t>B</a:t>
            </a:r>
            <a:r>
              <a:rPr lang="el-GR" sz="1100" dirty="0"/>
              <a:t>.</a:t>
            </a:r>
            <a:r>
              <a:rPr lang="en-US" sz="1100" dirty="0"/>
              <a:t>T</a:t>
            </a:r>
            <a:r>
              <a:rPr lang="el-GR" sz="1100" dirty="0"/>
              <a:t>. </a:t>
            </a:r>
            <a:r>
              <a:rPr lang="en-US" sz="1100" dirty="0" err="1"/>
              <a:t>Batsford</a:t>
            </a:r>
            <a:r>
              <a:rPr lang="en-US" sz="1100" dirty="0"/>
              <a:t> LTD</a:t>
            </a:r>
            <a:r>
              <a:rPr lang="el-GR" sz="1100" dirty="0"/>
              <a:t>.</a:t>
            </a:r>
          </a:p>
          <a:p>
            <a:pPr lvl="0"/>
            <a:r>
              <a:rPr lang="en-US" sz="1100" dirty="0"/>
              <a:t>Banks</a:t>
            </a:r>
            <a:r>
              <a:rPr lang="el-GR" sz="1100" dirty="0"/>
              <a:t>, </a:t>
            </a:r>
            <a:r>
              <a:rPr lang="en-US" sz="1100" dirty="0"/>
              <a:t>O</a:t>
            </a:r>
            <a:r>
              <a:rPr lang="el-GR" sz="1100" dirty="0"/>
              <a:t>. (</a:t>
            </a:r>
            <a:r>
              <a:rPr lang="el-GR" sz="1100" dirty="0" err="1"/>
              <a:t>χ.χ</a:t>
            </a:r>
            <a:r>
              <a:rPr lang="el-GR" sz="1100" dirty="0"/>
              <a:t>.). </a:t>
            </a:r>
            <a:r>
              <a:rPr lang="el-GR" sz="1100" i="1" dirty="0"/>
              <a:t>Η Κοινωνιολογία της Εκπαίδευσης.</a:t>
            </a:r>
            <a:r>
              <a:rPr lang="el-GR" sz="1100" dirty="0"/>
              <a:t> Θεσσαλονίκη: Παρατηρητής.</a:t>
            </a:r>
          </a:p>
          <a:p>
            <a:pPr lvl="0"/>
            <a:r>
              <a:rPr lang="en-GB" sz="1100" dirty="0"/>
              <a:t>Bernstein, B. (1977). </a:t>
            </a:r>
            <a:r>
              <a:rPr lang="en-GB" sz="1100" i="1" dirty="0"/>
              <a:t>Class, codes and control, vol. 3: towards a theory of educational transmissions</a:t>
            </a:r>
            <a:r>
              <a:rPr lang="en-GB" sz="1100" dirty="0"/>
              <a:t>. </a:t>
            </a:r>
            <a:r>
              <a:rPr lang="el-GR" sz="1100" dirty="0" err="1"/>
              <a:t>London</a:t>
            </a:r>
            <a:r>
              <a:rPr lang="el-GR" sz="1100" dirty="0"/>
              <a:t>: </a:t>
            </a:r>
            <a:r>
              <a:rPr lang="el-GR" sz="1100" dirty="0" err="1"/>
              <a:t>Routledge</a:t>
            </a:r>
            <a:r>
              <a:rPr lang="el-GR" sz="1100" dirty="0"/>
              <a:t> &amp; </a:t>
            </a:r>
            <a:r>
              <a:rPr lang="el-GR" sz="1100" dirty="0" err="1"/>
              <a:t>Kegan</a:t>
            </a:r>
            <a:r>
              <a:rPr lang="el-GR" sz="1100" dirty="0"/>
              <a:t> </a:t>
            </a:r>
            <a:r>
              <a:rPr lang="el-GR" sz="1100" dirty="0" err="1"/>
              <a:t>Paul</a:t>
            </a:r>
            <a:r>
              <a:rPr lang="el-GR" sz="1100" dirty="0"/>
              <a:t>.</a:t>
            </a:r>
          </a:p>
          <a:p>
            <a:pPr lvl="0"/>
            <a:r>
              <a:rPr lang="el-GR" sz="1100" dirty="0" err="1"/>
              <a:t>Bernstein</a:t>
            </a:r>
            <a:r>
              <a:rPr lang="el-GR" sz="1100" dirty="0"/>
              <a:t>, B. (1989). </a:t>
            </a:r>
            <a:r>
              <a:rPr lang="el-GR" sz="1100" i="1" dirty="0"/>
              <a:t>Παιδαγωγικοί κώδικες και κοινωνικός έλεγχος</a:t>
            </a:r>
            <a:r>
              <a:rPr lang="el-GR" sz="1100" dirty="0"/>
              <a:t>. Αθήνα: Αλεξάνδρεια.</a:t>
            </a:r>
          </a:p>
          <a:p>
            <a:pPr lvl="0"/>
            <a:r>
              <a:rPr lang="el-GR" sz="1100" dirty="0" err="1"/>
              <a:t>Bernstein</a:t>
            </a:r>
            <a:r>
              <a:rPr lang="el-GR" sz="1100" dirty="0"/>
              <a:t>, B. (1998). Συνέντευξη με τον Ι. Σολομών, Παιδαγωγική, ταυτότητες, σύνορα. Μιλώντας για μια θεωρία συμβολικού ελέγχου. </a:t>
            </a:r>
            <a:r>
              <a:rPr lang="el-GR" sz="1100" i="1" dirty="0"/>
              <a:t>Σύγχρονα Θέματα</a:t>
            </a:r>
            <a:r>
              <a:rPr lang="en-GB" sz="1100" dirty="0"/>
              <a:t>, 66, 125-134.</a:t>
            </a:r>
            <a:endParaRPr lang="el-GR" sz="1100" dirty="0"/>
          </a:p>
          <a:p>
            <a:pPr lvl="0"/>
            <a:r>
              <a:rPr lang="el-GR" sz="1100" dirty="0" err="1"/>
              <a:t>Blackledge</a:t>
            </a:r>
            <a:r>
              <a:rPr lang="el-GR" sz="1100" dirty="0"/>
              <a:t>, D. &amp; </a:t>
            </a:r>
            <a:r>
              <a:rPr lang="el-GR" sz="1100" dirty="0" err="1"/>
              <a:t>Hunt</a:t>
            </a:r>
            <a:r>
              <a:rPr lang="el-GR" sz="1100" dirty="0"/>
              <a:t>, B., (1995). </a:t>
            </a:r>
            <a:r>
              <a:rPr lang="el-GR" sz="1100" i="1" dirty="0"/>
              <a:t>Η Κοινωνιολογία της Εκπαίδευσης</a:t>
            </a:r>
            <a:r>
              <a:rPr lang="el-GR" sz="1100" dirty="0"/>
              <a:t>. Αθήνα: Έκφραση.</a:t>
            </a:r>
          </a:p>
          <a:p>
            <a:pPr lvl="0"/>
            <a:r>
              <a:rPr lang="en-GB" sz="1100" dirty="0" err="1"/>
              <a:t>Bourdieu</a:t>
            </a:r>
            <a:r>
              <a:rPr lang="el-GR" sz="1100" dirty="0"/>
              <a:t>, </a:t>
            </a:r>
            <a:r>
              <a:rPr lang="en-GB" sz="1100" dirty="0"/>
              <a:t>P</a:t>
            </a:r>
            <a:r>
              <a:rPr lang="el-GR" sz="1100" dirty="0"/>
              <a:t>. (1993). </a:t>
            </a:r>
            <a:r>
              <a:rPr lang="el-GR" sz="1100" i="1" dirty="0"/>
              <a:t>Οι κληρονόμοι: οι φοιτητές και η κουλτούρα</a:t>
            </a:r>
            <a:r>
              <a:rPr lang="el-GR" sz="1100" dirty="0"/>
              <a:t>. Αθήνα</a:t>
            </a:r>
            <a:r>
              <a:rPr lang="en-GB" sz="1100" dirty="0"/>
              <a:t>: </a:t>
            </a:r>
            <a:r>
              <a:rPr lang="el-GR" sz="1100" dirty="0"/>
              <a:t>Ινστιτούτο του βιβλίου</a:t>
            </a:r>
            <a:r>
              <a:rPr lang="en-GB" sz="1100" dirty="0"/>
              <a:t>-</a:t>
            </a:r>
            <a:r>
              <a:rPr lang="el-GR" sz="1100" dirty="0"/>
              <a:t>Μ</a:t>
            </a:r>
            <a:r>
              <a:rPr lang="en-GB" sz="1100" dirty="0"/>
              <a:t>. </a:t>
            </a:r>
            <a:r>
              <a:rPr lang="el-GR" sz="1100" dirty="0"/>
              <a:t>Καρδαμίτσα.</a:t>
            </a:r>
          </a:p>
          <a:p>
            <a:pPr lvl="0"/>
            <a:r>
              <a:rPr lang="en-GB" sz="1100" dirty="0" err="1"/>
              <a:t>Bourdieu</a:t>
            </a:r>
            <a:r>
              <a:rPr lang="en-GB" sz="1100" dirty="0"/>
              <a:t>, P., </a:t>
            </a:r>
            <a:r>
              <a:rPr lang="en-GB" sz="1100" dirty="0" err="1"/>
              <a:t>Passeron</a:t>
            </a:r>
            <a:r>
              <a:rPr lang="en-GB" sz="1100" dirty="0"/>
              <a:t>, J. C. (1976). </a:t>
            </a:r>
            <a:r>
              <a:rPr lang="en-GB" sz="1100" i="1" dirty="0"/>
              <a:t>Reproduction in education, society and culture</a:t>
            </a:r>
            <a:r>
              <a:rPr lang="en-GB" sz="1100" dirty="0"/>
              <a:t>. London: Sage. </a:t>
            </a:r>
            <a:endParaRPr lang="el-GR" sz="1100" dirty="0"/>
          </a:p>
          <a:p>
            <a:pPr lvl="0"/>
            <a:r>
              <a:rPr lang="en-GB" sz="1100" dirty="0"/>
              <a:t>Bowles, S., </a:t>
            </a:r>
            <a:r>
              <a:rPr lang="en-GB" sz="1100" dirty="0" err="1"/>
              <a:t>Gintis</a:t>
            </a:r>
            <a:r>
              <a:rPr lang="en-GB" sz="1100" dirty="0"/>
              <a:t>, H. (1976). </a:t>
            </a:r>
            <a:r>
              <a:rPr lang="en-GB" sz="1100" i="1" dirty="0"/>
              <a:t>Schooling in capitalistic America. Educational reform and the contradictions of economic life</a:t>
            </a:r>
            <a:r>
              <a:rPr lang="en-GB" sz="1100" dirty="0"/>
              <a:t>. New York: Basics.</a:t>
            </a:r>
            <a:endParaRPr lang="el-GR" sz="1100" dirty="0"/>
          </a:p>
          <a:p>
            <a:pPr lvl="0"/>
            <a:r>
              <a:rPr lang="el-GR" sz="1100" dirty="0" err="1"/>
              <a:t>Debesse</a:t>
            </a:r>
            <a:r>
              <a:rPr lang="el-GR" sz="1100" dirty="0"/>
              <a:t>, Μ. &amp; </a:t>
            </a:r>
            <a:r>
              <a:rPr lang="el-GR" sz="1100" dirty="0" err="1"/>
              <a:t>Mialaret</a:t>
            </a:r>
            <a:r>
              <a:rPr lang="el-GR" sz="1100" dirty="0"/>
              <a:t>, G. (1985). </a:t>
            </a:r>
            <a:r>
              <a:rPr lang="el-GR" sz="1100" i="1" dirty="0"/>
              <a:t>Οι Παιδαγωγικές Επιστήμες: Κοινωνιολογία της Παιδείας</a:t>
            </a:r>
            <a:r>
              <a:rPr lang="el-GR" sz="1100" dirty="0"/>
              <a:t> (</a:t>
            </a:r>
            <a:r>
              <a:rPr lang="el-GR" sz="1100" dirty="0" err="1"/>
              <a:t>τομ</a:t>
            </a:r>
            <a:r>
              <a:rPr lang="el-GR" sz="1100" dirty="0"/>
              <a:t>. 6). Αθήνα: Δίπτυχο.</a:t>
            </a:r>
          </a:p>
          <a:p>
            <a:pPr lvl="0"/>
            <a:r>
              <a:rPr lang="en-US" sz="1100" dirty="0" err="1"/>
              <a:t>Dottrens</a:t>
            </a:r>
            <a:r>
              <a:rPr lang="el-GR" sz="1100" dirty="0"/>
              <a:t>, </a:t>
            </a:r>
            <a:r>
              <a:rPr lang="en-US" sz="1100" dirty="0"/>
              <a:t>R</a:t>
            </a:r>
            <a:r>
              <a:rPr lang="el-GR" sz="1100" dirty="0"/>
              <a:t>. (1957). </a:t>
            </a:r>
            <a:r>
              <a:rPr lang="el-GR" sz="1100" i="1" dirty="0"/>
              <a:t>Αγωγή και δημοκρατία</a:t>
            </a:r>
            <a:r>
              <a:rPr lang="el-GR" sz="1100" dirty="0"/>
              <a:t> (Γ. Α. </a:t>
            </a:r>
            <a:r>
              <a:rPr lang="el-GR" sz="1100" dirty="0" err="1"/>
              <a:t>Βασδέκης</a:t>
            </a:r>
            <a:r>
              <a:rPr lang="el-GR" sz="1100" dirty="0"/>
              <a:t> </a:t>
            </a:r>
            <a:r>
              <a:rPr lang="el-GR" sz="1100" dirty="0" err="1"/>
              <a:t>Μετάφρ</a:t>
            </a:r>
            <a:r>
              <a:rPr lang="el-GR" sz="1100" dirty="0"/>
              <a:t>.). Αθήνα: Ε.Σ.Ε.Β.</a:t>
            </a:r>
          </a:p>
          <a:p>
            <a:pPr lvl="0"/>
            <a:r>
              <a:rPr lang="en-US" sz="1100" dirty="0"/>
              <a:t>Fischer</a:t>
            </a:r>
            <a:r>
              <a:rPr lang="el-GR" sz="1100" dirty="0"/>
              <a:t>, </a:t>
            </a:r>
            <a:r>
              <a:rPr lang="en-US" sz="1100" dirty="0"/>
              <a:t>L</a:t>
            </a:r>
            <a:r>
              <a:rPr lang="el-GR" sz="1100" dirty="0"/>
              <a:t>. (2006). </a:t>
            </a:r>
            <a:r>
              <a:rPr lang="el-GR" sz="1100" i="1" dirty="0"/>
              <a:t>Κοινωνιολογία του σχολείου</a:t>
            </a:r>
            <a:r>
              <a:rPr lang="el-GR" sz="1100" dirty="0"/>
              <a:t>. Αθήνα: Μεταίχμιο.</a:t>
            </a:r>
          </a:p>
          <a:p>
            <a:pPr lvl="0"/>
            <a:r>
              <a:rPr lang="en-US" sz="1100" dirty="0" err="1"/>
              <a:t>Giddens</a:t>
            </a:r>
            <a:r>
              <a:rPr lang="el-GR" sz="1100" dirty="0"/>
              <a:t>, </a:t>
            </a:r>
            <a:r>
              <a:rPr lang="en-US" sz="1100" dirty="0"/>
              <a:t>A</a:t>
            </a:r>
            <a:r>
              <a:rPr lang="el-GR" sz="1100" dirty="0"/>
              <a:t>. (2002). </a:t>
            </a:r>
            <a:r>
              <a:rPr lang="el-GR" sz="1100" i="1" dirty="0"/>
              <a:t>Κοινωνιολογία</a:t>
            </a:r>
            <a:r>
              <a:rPr lang="el-GR" sz="1100" dirty="0"/>
              <a:t>. Αθήνα: </a:t>
            </a:r>
            <a:r>
              <a:rPr lang="el-GR" sz="1100" dirty="0" err="1"/>
              <a:t>Gutenberg</a:t>
            </a:r>
            <a:r>
              <a:rPr lang="el-GR" sz="1100" dirty="0"/>
              <a:t>.</a:t>
            </a:r>
          </a:p>
          <a:p>
            <a:pPr lvl="0"/>
            <a:r>
              <a:rPr lang="en-US" sz="1100" dirty="0" err="1"/>
              <a:t>Giddens</a:t>
            </a:r>
            <a:r>
              <a:rPr lang="el-GR" sz="1100" dirty="0"/>
              <a:t>, Α. (Δ. Τσαούσης, </a:t>
            </a:r>
            <a:r>
              <a:rPr lang="el-GR" sz="1100" dirty="0" err="1"/>
              <a:t>Επιμ</a:t>
            </a:r>
            <a:r>
              <a:rPr lang="el-GR" sz="1100" dirty="0"/>
              <a:t>.-</a:t>
            </a:r>
            <a:r>
              <a:rPr lang="el-GR" sz="1100" dirty="0" err="1"/>
              <a:t>Μετάφρ</a:t>
            </a:r>
            <a:r>
              <a:rPr lang="el-GR" sz="1100" dirty="0"/>
              <a:t>.) (2002). </a:t>
            </a:r>
            <a:r>
              <a:rPr lang="el-GR" sz="1100" i="1" dirty="0"/>
              <a:t>Κοινωνιολογία</a:t>
            </a:r>
            <a:r>
              <a:rPr lang="el-GR" sz="1100" dirty="0"/>
              <a:t>. Αθήνα: </a:t>
            </a:r>
            <a:r>
              <a:rPr lang="en-US" sz="1100" dirty="0"/>
              <a:t>Gutenberg</a:t>
            </a:r>
            <a:r>
              <a:rPr lang="el-GR" sz="1100" dirty="0"/>
              <a:t>.</a:t>
            </a:r>
          </a:p>
          <a:p>
            <a:pPr lvl="0"/>
            <a:r>
              <a:rPr lang="en-GB" sz="1100" dirty="0"/>
              <a:t>Giroux, H.A. (1981). </a:t>
            </a:r>
            <a:r>
              <a:rPr lang="en-GB" sz="1100" i="1" dirty="0"/>
              <a:t>Ideology, Culture and the Process of Schooling</a:t>
            </a:r>
            <a:r>
              <a:rPr lang="en-GB" sz="1100" dirty="0"/>
              <a:t>. Philadelphia: </a:t>
            </a:r>
            <a:r>
              <a:rPr lang="en-GB" sz="1100" dirty="0" err="1"/>
              <a:t>Temle</a:t>
            </a:r>
            <a:r>
              <a:rPr lang="en-GB" sz="1100" dirty="0"/>
              <a:t> University Press.</a:t>
            </a:r>
            <a:endParaRPr lang="el-GR" sz="1100" dirty="0"/>
          </a:p>
          <a:p>
            <a:pPr lvl="0"/>
            <a:r>
              <a:rPr lang="el-GR" sz="1100" dirty="0" err="1"/>
              <a:t>Hargreaves</a:t>
            </a:r>
            <a:r>
              <a:rPr lang="el-GR" sz="1100" dirty="0"/>
              <a:t>, A. (1995). Νοοτροπίες των εκπαιδευτικών: ένας στόχος αλλαγής. Στο A. </a:t>
            </a:r>
            <a:r>
              <a:rPr lang="el-GR" sz="1100" dirty="0" err="1"/>
              <a:t>Hargreaves</a:t>
            </a:r>
            <a:r>
              <a:rPr lang="el-GR" sz="1100" dirty="0"/>
              <a:t>, G. </a:t>
            </a:r>
            <a:r>
              <a:rPr lang="el-GR" sz="1100" dirty="0" err="1"/>
              <a:t>Fullan</a:t>
            </a:r>
            <a:r>
              <a:rPr lang="el-GR" sz="1100" dirty="0"/>
              <a:t> (</a:t>
            </a:r>
            <a:r>
              <a:rPr lang="el-GR" sz="1100" dirty="0" err="1"/>
              <a:t>Επιμ</a:t>
            </a:r>
            <a:r>
              <a:rPr lang="el-GR" sz="1100" dirty="0"/>
              <a:t>.), </a:t>
            </a:r>
            <a:r>
              <a:rPr lang="el-GR" sz="1100" i="1" dirty="0"/>
              <a:t>Η εξέλιξη των εκπαιδευτικών</a:t>
            </a:r>
            <a:r>
              <a:rPr lang="el-GR" sz="1100" dirty="0"/>
              <a:t>. Αθήνα: Πατάκης, 329-365.</a:t>
            </a:r>
          </a:p>
          <a:p>
            <a:pPr lvl="0"/>
            <a:endParaRPr lang="el-GR" sz="2200" i="1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1" name="Rectangle 3"/>
          <p:cNvSpPr>
            <a:spLocks noGrp="1"/>
          </p:cNvSpPr>
          <p:nvPr>
            <p:ph type="body" idx="4294967295"/>
          </p:nvPr>
        </p:nvSpPr>
        <p:spPr>
          <a:xfrm>
            <a:off x="179512" y="260648"/>
            <a:ext cx="8244408" cy="6408712"/>
          </a:xfrm>
        </p:spPr>
        <p:txBody>
          <a:bodyPr/>
          <a:lstStyle/>
          <a:p>
            <a:pPr lvl="0"/>
            <a:r>
              <a:rPr lang="el-GR" sz="1100" dirty="0" err="1"/>
              <a:t>Hargreaves</a:t>
            </a:r>
            <a:r>
              <a:rPr lang="el-GR" sz="1100" dirty="0"/>
              <a:t>, A. (1999). Ο χρόνος και η εργασία των εκπαιδευτικών: μια ανάλυση της θεωρίας της εντατικοποίησης. Στο </a:t>
            </a:r>
            <a:r>
              <a:rPr lang="el-GR" sz="1100" i="1" dirty="0"/>
              <a:t>Εκπαιδευτική Έρευνα στην Πράξη</a:t>
            </a:r>
            <a:r>
              <a:rPr lang="el-GR" sz="1100" dirty="0"/>
              <a:t>, τ. Β’. Πάτρα: ΕΑΠ, 127-153.</a:t>
            </a:r>
          </a:p>
          <a:p>
            <a:pPr lvl="0"/>
            <a:r>
              <a:rPr lang="el-GR" sz="1100" dirty="0" err="1"/>
              <a:t>Hargreaves</a:t>
            </a:r>
            <a:r>
              <a:rPr lang="el-GR" sz="1100" dirty="0"/>
              <a:t>, D. (1997). Αντιδράσεις στην </a:t>
            </a:r>
            <a:r>
              <a:rPr lang="el-GR" sz="1100" dirty="0" err="1"/>
              <a:t>ετικετοποίηση</a:t>
            </a:r>
            <a:r>
              <a:rPr lang="el-GR" sz="1100" dirty="0"/>
              <a:t>. Στο Γ. </a:t>
            </a:r>
            <a:r>
              <a:rPr lang="el-GR" sz="1100" dirty="0" err="1"/>
              <a:t>Μιχαλακόπουλος</a:t>
            </a:r>
            <a:r>
              <a:rPr lang="el-GR" sz="1100" dirty="0"/>
              <a:t>, </a:t>
            </a:r>
            <a:r>
              <a:rPr lang="el-GR" sz="1100" i="1" dirty="0"/>
              <a:t>Το σχολείο και η σχολική τάξη</a:t>
            </a:r>
            <a:r>
              <a:rPr lang="el-GR" sz="1100" dirty="0"/>
              <a:t>. Θεσσαλονίκη: Αφοί Κυριακίδη, 489-507.</a:t>
            </a:r>
          </a:p>
          <a:p>
            <a:pPr lvl="0"/>
            <a:r>
              <a:rPr lang="el-GR" sz="1100" dirty="0" err="1"/>
              <a:t>Hughes</a:t>
            </a:r>
            <a:r>
              <a:rPr lang="el-GR" sz="1100" dirty="0"/>
              <a:t>, Μ. &amp; </a:t>
            </a:r>
            <a:r>
              <a:rPr lang="en-US" sz="1100" dirty="0" err="1"/>
              <a:t>Kroehler</a:t>
            </a:r>
            <a:r>
              <a:rPr lang="el-GR" sz="1100" dirty="0"/>
              <a:t>, </a:t>
            </a:r>
            <a:r>
              <a:rPr lang="en-US" sz="1100" dirty="0"/>
              <a:t>C</a:t>
            </a:r>
            <a:r>
              <a:rPr lang="el-GR" sz="1100" dirty="0"/>
              <a:t>. (2007). </a:t>
            </a:r>
            <a:r>
              <a:rPr lang="el-GR" sz="1100" i="1" dirty="0"/>
              <a:t>Κοινωνιολογία. Οι βασικές έννοιες</a:t>
            </a:r>
            <a:r>
              <a:rPr lang="el-GR" sz="1100" dirty="0"/>
              <a:t> (</a:t>
            </a:r>
            <a:r>
              <a:rPr lang="el-GR" sz="1100" dirty="0" err="1"/>
              <a:t>Εισαγ</a:t>
            </a:r>
            <a:r>
              <a:rPr lang="el-GR" sz="1100" dirty="0"/>
              <a:t>. &amp; Επιστ. </a:t>
            </a:r>
            <a:r>
              <a:rPr lang="el-GR" sz="1100" dirty="0" err="1"/>
              <a:t>Επιμέλ</a:t>
            </a:r>
            <a:r>
              <a:rPr lang="el-GR" sz="1100" dirty="0"/>
              <a:t>.: Θ. </a:t>
            </a:r>
            <a:r>
              <a:rPr lang="el-GR" sz="1100" dirty="0" err="1"/>
              <a:t>Ιωσηφίδης</a:t>
            </a:r>
            <a:r>
              <a:rPr lang="el-GR" sz="1100" dirty="0"/>
              <a:t>). Αθήνα: Κριτική.</a:t>
            </a:r>
          </a:p>
          <a:p>
            <a:pPr lvl="0"/>
            <a:r>
              <a:rPr lang="el-GR" sz="1100" dirty="0" err="1"/>
              <a:t>Husen</a:t>
            </a:r>
            <a:r>
              <a:rPr lang="el-GR" sz="1100" dirty="0"/>
              <a:t>, T. (1992). </a:t>
            </a:r>
            <a:r>
              <a:rPr lang="el-GR" sz="1100" i="1" dirty="0"/>
              <a:t>Η αμφισβήτηση του σχολείου</a:t>
            </a:r>
            <a:r>
              <a:rPr lang="el-GR" sz="1100" dirty="0"/>
              <a:t>. Αθήνα: Προτάσεις.</a:t>
            </a:r>
          </a:p>
          <a:p>
            <a:pPr lvl="0"/>
            <a:r>
              <a:rPr lang="en-GB" sz="1100" dirty="0"/>
              <a:t>Jencks, C. (1972). </a:t>
            </a:r>
            <a:r>
              <a:rPr lang="en-GB" sz="1100" i="1" dirty="0"/>
              <a:t>Inequality. A Reassessment of the Effect of the Family and Schooling in America</a:t>
            </a:r>
            <a:r>
              <a:rPr lang="en-GB" sz="1100" dirty="0"/>
              <a:t>. New </a:t>
            </a:r>
            <a:r>
              <a:rPr lang="el-GR" sz="1100" dirty="0" err="1"/>
              <a:t>York</a:t>
            </a:r>
            <a:r>
              <a:rPr lang="el-GR" sz="1100" dirty="0"/>
              <a:t>: </a:t>
            </a:r>
            <a:r>
              <a:rPr lang="el-GR" sz="1100" dirty="0" err="1"/>
              <a:t>Harper</a:t>
            </a:r>
            <a:r>
              <a:rPr lang="el-GR" sz="1100" dirty="0"/>
              <a:t> </a:t>
            </a:r>
            <a:r>
              <a:rPr lang="el-GR" sz="1100" dirty="0" err="1"/>
              <a:t>Colophon</a:t>
            </a:r>
            <a:r>
              <a:rPr lang="el-GR" sz="1100" dirty="0"/>
              <a:t> </a:t>
            </a:r>
            <a:r>
              <a:rPr lang="el-GR" sz="1100" dirty="0" err="1"/>
              <a:t>Books</a:t>
            </a:r>
            <a:r>
              <a:rPr lang="el-GR" sz="1100" dirty="0"/>
              <a:t>.</a:t>
            </a:r>
          </a:p>
          <a:p>
            <a:pPr lvl="0"/>
            <a:r>
              <a:rPr lang="el-GR" sz="1100" dirty="0" err="1"/>
              <a:t>Lacey</a:t>
            </a:r>
            <a:r>
              <a:rPr lang="el-GR" sz="1100" dirty="0"/>
              <a:t>, C. (1999). Κοινωνιολογικά προβλήματα στην έρευνα πεδίου: σύνοψη της μεθοδολογίας στο πρότυπο δημόσιου σχολείου του </a:t>
            </a:r>
            <a:r>
              <a:rPr lang="el-GR" sz="1100" dirty="0" err="1"/>
              <a:t>Hightown</a:t>
            </a:r>
            <a:r>
              <a:rPr lang="el-GR" sz="1100" dirty="0"/>
              <a:t>. Στο </a:t>
            </a:r>
            <a:r>
              <a:rPr lang="el-GR" sz="1100" dirty="0" err="1"/>
              <a:t>Hammersley</a:t>
            </a:r>
            <a:r>
              <a:rPr lang="el-GR" sz="1100" dirty="0"/>
              <a:t> (</a:t>
            </a:r>
            <a:r>
              <a:rPr lang="el-GR" sz="1100" dirty="0" err="1"/>
              <a:t>Επιμ</a:t>
            </a:r>
            <a:r>
              <a:rPr lang="el-GR" sz="1100" dirty="0"/>
              <a:t>.) </a:t>
            </a:r>
            <a:r>
              <a:rPr lang="el-GR" sz="1100" i="1" dirty="0"/>
              <a:t>Εκπαιδευτική έρευνα στην πράξη. </a:t>
            </a:r>
            <a:r>
              <a:rPr lang="el-GR" sz="1100" i="1" dirty="0" err="1"/>
              <a:t>τ.Α</a:t>
            </a:r>
            <a:r>
              <a:rPr lang="el-GR" sz="1100" i="1" dirty="0"/>
              <a:t>’ Εκπαιδευτική έρευνα: τρέχοντα θέματα</a:t>
            </a:r>
            <a:r>
              <a:rPr lang="el-GR" sz="1100" dirty="0"/>
              <a:t>. Πάτρα: ΑΕΠ, 163-182.</a:t>
            </a:r>
          </a:p>
          <a:p>
            <a:pPr lvl="0"/>
            <a:r>
              <a:rPr lang="el-GR" sz="1100" dirty="0"/>
              <a:t> </a:t>
            </a:r>
            <a:r>
              <a:rPr lang="el-GR" sz="1100" dirty="0" err="1"/>
              <a:t>Muhlbauer</a:t>
            </a:r>
            <a:r>
              <a:rPr lang="el-GR" sz="1100" dirty="0"/>
              <a:t>, K. R. (1985). </a:t>
            </a:r>
            <a:r>
              <a:rPr lang="el-GR" sz="1100" i="1" dirty="0"/>
              <a:t>Κοινωνικοποίηση: Θεωρία και έρευνα</a:t>
            </a:r>
            <a:r>
              <a:rPr lang="el-GR" sz="1100" dirty="0"/>
              <a:t>. Θεσσαλονίκη: Αφοί Κυριακίδη.</a:t>
            </a:r>
          </a:p>
          <a:p>
            <a:pPr lvl="0"/>
            <a:r>
              <a:rPr lang="el-GR" sz="1100" dirty="0" err="1"/>
              <a:t>Queiroz</a:t>
            </a:r>
            <a:r>
              <a:rPr lang="el-GR" sz="1100" dirty="0"/>
              <a:t>, J.-M. (2000). </a:t>
            </a:r>
            <a:r>
              <a:rPr lang="el-GR" sz="1100" i="1" dirty="0"/>
              <a:t>Το σχολείο και οι Κοινωνιολογίες του</a:t>
            </a:r>
            <a:r>
              <a:rPr lang="el-GR" sz="1100" dirty="0"/>
              <a:t>. (</a:t>
            </a:r>
            <a:r>
              <a:rPr lang="el-GR" sz="1100" dirty="0" err="1"/>
              <a:t>Μτφρ</a:t>
            </a:r>
            <a:r>
              <a:rPr lang="el-GR" sz="1100" dirty="0"/>
              <a:t>.: Ι. Χριστοδούλου, Γ. </a:t>
            </a:r>
            <a:r>
              <a:rPr lang="el-GR" sz="1100" dirty="0" err="1"/>
              <a:t>Σταμέλος</a:t>
            </a:r>
            <a:r>
              <a:rPr lang="el-GR" sz="1100" dirty="0"/>
              <a:t>). Αθήνα: </a:t>
            </a:r>
            <a:r>
              <a:rPr lang="el-GR" sz="1100" dirty="0" err="1"/>
              <a:t>Gutenberg</a:t>
            </a:r>
            <a:r>
              <a:rPr lang="el-GR" sz="1100" dirty="0"/>
              <a:t>.</a:t>
            </a:r>
          </a:p>
          <a:p>
            <a:pPr lvl="0"/>
            <a:r>
              <a:rPr lang="el-GR" sz="1100" dirty="0" err="1"/>
              <a:t>Reich</a:t>
            </a:r>
            <a:r>
              <a:rPr lang="el-GR" sz="1100" dirty="0"/>
              <a:t>, H. (1997). ‘Ευρωπαϊκή’ και διαπολιτισμική εκπαίδευση: ένα αταίριαστο ζευγάρι. Στο Μ. </a:t>
            </a:r>
            <a:r>
              <a:rPr lang="el-GR" sz="1100" dirty="0" err="1"/>
              <a:t>Βάμβουκας</a:t>
            </a:r>
            <a:r>
              <a:rPr lang="el-GR" sz="1100" dirty="0"/>
              <a:t>, Α. </a:t>
            </a:r>
            <a:r>
              <a:rPr lang="el-GR" sz="1100" dirty="0" err="1"/>
              <a:t>Χουρδάκης</a:t>
            </a:r>
            <a:r>
              <a:rPr lang="el-GR" sz="1100" dirty="0"/>
              <a:t> (</a:t>
            </a:r>
            <a:r>
              <a:rPr lang="el-GR" sz="1100" dirty="0" err="1"/>
              <a:t>Επιμ</a:t>
            </a:r>
            <a:r>
              <a:rPr lang="el-GR" sz="1100" dirty="0"/>
              <a:t>.) </a:t>
            </a:r>
            <a:r>
              <a:rPr lang="el-GR" sz="1100" i="1" dirty="0"/>
              <a:t>Παιδαγωγική επιστήμη στην Ελλάδα και στην Ευρώπη</a:t>
            </a:r>
            <a:r>
              <a:rPr lang="el-GR" sz="1100" dirty="0"/>
              <a:t>. Αθήνα: Ελληνικά Γράμματα, 68-77.</a:t>
            </a:r>
          </a:p>
          <a:p>
            <a:pPr lvl="0"/>
            <a:r>
              <a:rPr lang="el-GR" sz="1100" dirty="0" err="1"/>
              <a:t>Schultz</a:t>
            </a:r>
            <a:r>
              <a:rPr lang="el-GR" sz="1100" dirty="0"/>
              <a:t>, </a:t>
            </a:r>
            <a:r>
              <a:rPr lang="el-GR" sz="1100" dirty="0" err="1"/>
              <a:t>Th</a:t>
            </a:r>
            <a:r>
              <a:rPr lang="el-GR" sz="1100" dirty="0"/>
              <a:t>. (1973). </a:t>
            </a:r>
            <a:r>
              <a:rPr lang="el-GR" sz="1100" i="1" dirty="0"/>
              <a:t>Η οικονομική αξία της εκπαιδεύσεως</a:t>
            </a:r>
            <a:r>
              <a:rPr lang="el-GR" sz="1100" dirty="0"/>
              <a:t>. Αθήνα: </a:t>
            </a:r>
            <a:r>
              <a:rPr lang="el-GR" sz="1100" dirty="0" err="1"/>
              <a:t>Παπαζήσης</a:t>
            </a:r>
            <a:r>
              <a:rPr lang="el-GR" sz="1100" dirty="0"/>
              <a:t>.</a:t>
            </a:r>
          </a:p>
          <a:p>
            <a:pPr lvl="0"/>
            <a:r>
              <a:rPr lang="el-GR" sz="1100" dirty="0" err="1"/>
              <a:t>Toρ</a:t>
            </a:r>
            <a:r>
              <a:rPr lang="el-GR" sz="1100" dirty="0"/>
              <a:t>, Μ. (1977). </a:t>
            </a:r>
            <a:r>
              <a:rPr lang="el-GR" sz="1100" i="1" dirty="0"/>
              <a:t>Ο δείκτης νοημοσύνης</a:t>
            </a:r>
            <a:r>
              <a:rPr lang="el-GR" sz="1100" dirty="0"/>
              <a:t>. Αθήνα: </a:t>
            </a:r>
            <a:r>
              <a:rPr lang="el-GR" sz="1100" dirty="0" err="1"/>
              <a:t>Ράππας</a:t>
            </a:r>
            <a:r>
              <a:rPr lang="el-GR" sz="1100" dirty="0"/>
              <a:t>.</a:t>
            </a:r>
          </a:p>
          <a:p>
            <a:pPr lvl="0"/>
            <a:r>
              <a:rPr lang="el-GR" sz="1100" dirty="0" err="1"/>
              <a:t>Unesco</a:t>
            </a:r>
            <a:r>
              <a:rPr lang="el-GR" sz="1100" dirty="0"/>
              <a:t>. Έκθεση της Διεθνούς Επιτροπής για την Εκπαίδευση στον 21ο αιώνα, υπό την Προεδρία του </a:t>
            </a:r>
            <a:r>
              <a:rPr lang="en-US" sz="1100" dirty="0"/>
              <a:t>Jacques </a:t>
            </a:r>
            <a:r>
              <a:rPr lang="en-US" sz="1100" dirty="0" err="1"/>
              <a:t>Delors</a:t>
            </a:r>
            <a:r>
              <a:rPr lang="el-GR" sz="1100" dirty="0"/>
              <a:t>. (2002). </a:t>
            </a:r>
            <a:r>
              <a:rPr lang="el-GR" sz="1100" i="1" dirty="0"/>
              <a:t>Εκπαίδευση. Ο θησαυρός που κρύβει μέσα της</a:t>
            </a:r>
            <a:r>
              <a:rPr lang="el-GR" sz="1100" dirty="0"/>
              <a:t>. (Μετ. ΚΕΕ). Αθήνα: </a:t>
            </a:r>
            <a:r>
              <a:rPr lang="el-GR" sz="1100" dirty="0" err="1"/>
              <a:t>Gutenberg</a:t>
            </a:r>
            <a:r>
              <a:rPr lang="el-GR" sz="1100" dirty="0"/>
              <a:t>.</a:t>
            </a:r>
          </a:p>
          <a:p>
            <a:pPr lvl="0"/>
            <a:r>
              <a:rPr lang="en-GB" sz="1100" dirty="0" err="1"/>
              <a:t>Unisef</a:t>
            </a:r>
            <a:r>
              <a:rPr lang="en-GB" sz="1100" dirty="0"/>
              <a:t> (2005). </a:t>
            </a:r>
            <a:r>
              <a:rPr lang="en-GB" sz="1100" i="1" dirty="0"/>
              <a:t>Progress for children. A report card on gender parity and primary education</a:t>
            </a:r>
            <a:r>
              <a:rPr lang="en-GB" sz="1100" dirty="0"/>
              <a:t>. </a:t>
            </a:r>
            <a:r>
              <a:rPr lang="en-GB" sz="1100" dirty="0" err="1"/>
              <a:t>Unisef</a:t>
            </a:r>
            <a:r>
              <a:rPr lang="el-GR" sz="1100" dirty="0"/>
              <a:t>.</a:t>
            </a:r>
          </a:p>
          <a:p>
            <a:pPr lvl="0"/>
            <a:r>
              <a:rPr lang="en-GB" sz="1100" dirty="0"/>
              <a:t>Young, M., </a:t>
            </a:r>
            <a:r>
              <a:rPr lang="en-GB" sz="1100" dirty="0" err="1"/>
              <a:t>Whitty</a:t>
            </a:r>
            <a:r>
              <a:rPr lang="en-GB" sz="1100" dirty="0"/>
              <a:t>, G. (1977). </a:t>
            </a:r>
            <a:r>
              <a:rPr lang="en-GB" sz="1100" i="1" dirty="0"/>
              <a:t>Society, State and Schooling</a:t>
            </a:r>
            <a:r>
              <a:rPr lang="en-GB" sz="1100" dirty="0"/>
              <a:t>. </a:t>
            </a:r>
            <a:r>
              <a:rPr lang="en-GB" sz="1100" dirty="0" err="1"/>
              <a:t>Ringmer</a:t>
            </a:r>
            <a:r>
              <a:rPr lang="en-GB" sz="1100" dirty="0"/>
              <a:t>: </a:t>
            </a:r>
            <a:r>
              <a:rPr lang="en-GB" sz="1100" dirty="0" err="1"/>
              <a:t>Falmer</a:t>
            </a:r>
            <a:r>
              <a:rPr lang="en-GB" sz="1100" dirty="0"/>
              <a:t> Press.</a:t>
            </a:r>
            <a:endParaRPr lang="el-GR" sz="1100" dirty="0"/>
          </a:p>
          <a:p>
            <a:pPr lvl="0"/>
            <a:r>
              <a:rPr lang="el-GR" sz="1100" dirty="0"/>
              <a:t>Αλεξίου, Θ. (2002). </a:t>
            </a:r>
            <a:r>
              <a:rPr lang="el-GR" sz="1100" i="1" dirty="0"/>
              <a:t>Εργασία, Εκπαίδευση και Κοινωνικές τάξεις</a:t>
            </a:r>
            <a:r>
              <a:rPr lang="el-GR" sz="1100" dirty="0"/>
              <a:t>. Αθήνα: </a:t>
            </a:r>
            <a:r>
              <a:rPr lang="el-GR" sz="1100" dirty="0" err="1"/>
              <a:t>Παπαζήσης</a:t>
            </a:r>
            <a:r>
              <a:rPr lang="el-GR" sz="1100" dirty="0"/>
              <a:t>. </a:t>
            </a:r>
          </a:p>
          <a:p>
            <a:pPr lvl="0"/>
            <a:r>
              <a:rPr lang="el-GR" sz="1100" dirty="0" err="1"/>
              <a:t>Αραβανής</a:t>
            </a:r>
            <a:r>
              <a:rPr lang="el-GR" sz="1100" dirty="0"/>
              <a:t>, Γ. (2000). </a:t>
            </a:r>
            <a:r>
              <a:rPr lang="el-GR" sz="1100" i="1" dirty="0"/>
              <a:t>Ψυχοκοινωνιολογία και Εκπαίδευση</a:t>
            </a:r>
            <a:r>
              <a:rPr lang="el-GR" sz="1100" dirty="0"/>
              <a:t>. Θεσσαλονίκη: Αφοί Κυριακίδη.</a:t>
            </a:r>
          </a:p>
          <a:p>
            <a:pPr lvl="0"/>
            <a:r>
              <a:rPr lang="el-GR" sz="1100" dirty="0" err="1"/>
              <a:t>Βεργίδης</a:t>
            </a:r>
            <a:r>
              <a:rPr lang="el-GR" sz="1100" dirty="0"/>
              <a:t>, Δ. (1995). </a:t>
            </a:r>
            <a:r>
              <a:rPr lang="el-GR" sz="1100" i="1" dirty="0" err="1"/>
              <a:t>Υποεκπαίδευση</a:t>
            </a:r>
            <a:r>
              <a:rPr lang="el-GR" sz="1100" dirty="0"/>
              <a:t>. Αθήνα: Ύψιλον.</a:t>
            </a:r>
          </a:p>
          <a:p>
            <a:pPr lvl="0"/>
            <a:r>
              <a:rPr lang="el-GR" sz="1100" dirty="0"/>
              <a:t>Γεωργίου, Σ. (1993). Ο ρόλος της οικογένειας στη σχολική επίδοση. </a:t>
            </a:r>
            <a:r>
              <a:rPr lang="el-GR" sz="1100" i="1" dirty="0"/>
              <a:t>Παιδαγωγική Επιθεώρηση</a:t>
            </a:r>
            <a:r>
              <a:rPr lang="el-GR" sz="1100" dirty="0"/>
              <a:t>, 19, 347-368.</a:t>
            </a:r>
          </a:p>
          <a:p>
            <a:pPr lvl="0"/>
            <a:r>
              <a:rPr lang="el-GR" sz="1100" dirty="0"/>
              <a:t>Γεωργίου, Σ. (2000). </a:t>
            </a:r>
            <a:r>
              <a:rPr lang="el-GR" sz="1100" i="1" dirty="0"/>
              <a:t>Σχέση σχολείου-οικογένειας και ανάπτυξη του παιδιού</a:t>
            </a:r>
            <a:r>
              <a:rPr lang="el-GR" sz="1100" dirty="0"/>
              <a:t>. Αθήνα: Ελληνικά Γράμματα.</a:t>
            </a:r>
          </a:p>
          <a:p>
            <a:pPr lvl="0"/>
            <a:r>
              <a:rPr lang="el-GR" sz="1100" dirty="0" err="1"/>
              <a:t>Γκότοβος</a:t>
            </a:r>
            <a:r>
              <a:rPr lang="el-GR" sz="1100" dirty="0"/>
              <a:t>, Α. (1990). </a:t>
            </a:r>
            <a:r>
              <a:rPr lang="el-GR" sz="1100" i="1" dirty="0"/>
              <a:t>Η λογική του υπαρκτού σχολείου</a:t>
            </a:r>
            <a:r>
              <a:rPr lang="el-GR" sz="1100" dirty="0"/>
              <a:t>. Αθήνα: </a:t>
            </a:r>
            <a:r>
              <a:rPr lang="el-GR" sz="1100" dirty="0" err="1"/>
              <a:t>Gutenberg</a:t>
            </a:r>
            <a:r>
              <a:rPr lang="el-GR" sz="1100" dirty="0"/>
              <a:t>.</a:t>
            </a:r>
          </a:p>
          <a:p>
            <a:pPr lvl="0"/>
            <a:r>
              <a:rPr lang="el-GR" sz="1100" dirty="0" err="1"/>
              <a:t>Γκότοβος</a:t>
            </a:r>
            <a:r>
              <a:rPr lang="el-GR" sz="1100" dirty="0"/>
              <a:t>, Α. (1995). </a:t>
            </a:r>
            <a:r>
              <a:rPr lang="el-GR" sz="1100" i="1" dirty="0"/>
              <a:t>Παιδαγωγική αλληλεπίδραση</a:t>
            </a:r>
            <a:r>
              <a:rPr lang="el-GR" sz="1100" dirty="0"/>
              <a:t>. Αθήνα: </a:t>
            </a:r>
            <a:r>
              <a:rPr lang="el-GR" sz="1100" dirty="0" err="1"/>
              <a:t>Gutenberg</a:t>
            </a:r>
            <a:r>
              <a:rPr lang="el-GR" sz="1100" dirty="0"/>
              <a:t>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1" name="Rectangle 3"/>
          <p:cNvSpPr>
            <a:spLocks noGrp="1"/>
          </p:cNvSpPr>
          <p:nvPr>
            <p:ph type="body" idx="4294967295"/>
          </p:nvPr>
        </p:nvSpPr>
        <p:spPr>
          <a:xfrm>
            <a:off x="179512" y="260648"/>
            <a:ext cx="8244408" cy="6408712"/>
          </a:xfrm>
        </p:spPr>
        <p:txBody>
          <a:bodyPr/>
          <a:lstStyle/>
          <a:p>
            <a:pPr lvl="0">
              <a:buClr>
                <a:srgbClr val="FE8637"/>
              </a:buClr>
            </a:pPr>
            <a:r>
              <a:rPr lang="el-GR" sz="1450" dirty="0" err="1">
                <a:solidFill>
                  <a:prstClr val="black"/>
                </a:solidFill>
              </a:rPr>
              <a:t>Γκότοβος</a:t>
            </a:r>
            <a:r>
              <a:rPr lang="el-GR" sz="1450" dirty="0">
                <a:solidFill>
                  <a:prstClr val="black"/>
                </a:solidFill>
              </a:rPr>
              <a:t>, Α. (2002). </a:t>
            </a:r>
            <a:r>
              <a:rPr lang="el-GR" sz="1450" i="1" dirty="0">
                <a:solidFill>
                  <a:prstClr val="black"/>
                </a:solidFill>
              </a:rPr>
              <a:t>Εκπαίδευση και Ετερότητα. Ζητήματα Διαπολιτισμικής Παιδαγωγικής</a:t>
            </a:r>
            <a:r>
              <a:rPr lang="el-GR" sz="1450" dirty="0">
                <a:solidFill>
                  <a:prstClr val="black"/>
                </a:solidFill>
              </a:rPr>
              <a:t>. Αθήνα: Μεταίχμιο.</a:t>
            </a:r>
          </a:p>
          <a:p>
            <a:pPr lvl="0">
              <a:buClr>
                <a:srgbClr val="FE8637"/>
              </a:buClr>
            </a:pPr>
            <a:r>
              <a:rPr lang="el-GR" sz="1450" dirty="0" err="1">
                <a:solidFill>
                  <a:prstClr val="black"/>
                </a:solidFill>
              </a:rPr>
              <a:t>Γκότοβος</a:t>
            </a:r>
            <a:r>
              <a:rPr lang="el-GR" sz="1450" dirty="0">
                <a:solidFill>
                  <a:prstClr val="black"/>
                </a:solidFill>
              </a:rPr>
              <a:t>, Α., </a:t>
            </a:r>
            <a:r>
              <a:rPr lang="el-GR" sz="1450" dirty="0" err="1">
                <a:solidFill>
                  <a:prstClr val="black"/>
                </a:solidFill>
              </a:rPr>
              <a:t>Μαυρογιώργος</a:t>
            </a:r>
            <a:r>
              <a:rPr lang="el-GR" sz="1450" dirty="0">
                <a:solidFill>
                  <a:prstClr val="black"/>
                </a:solidFill>
              </a:rPr>
              <a:t>, Γ., Παπακωνσταντίνου, Π. (1996). </a:t>
            </a:r>
            <a:r>
              <a:rPr lang="el-GR" sz="1450" i="1" dirty="0">
                <a:solidFill>
                  <a:prstClr val="black"/>
                </a:solidFill>
              </a:rPr>
              <a:t>Κριτική Παιδαγωγική και Εκπαιδευτική Πράξη</a:t>
            </a:r>
            <a:r>
              <a:rPr lang="el-GR" sz="1450" dirty="0">
                <a:solidFill>
                  <a:prstClr val="black"/>
                </a:solidFill>
              </a:rPr>
              <a:t>. Αθήνα: </a:t>
            </a:r>
            <a:r>
              <a:rPr lang="el-GR" sz="1450" dirty="0" err="1">
                <a:solidFill>
                  <a:prstClr val="black"/>
                </a:solidFill>
              </a:rPr>
              <a:t>Gutenberg</a:t>
            </a:r>
            <a:r>
              <a:rPr lang="el-GR" sz="1450" dirty="0">
                <a:solidFill>
                  <a:prstClr val="black"/>
                </a:solidFill>
              </a:rPr>
              <a:t>.</a:t>
            </a:r>
          </a:p>
          <a:p>
            <a:pPr lvl="0">
              <a:buClr>
                <a:srgbClr val="FE8637"/>
              </a:buClr>
            </a:pPr>
            <a:r>
              <a:rPr lang="el-GR" sz="1450" dirty="0" err="1">
                <a:solidFill>
                  <a:prstClr val="black"/>
                </a:solidFill>
              </a:rPr>
              <a:t>Γράβαρης</a:t>
            </a:r>
            <a:r>
              <a:rPr lang="el-GR" sz="1450" dirty="0">
                <a:solidFill>
                  <a:prstClr val="black"/>
                </a:solidFill>
              </a:rPr>
              <a:t>, Δ., Παπαδάκης, Ν. (2005). </a:t>
            </a:r>
            <a:r>
              <a:rPr lang="el-GR" sz="1450" i="1" dirty="0">
                <a:solidFill>
                  <a:prstClr val="black"/>
                </a:solidFill>
              </a:rPr>
              <a:t>Εκπαίδευση και εκπαιδευτική πολιτική: μεταξύ κράτους και κοινωνίας</a:t>
            </a:r>
            <a:r>
              <a:rPr lang="el-GR" sz="1450" dirty="0">
                <a:solidFill>
                  <a:prstClr val="black"/>
                </a:solidFill>
              </a:rPr>
              <a:t>. Αθήνα: Σαββάλας.</a:t>
            </a:r>
          </a:p>
          <a:p>
            <a:pPr lvl="0">
              <a:buClr>
                <a:srgbClr val="FE8637"/>
              </a:buClr>
            </a:pPr>
            <a:r>
              <a:rPr lang="el-GR" sz="1450" dirty="0" err="1">
                <a:solidFill>
                  <a:prstClr val="black"/>
                </a:solidFill>
              </a:rPr>
              <a:t>Γρόλλιος</a:t>
            </a:r>
            <a:r>
              <a:rPr lang="el-GR" sz="1450" dirty="0">
                <a:solidFill>
                  <a:prstClr val="black"/>
                </a:solidFill>
              </a:rPr>
              <a:t>, Γ. (1999). </a:t>
            </a:r>
            <a:r>
              <a:rPr lang="el-GR" sz="1450" i="1" dirty="0">
                <a:solidFill>
                  <a:prstClr val="black"/>
                </a:solidFill>
              </a:rPr>
              <a:t>Ιδεολογία, Παιδαγωγική και εκπαιδευτική πολιτική</a:t>
            </a:r>
            <a:r>
              <a:rPr lang="el-GR" sz="1450" dirty="0">
                <a:solidFill>
                  <a:prstClr val="black"/>
                </a:solidFill>
              </a:rPr>
              <a:t>. Αθήνα: </a:t>
            </a:r>
            <a:r>
              <a:rPr lang="el-GR" sz="1450" dirty="0" err="1">
                <a:solidFill>
                  <a:prstClr val="black"/>
                </a:solidFill>
              </a:rPr>
              <a:t>Gutenberg</a:t>
            </a:r>
            <a:r>
              <a:rPr lang="el-GR" sz="1450" dirty="0">
                <a:solidFill>
                  <a:prstClr val="black"/>
                </a:solidFill>
              </a:rPr>
              <a:t>.</a:t>
            </a:r>
          </a:p>
          <a:p>
            <a:pPr lvl="0"/>
            <a:r>
              <a:rPr lang="el-GR" sz="1450" dirty="0"/>
              <a:t>Γώγου-Κρητικού, Λ. (1994). </a:t>
            </a:r>
            <a:r>
              <a:rPr lang="el-GR" sz="1450" i="1" dirty="0"/>
              <a:t>Κοινωνικές αλληλεπιδράσεις. Κοινωνικές αναπαραστάσεις. Τι λένε οι δάσκαλοι για τους γονείς;</a:t>
            </a:r>
            <a:r>
              <a:rPr lang="el-GR" sz="1450" dirty="0"/>
              <a:t> Αθήνα: Πορεία.</a:t>
            </a:r>
          </a:p>
          <a:p>
            <a:pPr lvl="0"/>
            <a:r>
              <a:rPr lang="el-GR" sz="1450" dirty="0" err="1"/>
              <a:t>Δαφερμάκης</a:t>
            </a:r>
            <a:r>
              <a:rPr lang="el-GR" sz="1450" dirty="0"/>
              <a:t>, Μ. (2004). Ιστορία της Παιδείας και Λογική της Ιστορίας. Στο Σ. </a:t>
            </a:r>
            <a:r>
              <a:rPr lang="el-GR" sz="1450" dirty="0" err="1"/>
              <a:t>Μπουζάκης</a:t>
            </a:r>
            <a:r>
              <a:rPr lang="el-GR" sz="1450" dirty="0"/>
              <a:t> (</a:t>
            </a:r>
            <a:r>
              <a:rPr lang="el-GR" sz="1450" dirty="0" err="1"/>
              <a:t>Επιμ</a:t>
            </a:r>
            <a:r>
              <a:rPr lang="el-GR" sz="1450" dirty="0"/>
              <a:t>.), </a:t>
            </a:r>
            <a:r>
              <a:rPr lang="el-GR" sz="1450" i="1" dirty="0"/>
              <a:t>Ιστορικές προσεγγίσεις της εκπαίδευσης</a:t>
            </a:r>
            <a:r>
              <a:rPr lang="el-GR" sz="1450" dirty="0"/>
              <a:t>. Αθήνα: </a:t>
            </a:r>
            <a:r>
              <a:rPr lang="el-GR" sz="1450" dirty="0" err="1"/>
              <a:t>Gutenberg</a:t>
            </a:r>
            <a:r>
              <a:rPr lang="el-GR" sz="1450" dirty="0"/>
              <a:t>, 77-102.</a:t>
            </a:r>
          </a:p>
          <a:p>
            <a:pPr lvl="0"/>
            <a:r>
              <a:rPr lang="el-GR" sz="1450" dirty="0" err="1"/>
              <a:t>Δαφέρμος</a:t>
            </a:r>
            <a:r>
              <a:rPr lang="el-GR" sz="1450" dirty="0"/>
              <a:t>, Μ. (2003). Μια απόπειρα μεθοδολογικής κριτικής των κοινωνιολογικών ερμηνειών της εκπαίδευσης. </a:t>
            </a:r>
            <a:r>
              <a:rPr lang="el-GR" sz="1450" i="1" dirty="0"/>
              <a:t>Σύγχρονη Εκπαίδευση</a:t>
            </a:r>
            <a:r>
              <a:rPr lang="el-GR" sz="1450" dirty="0"/>
              <a:t>, 129, 91-107.</a:t>
            </a:r>
          </a:p>
          <a:p>
            <a:pPr lvl="0"/>
            <a:r>
              <a:rPr lang="el-GR" sz="1450" b="1" dirty="0"/>
              <a:t>Ελευθεράκης, Θ. </a:t>
            </a:r>
            <a:r>
              <a:rPr lang="el-GR" sz="1450" dirty="0"/>
              <a:t>(2023). Πολιτική Κοινωνικοποίηση και Δημοκρατία. Θεωρία και έρευνα.  Αθήνα: </a:t>
            </a:r>
            <a:r>
              <a:rPr lang="el-GR" sz="1450" dirty="0" err="1"/>
              <a:t>Gutenberg</a:t>
            </a:r>
            <a:r>
              <a:rPr lang="el-GR" sz="1450" dirty="0"/>
              <a:t>. (</a:t>
            </a:r>
            <a:r>
              <a:rPr lang="el-GR" sz="1450" dirty="0" err="1"/>
              <a:t>Κωδ</a:t>
            </a:r>
            <a:r>
              <a:rPr lang="el-GR" sz="1450" dirty="0"/>
              <a:t>. 122087761).</a:t>
            </a:r>
          </a:p>
          <a:p>
            <a:pPr lvl="0"/>
            <a:r>
              <a:rPr lang="el-GR" sz="1450" b="1" dirty="0"/>
              <a:t>Ελευθεράκης, Θ. </a:t>
            </a:r>
            <a:r>
              <a:rPr lang="el-GR" sz="1450" dirty="0"/>
              <a:t>(2006). Εθνικό σχολείο; </a:t>
            </a:r>
            <a:r>
              <a:rPr lang="el-GR" sz="1450" dirty="0" err="1"/>
              <a:t>Ιδεολογικες</a:t>
            </a:r>
            <a:r>
              <a:rPr lang="el-GR" sz="1450" dirty="0"/>
              <a:t>, κοινωνικοπολιτικές και φιλοσοφικές συγκρούσεις στο Μεσοπόλεμο.  Αθήνα: </a:t>
            </a:r>
            <a:r>
              <a:rPr lang="el-GR" sz="1450" dirty="0" err="1"/>
              <a:t>Gutenberg</a:t>
            </a:r>
            <a:r>
              <a:rPr lang="el-GR" sz="1450" dirty="0"/>
              <a:t>.</a:t>
            </a:r>
          </a:p>
          <a:p>
            <a:pPr lvl="0"/>
            <a:r>
              <a:rPr lang="el-GR" sz="1450" dirty="0"/>
              <a:t>Νικολάου, Σ.-Μ., </a:t>
            </a:r>
            <a:r>
              <a:rPr lang="el-GR" sz="1450" b="1" dirty="0"/>
              <a:t>Ελευθεράκης, Θ.</a:t>
            </a:r>
            <a:r>
              <a:rPr lang="el-GR" sz="1450" dirty="0"/>
              <a:t>, κ.ά. (2018). Νέες Προκλήσεις στην Εκπαίδευση και τη Δημοκρατία. Κοινωνιολογικές και Παιδαγωγικές Προσεγγίσεις της Δημοκρατικής Εκπαίδευσης. Αθήνα: </a:t>
            </a:r>
            <a:r>
              <a:rPr lang="el-GR" sz="1450" dirty="0" err="1"/>
              <a:t>Gutenberg</a:t>
            </a:r>
            <a:r>
              <a:rPr lang="el-GR" sz="1450" dirty="0"/>
              <a:t>.</a:t>
            </a:r>
          </a:p>
          <a:p>
            <a:pPr lvl="0"/>
            <a:r>
              <a:rPr lang="el-GR" sz="1450" b="1" dirty="0"/>
              <a:t>Ελευθεράκης, Θ.</a:t>
            </a:r>
            <a:r>
              <a:rPr lang="el-GR" sz="1450" dirty="0"/>
              <a:t>, Οικονομίδης, Β. (2018). Κοινωνιολογία και Παιδαγωγική της Δημοκρατίας και των Ανθρωπίνων Δικαιωμάτων. Αθήνα: </a:t>
            </a:r>
            <a:r>
              <a:rPr lang="el-GR" sz="1450" dirty="0" err="1"/>
              <a:t>Διάδραση</a:t>
            </a:r>
            <a:r>
              <a:rPr lang="el-GR" sz="1450" dirty="0"/>
              <a:t>.</a:t>
            </a:r>
          </a:p>
          <a:p>
            <a:pPr lvl="0"/>
            <a:r>
              <a:rPr lang="el-GR" sz="1450" dirty="0"/>
              <a:t>Οικονομίδης, Β., </a:t>
            </a:r>
            <a:r>
              <a:rPr lang="el-GR" sz="1450" b="1" dirty="0"/>
              <a:t>Ελευθεράκης, Θ. </a:t>
            </a:r>
            <a:r>
              <a:rPr lang="el-GR" sz="1450" dirty="0"/>
              <a:t>(2011). Εκπαίδευση, Δημοκρατία και Ανθρώπινα Δικαιώματα. Αθήνα: </a:t>
            </a:r>
            <a:r>
              <a:rPr lang="el-GR" sz="1450" dirty="0" err="1"/>
              <a:t>Διάδραση</a:t>
            </a:r>
            <a:r>
              <a:rPr lang="el-GR" sz="1450" dirty="0"/>
              <a:t>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1" name="Rectangle 3"/>
          <p:cNvSpPr>
            <a:spLocks noGrp="1"/>
          </p:cNvSpPr>
          <p:nvPr>
            <p:ph type="body" idx="4294967295"/>
          </p:nvPr>
        </p:nvSpPr>
        <p:spPr>
          <a:xfrm>
            <a:off x="179512" y="116632"/>
            <a:ext cx="8244408" cy="6624736"/>
          </a:xfrm>
        </p:spPr>
        <p:txBody>
          <a:bodyPr/>
          <a:lstStyle/>
          <a:p>
            <a:pPr lvl="0"/>
            <a:r>
              <a:rPr lang="el-GR" sz="1600" dirty="0" err="1"/>
              <a:t>Κάτσικας</a:t>
            </a:r>
            <a:r>
              <a:rPr lang="el-GR" sz="1600" dirty="0"/>
              <a:t>, Χ., </a:t>
            </a:r>
            <a:r>
              <a:rPr lang="el-GR" sz="1600" dirty="0" err="1"/>
              <a:t>Θεριανός</a:t>
            </a:r>
            <a:r>
              <a:rPr lang="el-GR" sz="1600" dirty="0"/>
              <a:t>, Κ. (2004). </a:t>
            </a:r>
            <a:r>
              <a:rPr lang="el-GR" sz="1600" i="1" dirty="0"/>
              <a:t>Η εκπαίδευση της αμάθειας</a:t>
            </a:r>
            <a:r>
              <a:rPr lang="el-GR" sz="1600" dirty="0"/>
              <a:t>. Αθήνα: </a:t>
            </a:r>
            <a:r>
              <a:rPr lang="el-GR" sz="1600" dirty="0" err="1"/>
              <a:t>Gutenberg</a:t>
            </a:r>
            <a:r>
              <a:rPr lang="el-GR" sz="1600" dirty="0"/>
              <a:t>.</a:t>
            </a:r>
          </a:p>
          <a:p>
            <a:pPr lvl="0"/>
            <a:r>
              <a:rPr lang="el-GR" sz="1600" dirty="0" err="1"/>
              <a:t>Κάτσικας</a:t>
            </a:r>
            <a:r>
              <a:rPr lang="el-GR" sz="1600" dirty="0"/>
              <a:t>, Χ., </a:t>
            </a:r>
            <a:r>
              <a:rPr lang="el-GR" sz="1600" dirty="0" err="1"/>
              <a:t>Θεριανός</a:t>
            </a:r>
            <a:r>
              <a:rPr lang="el-GR" sz="1600" dirty="0"/>
              <a:t>, Κ. (2004). </a:t>
            </a:r>
            <a:r>
              <a:rPr lang="el-GR" sz="1600" i="1" dirty="0"/>
              <a:t>Ιστορία της Νεοελληνικής Εκπαίδευσης</a:t>
            </a:r>
            <a:r>
              <a:rPr lang="el-GR" sz="1600" dirty="0"/>
              <a:t>. Αθήνα: </a:t>
            </a:r>
            <a:r>
              <a:rPr lang="el-GR" sz="1600" dirty="0" err="1"/>
              <a:t>Gutenberg</a:t>
            </a:r>
            <a:r>
              <a:rPr lang="el-GR" sz="1600" dirty="0"/>
              <a:t>.</a:t>
            </a:r>
          </a:p>
          <a:p>
            <a:pPr lvl="0"/>
            <a:r>
              <a:rPr lang="el-GR" sz="1600" dirty="0" err="1"/>
              <a:t>Κάτσικας</a:t>
            </a:r>
            <a:r>
              <a:rPr lang="el-GR" sz="1600" dirty="0"/>
              <a:t>, Χ., Καββαδίας, Γ. (2000). </a:t>
            </a:r>
            <a:r>
              <a:rPr lang="el-GR" sz="1600" i="1" dirty="0"/>
              <a:t>Η ανισότητα στην Ελληνική Εκπαίδευση.</a:t>
            </a:r>
            <a:r>
              <a:rPr lang="el-GR" sz="1600" dirty="0"/>
              <a:t> </a:t>
            </a:r>
            <a:r>
              <a:rPr lang="el-GR" sz="1600" i="1" dirty="0"/>
              <a:t>Η Εξέλιξη των ευκαιριών πρόσβασης στην Ελληνική Εκπαίδευση (1960-2000). </a:t>
            </a:r>
            <a:r>
              <a:rPr lang="el-GR" sz="1600" dirty="0"/>
              <a:t>Αθήνα: </a:t>
            </a:r>
            <a:r>
              <a:rPr lang="el-GR" sz="1600" dirty="0" err="1"/>
              <a:t>Gutenberg</a:t>
            </a:r>
            <a:r>
              <a:rPr lang="el-GR" sz="1600" dirty="0"/>
              <a:t>.</a:t>
            </a:r>
          </a:p>
          <a:p>
            <a:pPr lvl="0"/>
            <a:r>
              <a:rPr lang="el-GR" sz="1600" dirty="0" err="1"/>
              <a:t>Κάτσικας</a:t>
            </a:r>
            <a:r>
              <a:rPr lang="el-GR" sz="1600" dirty="0"/>
              <a:t>, Χ., Πολίτου, Ε. (1999). </a:t>
            </a:r>
            <a:r>
              <a:rPr lang="el-GR" sz="1600" i="1" dirty="0"/>
              <a:t>Εκτός τάξης το διαφορετικό; </a:t>
            </a:r>
            <a:r>
              <a:rPr lang="el-GR" sz="1600" dirty="0"/>
              <a:t>Αθήνα: </a:t>
            </a:r>
            <a:r>
              <a:rPr lang="el-GR" sz="1600" dirty="0" err="1"/>
              <a:t>Gutenberg</a:t>
            </a:r>
            <a:r>
              <a:rPr lang="el-GR" sz="1600" dirty="0"/>
              <a:t>.</a:t>
            </a:r>
          </a:p>
          <a:p>
            <a:pPr lvl="0"/>
            <a:r>
              <a:rPr lang="el-GR" sz="1600" dirty="0" err="1"/>
              <a:t>Κελπανίδης</a:t>
            </a:r>
            <a:r>
              <a:rPr lang="el-GR" sz="1600" dirty="0"/>
              <a:t>, Μ. (1997). </a:t>
            </a:r>
            <a:r>
              <a:rPr lang="el-GR" sz="1600" i="1" dirty="0"/>
              <a:t>Κράτος Πρόνοιας και εκπαίδευση. Ισότητα ευκαιριών και ισότητα αποτελεσμάτων:</a:t>
            </a:r>
            <a:r>
              <a:rPr lang="el-GR" sz="1600" dirty="0"/>
              <a:t> </a:t>
            </a:r>
            <a:r>
              <a:rPr lang="el-GR" sz="1600" dirty="0" err="1"/>
              <a:t>Θεσ</a:t>
            </a:r>
            <a:r>
              <a:rPr lang="el-GR" sz="1600" dirty="0"/>
              <a:t>/</a:t>
            </a:r>
            <a:r>
              <a:rPr lang="el-GR" sz="1600" dirty="0" err="1"/>
              <a:t>νικη</a:t>
            </a:r>
            <a:r>
              <a:rPr lang="el-GR" sz="1600" dirty="0"/>
              <a:t>: Αφοί Κυριακίδη.</a:t>
            </a:r>
          </a:p>
          <a:p>
            <a:pPr lvl="0"/>
            <a:r>
              <a:rPr lang="el-GR" sz="1600" dirty="0" err="1"/>
              <a:t>Κελπανίδης</a:t>
            </a:r>
            <a:r>
              <a:rPr lang="el-GR" sz="1600" dirty="0"/>
              <a:t>, Μ. (2002). </a:t>
            </a:r>
            <a:r>
              <a:rPr lang="el-GR" sz="1600" i="1" dirty="0"/>
              <a:t>Κοινωνιολογία της Εκπαίδευσης: Θεωρίες και πραγματικότητα</a:t>
            </a:r>
            <a:r>
              <a:rPr lang="el-GR" sz="1600" dirty="0"/>
              <a:t>. Αθήνα: Ελληνικά Γράμματα.</a:t>
            </a:r>
          </a:p>
          <a:p>
            <a:pPr lvl="0"/>
            <a:r>
              <a:rPr lang="el-GR" sz="1600" dirty="0" err="1"/>
              <a:t>Κοντογιαννοπούλου</a:t>
            </a:r>
            <a:r>
              <a:rPr lang="el-GR" sz="1600" dirty="0"/>
              <a:t>-</a:t>
            </a:r>
            <a:r>
              <a:rPr lang="el-GR" sz="1600" dirty="0" err="1"/>
              <a:t>Πολυδωρίδη</a:t>
            </a:r>
            <a:r>
              <a:rPr lang="el-GR" sz="1600" dirty="0"/>
              <a:t>, Γ. (1995). </a:t>
            </a:r>
            <a:r>
              <a:rPr lang="el-GR" sz="1600" i="1" dirty="0"/>
              <a:t>Κοινωνιολογική Ανάλυση της Ελληνικής Εκπαίδευσης</a:t>
            </a:r>
            <a:r>
              <a:rPr lang="el-GR" sz="1600" dirty="0"/>
              <a:t>, </a:t>
            </a:r>
            <a:r>
              <a:rPr lang="el-GR" sz="1600" dirty="0" err="1"/>
              <a:t>τόμ</a:t>
            </a:r>
            <a:r>
              <a:rPr lang="el-GR" sz="1600" dirty="0"/>
              <a:t>. Ι-ΙΙ. Αθήνα: </a:t>
            </a:r>
            <a:r>
              <a:rPr lang="el-GR" sz="1600" dirty="0" err="1"/>
              <a:t>Gutenberg</a:t>
            </a:r>
            <a:r>
              <a:rPr lang="el-GR" sz="1600" dirty="0"/>
              <a:t>.</a:t>
            </a:r>
          </a:p>
          <a:p>
            <a:pPr lvl="0"/>
            <a:r>
              <a:rPr lang="el-GR" sz="1600" dirty="0" err="1"/>
              <a:t>Κοντογιαννοπούλου</a:t>
            </a:r>
            <a:r>
              <a:rPr lang="el-GR" sz="1600" dirty="0"/>
              <a:t>-</a:t>
            </a:r>
            <a:r>
              <a:rPr lang="el-GR" sz="1600" dirty="0" err="1"/>
              <a:t>Πολυδωρίδη</a:t>
            </a:r>
            <a:r>
              <a:rPr lang="el-GR" sz="1600" dirty="0"/>
              <a:t>, Γ., Σολομών, Ι., </a:t>
            </a:r>
            <a:r>
              <a:rPr lang="el-GR" sz="1600" dirty="0" err="1"/>
              <a:t>Σταμέλος</a:t>
            </a:r>
            <a:r>
              <a:rPr lang="el-GR" sz="1600" dirty="0"/>
              <a:t>, Γ. (2000). </a:t>
            </a:r>
            <a:r>
              <a:rPr lang="el-GR" sz="1600" i="1" dirty="0"/>
              <a:t>Ανιχνεύοντας την επίδοση στην Ελληνική Εκπαίδευση</a:t>
            </a:r>
            <a:r>
              <a:rPr lang="el-GR" sz="1600" dirty="0"/>
              <a:t>. Αθήνα: Μεταίχμιο.</a:t>
            </a:r>
          </a:p>
          <a:p>
            <a:pPr lvl="0"/>
            <a:r>
              <a:rPr lang="el-GR" sz="1600" dirty="0" err="1"/>
              <a:t>Κορώσης</a:t>
            </a:r>
            <a:r>
              <a:rPr lang="el-GR" sz="1600" dirty="0"/>
              <a:t>, Κ. (2002). </a:t>
            </a:r>
            <a:r>
              <a:rPr lang="el-GR" sz="1600" i="1" dirty="0"/>
              <a:t>Έφηβοι και οικογένεια.</a:t>
            </a:r>
            <a:r>
              <a:rPr lang="el-GR" sz="1600" dirty="0"/>
              <a:t> Αθήνα: </a:t>
            </a:r>
            <a:r>
              <a:rPr lang="el-GR" sz="1600" dirty="0" err="1"/>
              <a:t>Gutenberg</a:t>
            </a:r>
            <a:r>
              <a:rPr lang="el-GR" sz="1600" dirty="0"/>
              <a:t>.</a:t>
            </a:r>
          </a:p>
          <a:p>
            <a:pPr lvl="0"/>
            <a:r>
              <a:rPr lang="el-GR" sz="1600" dirty="0" err="1"/>
              <a:t>Κορώσης</a:t>
            </a:r>
            <a:r>
              <a:rPr lang="el-GR" sz="1600" dirty="0"/>
              <a:t>, Κ. (2003). </a:t>
            </a:r>
            <a:r>
              <a:rPr lang="el-GR" sz="1600" i="1" dirty="0"/>
              <a:t>Πατέρας και Παιδί. </a:t>
            </a:r>
            <a:r>
              <a:rPr lang="el-GR" sz="1600" dirty="0"/>
              <a:t>Αθήνα: Ατραπός.</a:t>
            </a:r>
          </a:p>
          <a:p>
            <a:pPr lvl="0"/>
            <a:r>
              <a:rPr lang="el-GR" sz="1600" dirty="0" err="1"/>
              <a:t>Κουτσουβάνου</a:t>
            </a:r>
            <a:r>
              <a:rPr lang="el-GR" sz="1600" dirty="0"/>
              <a:t>, Ε. (1999). </a:t>
            </a:r>
            <a:r>
              <a:rPr lang="el-GR" sz="1600" i="1" dirty="0"/>
              <a:t>Οι κοινωνικές επιστήμες στην Προσχολική εκπαίδευση</a:t>
            </a:r>
            <a:r>
              <a:rPr lang="el-GR" sz="1600" dirty="0"/>
              <a:t>. Αθήνα: Οδυσσέας.</a:t>
            </a:r>
          </a:p>
          <a:p>
            <a:pPr lvl="0"/>
            <a:r>
              <a:rPr lang="el-GR" sz="1600" dirty="0" err="1"/>
              <a:t>Κυρίδης</a:t>
            </a:r>
            <a:r>
              <a:rPr lang="el-GR" sz="1600" i="1" dirty="0"/>
              <a:t>,</a:t>
            </a:r>
            <a:r>
              <a:rPr lang="el-GR" sz="1600" dirty="0"/>
              <a:t> Α. (1996).</a:t>
            </a:r>
            <a:r>
              <a:rPr lang="el-GR" sz="1600" i="1" dirty="0"/>
              <a:t> Μια κοινωνιολογική προσέγγιση της προσχολικής εκπαίδευσης</a:t>
            </a:r>
            <a:r>
              <a:rPr lang="el-GR" sz="1600" dirty="0"/>
              <a:t>. Θεσσαλονίκη: Αφοί Κυριακίδη.</a:t>
            </a:r>
          </a:p>
          <a:p>
            <a:pPr lvl="0"/>
            <a:r>
              <a:rPr lang="el-GR" sz="1600" dirty="0"/>
              <a:t>Κωνσταντίνου, Χ. (2005). </a:t>
            </a:r>
            <a:r>
              <a:rPr lang="el-GR" sz="1600" i="1" dirty="0"/>
              <a:t>Σχολική πραγματικότητα και Κοινωνικοποίηση του Μαθητή</a:t>
            </a:r>
            <a:r>
              <a:rPr lang="el-GR" sz="1600" dirty="0"/>
              <a:t>. Αθήνα: </a:t>
            </a:r>
            <a:r>
              <a:rPr lang="en-US" sz="1600" dirty="0"/>
              <a:t>Gutenberg</a:t>
            </a:r>
            <a:r>
              <a:rPr lang="el-GR" sz="1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6065589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1" name="Rectangle 3"/>
          <p:cNvSpPr>
            <a:spLocks noGrp="1"/>
          </p:cNvSpPr>
          <p:nvPr>
            <p:ph type="body" idx="4294967295"/>
          </p:nvPr>
        </p:nvSpPr>
        <p:spPr>
          <a:xfrm>
            <a:off x="179512" y="260648"/>
            <a:ext cx="8244408" cy="6408712"/>
          </a:xfrm>
        </p:spPr>
        <p:txBody>
          <a:bodyPr/>
          <a:lstStyle/>
          <a:p>
            <a:pPr lvl="0">
              <a:buClr>
                <a:srgbClr val="FE8637"/>
              </a:buClr>
            </a:pPr>
            <a:r>
              <a:rPr lang="el-GR" sz="1100" dirty="0" err="1">
                <a:solidFill>
                  <a:prstClr val="black"/>
                </a:solidFill>
              </a:rPr>
              <a:t>Λάμνιας</a:t>
            </a:r>
            <a:r>
              <a:rPr lang="el-GR" sz="1100" dirty="0">
                <a:solidFill>
                  <a:prstClr val="black"/>
                </a:solidFill>
              </a:rPr>
              <a:t>, Κ. (2001). </a:t>
            </a:r>
            <a:r>
              <a:rPr lang="el-GR" sz="1100" i="1" dirty="0">
                <a:solidFill>
                  <a:prstClr val="black"/>
                </a:solidFill>
              </a:rPr>
              <a:t>Κοινωνιολογική θεωρία και εκπαίδευση. Διακριτές προσεγγίσεις</a:t>
            </a:r>
            <a:r>
              <a:rPr lang="el-GR" sz="1100" dirty="0">
                <a:solidFill>
                  <a:prstClr val="black"/>
                </a:solidFill>
              </a:rPr>
              <a:t>. Αθήνα: Μεταίχμιο</a:t>
            </a:r>
            <a:r>
              <a:rPr lang="el-GR" sz="1100" i="1" dirty="0">
                <a:solidFill>
                  <a:prstClr val="black"/>
                </a:solidFill>
              </a:rPr>
              <a:t>.</a:t>
            </a:r>
            <a:endParaRPr lang="el-GR" sz="1100" dirty="0">
              <a:solidFill>
                <a:prstClr val="black"/>
              </a:solidFill>
            </a:endParaRPr>
          </a:p>
          <a:p>
            <a:pPr lvl="0">
              <a:buClr>
                <a:srgbClr val="FE8637"/>
              </a:buClr>
            </a:pPr>
            <a:r>
              <a:rPr lang="el-GR" sz="1100" dirty="0" err="1">
                <a:solidFill>
                  <a:prstClr val="black"/>
                </a:solidFill>
              </a:rPr>
              <a:t>Λαμπίρη</a:t>
            </a:r>
            <a:r>
              <a:rPr lang="el-GR" sz="1100" dirty="0">
                <a:solidFill>
                  <a:prstClr val="black"/>
                </a:solidFill>
              </a:rPr>
              <a:t>-Δημάκη, Ι. (1974). </a:t>
            </a:r>
            <a:r>
              <a:rPr lang="el-GR" sz="1100" i="1" dirty="0">
                <a:solidFill>
                  <a:prstClr val="black"/>
                </a:solidFill>
              </a:rPr>
              <a:t>Προς μίαν </a:t>
            </a:r>
            <a:r>
              <a:rPr lang="el-GR" sz="1100" i="1" dirty="0" err="1">
                <a:solidFill>
                  <a:prstClr val="black"/>
                </a:solidFill>
              </a:rPr>
              <a:t>ελληνικήν</a:t>
            </a:r>
            <a:r>
              <a:rPr lang="el-GR" sz="1100" i="1" dirty="0">
                <a:solidFill>
                  <a:prstClr val="black"/>
                </a:solidFill>
              </a:rPr>
              <a:t> κοινωνιολογία της Παιδείας</a:t>
            </a:r>
            <a:r>
              <a:rPr lang="el-GR" sz="1100" dirty="0">
                <a:solidFill>
                  <a:prstClr val="black"/>
                </a:solidFill>
              </a:rPr>
              <a:t>. Αθήνα: Εθνικό Κέντρο Κοινωνικών Ερευνών.</a:t>
            </a:r>
          </a:p>
          <a:p>
            <a:pPr lvl="0">
              <a:buClr>
                <a:srgbClr val="FE8637"/>
              </a:buClr>
            </a:pPr>
            <a:r>
              <a:rPr lang="el-GR" sz="1100" dirty="0" err="1">
                <a:solidFill>
                  <a:prstClr val="black"/>
                </a:solidFill>
              </a:rPr>
              <a:t>Μακρυνιώτη</a:t>
            </a:r>
            <a:r>
              <a:rPr lang="el-GR" sz="1100" dirty="0">
                <a:solidFill>
                  <a:prstClr val="black"/>
                </a:solidFill>
              </a:rPr>
              <a:t>, Δ. (1993). Η υπό διαπραγμάτευση σχολική τάξη. Στο Ι. Σολομών &amp; Γ. </a:t>
            </a:r>
            <a:r>
              <a:rPr lang="el-GR" sz="1100" dirty="0" err="1">
                <a:solidFill>
                  <a:prstClr val="black"/>
                </a:solidFill>
              </a:rPr>
              <a:t>Κουζέλης</a:t>
            </a:r>
            <a:r>
              <a:rPr lang="el-GR" sz="1100" dirty="0">
                <a:solidFill>
                  <a:prstClr val="black"/>
                </a:solidFill>
              </a:rPr>
              <a:t> (</a:t>
            </a:r>
            <a:r>
              <a:rPr lang="el-GR" sz="1100" dirty="0" err="1">
                <a:solidFill>
                  <a:prstClr val="black"/>
                </a:solidFill>
              </a:rPr>
              <a:t>Επιμ</a:t>
            </a:r>
            <a:r>
              <a:rPr lang="el-GR" sz="1100" dirty="0">
                <a:solidFill>
                  <a:prstClr val="black"/>
                </a:solidFill>
              </a:rPr>
              <a:t>.) </a:t>
            </a:r>
            <a:r>
              <a:rPr lang="el-GR" sz="1100" i="1" dirty="0">
                <a:solidFill>
                  <a:prstClr val="black"/>
                </a:solidFill>
              </a:rPr>
              <a:t>Πειθαρχία και Γνώση</a:t>
            </a:r>
            <a:r>
              <a:rPr lang="el-GR" sz="1100" dirty="0">
                <a:solidFill>
                  <a:prstClr val="black"/>
                </a:solidFill>
              </a:rPr>
              <a:t>. Αθήνα: Εταιρεία Μελέτης των Επιστημών του Ανθρώπου, 145-165.</a:t>
            </a:r>
          </a:p>
          <a:p>
            <a:pPr lvl="0">
              <a:buClr>
                <a:srgbClr val="FE8637"/>
              </a:buClr>
            </a:pPr>
            <a:r>
              <a:rPr lang="el-GR" sz="1100" dirty="0" err="1">
                <a:solidFill>
                  <a:prstClr val="black"/>
                </a:solidFill>
              </a:rPr>
              <a:t>Μάνεσης</a:t>
            </a:r>
            <a:r>
              <a:rPr lang="el-GR" sz="1100" dirty="0">
                <a:solidFill>
                  <a:prstClr val="black"/>
                </a:solidFill>
              </a:rPr>
              <a:t>, Ν. (2010). </a:t>
            </a:r>
            <a:r>
              <a:rPr lang="el-GR" sz="1100" i="1" dirty="0">
                <a:solidFill>
                  <a:prstClr val="black"/>
                </a:solidFill>
              </a:rPr>
              <a:t>Η καθημερινότητα της εκπαιδευτικής πράξης</a:t>
            </a:r>
            <a:r>
              <a:rPr lang="el-GR" sz="1100" dirty="0">
                <a:solidFill>
                  <a:prstClr val="black"/>
                </a:solidFill>
              </a:rPr>
              <a:t>. Αθήνα: </a:t>
            </a:r>
            <a:r>
              <a:rPr lang="el-GR" sz="1100" dirty="0" err="1">
                <a:solidFill>
                  <a:prstClr val="black"/>
                </a:solidFill>
              </a:rPr>
              <a:t>Γκιούρδας</a:t>
            </a:r>
            <a:r>
              <a:rPr lang="el-GR" sz="1100" dirty="0">
                <a:solidFill>
                  <a:prstClr val="black"/>
                </a:solidFill>
              </a:rPr>
              <a:t> Εκδοτική.</a:t>
            </a:r>
          </a:p>
          <a:p>
            <a:pPr lvl="0">
              <a:buClr>
                <a:srgbClr val="FE8637"/>
              </a:buClr>
            </a:pPr>
            <a:r>
              <a:rPr lang="el-GR" sz="1100" dirty="0" err="1">
                <a:solidFill>
                  <a:prstClr val="black"/>
                </a:solidFill>
              </a:rPr>
              <a:t>Μαυρογιώργος</a:t>
            </a:r>
            <a:r>
              <a:rPr lang="el-GR" sz="1100" dirty="0">
                <a:solidFill>
                  <a:prstClr val="black"/>
                </a:solidFill>
              </a:rPr>
              <a:t>, Γ. (1997). </a:t>
            </a:r>
            <a:r>
              <a:rPr lang="el-GR" sz="1100" i="1" dirty="0">
                <a:solidFill>
                  <a:prstClr val="black"/>
                </a:solidFill>
              </a:rPr>
              <a:t>Εκπαιδευτικοί και Διδασκαλία</a:t>
            </a:r>
            <a:r>
              <a:rPr lang="el-GR" sz="1100" dirty="0">
                <a:solidFill>
                  <a:prstClr val="black"/>
                </a:solidFill>
              </a:rPr>
              <a:t>. Αθήνα: Σύγχρονη Εκπαίδευση.</a:t>
            </a:r>
          </a:p>
          <a:p>
            <a:pPr lvl="0">
              <a:buClr>
                <a:srgbClr val="FE8637"/>
              </a:buClr>
            </a:pPr>
            <a:r>
              <a:rPr lang="el-GR" sz="1100" dirty="0" err="1">
                <a:solidFill>
                  <a:prstClr val="black"/>
                </a:solidFill>
              </a:rPr>
              <a:t>Μηλιός</a:t>
            </a:r>
            <a:r>
              <a:rPr lang="el-GR" sz="1100" dirty="0">
                <a:solidFill>
                  <a:prstClr val="black"/>
                </a:solidFill>
              </a:rPr>
              <a:t>, Γ. (1986). </a:t>
            </a:r>
            <a:r>
              <a:rPr lang="el-GR" sz="1100" i="1" dirty="0">
                <a:solidFill>
                  <a:prstClr val="black"/>
                </a:solidFill>
              </a:rPr>
              <a:t>Εκπαίδευση και εξουσία</a:t>
            </a:r>
            <a:r>
              <a:rPr lang="el-GR" sz="1100" dirty="0">
                <a:solidFill>
                  <a:prstClr val="black"/>
                </a:solidFill>
              </a:rPr>
              <a:t>. Αθήνα: Θεωρία.</a:t>
            </a:r>
          </a:p>
          <a:p>
            <a:pPr lvl="0">
              <a:buClr>
                <a:srgbClr val="FE8637"/>
              </a:buClr>
            </a:pPr>
            <a:r>
              <a:rPr lang="el-GR" sz="1100" dirty="0">
                <a:solidFill>
                  <a:prstClr val="black"/>
                </a:solidFill>
              </a:rPr>
              <a:t>Μιχαλόπουλος, Γ. (1996). </a:t>
            </a:r>
            <a:r>
              <a:rPr lang="el-GR" sz="1100" i="1" dirty="0">
                <a:solidFill>
                  <a:prstClr val="black"/>
                </a:solidFill>
              </a:rPr>
              <a:t>Κοινωνιολογία και Εκπαίδευση. Προσεγγίσεις στην κοινωνιολογική διερεύνηση της εκπαίδευσης και της εκπαιδευτικής πράξης</a:t>
            </a:r>
            <a:r>
              <a:rPr lang="el-GR" sz="1100" dirty="0">
                <a:solidFill>
                  <a:prstClr val="black"/>
                </a:solidFill>
              </a:rPr>
              <a:t>. </a:t>
            </a:r>
            <a:r>
              <a:rPr lang="el-GR" sz="1100" dirty="0" err="1">
                <a:solidFill>
                  <a:prstClr val="black"/>
                </a:solidFill>
              </a:rPr>
              <a:t>Θεσ</a:t>
            </a:r>
            <a:r>
              <a:rPr lang="el-GR" sz="1100" dirty="0">
                <a:solidFill>
                  <a:prstClr val="black"/>
                </a:solidFill>
              </a:rPr>
              <a:t>/νίκη: Κυριακίδης.</a:t>
            </a:r>
          </a:p>
          <a:p>
            <a:pPr lvl="0">
              <a:buClr>
                <a:srgbClr val="FE8637"/>
              </a:buClr>
            </a:pPr>
            <a:r>
              <a:rPr lang="el-GR" sz="1100" dirty="0">
                <a:solidFill>
                  <a:prstClr val="black"/>
                </a:solidFill>
              </a:rPr>
              <a:t>Μιχαλόπουλος, Γ</a:t>
            </a:r>
            <a:r>
              <a:rPr lang="el-GR" sz="1100" i="1" dirty="0">
                <a:solidFill>
                  <a:prstClr val="black"/>
                </a:solidFill>
              </a:rPr>
              <a:t>. </a:t>
            </a:r>
            <a:r>
              <a:rPr lang="el-GR" sz="1100" dirty="0">
                <a:solidFill>
                  <a:prstClr val="black"/>
                </a:solidFill>
              </a:rPr>
              <a:t>(1997).</a:t>
            </a:r>
            <a:r>
              <a:rPr lang="el-GR" sz="1100" i="1" dirty="0">
                <a:solidFill>
                  <a:prstClr val="black"/>
                </a:solidFill>
              </a:rPr>
              <a:t> Το σχολείο και η σχολική τάξη: Κοινωνιολογικές προοπτικές</a:t>
            </a:r>
            <a:r>
              <a:rPr lang="el-GR" sz="1100" dirty="0">
                <a:solidFill>
                  <a:prstClr val="black"/>
                </a:solidFill>
              </a:rPr>
              <a:t>. Θεσσαλονίκη: Αφοί Κυριακίδη.</a:t>
            </a:r>
          </a:p>
          <a:p>
            <a:pPr lvl="0">
              <a:buClr>
                <a:srgbClr val="FE8637"/>
              </a:buClr>
            </a:pPr>
            <a:r>
              <a:rPr lang="el-GR" sz="1100" dirty="0">
                <a:solidFill>
                  <a:prstClr val="black"/>
                </a:solidFill>
              </a:rPr>
              <a:t>Μπαλάσκας, </a:t>
            </a:r>
            <a:r>
              <a:rPr lang="en-US" sz="1100" dirty="0">
                <a:solidFill>
                  <a:prstClr val="black"/>
                </a:solidFill>
              </a:rPr>
              <a:t>K</a:t>
            </a:r>
            <a:r>
              <a:rPr lang="el-GR" sz="1100" dirty="0">
                <a:solidFill>
                  <a:prstClr val="black"/>
                </a:solidFill>
              </a:rPr>
              <a:t>. (1989). </a:t>
            </a:r>
            <a:r>
              <a:rPr lang="el-GR" sz="1100" i="1" dirty="0">
                <a:solidFill>
                  <a:prstClr val="black"/>
                </a:solidFill>
              </a:rPr>
              <a:t>Κοινωνική θεώρηση της Παιδείας</a:t>
            </a:r>
            <a:r>
              <a:rPr lang="el-GR" sz="1100" dirty="0">
                <a:solidFill>
                  <a:prstClr val="black"/>
                </a:solidFill>
              </a:rPr>
              <a:t>. Αθήνα: Γρηγόρης.</a:t>
            </a:r>
          </a:p>
          <a:p>
            <a:pPr lvl="0">
              <a:buClr>
                <a:srgbClr val="FE8637"/>
              </a:buClr>
            </a:pPr>
            <a:r>
              <a:rPr lang="el-GR" sz="1100" dirty="0" err="1">
                <a:solidFill>
                  <a:prstClr val="black"/>
                </a:solidFill>
              </a:rPr>
              <a:t>Μπουζάκης</a:t>
            </a:r>
            <a:r>
              <a:rPr lang="el-GR" sz="1100" dirty="0">
                <a:solidFill>
                  <a:prstClr val="black"/>
                </a:solidFill>
              </a:rPr>
              <a:t>, Σ. (2003). </a:t>
            </a:r>
            <a:r>
              <a:rPr lang="el-GR" sz="1100" i="1" dirty="0">
                <a:solidFill>
                  <a:prstClr val="black"/>
                </a:solidFill>
              </a:rPr>
              <a:t>Νεοελληνική Εκπαίδευση</a:t>
            </a:r>
            <a:r>
              <a:rPr lang="el-GR" sz="1100" dirty="0">
                <a:solidFill>
                  <a:prstClr val="black"/>
                </a:solidFill>
              </a:rPr>
              <a:t>. Αθήνα: </a:t>
            </a:r>
            <a:r>
              <a:rPr lang="el-GR" sz="1100" dirty="0" err="1">
                <a:solidFill>
                  <a:prstClr val="black"/>
                </a:solidFill>
              </a:rPr>
              <a:t>Gutenberg</a:t>
            </a:r>
            <a:r>
              <a:rPr lang="el-GR" sz="1100" dirty="0">
                <a:solidFill>
                  <a:prstClr val="black"/>
                </a:solidFill>
              </a:rPr>
              <a:t>.</a:t>
            </a:r>
          </a:p>
          <a:p>
            <a:pPr lvl="0">
              <a:buClr>
                <a:srgbClr val="FE8637"/>
              </a:buClr>
            </a:pPr>
            <a:r>
              <a:rPr lang="el-GR" sz="1100" dirty="0" err="1">
                <a:solidFill>
                  <a:prstClr val="black"/>
                </a:solidFill>
              </a:rPr>
              <a:t>Μπουρντιέ</a:t>
            </a:r>
            <a:r>
              <a:rPr lang="el-GR" sz="1100" dirty="0">
                <a:solidFill>
                  <a:prstClr val="black"/>
                </a:solidFill>
              </a:rPr>
              <a:t>, Π. (1992). </a:t>
            </a:r>
            <a:r>
              <a:rPr lang="el-GR" sz="1100" i="1" dirty="0">
                <a:solidFill>
                  <a:prstClr val="black"/>
                </a:solidFill>
              </a:rPr>
              <a:t>Μικρόκοσμοι. Τρεις μελέτες πεδίου</a:t>
            </a:r>
            <a:r>
              <a:rPr lang="el-GR" sz="1100" dirty="0">
                <a:solidFill>
                  <a:prstClr val="black"/>
                </a:solidFill>
              </a:rPr>
              <a:t>. Αθήνα: Δελφίνι.</a:t>
            </a:r>
          </a:p>
          <a:p>
            <a:pPr lvl="0">
              <a:buClr>
                <a:srgbClr val="FE8637"/>
              </a:buClr>
            </a:pPr>
            <a:r>
              <a:rPr lang="el-GR" sz="1100" dirty="0" err="1">
                <a:solidFill>
                  <a:prstClr val="black"/>
                </a:solidFill>
              </a:rPr>
              <a:t>Μπουρντιέ</a:t>
            </a:r>
            <a:r>
              <a:rPr lang="el-GR" sz="1100" dirty="0">
                <a:solidFill>
                  <a:prstClr val="black"/>
                </a:solidFill>
              </a:rPr>
              <a:t>, Π. (1994 ή 1999). </a:t>
            </a:r>
            <a:r>
              <a:rPr lang="el-GR" sz="1100" i="1" dirty="0">
                <a:solidFill>
                  <a:prstClr val="black"/>
                </a:solidFill>
              </a:rPr>
              <a:t>Κείμενα Κοινωνιολογίας</a:t>
            </a:r>
            <a:r>
              <a:rPr lang="el-GR" sz="1100" dirty="0">
                <a:solidFill>
                  <a:prstClr val="black"/>
                </a:solidFill>
              </a:rPr>
              <a:t>. Αθήνα: Δελφίνι ή Στάχυ.</a:t>
            </a:r>
            <a:endParaRPr lang="el-GR" sz="1100" i="1" dirty="0">
              <a:solidFill>
                <a:prstClr val="black"/>
              </a:solidFill>
            </a:endParaRPr>
          </a:p>
          <a:p>
            <a:pPr lvl="0"/>
            <a:r>
              <a:rPr lang="el-GR" sz="900" dirty="0"/>
              <a:t>Μυλωνάς, Θ. (1982). </a:t>
            </a:r>
            <a:r>
              <a:rPr lang="el-GR" sz="900" i="1" dirty="0"/>
              <a:t>Η αναπαραγωγή των κοινωνικών τάξεων μέσα από τους σχολικούς μηχανισμούς</a:t>
            </a:r>
            <a:r>
              <a:rPr lang="el-GR" sz="900" dirty="0"/>
              <a:t>. Αθήνα: Γρηγόρης.</a:t>
            </a:r>
          </a:p>
          <a:p>
            <a:pPr lvl="0"/>
            <a:r>
              <a:rPr lang="el-GR" sz="1100" dirty="0"/>
              <a:t>Μυλωνάς, Θ. (1994). Εισαγωγικές επισημάνσεις πάνω στη θεωρία του </a:t>
            </a:r>
            <a:r>
              <a:rPr lang="el-GR" sz="1100" dirty="0" err="1"/>
              <a:t>Pierre</a:t>
            </a:r>
            <a:r>
              <a:rPr lang="el-GR" sz="1100" dirty="0"/>
              <a:t> </a:t>
            </a:r>
            <a:r>
              <a:rPr lang="el-GR" sz="1100" dirty="0" err="1"/>
              <a:t>Bourdieu</a:t>
            </a:r>
            <a:r>
              <a:rPr lang="el-GR" sz="1100" dirty="0"/>
              <a:t>. Στο Ι. </a:t>
            </a:r>
            <a:r>
              <a:rPr lang="el-GR" sz="1100" dirty="0" err="1"/>
              <a:t>Λαμπίρη</a:t>
            </a:r>
            <a:r>
              <a:rPr lang="el-GR" sz="1100" dirty="0"/>
              <a:t>-Δημάκη &amp; Ν. Παναγιωτόπουλος (</a:t>
            </a:r>
            <a:r>
              <a:rPr lang="el-GR" sz="1100" dirty="0" err="1"/>
              <a:t>Επιμ</a:t>
            </a:r>
            <a:r>
              <a:rPr lang="el-GR" sz="1100" dirty="0"/>
              <a:t>.) </a:t>
            </a:r>
            <a:r>
              <a:rPr lang="el-GR" sz="1100" i="1" dirty="0"/>
              <a:t>Κοινωνιολογία της Παιδείας</a:t>
            </a:r>
            <a:r>
              <a:rPr lang="el-GR" sz="1100" dirty="0"/>
              <a:t>. Αθήνα: Καρδαμίτσα, 76-95.</a:t>
            </a:r>
          </a:p>
          <a:p>
            <a:pPr lvl="0"/>
            <a:r>
              <a:rPr lang="el-GR" sz="1100" dirty="0"/>
              <a:t>Μυλωνάς, Θ. (2002). </a:t>
            </a:r>
            <a:r>
              <a:rPr lang="el-GR" sz="1100" i="1" dirty="0"/>
              <a:t>Κοινωνιολογία της Ελληνικής Εκπαίδευσης</a:t>
            </a:r>
            <a:r>
              <a:rPr lang="el-GR" sz="1100" dirty="0"/>
              <a:t>, Αθήνα: </a:t>
            </a:r>
            <a:r>
              <a:rPr lang="el-GR" sz="1100" dirty="0" err="1"/>
              <a:t>Gutenberg</a:t>
            </a:r>
            <a:r>
              <a:rPr lang="el-GR" sz="1100" dirty="0"/>
              <a:t>.</a:t>
            </a:r>
          </a:p>
          <a:p>
            <a:pPr lvl="0"/>
            <a:r>
              <a:rPr lang="el-GR" sz="1100" dirty="0"/>
              <a:t>Μυλωνάς, Θ. (</a:t>
            </a:r>
            <a:r>
              <a:rPr lang="el-GR" sz="1100" dirty="0" err="1"/>
              <a:t>χ.χ</a:t>
            </a:r>
            <a:r>
              <a:rPr lang="el-GR" sz="1100" dirty="0"/>
              <a:t>.). </a:t>
            </a:r>
            <a:r>
              <a:rPr lang="el-GR" sz="1100" i="1" dirty="0"/>
              <a:t>Κοινωνική αναπαραγωγή στο σχολείο. Θεωρία και εμπειρία</a:t>
            </a:r>
            <a:r>
              <a:rPr lang="el-GR" sz="1100" dirty="0"/>
              <a:t>. Αθήνα: Αρμός.</a:t>
            </a:r>
          </a:p>
          <a:p>
            <a:pPr lvl="0"/>
            <a:r>
              <a:rPr lang="el-GR" sz="1100" dirty="0"/>
              <a:t>Μυλωνάς, Θ., Δημητριάδη, Α. (1999). Από την ανισότητα απέναντι στο σχολείο στον αποκλεισμό μέσα στην τάξη. Στο Χ. Κωνσταντίνου, Γ. </a:t>
            </a:r>
            <a:r>
              <a:rPr lang="el-GR" sz="1100" dirty="0" err="1"/>
              <a:t>Πλειός</a:t>
            </a:r>
            <a:r>
              <a:rPr lang="el-GR" sz="1100" dirty="0"/>
              <a:t> (</a:t>
            </a:r>
            <a:r>
              <a:rPr lang="el-GR" sz="1100" dirty="0" err="1"/>
              <a:t>Επιμ</a:t>
            </a:r>
            <a:r>
              <a:rPr lang="el-GR" sz="1100" dirty="0"/>
              <a:t>.). </a:t>
            </a:r>
            <a:r>
              <a:rPr lang="el-GR" sz="1100" i="1" dirty="0"/>
              <a:t>Σχολική αποτυχία και Κοινωνικός Αποκλεισμός</a:t>
            </a:r>
            <a:r>
              <a:rPr lang="el-GR" sz="1100" dirty="0"/>
              <a:t>. Αθήνα: Ελληνικά Γράμματα, 385-408.</a:t>
            </a:r>
          </a:p>
          <a:p>
            <a:pPr lvl="0"/>
            <a:r>
              <a:rPr lang="el-GR" sz="1100" dirty="0"/>
              <a:t>Νόβα-</a:t>
            </a:r>
            <a:r>
              <a:rPr lang="el-GR" sz="1100" dirty="0" err="1"/>
              <a:t>Καλτσούνη,</a:t>
            </a:r>
            <a:r>
              <a:rPr lang="el-GR" sz="1100" dirty="0"/>
              <a:t> Χρ. (2010). </a:t>
            </a:r>
            <a:r>
              <a:rPr lang="el-GR" sz="1100" i="1" dirty="0"/>
              <a:t>Κοινωνιολογία της Εκπαίδευσης</a:t>
            </a:r>
            <a:r>
              <a:rPr lang="el-GR" sz="1100" dirty="0"/>
              <a:t>. Αθήνα: </a:t>
            </a:r>
            <a:r>
              <a:rPr lang="el-GR" sz="1100" dirty="0" err="1"/>
              <a:t>Gutenberg</a:t>
            </a:r>
            <a:r>
              <a:rPr lang="el-GR" sz="1100" dirty="0"/>
              <a:t>.</a:t>
            </a:r>
          </a:p>
          <a:p>
            <a:pPr lvl="0"/>
            <a:r>
              <a:rPr lang="el-GR" sz="1100" dirty="0" err="1"/>
              <a:t>Νούτσος</a:t>
            </a:r>
            <a:r>
              <a:rPr lang="el-GR" sz="1100" dirty="0"/>
              <a:t>, Χ. (1985). </a:t>
            </a:r>
            <a:r>
              <a:rPr lang="el-GR" sz="1100" i="1" dirty="0"/>
              <a:t>Προγράμματα Μέσης Εκπαίδευσης και κοινωνικός έλεγχος (1931-1973)</a:t>
            </a:r>
            <a:r>
              <a:rPr lang="el-GR" sz="1100" dirty="0"/>
              <a:t>. Αθήνα: Θεμέλιο.</a:t>
            </a:r>
          </a:p>
          <a:p>
            <a:pPr lvl="0"/>
            <a:r>
              <a:rPr lang="el-GR" sz="1100" dirty="0" err="1"/>
              <a:t>Νταλάκας</a:t>
            </a:r>
            <a:r>
              <a:rPr lang="el-GR" sz="1100" dirty="0"/>
              <a:t>, Θ. (1983). </a:t>
            </a:r>
            <a:r>
              <a:rPr lang="el-GR" sz="1100" i="1" dirty="0"/>
              <a:t>Εισαγωγή στην Κοινωνιολογία. Θέματα Κοινωνιολογίας της Παιδείας</a:t>
            </a:r>
            <a:r>
              <a:rPr lang="el-GR" sz="1100" dirty="0"/>
              <a:t>. Ιωάννινα: </a:t>
            </a:r>
            <a:r>
              <a:rPr lang="el-GR" sz="1100" dirty="0" err="1"/>
              <a:t>εκδ</a:t>
            </a:r>
            <a:r>
              <a:rPr lang="el-GR" sz="1100" dirty="0"/>
              <a:t>. </a:t>
            </a:r>
            <a:r>
              <a:rPr lang="el-GR" sz="1100" dirty="0" err="1"/>
              <a:t>συγγρ</a:t>
            </a:r>
            <a:r>
              <a:rPr lang="el-GR" sz="1100" dirty="0"/>
              <a:t>.</a:t>
            </a:r>
          </a:p>
          <a:p>
            <a:pPr lvl="0"/>
            <a:r>
              <a:rPr lang="el-GR" sz="1100" dirty="0" err="1"/>
              <a:t>Ντυρκέμ</a:t>
            </a:r>
            <a:r>
              <a:rPr lang="el-GR" sz="1100" dirty="0"/>
              <a:t> Ε. (1998). Η εκπαίδευση, η φύση της, ο ρόλος της </a:t>
            </a:r>
            <a:r>
              <a:rPr lang="el-GR" sz="1100" dirty="0">
                <a:hlinkClick r:id="rId2"/>
              </a:rPr>
              <a:t>(</a:t>
            </a:r>
            <a:r>
              <a:rPr lang="el-GR" sz="1100" dirty="0" err="1">
                <a:hlinkClick r:id="rId2"/>
              </a:rPr>
              <a:t>Μετάφρ</a:t>
            </a:r>
            <a:r>
              <a:rPr lang="el-GR" sz="1100" dirty="0">
                <a:hlinkClick r:id="rId2"/>
              </a:rPr>
              <a:t>. Θ</a:t>
            </a:r>
            <a:r>
              <a:rPr lang="en-GB" sz="1100" dirty="0">
                <a:hlinkClick r:id="rId2"/>
              </a:rPr>
              <a:t>. </a:t>
            </a:r>
            <a:r>
              <a:rPr lang="el-GR" sz="1100" dirty="0" err="1">
                <a:hlinkClick r:id="rId2"/>
              </a:rPr>
              <a:t>Ανθογαλίδου</a:t>
            </a:r>
            <a:r>
              <a:rPr lang="en-GB" sz="1100" dirty="0">
                <a:hlinkClick r:id="rId2"/>
              </a:rPr>
              <a:t>)</a:t>
            </a:r>
            <a:r>
              <a:rPr lang="en-GB" sz="1100" dirty="0"/>
              <a:t>. </a:t>
            </a:r>
            <a:r>
              <a:rPr lang="en-GB" sz="1100" i="1" dirty="0"/>
              <a:t>Virtual School, The sciences </a:t>
            </a:r>
            <a:r>
              <a:rPr lang="el-GR" sz="1100" dirty="0" err="1"/>
              <a:t>of</a:t>
            </a:r>
            <a:r>
              <a:rPr lang="en-GB" sz="1100" i="1" dirty="0"/>
              <a:t> Education Online</a:t>
            </a:r>
            <a:r>
              <a:rPr lang="en-GB" sz="1100" dirty="0"/>
              <a:t>, </a:t>
            </a:r>
            <a:r>
              <a:rPr lang="el-GR" sz="1100" dirty="0"/>
              <a:t>τόμος</a:t>
            </a:r>
            <a:r>
              <a:rPr lang="en-GB" sz="1100" dirty="0"/>
              <a:t> 1, </a:t>
            </a:r>
            <a:r>
              <a:rPr lang="el-GR" sz="1100" dirty="0"/>
              <a:t>τεύχος</a:t>
            </a:r>
            <a:r>
              <a:rPr lang="en-GB" sz="1100" dirty="0"/>
              <a:t> 1. http/www.auth.gr/virtualschool/1.1/Theory Research/Durkheim Education.html</a:t>
            </a:r>
            <a:endParaRPr lang="el-GR" sz="1100" dirty="0"/>
          </a:p>
          <a:p>
            <a:pPr lvl="0"/>
            <a:r>
              <a:rPr lang="el-GR" sz="1100" dirty="0" err="1"/>
              <a:t>Παλαιοκρασάς</a:t>
            </a:r>
            <a:r>
              <a:rPr lang="el-GR" sz="1100" dirty="0"/>
              <a:t>, Σ., </a:t>
            </a:r>
            <a:r>
              <a:rPr lang="el-GR" sz="1100" dirty="0" err="1"/>
              <a:t>Ρουσέας</a:t>
            </a:r>
            <a:r>
              <a:rPr lang="el-GR" sz="1100" dirty="0"/>
              <a:t>, Π., </a:t>
            </a:r>
            <a:r>
              <a:rPr lang="el-GR" sz="1100" dirty="0" err="1"/>
              <a:t>Βρετάκου</a:t>
            </a:r>
            <a:r>
              <a:rPr lang="el-GR" sz="1100" dirty="0"/>
              <a:t>, Β. (2001). </a:t>
            </a:r>
            <a:r>
              <a:rPr lang="el-GR" sz="1100" i="1" dirty="0"/>
              <a:t>Έρευνα «Μαθητική διαρροή στο Γυμνάσιο» (φουρνιά μαθητών 1997/98)</a:t>
            </a:r>
            <a:r>
              <a:rPr lang="el-GR" sz="1100" dirty="0"/>
              <a:t>. Αθήνα: Π.Ι.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1" name="Rectangle 3"/>
          <p:cNvSpPr>
            <a:spLocks noGrp="1"/>
          </p:cNvSpPr>
          <p:nvPr>
            <p:ph type="body" idx="4294967295"/>
          </p:nvPr>
        </p:nvSpPr>
        <p:spPr>
          <a:xfrm>
            <a:off x="179512" y="260648"/>
            <a:ext cx="8244408" cy="6408712"/>
          </a:xfrm>
        </p:spPr>
        <p:txBody>
          <a:bodyPr/>
          <a:lstStyle/>
          <a:p>
            <a:pPr lvl="0">
              <a:buClr>
                <a:srgbClr val="FE8637"/>
              </a:buClr>
            </a:pPr>
            <a:r>
              <a:rPr lang="el-GR" sz="1100" dirty="0" err="1">
                <a:solidFill>
                  <a:prstClr val="black"/>
                </a:solidFill>
              </a:rPr>
              <a:t>Πατέλης</a:t>
            </a:r>
            <a:r>
              <a:rPr lang="el-GR" sz="1100" dirty="0">
                <a:solidFill>
                  <a:prstClr val="black"/>
                </a:solidFill>
              </a:rPr>
              <a:t>, Δ. (2000). Για μια </a:t>
            </a:r>
            <a:r>
              <a:rPr lang="el-GR" sz="1100" dirty="0" err="1">
                <a:solidFill>
                  <a:prstClr val="black"/>
                </a:solidFill>
              </a:rPr>
              <a:t>κοινωνικοφιλοσοφική</a:t>
            </a:r>
            <a:r>
              <a:rPr lang="el-GR" sz="1100" dirty="0">
                <a:solidFill>
                  <a:prstClr val="black"/>
                </a:solidFill>
              </a:rPr>
              <a:t> θεώρηση της παιδείας. </a:t>
            </a:r>
            <a:r>
              <a:rPr lang="el-GR" sz="1100" i="1" dirty="0">
                <a:solidFill>
                  <a:prstClr val="black"/>
                </a:solidFill>
              </a:rPr>
              <a:t>Σύγχρονη Εκπαίδευση</a:t>
            </a:r>
            <a:r>
              <a:rPr lang="el-GR" sz="1100" dirty="0">
                <a:solidFill>
                  <a:prstClr val="black"/>
                </a:solidFill>
              </a:rPr>
              <a:t>, 113, 47–56, &amp; 114, 41–52. Διαθέσιμο και στο δικτυακό τόπο http://www.ilhs.tuc.gr/gr/arthra.htm</a:t>
            </a:r>
          </a:p>
          <a:p>
            <a:pPr lvl="0">
              <a:buClr>
                <a:srgbClr val="FE8637"/>
              </a:buClr>
            </a:pPr>
            <a:r>
              <a:rPr lang="el-GR" sz="1100" dirty="0" err="1">
                <a:solidFill>
                  <a:prstClr val="black"/>
                </a:solidFill>
              </a:rPr>
              <a:t>Πατέλης</a:t>
            </a:r>
            <a:r>
              <a:rPr lang="el-GR" sz="1100" dirty="0">
                <a:solidFill>
                  <a:prstClr val="black"/>
                </a:solidFill>
              </a:rPr>
              <a:t>, Δ. (2002). Η παιδεία ως συνιστώσα της δομής της κοινωνίας και της ιστορίας. Εκπαίδευση και αξιολόγηση. Στο Χ. </a:t>
            </a:r>
            <a:r>
              <a:rPr lang="el-GR" sz="1100" dirty="0" err="1">
                <a:solidFill>
                  <a:prstClr val="black"/>
                </a:solidFill>
              </a:rPr>
              <a:t>Κάτσικας</a:t>
            </a:r>
            <a:r>
              <a:rPr lang="el-GR" sz="1100" dirty="0">
                <a:solidFill>
                  <a:prstClr val="black"/>
                </a:solidFill>
              </a:rPr>
              <a:t>, Γ. Καββαδίας (</a:t>
            </a:r>
            <a:r>
              <a:rPr lang="el-GR" sz="1100" dirty="0" err="1">
                <a:solidFill>
                  <a:prstClr val="black"/>
                </a:solidFill>
              </a:rPr>
              <a:t>Επιμ</a:t>
            </a:r>
            <a:r>
              <a:rPr lang="el-GR" sz="1100" dirty="0">
                <a:solidFill>
                  <a:prstClr val="black"/>
                </a:solidFill>
              </a:rPr>
              <a:t>.). </a:t>
            </a:r>
            <a:r>
              <a:rPr lang="el-GR" sz="1100" i="1" dirty="0">
                <a:solidFill>
                  <a:prstClr val="black"/>
                </a:solidFill>
              </a:rPr>
              <a:t>Η αξιολόγηση στην εκπαίδευση. Ποιος Ποιον και γιατί</a:t>
            </a:r>
            <a:r>
              <a:rPr lang="el-GR" sz="1100" dirty="0">
                <a:solidFill>
                  <a:prstClr val="black"/>
                </a:solidFill>
              </a:rPr>
              <a:t>; Αθήνα: Σαββάλας, 53-97.</a:t>
            </a:r>
          </a:p>
          <a:p>
            <a:pPr lvl="0">
              <a:buClr>
                <a:srgbClr val="FE8637"/>
              </a:buClr>
            </a:pPr>
            <a:r>
              <a:rPr lang="el-GR" sz="1100" dirty="0" err="1">
                <a:solidFill>
                  <a:prstClr val="black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Πατέλης</a:t>
            </a:r>
            <a:r>
              <a:rPr lang="el-GR" sz="1100" dirty="0">
                <a:solidFill>
                  <a:prstClr val="black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, Δ. (2003). Περί προτύπων στην κοινωνία και στην εκπαίδευση.</a:t>
            </a:r>
            <a:r>
              <a:rPr lang="el-GR" sz="1100" dirty="0">
                <a:solidFill>
                  <a:prstClr val="black"/>
                </a:solidFill>
              </a:rPr>
              <a:t> </a:t>
            </a:r>
            <a:r>
              <a:rPr lang="el-GR" sz="1100" i="1" dirty="0">
                <a:solidFill>
                  <a:prstClr val="black"/>
                </a:solidFill>
              </a:rPr>
              <a:t>Σύγχρονη Εκπαίδευση</a:t>
            </a:r>
            <a:r>
              <a:rPr lang="el-GR" sz="1100" dirty="0">
                <a:solidFill>
                  <a:prstClr val="black"/>
                </a:solidFill>
              </a:rPr>
              <a:t>, 130, 108-122, &amp; 131, 148-163. Διαθέσιμο και στο δικτυακό τόπο http://www.geocities.com/ilhsgr/protypa.htm</a:t>
            </a:r>
          </a:p>
          <a:p>
            <a:pPr lvl="0">
              <a:buClr>
                <a:srgbClr val="FE8637"/>
              </a:buClr>
            </a:pPr>
            <a:r>
              <a:rPr lang="el-GR" sz="1100" dirty="0">
                <a:solidFill>
                  <a:prstClr val="black"/>
                </a:solidFill>
              </a:rPr>
              <a:t>Παυλίδης, Π. (2002). Ανθρώπινη φύση, κοινωνική εργασία, παιδαγωγία: οι βιολογικοί και κοινωνικοί συντελεστές της προσωπικότητας. </a:t>
            </a:r>
            <a:r>
              <a:rPr lang="el-GR" sz="1100" i="1" dirty="0">
                <a:solidFill>
                  <a:prstClr val="black"/>
                </a:solidFill>
              </a:rPr>
              <a:t>Σύγχρονη Εκπαίδευση</a:t>
            </a:r>
            <a:r>
              <a:rPr lang="el-GR" sz="1100" dirty="0">
                <a:solidFill>
                  <a:prstClr val="black"/>
                </a:solidFill>
              </a:rPr>
              <a:t>, 123, 65–80, &amp; 124, 80–93.</a:t>
            </a:r>
          </a:p>
          <a:p>
            <a:pPr lvl="0">
              <a:buClr>
                <a:srgbClr val="FE8637"/>
              </a:buClr>
            </a:pPr>
            <a:r>
              <a:rPr lang="el-GR" sz="1100" dirty="0">
                <a:solidFill>
                  <a:prstClr val="black"/>
                </a:solidFill>
              </a:rPr>
              <a:t>Παυλίδης, Π. (2004). Οι θεωρητικές ανεπάρκειες του «μαθήματος των γονιδίων. </a:t>
            </a:r>
            <a:r>
              <a:rPr lang="el-GR" sz="1100" i="1" dirty="0" err="1">
                <a:solidFill>
                  <a:prstClr val="black"/>
                </a:solidFill>
              </a:rPr>
              <a:t>Αντιτετράδια</a:t>
            </a:r>
            <a:r>
              <a:rPr lang="el-GR" sz="1100" i="1" dirty="0">
                <a:solidFill>
                  <a:prstClr val="black"/>
                </a:solidFill>
              </a:rPr>
              <a:t> της Εκπαίδευσης</a:t>
            </a:r>
            <a:r>
              <a:rPr lang="el-GR" sz="1100" dirty="0">
                <a:solidFill>
                  <a:prstClr val="black"/>
                </a:solidFill>
              </a:rPr>
              <a:t>, 68-69, 56-60.</a:t>
            </a:r>
          </a:p>
          <a:p>
            <a:pPr lvl="0">
              <a:buClr>
                <a:srgbClr val="FE8637"/>
              </a:buClr>
            </a:pPr>
            <a:r>
              <a:rPr lang="el-GR" sz="1100" dirty="0">
                <a:solidFill>
                  <a:prstClr val="black"/>
                </a:solidFill>
              </a:rPr>
              <a:t>Παυλίδης, Π., (2001). Η προσωπικότητα στα γρανάζια της αξιολόγησης. </a:t>
            </a:r>
            <a:r>
              <a:rPr lang="el-GR" sz="1100" i="1" dirty="0">
                <a:solidFill>
                  <a:prstClr val="black"/>
                </a:solidFill>
              </a:rPr>
              <a:t>Εκπαιδευτική Κοινότητα</a:t>
            </a:r>
            <a:r>
              <a:rPr lang="el-GR" sz="1100" dirty="0">
                <a:solidFill>
                  <a:prstClr val="black"/>
                </a:solidFill>
              </a:rPr>
              <a:t>, 56, 18-23.</a:t>
            </a:r>
          </a:p>
          <a:p>
            <a:pPr lvl="0">
              <a:buClr>
                <a:srgbClr val="FE8637"/>
              </a:buClr>
            </a:pPr>
            <a:r>
              <a:rPr lang="el-GR" sz="1100" dirty="0" err="1">
                <a:solidFill>
                  <a:prstClr val="black"/>
                </a:solidFill>
              </a:rPr>
              <a:t>Πετμεζίδου</a:t>
            </a:r>
            <a:r>
              <a:rPr lang="el-GR" sz="1100" dirty="0">
                <a:solidFill>
                  <a:prstClr val="black"/>
                </a:solidFill>
              </a:rPr>
              <a:t>-</a:t>
            </a:r>
            <a:r>
              <a:rPr lang="el-GR" sz="1100" dirty="0" err="1">
                <a:solidFill>
                  <a:prstClr val="black"/>
                </a:solidFill>
              </a:rPr>
              <a:t>Τσουλουβή</a:t>
            </a:r>
            <a:r>
              <a:rPr lang="el-GR" sz="1100" dirty="0">
                <a:solidFill>
                  <a:prstClr val="black"/>
                </a:solidFill>
              </a:rPr>
              <a:t>, Μ. (1987). </a:t>
            </a:r>
            <a:r>
              <a:rPr lang="el-GR" sz="1100" i="1" dirty="0">
                <a:solidFill>
                  <a:prstClr val="black"/>
                </a:solidFill>
              </a:rPr>
              <a:t>Κοινωνικές τάξεις και μηχανισμοί κοινωνικής αναπαραγωγής</a:t>
            </a:r>
            <a:r>
              <a:rPr lang="el-GR" sz="1100" dirty="0">
                <a:solidFill>
                  <a:prstClr val="black"/>
                </a:solidFill>
              </a:rPr>
              <a:t>. Αθήνα: Εξάντας.</a:t>
            </a:r>
          </a:p>
          <a:p>
            <a:pPr lvl="0">
              <a:buClr>
                <a:srgbClr val="FE8637"/>
              </a:buClr>
            </a:pPr>
            <a:r>
              <a:rPr lang="el-GR" sz="1100" dirty="0" err="1">
                <a:solidFill>
                  <a:prstClr val="black"/>
                </a:solidFill>
              </a:rPr>
              <a:t>Πλειός</a:t>
            </a:r>
            <a:r>
              <a:rPr lang="el-GR" sz="1100" dirty="0">
                <a:solidFill>
                  <a:prstClr val="black"/>
                </a:solidFill>
              </a:rPr>
              <a:t>, Γ. (1999). Εκπαίδευση, απασχόληση και κοινωνικός αποκλεισμός. Στο Χ. Κωνσταντίνου, Γ. </a:t>
            </a:r>
            <a:r>
              <a:rPr lang="el-GR" sz="1100" dirty="0" err="1">
                <a:solidFill>
                  <a:prstClr val="black"/>
                </a:solidFill>
              </a:rPr>
              <a:t>Πλειός</a:t>
            </a:r>
            <a:r>
              <a:rPr lang="el-GR" sz="1100" dirty="0">
                <a:solidFill>
                  <a:prstClr val="black"/>
                </a:solidFill>
              </a:rPr>
              <a:t> (</a:t>
            </a:r>
            <a:r>
              <a:rPr lang="el-GR" sz="1100" dirty="0" err="1">
                <a:solidFill>
                  <a:prstClr val="black"/>
                </a:solidFill>
              </a:rPr>
              <a:t>Επιμ</a:t>
            </a:r>
            <a:r>
              <a:rPr lang="el-GR" sz="1100" dirty="0">
                <a:solidFill>
                  <a:prstClr val="black"/>
                </a:solidFill>
              </a:rPr>
              <a:t>.). </a:t>
            </a:r>
            <a:r>
              <a:rPr lang="el-GR" sz="1100" i="1" dirty="0">
                <a:solidFill>
                  <a:prstClr val="black"/>
                </a:solidFill>
              </a:rPr>
              <a:t>Σχολική αποτυχία και κοινωνικός αποκλεισμός</a:t>
            </a:r>
            <a:r>
              <a:rPr lang="el-GR" sz="1100" dirty="0">
                <a:solidFill>
                  <a:prstClr val="black"/>
                </a:solidFill>
              </a:rPr>
              <a:t>. Αθήνα: Ελληνικά Γράμματα, 333-363.</a:t>
            </a:r>
          </a:p>
          <a:p>
            <a:pPr lvl="0">
              <a:buClr>
                <a:srgbClr val="FE8637"/>
              </a:buClr>
            </a:pPr>
            <a:r>
              <a:rPr lang="el-GR" sz="1100" dirty="0" err="1">
                <a:solidFill>
                  <a:prstClr val="black"/>
                </a:solidFill>
              </a:rPr>
              <a:t>Πυργιωτάκης</a:t>
            </a:r>
            <a:r>
              <a:rPr lang="el-GR" sz="1100" dirty="0">
                <a:solidFill>
                  <a:prstClr val="black"/>
                </a:solidFill>
              </a:rPr>
              <a:t>, Ι. (1999). </a:t>
            </a:r>
            <a:r>
              <a:rPr lang="el-GR" sz="1100" i="1" dirty="0">
                <a:solidFill>
                  <a:prstClr val="black"/>
                </a:solidFill>
              </a:rPr>
              <a:t>Εισαγωγή στην Παιδαγωγική Επιστήμη</a:t>
            </a:r>
            <a:r>
              <a:rPr lang="el-GR" sz="1100" dirty="0">
                <a:solidFill>
                  <a:prstClr val="black"/>
                </a:solidFill>
              </a:rPr>
              <a:t>. Αθήνα: Ελληνικά Γράμματα.</a:t>
            </a:r>
          </a:p>
          <a:p>
            <a:pPr lvl="0">
              <a:buClr>
                <a:srgbClr val="FE8637"/>
              </a:buClr>
            </a:pPr>
            <a:r>
              <a:rPr lang="el-GR" sz="1100" dirty="0" err="1">
                <a:solidFill>
                  <a:prstClr val="black"/>
                </a:solidFill>
              </a:rPr>
              <a:t>Πυργιωτάκης</a:t>
            </a:r>
            <a:r>
              <a:rPr lang="el-GR" sz="1100" dirty="0">
                <a:solidFill>
                  <a:prstClr val="black"/>
                </a:solidFill>
              </a:rPr>
              <a:t>, Ι. (2000). </a:t>
            </a:r>
            <a:r>
              <a:rPr lang="el-GR" sz="1100" i="1" dirty="0">
                <a:solidFill>
                  <a:prstClr val="black"/>
                </a:solidFill>
              </a:rPr>
              <a:t>Κοινωνικοποίηση και εκπαιδευτικές ανισότητες</a:t>
            </a:r>
            <a:r>
              <a:rPr lang="el-GR" sz="1100" dirty="0">
                <a:solidFill>
                  <a:prstClr val="black"/>
                </a:solidFill>
              </a:rPr>
              <a:t>. Αθήνα: Γρηγόρης.</a:t>
            </a:r>
          </a:p>
          <a:p>
            <a:pPr lvl="0">
              <a:buClr>
                <a:srgbClr val="FE8637"/>
              </a:buClr>
            </a:pPr>
            <a:r>
              <a:rPr lang="el-GR" sz="1100" dirty="0" err="1">
                <a:solidFill>
                  <a:prstClr val="black"/>
                </a:solidFill>
              </a:rPr>
              <a:t>Πυργιωτάκης</a:t>
            </a:r>
            <a:r>
              <a:rPr lang="el-GR" sz="1100" dirty="0">
                <a:solidFill>
                  <a:prstClr val="black"/>
                </a:solidFill>
              </a:rPr>
              <a:t>, Ι., </a:t>
            </a:r>
            <a:r>
              <a:rPr lang="el-GR" sz="1100" dirty="0" err="1">
                <a:solidFill>
                  <a:prstClr val="black"/>
                </a:solidFill>
              </a:rPr>
              <a:t>Παληός</a:t>
            </a:r>
            <a:r>
              <a:rPr lang="el-GR" sz="1100" dirty="0">
                <a:solidFill>
                  <a:prstClr val="black"/>
                </a:solidFill>
              </a:rPr>
              <a:t>, Ζ. (1997). Λειτουργικός αναλφαβητισμός και ο ρόλος του αναλυτικού προγράμματος: η περίπτωση της Κρήτης. Στο Μ. Ι. </a:t>
            </a:r>
            <a:r>
              <a:rPr lang="el-GR" sz="1100" dirty="0" err="1">
                <a:solidFill>
                  <a:prstClr val="black"/>
                </a:solidFill>
              </a:rPr>
              <a:t>Βάμβουκας</a:t>
            </a:r>
            <a:r>
              <a:rPr lang="el-GR" sz="1100" dirty="0">
                <a:solidFill>
                  <a:prstClr val="black"/>
                </a:solidFill>
              </a:rPr>
              <a:t>, Α. </a:t>
            </a:r>
            <a:r>
              <a:rPr lang="el-GR" sz="1100" dirty="0" err="1">
                <a:solidFill>
                  <a:prstClr val="black"/>
                </a:solidFill>
              </a:rPr>
              <a:t>Χουρδάκης</a:t>
            </a:r>
            <a:r>
              <a:rPr lang="el-GR" sz="1100" dirty="0">
                <a:solidFill>
                  <a:prstClr val="black"/>
                </a:solidFill>
              </a:rPr>
              <a:t> (</a:t>
            </a:r>
            <a:r>
              <a:rPr lang="el-GR" sz="1100" dirty="0" err="1">
                <a:solidFill>
                  <a:prstClr val="black"/>
                </a:solidFill>
              </a:rPr>
              <a:t>Επιμ</a:t>
            </a:r>
            <a:r>
              <a:rPr lang="el-GR" sz="1100" dirty="0">
                <a:solidFill>
                  <a:prstClr val="black"/>
                </a:solidFill>
              </a:rPr>
              <a:t>.). </a:t>
            </a:r>
            <a:r>
              <a:rPr lang="el-GR" sz="1100" i="1" dirty="0">
                <a:solidFill>
                  <a:prstClr val="black"/>
                </a:solidFill>
              </a:rPr>
              <a:t>Παιδαγωγική επιστήμη στην Ελλάδα και στην Ευρώπη: τάσεις και προοπτικές</a:t>
            </a:r>
            <a:r>
              <a:rPr lang="el-GR" sz="1100" dirty="0">
                <a:solidFill>
                  <a:prstClr val="black"/>
                </a:solidFill>
              </a:rPr>
              <a:t>. Αθήνα : Ελληνικά Γράμματα, 356-367.</a:t>
            </a:r>
          </a:p>
          <a:p>
            <a:pPr lvl="0">
              <a:buClr>
                <a:srgbClr val="FE8637"/>
              </a:buClr>
            </a:pPr>
            <a:r>
              <a:rPr lang="el-GR" sz="1100" dirty="0" err="1">
                <a:solidFill>
                  <a:prstClr val="black"/>
                </a:solidFill>
              </a:rPr>
              <a:t>Σιάνου</a:t>
            </a:r>
            <a:r>
              <a:rPr lang="el-GR" sz="1100" dirty="0">
                <a:solidFill>
                  <a:prstClr val="black"/>
                </a:solidFill>
              </a:rPr>
              <a:t>-</a:t>
            </a:r>
            <a:r>
              <a:rPr lang="el-GR" sz="1100" dirty="0" err="1">
                <a:solidFill>
                  <a:prstClr val="black"/>
                </a:solidFill>
              </a:rPr>
              <a:t>Κύργιου</a:t>
            </a:r>
            <a:r>
              <a:rPr lang="el-GR" sz="1100" dirty="0">
                <a:solidFill>
                  <a:prstClr val="black"/>
                </a:solidFill>
              </a:rPr>
              <a:t>, Ε. (2005). </a:t>
            </a:r>
            <a:r>
              <a:rPr lang="el-GR" sz="1100" i="1" dirty="0">
                <a:solidFill>
                  <a:prstClr val="black"/>
                </a:solidFill>
              </a:rPr>
              <a:t>Εκπαίδευση και κοινωνικές ανισότητες</a:t>
            </a:r>
            <a:r>
              <a:rPr lang="el-GR" sz="1100" dirty="0">
                <a:solidFill>
                  <a:prstClr val="black"/>
                </a:solidFill>
              </a:rPr>
              <a:t>. Αθήνα: Μεταίχμιο.</a:t>
            </a:r>
          </a:p>
          <a:p>
            <a:pPr lvl="0">
              <a:buClr>
                <a:srgbClr val="FE8637"/>
              </a:buClr>
            </a:pPr>
            <a:r>
              <a:rPr lang="el-GR" sz="1100" dirty="0">
                <a:solidFill>
                  <a:prstClr val="black"/>
                </a:solidFill>
              </a:rPr>
              <a:t>Σολομών, I. κ.ά. (1999). </a:t>
            </a:r>
            <a:r>
              <a:rPr lang="el-GR" sz="1100" i="1" dirty="0">
                <a:solidFill>
                  <a:prstClr val="black"/>
                </a:solidFill>
              </a:rPr>
              <a:t>Εσωτερική αξιολόγηση &amp; προγραμματισμός του Εκπαιδευτικού Έργου στη Σχολική Μονάδα</a:t>
            </a:r>
            <a:r>
              <a:rPr lang="el-GR" sz="1100" dirty="0">
                <a:solidFill>
                  <a:prstClr val="black"/>
                </a:solidFill>
              </a:rPr>
              <a:t>. Αθήνα: Παιδαγωγικό Ινστιτούτο.</a:t>
            </a:r>
          </a:p>
          <a:p>
            <a:pPr lvl="0"/>
            <a:r>
              <a:rPr lang="el-GR" sz="1100" dirty="0"/>
              <a:t>Σολομών, Ι. (1994). Εκπαιδευτική δράση και κοινωνική ρύθμιση των υποκειμένων: γνώση, πειθαρχία και το πεδίο τους σχολείου. Στο Ι. Σολομών, Γ. </a:t>
            </a:r>
            <a:r>
              <a:rPr lang="el-GR" sz="1100" dirty="0" err="1"/>
              <a:t>Κουζέλης</a:t>
            </a:r>
            <a:r>
              <a:rPr lang="el-GR" sz="1100" dirty="0"/>
              <a:t> (</a:t>
            </a:r>
            <a:r>
              <a:rPr lang="el-GR" sz="1100" dirty="0" err="1"/>
              <a:t>Επιμ</a:t>
            </a:r>
            <a:r>
              <a:rPr lang="el-GR" sz="1100" dirty="0"/>
              <a:t>.), </a:t>
            </a:r>
            <a:r>
              <a:rPr lang="el-GR" sz="1100" i="1" dirty="0"/>
              <a:t>Πειθαρχία και Γνώση</a:t>
            </a:r>
            <a:r>
              <a:rPr lang="el-GR" sz="1100" dirty="0"/>
              <a:t>. Αθήνα: Εταιρεία Μελέτης των Επιστημών του Ανθρώπου, 113-144.</a:t>
            </a:r>
          </a:p>
          <a:p>
            <a:pPr lvl="0"/>
            <a:r>
              <a:rPr lang="el-GR" sz="1100" dirty="0"/>
              <a:t>Σολομών, Ι. (1994). Πειθαρχία και γνώση: εισαγωγικές σημειώσεις. Στο Ι. Σολομών &amp; Γ. </a:t>
            </a:r>
            <a:r>
              <a:rPr lang="el-GR" sz="1100" dirty="0" err="1"/>
              <a:t>Κουζέλης</a:t>
            </a:r>
            <a:r>
              <a:rPr lang="el-GR" sz="1100" dirty="0"/>
              <a:t> (</a:t>
            </a:r>
            <a:r>
              <a:rPr lang="el-GR" sz="1100" dirty="0" err="1"/>
              <a:t>Επιμ</a:t>
            </a:r>
            <a:r>
              <a:rPr lang="el-GR" sz="1100" dirty="0"/>
              <a:t>.) </a:t>
            </a:r>
            <a:r>
              <a:rPr lang="el-GR" sz="1100" i="1" dirty="0"/>
              <a:t>Πειθαρχία και Γνώση</a:t>
            </a:r>
            <a:r>
              <a:rPr lang="el-GR" sz="1100" dirty="0"/>
              <a:t>. Αθήνα: Εταιρεία Μελέτης των Επιστημών του Ανθρώπου, 7-10.</a:t>
            </a:r>
          </a:p>
          <a:p>
            <a:pPr lvl="0"/>
            <a:r>
              <a:rPr lang="el-GR" sz="1100" dirty="0"/>
              <a:t>Σολομών, Ι. (1998). Δημοκρατία, Ετερότητα και Αξιολόγηση στην Εκπαίδευση. Στο </a:t>
            </a:r>
            <a:r>
              <a:rPr lang="el-GR" sz="1100" i="1" dirty="0"/>
              <a:t>Σεμινάριο 24. Ο ρόλος του φιλόλογου στη σύγχρονη σχολική πραγματικότητα</a:t>
            </a:r>
            <a:r>
              <a:rPr lang="el-GR" sz="1100" dirty="0"/>
              <a:t>. Αθήνα: Πανελλήνια Ένωση Φιλολόγων, 158-167.</a:t>
            </a:r>
          </a:p>
          <a:p>
            <a:pPr lvl="0"/>
            <a:endParaRPr lang="el-GR" sz="900" i="1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7467600" cy="6141296"/>
          </a:xfrm>
        </p:spPr>
        <p:txBody>
          <a:bodyPr/>
          <a:lstStyle/>
          <a:p>
            <a:pPr lvl="0">
              <a:buClr>
                <a:srgbClr val="FE8637"/>
              </a:buClr>
            </a:pPr>
            <a:r>
              <a:rPr lang="el-GR" sz="1400" dirty="0">
                <a:solidFill>
                  <a:prstClr val="black"/>
                </a:solidFill>
              </a:rPr>
              <a:t>Σολομών, Ι. (1992). </a:t>
            </a:r>
            <a:r>
              <a:rPr lang="el-GR" sz="1400" i="1" dirty="0">
                <a:solidFill>
                  <a:prstClr val="black"/>
                </a:solidFill>
              </a:rPr>
              <a:t>Εξουσία και τάξη στο Νεοελληνικό Σχολείο. Μια τυπολογία των σχολικών χώρων και Πρακτικών</a:t>
            </a:r>
            <a:r>
              <a:rPr lang="el-GR" sz="1400" dirty="0">
                <a:solidFill>
                  <a:prstClr val="black"/>
                </a:solidFill>
              </a:rPr>
              <a:t>. Αθήνα: Αλεξάνδρεια.</a:t>
            </a:r>
          </a:p>
          <a:p>
            <a:pPr lvl="0">
              <a:buClr>
                <a:srgbClr val="FE8637"/>
              </a:buClr>
            </a:pPr>
            <a:r>
              <a:rPr lang="el-GR" sz="1400" dirty="0">
                <a:solidFill>
                  <a:prstClr val="black"/>
                </a:solidFill>
              </a:rPr>
              <a:t>Σταμάτης, Κ. (2005). </a:t>
            </a:r>
            <a:r>
              <a:rPr lang="el-GR" sz="1400" i="1" dirty="0">
                <a:solidFill>
                  <a:prstClr val="black"/>
                </a:solidFill>
              </a:rPr>
              <a:t>Η αβέβαιη «κοινωνία της γνώσης»</a:t>
            </a:r>
            <a:r>
              <a:rPr lang="el-GR" sz="1400" dirty="0">
                <a:solidFill>
                  <a:prstClr val="black"/>
                </a:solidFill>
              </a:rPr>
              <a:t>. Αθήνα: Σαββάλας.</a:t>
            </a:r>
          </a:p>
          <a:p>
            <a:pPr lvl="0">
              <a:buClr>
                <a:srgbClr val="FE8637"/>
              </a:buClr>
            </a:pPr>
            <a:r>
              <a:rPr lang="el-GR" sz="1400" dirty="0" err="1">
                <a:solidFill>
                  <a:prstClr val="black"/>
                </a:solidFill>
              </a:rPr>
              <a:t>Τζάνη</a:t>
            </a:r>
            <a:r>
              <a:rPr lang="el-GR" sz="1400" dirty="0">
                <a:solidFill>
                  <a:prstClr val="black"/>
                </a:solidFill>
              </a:rPr>
              <a:t>, Μ. (1986 ή 2003). </a:t>
            </a:r>
            <a:r>
              <a:rPr lang="el-GR" sz="1400" i="1" dirty="0">
                <a:solidFill>
                  <a:prstClr val="black"/>
                </a:solidFill>
              </a:rPr>
              <a:t>Κοινωνιολογία της Παιδείας</a:t>
            </a:r>
            <a:r>
              <a:rPr lang="el-GR" sz="1400" dirty="0">
                <a:solidFill>
                  <a:prstClr val="black"/>
                </a:solidFill>
              </a:rPr>
              <a:t>. Αθήνα: Γρηγόρης</a:t>
            </a:r>
            <a:r>
              <a:rPr lang="el-GR" sz="1400" i="1" dirty="0">
                <a:solidFill>
                  <a:prstClr val="black"/>
                </a:solidFill>
              </a:rPr>
              <a:t>.</a:t>
            </a:r>
            <a:endParaRPr lang="el-GR" sz="1400" dirty="0">
              <a:solidFill>
                <a:prstClr val="black"/>
              </a:solidFill>
            </a:endParaRPr>
          </a:p>
          <a:p>
            <a:pPr lvl="0">
              <a:buClr>
                <a:srgbClr val="FE8637"/>
              </a:buClr>
            </a:pPr>
            <a:r>
              <a:rPr lang="el-GR" sz="1400" dirty="0" err="1">
                <a:solidFill>
                  <a:prstClr val="black"/>
                </a:solidFill>
              </a:rPr>
              <a:t>Τζάνη</a:t>
            </a:r>
            <a:r>
              <a:rPr lang="el-GR" sz="1400" dirty="0">
                <a:solidFill>
                  <a:prstClr val="black"/>
                </a:solidFill>
              </a:rPr>
              <a:t>, Μ. (1998). </a:t>
            </a:r>
            <a:r>
              <a:rPr lang="el-GR" sz="1400" i="1" dirty="0">
                <a:solidFill>
                  <a:prstClr val="black"/>
                </a:solidFill>
              </a:rPr>
              <a:t>Σχολική επιτυχία: Ζητήματα ταξικής προέλευσης και κουλτούρας</a:t>
            </a:r>
            <a:r>
              <a:rPr lang="el-GR" sz="1400" dirty="0">
                <a:solidFill>
                  <a:prstClr val="black"/>
                </a:solidFill>
              </a:rPr>
              <a:t>. Αθήνα: Γρηγόρης.</a:t>
            </a:r>
          </a:p>
          <a:p>
            <a:pPr lvl="0">
              <a:buClr>
                <a:srgbClr val="FE8637"/>
              </a:buClr>
            </a:pPr>
            <a:r>
              <a:rPr lang="el-GR" sz="1400" dirty="0" err="1">
                <a:solidFill>
                  <a:prstClr val="black"/>
                </a:solidFill>
              </a:rPr>
              <a:t>Τσαρδάκης</a:t>
            </a:r>
            <a:r>
              <a:rPr lang="el-GR" sz="1400" dirty="0">
                <a:solidFill>
                  <a:prstClr val="black"/>
                </a:solidFill>
              </a:rPr>
              <a:t>, Δ. (1993). </a:t>
            </a:r>
            <a:r>
              <a:rPr lang="el-GR" sz="1400" i="1" dirty="0">
                <a:solidFill>
                  <a:prstClr val="black"/>
                </a:solidFill>
              </a:rPr>
              <a:t>Η γένεση του κοινωνικού ανθρώπου</a:t>
            </a:r>
            <a:r>
              <a:rPr lang="el-GR" sz="1400" dirty="0">
                <a:solidFill>
                  <a:prstClr val="black"/>
                </a:solidFill>
              </a:rPr>
              <a:t>. Αθήνα: </a:t>
            </a:r>
            <a:r>
              <a:rPr lang="el-GR" sz="1400" dirty="0" err="1">
                <a:solidFill>
                  <a:prstClr val="black"/>
                </a:solidFill>
              </a:rPr>
              <a:t>Παπαζήσης</a:t>
            </a:r>
            <a:r>
              <a:rPr lang="el-GR" sz="1400" dirty="0">
                <a:solidFill>
                  <a:prstClr val="black"/>
                </a:solidFill>
              </a:rPr>
              <a:t>.</a:t>
            </a:r>
          </a:p>
          <a:p>
            <a:pPr lvl="0">
              <a:buClr>
                <a:srgbClr val="FE8637"/>
              </a:buClr>
            </a:pPr>
            <a:r>
              <a:rPr lang="el-GR" sz="1400" dirty="0" err="1">
                <a:solidFill>
                  <a:prstClr val="black"/>
                </a:solidFill>
              </a:rPr>
              <a:t>Τσιπλητάρης</a:t>
            </a:r>
            <a:r>
              <a:rPr lang="el-GR" sz="1400" i="1" dirty="0">
                <a:solidFill>
                  <a:prstClr val="black"/>
                </a:solidFill>
              </a:rPr>
              <a:t>,</a:t>
            </a:r>
            <a:r>
              <a:rPr lang="el-GR" sz="1400" dirty="0">
                <a:solidFill>
                  <a:prstClr val="black"/>
                </a:solidFill>
              </a:rPr>
              <a:t> Α</a:t>
            </a:r>
            <a:r>
              <a:rPr lang="el-GR" sz="1400" i="1" dirty="0">
                <a:solidFill>
                  <a:prstClr val="black"/>
                </a:solidFill>
              </a:rPr>
              <a:t>. </a:t>
            </a:r>
            <a:r>
              <a:rPr lang="el-GR" sz="1400" dirty="0">
                <a:solidFill>
                  <a:prstClr val="black"/>
                </a:solidFill>
              </a:rPr>
              <a:t>(2001). </a:t>
            </a:r>
            <a:r>
              <a:rPr lang="el-GR" sz="1400" i="1" dirty="0">
                <a:solidFill>
                  <a:prstClr val="black"/>
                </a:solidFill>
              </a:rPr>
              <a:t>Η κοινωνικοποίηση του παιδιού. Μια </a:t>
            </a:r>
            <a:r>
              <a:rPr lang="el-GR" sz="1400" i="1" dirty="0" err="1">
                <a:solidFill>
                  <a:prstClr val="black"/>
                </a:solidFill>
              </a:rPr>
              <a:t>ψυχοκοινωνιολογική</a:t>
            </a:r>
            <a:r>
              <a:rPr lang="el-GR" sz="1400" i="1" dirty="0">
                <a:solidFill>
                  <a:prstClr val="black"/>
                </a:solidFill>
              </a:rPr>
              <a:t> προσέγγιση στα πλαίσια της οικογένειας και του σχολείου.</a:t>
            </a:r>
            <a:r>
              <a:rPr lang="el-GR" sz="1400" dirty="0">
                <a:solidFill>
                  <a:prstClr val="black"/>
                </a:solidFill>
              </a:rPr>
              <a:t> Αθήνα: Ατραπός.</a:t>
            </a:r>
          </a:p>
          <a:p>
            <a:pPr lvl="0">
              <a:buClr>
                <a:srgbClr val="FE8637"/>
              </a:buClr>
            </a:pPr>
            <a:r>
              <a:rPr lang="el-GR" sz="1400" dirty="0">
                <a:solidFill>
                  <a:prstClr val="black"/>
                </a:solidFill>
              </a:rPr>
              <a:t>Τσιρώνης, Χ. (2003). </a:t>
            </a:r>
            <a:r>
              <a:rPr lang="el-GR" sz="1400" i="1" dirty="0">
                <a:solidFill>
                  <a:prstClr val="black"/>
                </a:solidFill>
              </a:rPr>
              <a:t>Κοινωνικός αποκλεισμός και εκπαίδευση στην ύστερη </a:t>
            </a:r>
            <a:r>
              <a:rPr lang="el-GR" sz="1400" i="1" dirty="0" err="1">
                <a:solidFill>
                  <a:prstClr val="black"/>
                </a:solidFill>
              </a:rPr>
              <a:t>νεωτερικότητα</a:t>
            </a:r>
            <a:r>
              <a:rPr lang="el-GR" sz="1400" dirty="0">
                <a:solidFill>
                  <a:prstClr val="black"/>
                </a:solidFill>
              </a:rPr>
              <a:t>. Θεσσαλονίκη: </a:t>
            </a:r>
            <a:r>
              <a:rPr lang="el-GR" sz="1400" dirty="0" err="1">
                <a:solidFill>
                  <a:prstClr val="black"/>
                </a:solidFill>
              </a:rPr>
              <a:t>Βάνιας</a:t>
            </a:r>
            <a:r>
              <a:rPr lang="el-GR" sz="1400" dirty="0">
                <a:solidFill>
                  <a:prstClr val="black"/>
                </a:solidFill>
              </a:rPr>
              <a:t>.</a:t>
            </a:r>
          </a:p>
          <a:p>
            <a:pPr lvl="0">
              <a:buClr>
                <a:srgbClr val="FE8637"/>
              </a:buClr>
            </a:pPr>
            <a:r>
              <a:rPr lang="el-GR" sz="1400" dirty="0">
                <a:solidFill>
                  <a:prstClr val="black"/>
                </a:solidFill>
              </a:rPr>
              <a:t>Τσουκαλάς, Κ. (1985). </a:t>
            </a:r>
            <a:r>
              <a:rPr lang="el-GR" sz="1400" i="1" dirty="0">
                <a:solidFill>
                  <a:prstClr val="black"/>
                </a:solidFill>
              </a:rPr>
              <a:t>Εξάρτηση και αναπαραγωγή. Ο κοινωνικός ρόλος των εκπαιδευτικών μηχανισμών στην Ελλάδα</a:t>
            </a:r>
            <a:r>
              <a:rPr lang="el-GR" sz="1400" dirty="0">
                <a:solidFill>
                  <a:prstClr val="black"/>
                </a:solidFill>
              </a:rPr>
              <a:t>. Αθήνα: Θεμέλιο.</a:t>
            </a:r>
          </a:p>
          <a:p>
            <a:pPr lvl="0">
              <a:buClr>
                <a:srgbClr val="FE8637"/>
              </a:buClr>
            </a:pPr>
            <a:r>
              <a:rPr lang="el-GR" sz="1400" dirty="0" err="1">
                <a:solidFill>
                  <a:prstClr val="black"/>
                </a:solidFill>
              </a:rPr>
              <a:t>Φεντ</a:t>
            </a:r>
            <a:r>
              <a:rPr lang="el-GR" sz="1400" dirty="0">
                <a:solidFill>
                  <a:prstClr val="black"/>
                </a:solidFill>
              </a:rPr>
              <a:t>, Χ. (1989). </a:t>
            </a:r>
            <a:r>
              <a:rPr lang="el-GR" sz="1400" i="1" dirty="0">
                <a:solidFill>
                  <a:prstClr val="black"/>
                </a:solidFill>
              </a:rPr>
              <a:t>Κοινωνική ένταξη και εκπαίδευση</a:t>
            </a:r>
            <a:r>
              <a:rPr lang="el-GR" sz="1400" dirty="0">
                <a:solidFill>
                  <a:prstClr val="black"/>
                </a:solidFill>
              </a:rPr>
              <a:t>. Αθήνα: Καστανιώτης.</a:t>
            </a:r>
          </a:p>
          <a:p>
            <a:pPr lvl="0">
              <a:buClr>
                <a:srgbClr val="FE8637"/>
              </a:buClr>
            </a:pPr>
            <a:r>
              <a:rPr lang="el-GR" sz="1400" dirty="0" err="1">
                <a:solidFill>
                  <a:prstClr val="black"/>
                </a:solidFill>
              </a:rPr>
              <a:t>Φραγκουδάκη</a:t>
            </a:r>
            <a:r>
              <a:rPr lang="el-GR" sz="1400" dirty="0">
                <a:solidFill>
                  <a:prstClr val="black"/>
                </a:solidFill>
              </a:rPr>
              <a:t>, Α. (1985). </a:t>
            </a:r>
            <a:r>
              <a:rPr lang="el-GR" sz="1400" i="1" dirty="0">
                <a:solidFill>
                  <a:prstClr val="black"/>
                </a:solidFill>
              </a:rPr>
              <a:t>Κοινωνιολογία της Εκπαίδευσης: θεωρίες για την κοινωνική ανισότητα στο σχολείο</a:t>
            </a:r>
            <a:r>
              <a:rPr lang="el-GR" sz="1400" dirty="0">
                <a:solidFill>
                  <a:prstClr val="black"/>
                </a:solidFill>
              </a:rPr>
              <a:t>. Αθήνα: </a:t>
            </a:r>
            <a:r>
              <a:rPr lang="el-GR" sz="1400" dirty="0" err="1">
                <a:solidFill>
                  <a:prstClr val="black"/>
                </a:solidFill>
              </a:rPr>
              <a:t>Παπαζήσης</a:t>
            </a:r>
            <a:r>
              <a:rPr lang="el-GR" sz="1400" dirty="0">
                <a:solidFill>
                  <a:prstClr val="black"/>
                </a:solidFill>
              </a:rPr>
              <a:t>.</a:t>
            </a:r>
          </a:p>
          <a:p>
            <a:pPr lvl="0">
              <a:buClr>
                <a:srgbClr val="FE8637"/>
              </a:buClr>
            </a:pPr>
            <a:r>
              <a:rPr lang="el-GR" sz="1400" dirty="0" err="1">
                <a:solidFill>
                  <a:prstClr val="black"/>
                </a:solidFill>
              </a:rPr>
              <a:t>Φραγκουδάκη</a:t>
            </a:r>
            <a:r>
              <a:rPr lang="el-GR" sz="1400" dirty="0">
                <a:solidFill>
                  <a:prstClr val="black"/>
                </a:solidFill>
              </a:rPr>
              <a:t>, Α. (1996). </a:t>
            </a:r>
            <a:r>
              <a:rPr lang="el-GR" sz="1400" i="1" dirty="0">
                <a:solidFill>
                  <a:prstClr val="black"/>
                </a:solidFill>
              </a:rPr>
              <a:t>Γλώσσα και ιδεολογία</a:t>
            </a:r>
            <a:r>
              <a:rPr lang="el-GR" sz="1400" dirty="0">
                <a:solidFill>
                  <a:prstClr val="black"/>
                </a:solidFill>
              </a:rPr>
              <a:t>. Αθήνα: Οδυσσέας.</a:t>
            </a:r>
          </a:p>
          <a:p>
            <a:pPr lvl="0">
              <a:buClr>
                <a:srgbClr val="FE8637"/>
              </a:buClr>
            </a:pPr>
            <a:r>
              <a:rPr lang="el-GR" sz="1400" dirty="0" err="1">
                <a:solidFill>
                  <a:prstClr val="black"/>
                </a:solidFill>
              </a:rPr>
              <a:t>Φραγκουδάκη</a:t>
            </a:r>
            <a:r>
              <a:rPr lang="el-GR" sz="1400" dirty="0">
                <a:solidFill>
                  <a:prstClr val="black"/>
                </a:solidFill>
              </a:rPr>
              <a:t>, Α. (2001). Η κοινωνική ανισότητα στην εκπαίδευση. Στο Θ. </a:t>
            </a:r>
            <a:r>
              <a:rPr lang="el-GR" sz="1400" dirty="0" err="1">
                <a:solidFill>
                  <a:prstClr val="black"/>
                </a:solidFill>
              </a:rPr>
              <a:t>Δραγώνα</a:t>
            </a:r>
            <a:r>
              <a:rPr lang="el-GR" sz="1400" dirty="0">
                <a:solidFill>
                  <a:prstClr val="black"/>
                </a:solidFill>
              </a:rPr>
              <a:t>, Ε. </a:t>
            </a:r>
            <a:r>
              <a:rPr lang="el-GR" sz="1400" dirty="0" err="1">
                <a:solidFill>
                  <a:prstClr val="black"/>
                </a:solidFill>
              </a:rPr>
              <a:t>Σκούρτου</a:t>
            </a:r>
            <a:r>
              <a:rPr lang="el-GR" sz="1400" dirty="0">
                <a:solidFill>
                  <a:prstClr val="black"/>
                </a:solidFill>
              </a:rPr>
              <a:t>, Α. </a:t>
            </a:r>
            <a:r>
              <a:rPr lang="el-GR" sz="1400" dirty="0" err="1">
                <a:solidFill>
                  <a:prstClr val="black"/>
                </a:solidFill>
              </a:rPr>
              <a:t>Φραγκουδάκη</a:t>
            </a:r>
            <a:r>
              <a:rPr lang="el-GR" sz="1400" dirty="0">
                <a:solidFill>
                  <a:prstClr val="black"/>
                </a:solidFill>
              </a:rPr>
              <a:t> (</a:t>
            </a:r>
            <a:r>
              <a:rPr lang="el-GR" sz="1400" dirty="0" err="1">
                <a:solidFill>
                  <a:prstClr val="black"/>
                </a:solidFill>
              </a:rPr>
              <a:t>Επιμ</a:t>
            </a:r>
            <a:r>
              <a:rPr lang="el-GR" sz="1400" dirty="0">
                <a:solidFill>
                  <a:prstClr val="black"/>
                </a:solidFill>
              </a:rPr>
              <a:t>), </a:t>
            </a:r>
            <a:r>
              <a:rPr lang="el-GR" sz="1400" i="1" dirty="0">
                <a:solidFill>
                  <a:prstClr val="black"/>
                </a:solidFill>
              </a:rPr>
              <a:t>Εκπαίδευση: πολιτισμικές Διαφορές και Κοινωνικές ανισότητες</a:t>
            </a:r>
            <a:r>
              <a:rPr lang="el-GR" sz="1400" dirty="0">
                <a:solidFill>
                  <a:prstClr val="black"/>
                </a:solidFill>
              </a:rPr>
              <a:t>, τ. Α΄. Πάτρα: ΕΑΠ, 81-166.</a:t>
            </a:r>
          </a:p>
          <a:p>
            <a:pPr lvl="0">
              <a:buClr>
                <a:srgbClr val="FE8637"/>
              </a:buClr>
            </a:pPr>
            <a:r>
              <a:rPr lang="el-GR" sz="1400" dirty="0">
                <a:solidFill>
                  <a:prstClr val="black"/>
                </a:solidFill>
              </a:rPr>
              <a:t>Φρειδερίκου, Α., </a:t>
            </a:r>
            <a:r>
              <a:rPr lang="el-GR" sz="1400" dirty="0" err="1">
                <a:solidFill>
                  <a:prstClr val="black"/>
                </a:solidFill>
              </a:rPr>
              <a:t>Φολερού</a:t>
            </a:r>
            <a:r>
              <a:rPr lang="el-GR" sz="1400" dirty="0">
                <a:solidFill>
                  <a:prstClr val="black"/>
                </a:solidFill>
              </a:rPr>
              <a:t>-</a:t>
            </a:r>
            <a:r>
              <a:rPr lang="el-GR" sz="1400" dirty="0" err="1">
                <a:solidFill>
                  <a:prstClr val="black"/>
                </a:solidFill>
              </a:rPr>
              <a:t>Τσερούλη</a:t>
            </a:r>
            <a:r>
              <a:rPr lang="el-GR" sz="1400" dirty="0">
                <a:solidFill>
                  <a:prstClr val="black"/>
                </a:solidFill>
              </a:rPr>
              <a:t>, Φ. (1991). </a:t>
            </a:r>
            <a:r>
              <a:rPr lang="el-GR" sz="1400" i="1" dirty="0">
                <a:solidFill>
                  <a:prstClr val="black"/>
                </a:solidFill>
              </a:rPr>
              <a:t>Οι δάσκαλοι του Δημοτικού Σχολείου</a:t>
            </a:r>
            <a:r>
              <a:rPr lang="el-GR" sz="1400" dirty="0">
                <a:solidFill>
                  <a:prstClr val="black"/>
                </a:solidFill>
              </a:rPr>
              <a:t>. Αθήνα: Ύψιλον.</a:t>
            </a:r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BF4EB1C-319D-4FD6-AABC-4421327F2F64}" type="slidenum">
              <a:rPr lang="el-GR" smtClean="0"/>
              <a:pPr>
                <a:defRPr/>
              </a:pPr>
              <a:t>27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177243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27584" y="260648"/>
            <a:ext cx="432048" cy="6374680"/>
          </a:xfrm>
        </p:spPr>
        <p:txBody>
          <a:bodyPr>
            <a:noAutofit/>
          </a:bodyPr>
          <a:lstStyle/>
          <a:p>
            <a:pPr algn="ctr"/>
            <a:r>
              <a:rPr lang="el-GR" sz="3600" b="1" dirty="0">
                <a:solidFill>
                  <a:srgbClr val="FF0000"/>
                </a:solidFill>
              </a:rPr>
              <a:t>Χρονοδιάγραμμα</a:t>
            </a:r>
            <a:endParaRPr lang="el-GR" sz="3600" dirty="0">
              <a:solidFill>
                <a:srgbClr val="FF0000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>
          <a:xfrm>
            <a:off x="1907704" y="260648"/>
            <a:ext cx="6696744" cy="6590704"/>
          </a:xfrm>
        </p:spPr>
        <p:txBody>
          <a:bodyPr/>
          <a:lstStyle/>
          <a:p>
            <a:pPr marR="96520">
              <a:spcAft>
                <a:spcPts val="0"/>
              </a:spcAft>
            </a:pPr>
            <a:r>
              <a:rPr lang="el-GR" b="1" dirty="0">
                <a:solidFill>
                  <a:srgbClr val="FF0000"/>
                </a:solidFill>
                <a:latin typeface="Comic Sans MS" panose="030F0702030302020204" pitchFamily="66" charset="0"/>
              </a:rPr>
              <a:t>ΣΕΠ:</a:t>
            </a:r>
            <a:r>
              <a:rPr lang="el-GR" sz="2800" b="1" dirty="0">
                <a:latin typeface="Comic Sans MS" panose="030F0702030302020204" pitchFamily="66" charset="0"/>
                <a:ea typeface="Times New Roman" panose="02020603050405020304" pitchFamily="18" charset="0"/>
              </a:rPr>
              <a:t> </a:t>
            </a:r>
            <a:endParaRPr lang="en-US" sz="2800" b="1" dirty="0">
              <a:latin typeface="Comic Sans MS" panose="030F0702030302020204" pitchFamily="66" charset="0"/>
              <a:ea typeface="Times New Roman" panose="02020603050405020304" pitchFamily="18" charset="0"/>
            </a:endParaRPr>
          </a:p>
          <a:p>
            <a:pPr marR="96520" lvl="1">
              <a:spcAft>
                <a:spcPts val="0"/>
              </a:spcAft>
            </a:pPr>
            <a:r>
              <a:rPr lang="el-GR" sz="1800" dirty="0">
                <a:latin typeface="Comic Sans MS" panose="030F0702030302020204" pitchFamily="66" charset="0"/>
                <a:ea typeface="Times New Roman" panose="02020603050405020304" pitchFamily="18" charset="0"/>
              </a:rPr>
              <a:t>23/9 (Σημ.1), </a:t>
            </a:r>
          </a:p>
          <a:p>
            <a:pPr marR="96520" lvl="1">
              <a:spcAft>
                <a:spcPts val="0"/>
              </a:spcAft>
            </a:pPr>
            <a:r>
              <a:rPr lang="el-GR" sz="1800" dirty="0">
                <a:latin typeface="Comic Sans MS" panose="030F0702030302020204" pitchFamily="66" charset="0"/>
                <a:ea typeface="Times New Roman" panose="02020603050405020304" pitchFamily="18" charset="0"/>
              </a:rPr>
              <a:t>30/9 (Σημ.2),</a:t>
            </a:r>
            <a:endParaRPr lang="en-US" sz="1800" dirty="0">
              <a:latin typeface="Comic Sans MS" panose="030F0702030302020204" pitchFamily="66" charset="0"/>
              <a:ea typeface="Times New Roman" panose="02020603050405020304" pitchFamily="18" charset="0"/>
            </a:endParaRPr>
          </a:p>
          <a:p>
            <a:pPr marR="96520">
              <a:spcAft>
                <a:spcPts val="0"/>
              </a:spcAft>
            </a:pPr>
            <a:r>
              <a:rPr lang="el-GR" b="1" dirty="0">
                <a:solidFill>
                  <a:srgbClr val="FF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ΟΚΤ</a:t>
            </a:r>
            <a:r>
              <a:rPr lang="el-GR" dirty="0">
                <a:latin typeface="Comic Sans MS" panose="030F0702030302020204" pitchFamily="66" charset="0"/>
                <a:ea typeface="Times New Roman" panose="02020603050405020304" pitchFamily="18" charset="0"/>
              </a:rPr>
              <a:t>:</a:t>
            </a:r>
            <a:r>
              <a:rPr lang="el-GR" sz="2800" b="1" dirty="0">
                <a:latin typeface="Comic Sans MS" panose="030F0702030302020204" pitchFamily="66" charset="0"/>
                <a:ea typeface="Times New Roman" panose="02020603050405020304" pitchFamily="18" charset="0"/>
              </a:rPr>
              <a:t> </a:t>
            </a:r>
            <a:endParaRPr lang="en-US" sz="2800" b="1" dirty="0">
              <a:latin typeface="Comic Sans MS" panose="030F0702030302020204" pitchFamily="66" charset="0"/>
              <a:ea typeface="Times New Roman" panose="02020603050405020304" pitchFamily="18" charset="0"/>
            </a:endParaRPr>
          </a:p>
          <a:p>
            <a:pPr marR="96520" lvl="1">
              <a:spcAft>
                <a:spcPts val="0"/>
              </a:spcAft>
            </a:pPr>
            <a:r>
              <a:rPr lang="el-GR" sz="1800" dirty="0">
                <a:latin typeface="Comic Sans MS" panose="030F0702030302020204" pitchFamily="66" charset="0"/>
                <a:ea typeface="Times New Roman" panose="02020603050405020304" pitchFamily="18" charset="0"/>
              </a:rPr>
              <a:t>7/10 (Σημ.3), </a:t>
            </a:r>
          </a:p>
          <a:p>
            <a:pPr marR="96520" lvl="1">
              <a:spcAft>
                <a:spcPts val="0"/>
              </a:spcAft>
            </a:pPr>
            <a:r>
              <a:rPr lang="el-GR" sz="1800" dirty="0">
                <a:latin typeface="Comic Sans MS" panose="030F0702030302020204" pitchFamily="66" charset="0"/>
                <a:ea typeface="Times New Roman" panose="02020603050405020304" pitchFamily="18" charset="0"/>
              </a:rPr>
              <a:t>14/10 (Σημ.4), </a:t>
            </a:r>
          </a:p>
          <a:p>
            <a:pPr marR="96520" lvl="1">
              <a:spcAft>
                <a:spcPts val="0"/>
              </a:spcAft>
            </a:pPr>
            <a:r>
              <a:rPr lang="el-GR" sz="1800" dirty="0">
                <a:latin typeface="Comic Sans MS" panose="030F0702030302020204" pitchFamily="66" charset="0"/>
                <a:ea typeface="Times New Roman" panose="02020603050405020304" pitchFamily="18" charset="0"/>
              </a:rPr>
              <a:t>21/10 (Σημ.5), </a:t>
            </a:r>
          </a:p>
          <a:p>
            <a:pPr marR="96520" lvl="1">
              <a:spcAft>
                <a:spcPts val="0"/>
              </a:spcAft>
            </a:pPr>
            <a:r>
              <a:rPr lang="el-GR" sz="1800" dirty="0">
                <a:latin typeface="Comic Sans MS" panose="030F0702030302020204" pitchFamily="66" charset="0"/>
                <a:ea typeface="Times New Roman" panose="02020603050405020304" pitchFamily="18" charset="0"/>
              </a:rPr>
              <a:t>28/10 (Αργία),</a:t>
            </a:r>
            <a:endParaRPr lang="en-US" sz="1800" dirty="0">
              <a:latin typeface="Comic Sans MS" panose="030F0702030302020204" pitchFamily="66" charset="0"/>
              <a:ea typeface="Times New Roman" panose="02020603050405020304" pitchFamily="18" charset="0"/>
            </a:endParaRPr>
          </a:p>
          <a:p>
            <a:pPr marR="96520">
              <a:spcAft>
                <a:spcPts val="0"/>
              </a:spcAft>
            </a:pPr>
            <a:r>
              <a:rPr lang="el-GR" b="1" dirty="0">
                <a:solidFill>
                  <a:srgbClr val="FF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ΝΟΕ</a:t>
            </a:r>
            <a:r>
              <a:rPr lang="el-GR" b="1" dirty="0">
                <a:solidFill>
                  <a:srgbClr val="FF0000"/>
                </a:solidFill>
                <a:latin typeface="Comic Sans MS" panose="030F0702030302020204" pitchFamily="66" charset="0"/>
              </a:rPr>
              <a:t>:</a:t>
            </a:r>
            <a:endParaRPr lang="en-US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R="96520" lvl="1">
              <a:spcAft>
                <a:spcPts val="0"/>
              </a:spcAft>
            </a:pPr>
            <a:r>
              <a:rPr lang="el-GR" sz="1800" dirty="0">
                <a:latin typeface="Comic Sans MS" panose="030F0702030302020204" pitchFamily="66" charset="0"/>
                <a:ea typeface="Times New Roman" panose="02020603050405020304" pitchFamily="18" charset="0"/>
              </a:rPr>
              <a:t>4/11 (Σημ.6), </a:t>
            </a:r>
          </a:p>
          <a:p>
            <a:pPr marR="96520" lvl="1">
              <a:spcAft>
                <a:spcPts val="0"/>
              </a:spcAft>
            </a:pPr>
            <a:r>
              <a:rPr lang="el-GR" sz="1800" dirty="0">
                <a:solidFill>
                  <a:schemeClr val="bg2">
                    <a:lumMod val="50000"/>
                  </a:schemeClr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11/11</a:t>
            </a:r>
            <a:r>
              <a:rPr lang="el-GR" sz="1800" dirty="0">
                <a:latin typeface="Comic Sans MS" panose="030F0702030302020204" pitchFamily="66" charset="0"/>
                <a:ea typeface="Times New Roman" panose="02020603050405020304" pitchFamily="18" charset="0"/>
              </a:rPr>
              <a:t> (Σημ.7),  (</a:t>
            </a:r>
            <a:r>
              <a:rPr lang="el-GR" sz="1800" dirty="0">
                <a:solidFill>
                  <a:schemeClr val="bg2">
                    <a:lumMod val="50000"/>
                  </a:schemeClr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Δηλώσεις εργασιών</a:t>
            </a:r>
            <a:r>
              <a:rPr lang="el-GR" sz="1800" dirty="0">
                <a:latin typeface="Comic Sans MS" panose="030F0702030302020204" pitchFamily="66" charset="0"/>
                <a:ea typeface="Times New Roman" panose="02020603050405020304" pitchFamily="18" charset="0"/>
              </a:rPr>
              <a:t>)</a:t>
            </a:r>
          </a:p>
          <a:p>
            <a:pPr marR="96520" lvl="1">
              <a:spcAft>
                <a:spcPts val="0"/>
              </a:spcAft>
            </a:pPr>
            <a:r>
              <a:rPr lang="el-GR" sz="1800" dirty="0">
                <a:latin typeface="Comic Sans MS" panose="030F0702030302020204" pitchFamily="66" charset="0"/>
                <a:ea typeface="Times New Roman" panose="02020603050405020304" pitchFamily="18" charset="0"/>
              </a:rPr>
              <a:t>18/11 (Σημ.8), </a:t>
            </a:r>
          </a:p>
          <a:p>
            <a:pPr marR="96520" lvl="1">
              <a:spcAft>
                <a:spcPts val="0"/>
              </a:spcAft>
            </a:pPr>
            <a:r>
              <a:rPr lang="el-GR" sz="1800" dirty="0">
                <a:latin typeface="Comic Sans MS" panose="030F0702030302020204" pitchFamily="66" charset="0"/>
                <a:ea typeface="Times New Roman" panose="02020603050405020304" pitchFamily="18" charset="0"/>
              </a:rPr>
              <a:t>25/11 (Σημ.10-11,</a:t>
            </a:r>
            <a:r>
              <a:rPr lang="el-GR" sz="1800" b="1" dirty="0">
                <a:latin typeface="Comic Sans MS" panose="030F0702030302020204" pitchFamily="66" charset="0"/>
                <a:ea typeface="Times New Roman" panose="02020603050405020304" pitchFamily="18" charset="0"/>
              </a:rPr>
              <a:t> </a:t>
            </a:r>
            <a:r>
              <a:rPr lang="el-GR" sz="1800" b="1" dirty="0">
                <a:solidFill>
                  <a:srgbClr val="00B0F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Παρ. εργασιών 1</a:t>
            </a:r>
            <a:r>
              <a:rPr lang="el-GR" sz="1800" b="1" dirty="0">
                <a:latin typeface="Comic Sans MS" panose="030F0702030302020204" pitchFamily="66" charset="0"/>
                <a:ea typeface="Times New Roman" panose="02020603050405020304" pitchFamily="18" charset="0"/>
              </a:rPr>
              <a:t>)</a:t>
            </a:r>
            <a:endParaRPr lang="en-US" sz="1800" b="1" dirty="0">
              <a:latin typeface="Comic Sans MS" panose="030F0702030302020204" pitchFamily="66" charset="0"/>
              <a:ea typeface="Times New Roman" panose="02020603050405020304" pitchFamily="18" charset="0"/>
            </a:endParaRPr>
          </a:p>
          <a:p>
            <a:r>
              <a:rPr lang="el-GR" b="1" dirty="0">
                <a:solidFill>
                  <a:srgbClr val="FF000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ΔΕΚ</a:t>
            </a:r>
            <a:r>
              <a:rPr lang="el-GR" dirty="0"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l-GR" sz="2800" b="1" dirty="0"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b="1" dirty="0">
              <a:latin typeface="Comic Sans MS" panose="030F07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l-GR" sz="1800" dirty="0"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2/12 (Σημ.10-11, </a:t>
            </a:r>
            <a:r>
              <a:rPr lang="el-GR" sz="1800" b="1" dirty="0">
                <a:solidFill>
                  <a:schemeClr val="bg2">
                    <a:lumMod val="50000"/>
                  </a:schemeClr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ΤΑΙΝΙΑ</a:t>
            </a:r>
            <a:r>
              <a:rPr lang="el-GR" sz="1800" dirty="0"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</a:p>
          <a:p>
            <a:pPr lvl="1"/>
            <a:r>
              <a:rPr lang="el-GR" sz="1800" dirty="0"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9/12 (Σημ.12, </a:t>
            </a:r>
            <a:r>
              <a:rPr lang="el-GR" sz="1800" b="1" dirty="0">
                <a:solidFill>
                  <a:schemeClr val="bg2">
                    <a:lumMod val="50000"/>
                  </a:schemeClr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ΎΛΗ</a:t>
            </a:r>
            <a:r>
              <a:rPr lang="el-GR" sz="1800" dirty="0"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  </a:t>
            </a:r>
            <a:r>
              <a:rPr lang="el-GR" sz="1800" b="1" dirty="0">
                <a:solidFill>
                  <a:srgbClr val="00B0F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Παρ. εργασιών 2</a:t>
            </a:r>
            <a:r>
              <a:rPr lang="el-GR" sz="1800" dirty="0"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</a:p>
          <a:p>
            <a:pPr lvl="1"/>
            <a:r>
              <a:rPr lang="el-GR" sz="1800" dirty="0"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16/12 (</a:t>
            </a:r>
            <a:r>
              <a:rPr lang="el-GR" sz="1800" b="1" dirty="0">
                <a:solidFill>
                  <a:schemeClr val="bg2">
                    <a:lumMod val="50000"/>
                  </a:schemeClr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Ανακεφαλαίωση</a:t>
            </a:r>
            <a:r>
              <a:rPr lang="el-GR" sz="1800" dirty="0">
                <a:latin typeface="Comic Sans MS" panose="030F0702030302020204" pitchFamily="66" charset="0"/>
                <a:cs typeface="Times New Roman" panose="02020603050405020304" pitchFamily="18" charset="0"/>
              </a:rPr>
              <a:t>,</a:t>
            </a:r>
            <a:r>
              <a:rPr lang="el-GR" sz="1800" dirty="0"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800" b="1" dirty="0">
                <a:solidFill>
                  <a:srgbClr val="00B0F0"/>
                </a:solidFill>
                <a:latin typeface="Comic Sans MS" panose="030F0702030302020204" pitchFamily="66" charset="0"/>
              </a:rPr>
              <a:t>Παρ. εργασιών 3</a:t>
            </a:r>
            <a:r>
              <a:rPr lang="el-GR" sz="1800" dirty="0"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366713" lvl="1" indent="0">
              <a:buNone/>
            </a:pPr>
            <a:r>
              <a:rPr lang="el-GR" b="1" dirty="0"/>
              <a:t>---------------------</a:t>
            </a:r>
            <a:r>
              <a:rPr lang="el-GR" b="1" dirty="0">
                <a:solidFill>
                  <a:srgbClr val="00B050"/>
                </a:solidFill>
              </a:rPr>
              <a:t>Χριστούγεννα-</a:t>
            </a:r>
            <a:r>
              <a:rPr lang="el-GR" b="1" dirty="0"/>
              <a:t>------------------------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BF4EB1C-319D-4FD6-AABC-4421327F2F64}" type="slidenum">
              <a:rPr lang="el-GR" smtClean="0"/>
              <a:pPr>
                <a:defRPr/>
              </a:pPr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625466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0B24A598-16A0-41FF-B650-8F6EC0B7CC6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BF4EB1C-319D-4FD6-AABC-4421327F2F64}" type="slidenum">
              <a:rPr lang="el-GR" smtClean="0"/>
              <a:pPr>
                <a:defRPr/>
              </a:pPr>
              <a:t>4</a:t>
            </a:fld>
            <a:endParaRPr lang="el-GR"/>
          </a:p>
        </p:txBody>
      </p:sp>
      <p:graphicFrame>
        <p:nvGraphicFramePr>
          <p:cNvPr id="9" name="Πίνακας 8">
            <a:extLst>
              <a:ext uri="{FF2B5EF4-FFF2-40B4-BE49-F238E27FC236}">
                <a16:creationId xmlns:a16="http://schemas.microsoft.com/office/drawing/2014/main" id="{B3CCB3A5-0AC7-4D6D-A89B-F54B9C03D7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917513"/>
              </p:ext>
            </p:extLst>
          </p:nvPr>
        </p:nvGraphicFramePr>
        <p:xfrm>
          <a:off x="1043608" y="285125"/>
          <a:ext cx="6696744" cy="596962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162982">
                  <a:extLst>
                    <a:ext uri="{9D8B030D-6E8A-4147-A177-3AD203B41FA5}">
                      <a16:colId xmlns:a16="http://schemas.microsoft.com/office/drawing/2014/main" val="1080257378"/>
                    </a:ext>
                  </a:extLst>
                </a:gridCol>
                <a:gridCol w="4533762">
                  <a:extLst>
                    <a:ext uri="{9D8B030D-6E8A-4147-A177-3AD203B41FA5}">
                      <a16:colId xmlns:a16="http://schemas.microsoft.com/office/drawing/2014/main" val="1519148204"/>
                    </a:ext>
                  </a:extLst>
                </a:gridCol>
              </a:tblGrid>
              <a:tr h="24967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</a:rPr>
                        <a:t>Σημ. 1</a:t>
                      </a:r>
                      <a:endParaRPr lang="el-GR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787" marR="6078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100">
                          <a:effectLst/>
                        </a:rPr>
                        <a:t>Περιεχόμενα, Σκοπός, Εξετάσεις, Εργασίες, κ.λπ.</a:t>
                      </a:r>
                      <a:endParaRPr lang="el-G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787" marR="60787" marT="0" marB="0"/>
                </a:tc>
                <a:extLst>
                  <a:ext uri="{0D108BD9-81ED-4DB2-BD59-A6C34878D82A}">
                    <a16:rowId xmlns:a16="http://schemas.microsoft.com/office/drawing/2014/main" val="4215961469"/>
                  </a:ext>
                </a:extLst>
              </a:tr>
              <a:tr h="24967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</a:rPr>
                        <a:t>Σημ. 2</a:t>
                      </a:r>
                      <a:endParaRPr lang="el-GR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787" marR="6078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100">
                          <a:effectLst/>
                        </a:rPr>
                        <a:t>Εισαγωγή 1: Κοινωνιολογία της Εκπαίδευσης</a:t>
                      </a:r>
                      <a:endParaRPr lang="el-G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787" marR="60787" marT="0" marB="0"/>
                </a:tc>
                <a:extLst>
                  <a:ext uri="{0D108BD9-81ED-4DB2-BD59-A6C34878D82A}">
                    <a16:rowId xmlns:a16="http://schemas.microsoft.com/office/drawing/2014/main" val="416131449"/>
                  </a:ext>
                </a:extLst>
              </a:tr>
              <a:tr h="38731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</a:rPr>
                        <a:t>Σημ. 3</a:t>
                      </a:r>
                      <a:endParaRPr lang="el-GR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787" marR="6078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100">
                          <a:effectLst/>
                        </a:rPr>
                        <a:t>Εισαγωγή 2: Έννοιες Κοινωνιολογίας της Εκπαίδευσης</a:t>
                      </a:r>
                      <a:endParaRPr lang="el-G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787" marR="60787" marT="0" marB="0"/>
                </a:tc>
                <a:extLst>
                  <a:ext uri="{0D108BD9-81ED-4DB2-BD59-A6C34878D82A}">
                    <a16:rowId xmlns:a16="http://schemas.microsoft.com/office/drawing/2014/main" val="1315639841"/>
                  </a:ext>
                </a:extLst>
              </a:tr>
              <a:tr h="77463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</a:rPr>
                        <a:t>Σημ. 4 </a:t>
                      </a:r>
                      <a:endParaRPr lang="el-GR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787" marR="6078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100">
                          <a:effectLst/>
                        </a:rPr>
                        <a:t>Οικογενειακή Κοινωνικοποίηση 1: Μορφές οικογένειας, σύγχρονη οικογένεια, μορφές ανατροφής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100">
                          <a:effectLst/>
                        </a:rPr>
                        <a:t> </a:t>
                      </a:r>
                      <a:endParaRPr lang="el-G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787" marR="60787" marT="0" marB="0"/>
                </a:tc>
                <a:extLst>
                  <a:ext uri="{0D108BD9-81ED-4DB2-BD59-A6C34878D82A}">
                    <a16:rowId xmlns:a16="http://schemas.microsoft.com/office/drawing/2014/main" val="2245421217"/>
                  </a:ext>
                </a:extLst>
              </a:tr>
              <a:tr h="58097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</a:rPr>
                        <a:t>Σημ. 5 </a:t>
                      </a:r>
                      <a:endParaRPr lang="el-GR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787" marR="6078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100">
                          <a:effectLst/>
                        </a:rPr>
                        <a:t>Οικογενειακή Κοινωνικοποίηση 2: Χαρακτηριστικά της Οικογένειας και η Σχολική επίδοση</a:t>
                      </a:r>
                      <a:endParaRPr lang="el-G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787" marR="60787" marT="0" marB="0"/>
                </a:tc>
                <a:extLst>
                  <a:ext uri="{0D108BD9-81ED-4DB2-BD59-A6C34878D82A}">
                    <a16:rowId xmlns:a16="http://schemas.microsoft.com/office/drawing/2014/main" val="4181624845"/>
                  </a:ext>
                </a:extLst>
              </a:tr>
              <a:tr h="36919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</a:rPr>
                        <a:t>Σημ. 6</a:t>
                      </a:r>
                      <a:endParaRPr lang="el-GR" sz="1100" dirty="0">
                        <a:effectLst/>
                      </a:endParaRPr>
                    </a:p>
                  </a:txBody>
                  <a:tcPr marL="60787" marR="6078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100" dirty="0">
                          <a:effectLst/>
                        </a:rPr>
                        <a:t>Σχολική Κοινωνικοποίηση (1): Ιστορική αναδρομή, σύγχρονο σχολείο και η στόχευσή του</a:t>
                      </a:r>
                    </a:p>
                  </a:txBody>
                  <a:tcPr marL="60787" marR="60787" marT="0" marB="0"/>
                </a:tc>
                <a:extLst>
                  <a:ext uri="{0D108BD9-81ED-4DB2-BD59-A6C34878D82A}">
                    <a16:rowId xmlns:a16="http://schemas.microsoft.com/office/drawing/2014/main" val="2053990873"/>
                  </a:ext>
                </a:extLst>
              </a:tr>
              <a:tr h="418075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400" dirty="0">
                          <a:effectLst/>
                        </a:rPr>
                        <a:t>Σημ. 7</a:t>
                      </a:r>
                      <a:endParaRPr lang="el-GR" sz="1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l-GR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787" marR="60787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Σχολική</a:t>
                      </a:r>
                      <a:r>
                        <a:rPr lang="el-GR" sz="1100" dirty="0">
                          <a:effectLst/>
                        </a:rPr>
                        <a:t> Κοινωνικοποίηση (2):Το δημοκρατικό σχολείο χωρίς βία</a:t>
                      </a:r>
                      <a:endParaRPr lang="el-GR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787" marR="60787" marT="0" marB="0"/>
                </a:tc>
                <a:extLst>
                  <a:ext uri="{0D108BD9-81ED-4DB2-BD59-A6C34878D82A}">
                    <a16:rowId xmlns:a16="http://schemas.microsoft.com/office/drawing/2014/main" val="2376817500"/>
                  </a:ext>
                </a:extLst>
              </a:tr>
              <a:tr h="96829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</a:rPr>
                        <a:t>Σημ. 8</a:t>
                      </a:r>
                      <a:endParaRPr lang="el-GR" sz="1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</a:rPr>
                        <a:t> </a:t>
                      </a:r>
                      <a:endParaRPr lang="el-GR" sz="1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1400" strike="sngStrike" dirty="0">
                          <a:effectLst/>
                        </a:rPr>
                        <a:t>Σημ. 9</a:t>
                      </a:r>
                      <a:endParaRPr lang="el-GR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787" marR="6078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100" dirty="0">
                          <a:effectLst/>
                        </a:rPr>
                        <a:t>Πανεπιστημιακή Κοινωνικοποίηση (3):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100" dirty="0">
                          <a:effectLst/>
                        </a:rPr>
                        <a:t>Το φοιτητικό κίνημα, η δημοκρατία και τα γκράφιτι </a:t>
                      </a:r>
                      <a:r>
                        <a:rPr lang="el-GR" sz="1100" strike="sngStrike" dirty="0">
                          <a:effectLst/>
                        </a:rPr>
                        <a:t>Σχολείο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l-GR" sz="1100" strike="sngStrike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100" strike="sngStrike" dirty="0">
                          <a:effectLst/>
                        </a:rPr>
                        <a:t>(Σχολείο 4): Το Εθνικό Σχολείο (;) και οι </a:t>
                      </a:r>
                      <a:r>
                        <a:rPr lang="el-GR" sz="1100" strike="sngStrike" dirty="0" err="1">
                          <a:effectLst/>
                        </a:rPr>
                        <a:t>νεώτερες</a:t>
                      </a:r>
                      <a:r>
                        <a:rPr lang="el-GR" sz="1100" strike="sngStrike" dirty="0">
                          <a:effectLst/>
                        </a:rPr>
                        <a:t> θεωρητικές προσεγγίσεις της εκπαίδευσης</a:t>
                      </a:r>
                      <a:endParaRPr lang="el-GR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787" marR="60787" marT="0" marB="0"/>
                </a:tc>
                <a:extLst>
                  <a:ext uri="{0D108BD9-81ED-4DB2-BD59-A6C34878D82A}">
                    <a16:rowId xmlns:a16="http://schemas.microsoft.com/office/drawing/2014/main" val="3357680000"/>
                  </a:ext>
                </a:extLst>
              </a:tr>
              <a:tr h="52815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</a:rPr>
                        <a:t>Σημ. 10-11</a:t>
                      </a:r>
                      <a:endParaRPr lang="el-GR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787" marR="6078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100" dirty="0">
                          <a:effectLst/>
                        </a:rPr>
                        <a:t>Εκπαιδευτικές ανισότητες 1. </a:t>
                      </a:r>
                      <a:r>
                        <a:rPr lang="fr-FR" sz="800" spc="50" dirty="0">
                          <a:effectLst/>
                        </a:rPr>
                        <a:t>J. Coleman &amp; Chr. </a:t>
                      </a:r>
                      <a:r>
                        <a:rPr lang="de-DE" sz="800" spc="50" dirty="0" err="1">
                          <a:effectLst/>
                        </a:rPr>
                        <a:t>Jencks</a:t>
                      </a:r>
                      <a:r>
                        <a:rPr lang="en-US" sz="800" spc="50" dirty="0">
                          <a:effectLst/>
                        </a:rPr>
                        <a:t>, </a:t>
                      </a:r>
                      <a:r>
                        <a:rPr lang="de-DE" sz="800" spc="50" dirty="0">
                          <a:effectLst/>
                        </a:rPr>
                        <a:t>A</a:t>
                      </a:r>
                      <a:r>
                        <a:rPr lang="en-US" sz="800" spc="50" dirty="0">
                          <a:effectLst/>
                        </a:rPr>
                        <a:t>. </a:t>
                      </a:r>
                      <a:r>
                        <a:rPr lang="de-DE" sz="800" spc="50" dirty="0">
                          <a:effectLst/>
                        </a:rPr>
                        <a:t>Jensen</a:t>
                      </a:r>
                      <a:r>
                        <a:rPr lang="en-US" sz="800" spc="50" dirty="0">
                          <a:effectLst/>
                        </a:rPr>
                        <a:t>, </a:t>
                      </a:r>
                      <a:r>
                        <a:rPr lang="de-DE" sz="800" spc="50" dirty="0">
                          <a:effectLst/>
                        </a:rPr>
                        <a:t>B</a:t>
                      </a:r>
                      <a:r>
                        <a:rPr lang="en-US" sz="800" spc="50" dirty="0">
                          <a:effectLst/>
                        </a:rPr>
                        <a:t>. </a:t>
                      </a:r>
                      <a:r>
                        <a:rPr lang="de-DE" sz="800" spc="50" dirty="0">
                          <a:effectLst/>
                        </a:rPr>
                        <a:t>Bernstein</a:t>
                      </a:r>
                      <a:r>
                        <a:rPr lang="en-US" sz="800" spc="50" dirty="0">
                          <a:effectLst/>
                        </a:rPr>
                        <a:t>,</a:t>
                      </a:r>
                      <a:r>
                        <a:rPr lang="de-DE" sz="800" spc="50" dirty="0">
                          <a:effectLst/>
                        </a:rPr>
                        <a:t> T</a:t>
                      </a:r>
                      <a:r>
                        <a:rPr lang="en-US" sz="800" spc="50" dirty="0">
                          <a:effectLst/>
                        </a:rPr>
                        <a:t>. </a:t>
                      </a:r>
                      <a:r>
                        <a:rPr lang="de-DE" sz="800" spc="50" dirty="0">
                          <a:effectLst/>
                        </a:rPr>
                        <a:t>Parsons</a:t>
                      </a:r>
                      <a:r>
                        <a:rPr lang="en-US" sz="800" spc="50" dirty="0">
                          <a:effectLst/>
                        </a:rPr>
                        <a:t>,</a:t>
                      </a:r>
                      <a:endParaRPr lang="el-GR" sz="1100" dirty="0"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l-GR" sz="1100" u="sng" dirty="0">
                          <a:solidFill>
                            <a:schemeClr val="accent3"/>
                          </a:solidFill>
                          <a:effectLst/>
                        </a:rPr>
                        <a:t>Παρ. εργασιών1</a:t>
                      </a:r>
                      <a:endParaRPr lang="el-GR" sz="1100" dirty="0">
                        <a:solidFill>
                          <a:schemeClr val="accent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787" marR="60787" marT="0" marB="0"/>
                </a:tc>
                <a:extLst>
                  <a:ext uri="{0D108BD9-81ED-4DB2-BD59-A6C34878D82A}">
                    <a16:rowId xmlns:a16="http://schemas.microsoft.com/office/drawing/2014/main" val="1580253188"/>
                  </a:ext>
                </a:extLst>
              </a:tr>
              <a:tr h="52815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</a:rPr>
                        <a:t>Σημ. 10-11</a:t>
                      </a:r>
                      <a:endParaRPr lang="el-GR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787" marR="6078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100">
                          <a:effectLst/>
                        </a:rPr>
                        <a:t>Εκπαιδευτικές ανισότητες 1.</a:t>
                      </a:r>
                      <a:r>
                        <a:rPr lang="fr-FR" sz="800" spc="50">
                          <a:effectLst/>
                        </a:rPr>
                        <a:t> J. Coleman &amp; Chr. </a:t>
                      </a:r>
                      <a:r>
                        <a:rPr lang="de-DE" sz="800" spc="50">
                          <a:effectLst/>
                        </a:rPr>
                        <a:t>Jencks</a:t>
                      </a:r>
                      <a:r>
                        <a:rPr lang="en-US" sz="800" spc="50">
                          <a:effectLst/>
                        </a:rPr>
                        <a:t>, </a:t>
                      </a:r>
                      <a:r>
                        <a:rPr lang="de-DE" sz="800" spc="50">
                          <a:effectLst/>
                        </a:rPr>
                        <a:t>A</a:t>
                      </a:r>
                      <a:r>
                        <a:rPr lang="en-US" sz="800" spc="50">
                          <a:effectLst/>
                        </a:rPr>
                        <a:t>. </a:t>
                      </a:r>
                      <a:r>
                        <a:rPr lang="de-DE" sz="800" spc="50">
                          <a:effectLst/>
                        </a:rPr>
                        <a:t>Jensen</a:t>
                      </a:r>
                      <a:r>
                        <a:rPr lang="en-US" sz="800" spc="50">
                          <a:effectLst/>
                        </a:rPr>
                        <a:t>, </a:t>
                      </a:r>
                      <a:r>
                        <a:rPr lang="de-DE" sz="800" spc="50">
                          <a:effectLst/>
                        </a:rPr>
                        <a:t>B</a:t>
                      </a:r>
                      <a:r>
                        <a:rPr lang="en-US" sz="800" spc="50">
                          <a:effectLst/>
                        </a:rPr>
                        <a:t>. </a:t>
                      </a:r>
                      <a:r>
                        <a:rPr lang="de-DE" sz="800" spc="50">
                          <a:effectLst/>
                        </a:rPr>
                        <a:t>Bernstein</a:t>
                      </a:r>
                      <a:r>
                        <a:rPr lang="en-US" sz="800" spc="50">
                          <a:effectLst/>
                        </a:rPr>
                        <a:t>,</a:t>
                      </a:r>
                      <a:r>
                        <a:rPr lang="de-DE" sz="800" spc="50">
                          <a:effectLst/>
                        </a:rPr>
                        <a:t> T</a:t>
                      </a:r>
                      <a:r>
                        <a:rPr lang="en-US" sz="800" spc="50">
                          <a:effectLst/>
                        </a:rPr>
                        <a:t>. </a:t>
                      </a:r>
                      <a:r>
                        <a:rPr lang="de-DE" sz="800" spc="50">
                          <a:effectLst/>
                        </a:rPr>
                        <a:t>Parsons</a:t>
                      </a:r>
                      <a:r>
                        <a:rPr lang="en-US" sz="800" spc="50">
                          <a:effectLst/>
                        </a:rPr>
                        <a:t>,</a:t>
                      </a:r>
                      <a:endParaRPr lang="el-GR" sz="1100"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l-GR" sz="1100">
                          <a:effectLst/>
                        </a:rPr>
                        <a:t>(ΠΡΟΒΟΛΗ ΤΑΙΝΙΑΣ: Καναρινί ποδήλατο)</a:t>
                      </a:r>
                      <a:endParaRPr lang="el-G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787" marR="60787" marT="0" marB="0"/>
                </a:tc>
                <a:extLst>
                  <a:ext uri="{0D108BD9-81ED-4DB2-BD59-A6C34878D82A}">
                    <a16:rowId xmlns:a16="http://schemas.microsoft.com/office/drawing/2014/main" val="424713713"/>
                  </a:ext>
                </a:extLst>
              </a:tr>
              <a:tr h="52815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</a:rPr>
                        <a:t>Σημ. 12</a:t>
                      </a:r>
                      <a:endParaRPr lang="el-GR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787" marR="6078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100" dirty="0">
                          <a:effectLst/>
                        </a:rPr>
                        <a:t>Εκπαιδευτικές ανισότητες 2. </a:t>
                      </a:r>
                      <a:r>
                        <a:rPr lang="de-DE" sz="800" spc="50" dirty="0">
                          <a:effectLst/>
                        </a:rPr>
                        <a:t>P</a:t>
                      </a:r>
                      <a:r>
                        <a:rPr lang="el-GR" sz="800" spc="50" dirty="0">
                          <a:effectLst/>
                        </a:rPr>
                        <a:t>. </a:t>
                      </a:r>
                      <a:r>
                        <a:rPr lang="de-DE" sz="800" spc="50" dirty="0">
                          <a:effectLst/>
                        </a:rPr>
                        <a:t>Bourdieu</a:t>
                      </a:r>
                      <a:r>
                        <a:rPr lang="el-GR" sz="800" spc="50" dirty="0">
                          <a:effectLst/>
                        </a:rPr>
                        <a:t>, Συμπεράσματα</a:t>
                      </a:r>
                      <a:endParaRPr lang="el-GR" sz="11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100" dirty="0">
                          <a:effectLst/>
                        </a:rPr>
                        <a:t>Ύλη,                                                                        </a:t>
                      </a:r>
                      <a:r>
                        <a:rPr kumimoji="0" lang="el-GR" sz="1100" b="1" u="sng" kern="1200" dirty="0">
                          <a:solidFill>
                            <a:schemeClr val="accent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Παρ. εργασιών2</a:t>
                      </a:r>
                    </a:p>
                  </a:txBody>
                  <a:tcPr marL="60787" marR="60787" marT="0" marB="0"/>
                </a:tc>
                <a:extLst>
                  <a:ext uri="{0D108BD9-81ED-4DB2-BD59-A6C34878D82A}">
                    <a16:rowId xmlns:a16="http://schemas.microsoft.com/office/drawing/2014/main" val="1620233235"/>
                  </a:ext>
                </a:extLst>
              </a:tr>
              <a:tr h="38731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</a:rPr>
                        <a:t>16/12</a:t>
                      </a:r>
                      <a:endParaRPr lang="el-GR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787" marR="6078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100" dirty="0">
                          <a:effectLst/>
                        </a:rPr>
                        <a:t>Ανακεφαλαίωση,</a:t>
                      </a:r>
                    </a:p>
                    <a:p>
                      <a:pPr marL="0" algn="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el-GR" sz="1100" b="1" u="sng" kern="1200" dirty="0">
                          <a:solidFill>
                            <a:schemeClr val="accent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Παρ. εργασιών3</a:t>
                      </a:r>
                    </a:p>
                  </a:txBody>
                  <a:tcPr marL="60787" marR="60787" marT="0" marB="0"/>
                </a:tc>
                <a:extLst>
                  <a:ext uri="{0D108BD9-81ED-4DB2-BD59-A6C34878D82A}">
                    <a16:rowId xmlns:a16="http://schemas.microsoft.com/office/drawing/2014/main" val="21615250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90798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80920" cy="648072"/>
          </a:xfrm>
        </p:spPr>
        <p:txBody>
          <a:bodyPr>
            <a:normAutofit/>
          </a:bodyPr>
          <a:lstStyle/>
          <a:p>
            <a:pPr algn="ctr"/>
            <a:r>
              <a:rPr lang="el-GR" sz="2400" b="1" dirty="0" err="1">
                <a:solidFill>
                  <a:srgbClr val="FF0000"/>
                </a:solidFill>
              </a:rPr>
              <a:t>ΣτόχοΣ</a:t>
            </a:r>
            <a:r>
              <a:rPr lang="el-GR" sz="2400" b="1" dirty="0">
                <a:solidFill>
                  <a:srgbClr val="FF0000"/>
                </a:solidFill>
              </a:rPr>
              <a:t> </a:t>
            </a:r>
            <a:r>
              <a:rPr lang="el-GR" sz="2400" b="1" dirty="0" err="1"/>
              <a:t>μαθήματοΣ</a:t>
            </a:r>
            <a:endParaRPr lang="el-GR" sz="24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>
          <a:xfrm>
            <a:off x="251520" y="908720"/>
            <a:ext cx="8352928" cy="5949280"/>
          </a:xfrm>
        </p:spPr>
        <p:txBody>
          <a:bodyPr/>
          <a:lstStyle/>
          <a:p>
            <a:r>
              <a:rPr lang="el-GR" dirty="0"/>
              <a:t>1. να </a:t>
            </a:r>
            <a:r>
              <a:rPr lang="el-GR" u="sng" dirty="0">
                <a:solidFill>
                  <a:srgbClr val="0000FF"/>
                </a:solidFill>
              </a:rPr>
              <a:t>εξοικειώσει</a:t>
            </a:r>
            <a:r>
              <a:rPr lang="el-GR" dirty="0">
                <a:solidFill>
                  <a:srgbClr val="0000FF"/>
                </a:solidFill>
              </a:rPr>
              <a:t> </a:t>
            </a:r>
            <a:r>
              <a:rPr lang="el-GR" dirty="0"/>
              <a:t>τους </a:t>
            </a:r>
            <a:r>
              <a:rPr lang="el-GR" dirty="0">
                <a:solidFill>
                  <a:srgbClr val="00B050"/>
                </a:solidFill>
              </a:rPr>
              <a:t>φοιτητές</a:t>
            </a:r>
            <a:r>
              <a:rPr lang="el-GR" dirty="0"/>
              <a:t> με τις </a:t>
            </a:r>
            <a:r>
              <a:rPr lang="el-GR" b="1" i="1" u="sng" dirty="0"/>
              <a:t>βασικές έννοιες</a:t>
            </a:r>
            <a:r>
              <a:rPr lang="el-GR" dirty="0"/>
              <a:t> (α) της </a:t>
            </a:r>
            <a:r>
              <a:rPr lang="el-GR" b="1" i="1" dirty="0"/>
              <a:t>Κοινωνιολογίας της Εκπαίδευσης</a:t>
            </a:r>
            <a:r>
              <a:rPr lang="el-GR" dirty="0"/>
              <a:t> και </a:t>
            </a:r>
          </a:p>
          <a:p>
            <a:endParaRPr lang="el-GR" dirty="0"/>
          </a:p>
          <a:p>
            <a:r>
              <a:rPr lang="el-GR" dirty="0"/>
              <a:t>2. να τους </a:t>
            </a:r>
            <a:r>
              <a:rPr lang="el-GR" u="sng" dirty="0">
                <a:solidFill>
                  <a:srgbClr val="0000FF"/>
                </a:solidFill>
              </a:rPr>
              <a:t>εξοπλίσει</a:t>
            </a:r>
            <a:r>
              <a:rPr lang="el-GR" dirty="0">
                <a:solidFill>
                  <a:srgbClr val="0000FF"/>
                </a:solidFill>
              </a:rPr>
              <a:t> </a:t>
            </a:r>
            <a:r>
              <a:rPr lang="el-GR" dirty="0"/>
              <a:t>με την κατάλληλη </a:t>
            </a:r>
            <a:r>
              <a:rPr lang="el-GR" b="1" i="1" u="sng" dirty="0"/>
              <a:t>θεωρητική υποδομή</a:t>
            </a:r>
            <a:r>
              <a:rPr lang="el-GR" dirty="0"/>
              <a:t> της (β),</a:t>
            </a:r>
          </a:p>
          <a:p>
            <a:endParaRPr lang="el-GR" dirty="0"/>
          </a:p>
          <a:p>
            <a:r>
              <a:rPr lang="el-GR" dirty="0"/>
              <a:t>3. ώστε </a:t>
            </a:r>
            <a:r>
              <a:rPr lang="el-GR" dirty="0">
                <a:solidFill>
                  <a:srgbClr val="0000FF"/>
                </a:solidFill>
              </a:rPr>
              <a:t>να γίνεται δυνατή η </a:t>
            </a:r>
            <a:r>
              <a:rPr lang="el-GR" u="sng" dirty="0">
                <a:solidFill>
                  <a:srgbClr val="0000FF"/>
                </a:solidFill>
              </a:rPr>
              <a:t>κατανόηση</a:t>
            </a:r>
            <a:r>
              <a:rPr lang="el-GR" dirty="0">
                <a:solidFill>
                  <a:srgbClr val="0000FF"/>
                </a:solidFill>
              </a:rPr>
              <a:t> </a:t>
            </a:r>
            <a:r>
              <a:rPr lang="el-GR" dirty="0"/>
              <a:t>απ’ αυτούς:</a:t>
            </a:r>
            <a:endParaRPr lang="el-GR" sz="4000" dirty="0"/>
          </a:p>
          <a:p>
            <a:pPr lvl="1"/>
            <a:r>
              <a:rPr lang="el-GR" dirty="0"/>
              <a:t>των </a:t>
            </a:r>
            <a:r>
              <a:rPr lang="el-GR" b="1" i="1" dirty="0"/>
              <a:t>θεσμών, των διαδικασιών και των αποτελεσμάτων</a:t>
            </a:r>
            <a:r>
              <a:rPr lang="el-GR" dirty="0"/>
              <a:t> των </a:t>
            </a:r>
            <a:r>
              <a:rPr lang="el-GR" b="1" i="1" u="sng" dirty="0"/>
              <a:t>σύγχρονων </a:t>
            </a:r>
            <a:r>
              <a:rPr lang="el-GR" sz="2400" b="1" i="1" u="sng" dirty="0">
                <a:solidFill>
                  <a:srgbClr val="FF0000"/>
                </a:solidFill>
              </a:rPr>
              <a:t>εκπαιδευτικών συστημάτων</a:t>
            </a:r>
            <a:r>
              <a:rPr lang="el-GR" sz="2400" b="1" dirty="0">
                <a:solidFill>
                  <a:srgbClr val="FF0000"/>
                </a:solidFill>
              </a:rPr>
              <a:t> </a:t>
            </a:r>
            <a:r>
              <a:rPr lang="el-GR" dirty="0"/>
              <a:t>(</a:t>
            </a:r>
            <a:r>
              <a:rPr lang="en-US" dirty="0" err="1"/>
              <a:t>i</a:t>
            </a:r>
            <a:r>
              <a:rPr lang="el-GR" dirty="0"/>
              <a:t>), </a:t>
            </a:r>
            <a:endParaRPr lang="el-GR" sz="3700" dirty="0"/>
          </a:p>
          <a:p>
            <a:pPr lvl="1"/>
            <a:r>
              <a:rPr lang="el-GR" sz="2400" b="1" i="1" u="sng" dirty="0">
                <a:solidFill>
                  <a:srgbClr val="FF0000"/>
                </a:solidFill>
              </a:rPr>
              <a:t>των σχέσεών τους </a:t>
            </a:r>
            <a:r>
              <a:rPr lang="el-GR" b="1" i="1" u="sng" dirty="0"/>
              <a:t>με τους άλλους θεσμούς</a:t>
            </a:r>
            <a:r>
              <a:rPr lang="el-GR" dirty="0"/>
              <a:t> (οικογένεια, οικονομία κ.λπ.) (</a:t>
            </a:r>
            <a:r>
              <a:rPr lang="en-US" dirty="0"/>
              <a:t>ii</a:t>
            </a:r>
            <a:r>
              <a:rPr lang="el-GR" dirty="0"/>
              <a:t>), καθώς και </a:t>
            </a:r>
            <a:endParaRPr lang="el-GR" sz="3700" dirty="0"/>
          </a:p>
          <a:p>
            <a:pPr lvl="1"/>
            <a:r>
              <a:rPr lang="el-GR" sz="2400" b="1" i="1" u="sng" dirty="0">
                <a:solidFill>
                  <a:srgbClr val="FF0000"/>
                </a:solidFill>
              </a:rPr>
              <a:t>του ρόλου τους </a:t>
            </a:r>
            <a:r>
              <a:rPr lang="el-GR" u="sng" dirty="0"/>
              <a:t>στην</a:t>
            </a:r>
            <a:r>
              <a:rPr lang="el-GR" b="1" u="sng" dirty="0"/>
              <a:t> </a:t>
            </a:r>
            <a:r>
              <a:rPr lang="el-GR" b="1" i="1" u="sng" dirty="0"/>
              <a:t>αναπαραγωγή</a:t>
            </a:r>
            <a:r>
              <a:rPr lang="el-GR" b="1" u="sng" dirty="0"/>
              <a:t> </a:t>
            </a:r>
            <a:r>
              <a:rPr lang="el-GR" u="sng" dirty="0"/>
              <a:t>και</a:t>
            </a:r>
            <a:r>
              <a:rPr lang="el-GR" b="1" u="sng" dirty="0"/>
              <a:t> </a:t>
            </a:r>
            <a:r>
              <a:rPr lang="el-GR" b="1" i="1" u="sng" dirty="0"/>
              <a:t>άρση</a:t>
            </a:r>
            <a:r>
              <a:rPr lang="el-GR" b="1" u="sng" dirty="0"/>
              <a:t> </a:t>
            </a:r>
            <a:r>
              <a:rPr lang="el-GR" u="sng" dirty="0"/>
              <a:t>των</a:t>
            </a:r>
            <a:r>
              <a:rPr lang="el-GR" b="1" u="sng" dirty="0"/>
              <a:t> </a:t>
            </a:r>
            <a:r>
              <a:rPr lang="el-GR" sz="2400" b="1" i="1" u="sng" dirty="0">
                <a:solidFill>
                  <a:srgbClr val="FF0000"/>
                </a:solidFill>
              </a:rPr>
              <a:t>εκπαιδευτικών και κοινωνικών ανισοτήτων</a:t>
            </a:r>
            <a:r>
              <a:rPr lang="el-GR" dirty="0">
                <a:solidFill>
                  <a:srgbClr val="FF0000"/>
                </a:solidFill>
              </a:rPr>
              <a:t> </a:t>
            </a:r>
            <a:r>
              <a:rPr lang="el-GR" dirty="0"/>
              <a:t>(</a:t>
            </a:r>
            <a:r>
              <a:rPr lang="en-US" dirty="0"/>
              <a:t>iii</a:t>
            </a:r>
            <a:r>
              <a:rPr lang="el-GR" dirty="0"/>
              <a:t>).</a:t>
            </a:r>
            <a:endParaRPr lang="el-GR" sz="3700" dirty="0"/>
          </a:p>
          <a:p>
            <a:pPr lvl="1"/>
            <a:endParaRPr lang="el-GR" sz="2400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BF4EB1C-319D-4FD6-AABC-4421327F2F64}" type="slidenum">
              <a:rPr lang="el-GR" smtClean="0"/>
              <a:pPr>
                <a:defRPr/>
              </a:pPr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625466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3 - Θέση αριθμού διαφάνειας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1" hangingPunct="1"/>
            <a:fld id="{91513405-4573-4FA3-9E05-125A46C0EB48}" type="slidenum">
              <a:rPr lang="el-GR" altLang="en-US" sz="1400"/>
              <a:pPr algn="r" eaLnBrk="1" hangingPunct="1"/>
              <a:t>6</a:t>
            </a:fld>
            <a:endParaRPr lang="el-GR" altLang="en-US" sz="1400"/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260350"/>
            <a:ext cx="8229600" cy="774700"/>
          </a:xfrm>
        </p:spPr>
        <p:txBody>
          <a:bodyPr anchorCtr="1">
            <a:normAutofit/>
          </a:bodyPr>
          <a:lstStyle/>
          <a:p>
            <a:pPr eaLnBrk="1" hangingPunct="1">
              <a:defRPr/>
            </a:pPr>
            <a:r>
              <a:rPr lang="el-GR" b="1" dirty="0">
                <a:solidFill>
                  <a:srgbClr val="FF0000"/>
                </a:solidFill>
              </a:rPr>
              <a:t>Περιεχόμενα</a:t>
            </a:r>
            <a:r>
              <a:rPr lang="el-GR" b="1" dirty="0"/>
              <a:t> </a:t>
            </a:r>
            <a:r>
              <a:rPr lang="el-GR" b="1" dirty="0" err="1"/>
              <a:t>μαθήματοΣ</a:t>
            </a:r>
            <a:endParaRPr lang="el-GR" b="1" i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25538"/>
            <a:ext cx="9144000" cy="5732462"/>
          </a:xfrm>
        </p:spPr>
        <p:txBody>
          <a:bodyPr/>
          <a:lstStyle/>
          <a:p>
            <a:pPr lvl="0"/>
            <a:r>
              <a:rPr lang="el-GR" b="1" dirty="0"/>
              <a:t>1. Εισαγ.1:</a:t>
            </a:r>
            <a:r>
              <a:rPr lang="el-GR" dirty="0"/>
              <a:t> </a:t>
            </a:r>
            <a:r>
              <a:rPr lang="el-GR" b="1" i="1" dirty="0"/>
              <a:t>Κοινωνιολογία και Κοινωνιολογία της Εκπαίδευσης</a:t>
            </a:r>
            <a:endParaRPr lang="el-GR" sz="4000" dirty="0"/>
          </a:p>
          <a:p>
            <a:pPr lvl="1"/>
            <a:r>
              <a:rPr lang="en-GB" dirty="0" err="1"/>
              <a:t>Compte</a:t>
            </a:r>
            <a:r>
              <a:rPr lang="el-GR" dirty="0"/>
              <a:t>, </a:t>
            </a:r>
            <a:r>
              <a:rPr lang="de-DE" dirty="0"/>
              <a:t>J</a:t>
            </a:r>
            <a:r>
              <a:rPr lang="el-GR" dirty="0"/>
              <a:t>. </a:t>
            </a:r>
            <a:r>
              <a:rPr lang="de-DE" dirty="0"/>
              <a:t>Dewey</a:t>
            </a:r>
            <a:r>
              <a:rPr lang="el-GR" dirty="0"/>
              <a:t>, </a:t>
            </a:r>
            <a:r>
              <a:rPr lang="de-DE" dirty="0"/>
              <a:t>E</a:t>
            </a:r>
            <a:r>
              <a:rPr lang="el-GR" dirty="0"/>
              <a:t>. </a:t>
            </a:r>
            <a:r>
              <a:rPr lang="de-DE" dirty="0"/>
              <a:t>Durkheim</a:t>
            </a:r>
            <a:r>
              <a:rPr lang="el-GR" dirty="0"/>
              <a:t>, </a:t>
            </a:r>
            <a:r>
              <a:rPr lang="de-DE" dirty="0"/>
              <a:t>K</a:t>
            </a:r>
            <a:r>
              <a:rPr lang="el-GR" dirty="0"/>
              <a:t>. </a:t>
            </a:r>
            <a:r>
              <a:rPr lang="de-DE" dirty="0"/>
              <a:t>Mannheim</a:t>
            </a:r>
            <a:r>
              <a:rPr lang="el-GR" dirty="0"/>
              <a:t>.                                              			</a:t>
            </a:r>
            <a:r>
              <a:rPr lang="el-GR" b="1" dirty="0">
                <a:solidFill>
                  <a:srgbClr val="FF0000"/>
                </a:solidFill>
              </a:rPr>
              <a:t>                                          (ΣΗΜ. 2)</a:t>
            </a:r>
            <a:endParaRPr lang="el-GR" sz="3700" b="1" dirty="0">
              <a:solidFill>
                <a:srgbClr val="FF0000"/>
              </a:solidFill>
            </a:endParaRPr>
          </a:p>
          <a:p>
            <a:pPr lvl="0"/>
            <a:r>
              <a:rPr lang="el-GR" b="1" dirty="0"/>
              <a:t>2. Εισαγ.2: </a:t>
            </a:r>
            <a:r>
              <a:rPr lang="el-GR" b="1" i="1" dirty="0"/>
              <a:t>Διαδικασίες του Κοινωνικού Γίγνεσθαι. Συνιστώσες της Κοινωνιολογίας της Εκπαίδευσης</a:t>
            </a:r>
            <a:endParaRPr lang="el-GR" sz="4000" dirty="0"/>
          </a:p>
          <a:p>
            <a:pPr lvl="1"/>
            <a:r>
              <a:rPr lang="el-GR" b="1" i="1" dirty="0"/>
              <a:t>Κοινωνικοποίηση</a:t>
            </a:r>
            <a:r>
              <a:rPr lang="el-GR" dirty="0"/>
              <a:t> (</a:t>
            </a:r>
            <a:r>
              <a:rPr lang="de-DE" dirty="0"/>
              <a:t>E</a:t>
            </a:r>
            <a:r>
              <a:rPr lang="el-GR" dirty="0"/>
              <a:t>. </a:t>
            </a:r>
            <a:r>
              <a:rPr lang="de-DE" dirty="0"/>
              <a:t>Durkheim</a:t>
            </a:r>
            <a:r>
              <a:rPr lang="el-GR" dirty="0"/>
              <a:t>, </a:t>
            </a:r>
            <a:r>
              <a:rPr lang="de-DE" dirty="0"/>
              <a:t>T</a:t>
            </a:r>
            <a:r>
              <a:rPr lang="el-GR" dirty="0"/>
              <a:t>. </a:t>
            </a:r>
            <a:r>
              <a:rPr lang="de-DE" dirty="0"/>
              <a:t>Parsons</a:t>
            </a:r>
            <a:r>
              <a:rPr lang="el-GR" dirty="0"/>
              <a:t>). </a:t>
            </a:r>
            <a:r>
              <a:rPr lang="el-GR" b="1" i="1" dirty="0"/>
              <a:t>Αναπαραγωγή</a:t>
            </a:r>
            <a:r>
              <a:rPr lang="fr-FR" dirty="0"/>
              <a:t> (R. </a:t>
            </a:r>
            <a:r>
              <a:rPr lang="fr-FR" dirty="0" err="1"/>
              <a:t>Dahrendorf</a:t>
            </a:r>
            <a:r>
              <a:rPr lang="fr-FR" dirty="0"/>
              <a:t>, Bourdieu &amp; </a:t>
            </a:r>
            <a:r>
              <a:rPr lang="fr-FR" dirty="0" err="1"/>
              <a:t>Passeron</a:t>
            </a:r>
            <a:r>
              <a:rPr lang="fr-FR" dirty="0"/>
              <a:t>,</a:t>
            </a:r>
            <a:r>
              <a:rPr lang="fr-FR" b="1" dirty="0"/>
              <a:t> </a:t>
            </a:r>
            <a:r>
              <a:rPr lang="fr-FR" dirty="0" err="1"/>
              <a:t>Bowles</a:t>
            </a:r>
            <a:r>
              <a:rPr lang="fr-FR" dirty="0"/>
              <a:t> &amp; </a:t>
            </a:r>
            <a:r>
              <a:rPr lang="fr-FR" dirty="0" err="1"/>
              <a:t>Gintis</a:t>
            </a:r>
            <a:r>
              <a:rPr lang="fr-FR" dirty="0"/>
              <a:t>).</a:t>
            </a:r>
            <a:endParaRPr lang="el-GR" sz="3700" dirty="0"/>
          </a:p>
          <a:p>
            <a:pPr lvl="1"/>
            <a:r>
              <a:rPr lang="el-GR" b="1" i="1" dirty="0"/>
              <a:t>Κοινωνική ομάδα</a:t>
            </a:r>
            <a:r>
              <a:rPr lang="el-GR" dirty="0"/>
              <a:t> &amp; η Κοινωνική συνοχή της.</a:t>
            </a:r>
            <a:endParaRPr lang="el-GR" sz="3700" dirty="0"/>
          </a:p>
          <a:p>
            <a:pPr lvl="1"/>
            <a:r>
              <a:rPr lang="el-GR" dirty="0"/>
              <a:t>Κοινωνική ένταξη. Εκπολιτισμός. Εκπαίδευση- Αγωγή- Παιδεία. 				                                 </a:t>
            </a:r>
            <a:r>
              <a:rPr lang="el-GR" b="1" dirty="0">
                <a:solidFill>
                  <a:srgbClr val="FF0000"/>
                </a:solidFill>
              </a:rPr>
              <a:t>(ΣΗΜ. 3)</a:t>
            </a:r>
            <a:endParaRPr lang="el-GR" sz="37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pull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3 - Θέση αριθμού διαφάνειας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1" hangingPunct="1"/>
            <a:fld id="{91513405-4573-4FA3-9E05-125A46C0EB48}" type="slidenum">
              <a:rPr lang="el-GR" altLang="en-US" sz="1400"/>
              <a:pPr algn="r" eaLnBrk="1" hangingPunct="1"/>
              <a:t>7</a:t>
            </a:fld>
            <a:endParaRPr lang="el-GR" altLang="en-US" sz="1400"/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260350"/>
            <a:ext cx="8229600" cy="774700"/>
          </a:xfrm>
        </p:spPr>
        <p:txBody>
          <a:bodyPr anchorCtr="1">
            <a:normAutofit/>
          </a:bodyPr>
          <a:lstStyle/>
          <a:p>
            <a:pPr eaLnBrk="1" hangingPunct="1">
              <a:defRPr/>
            </a:pPr>
            <a:r>
              <a:rPr lang="el-GR" b="1" dirty="0"/>
              <a:t>Περιεχόμενα </a:t>
            </a:r>
            <a:r>
              <a:rPr lang="el-GR" b="1" dirty="0" err="1"/>
              <a:t>μαθήματοΣ</a:t>
            </a:r>
            <a:endParaRPr lang="el-GR" b="1" i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25538"/>
            <a:ext cx="9144000" cy="5732462"/>
          </a:xfrm>
        </p:spPr>
        <p:txBody>
          <a:bodyPr/>
          <a:lstStyle/>
          <a:p>
            <a:pPr lvl="0"/>
            <a:r>
              <a:rPr lang="el-GR" b="1" dirty="0"/>
              <a:t>3. Οικογ.1: Η οικογένεια στη διαδικασία του Κοινωνικού Γίγνεσθαι</a:t>
            </a:r>
            <a:endParaRPr lang="el-GR" sz="4000" dirty="0"/>
          </a:p>
          <a:p>
            <a:pPr lvl="1"/>
            <a:r>
              <a:rPr lang="el-GR" dirty="0"/>
              <a:t>Η οικογένεια ως φορέας κοινωνικοποίησης και οι σύγχρονες μορφές της</a:t>
            </a:r>
            <a:endParaRPr lang="el-GR" sz="3700" dirty="0"/>
          </a:p>
          <a:p>
            <a:pPr lvl="1"/>
            <a:r>
              <a:rPr lang="el-GR" dirty="0"/>
              <a:t>Η σύγχρονη οικογένεια και η κοινωνικοποίηση των παιδιών της -πρακτικές ανατροφής-	                                </a:t>
            </a:r>
            <a:r>
              <a:rPr lang="el-GR" b="1" dirty="0">
                <a:solidFill>
                  <a:srgbClr val="FF0000"/>
                </a:solidFill>
              </a:rPr>
              <a:t>(ΣΗΜ. 4)</a:t>
            </a:r>
          </a:p>
          <a:p>
            <a:pPr lvl="0"/>
            <a:r>
              <a:rPr lang="el-GR" b="1" dirty="0"/>
              <a:t>4. Οικογ.2: Η επίδραση της Κοινωνικής Θέσης </a:t>
            </a:r>
            <a:r>
              <a:rPr lang="el-GR" b="1" i="1" dirty="0"/>
              <a:t>(Κοινωνικής Προέλευσης)</a:t>
            </a:r>
            <a:r>
              <a:rPr lang="el-GR" b="1" dirty="0"/>
              <a:t> της οικογένειας στη σχολική επίδοση</a:t>
            </a:r>
            <a:endParaRPr lang="el-GR" sz="4000" dirty="0"/>
          </a:p>
          <a:p>
            <a:pPr lvl="1"/>
            <a:r>
              <a:rPr lang="el-GR" dirty="0"/>
              <a:t>Κοινωνική διαστρωμάτωση (κοινωνική θέση, κοινωνική τάξη, κοινωνικό στρώμα)</a:t>
            </a:r>
            <a:endParaRPr lang="el-GR" sz="3700" dirty="0"/>
          </a:p>
          <a:p>
            <a:pPr lvl="1"/>
            <a:r>
              <a:rPr lang="el-GR" dirty="0"/>
              <a:t>Κοινωνική θέση/προέλευση (συνθήκες ζωής, γνωρίσματα της οικογένειας) και σχολική επίδοση                    </a:t>
            </a:r>
            <a:r>
              <a:rPr lang="el-GR" b="1" dirty="0">
                <a:solidFill>
                  <a:srgbClr val="FF0000"/>
                </a:solidFill>
              </a:rPr>
              <a:t>(ΣΗΜ. 5)</a:t>
            </a:r>
          </a:p>
        </p:txBody>
      </p:sp>
    </p:spTree>
  </p:cSld>
  <p:clrMapOvr>
    <a:masterClrMapping/>
  </p:clrMapOvr>
  <p:transition>
    <p:pull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3 - Θέση αριθμού διαφάνειας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1" hangingPunct="1"/>
            <a:fld id="{91513405-4573-4FA3-9E05-125A46C0EB48}" type="slidenum">
              <a:rPr lang="el-GR" altLang="en-US" sz="1400"/>
              <a:pPr algn="r" eaLnBrk="1" hangingPunct="1"/>
              <a:t>8</a:t>
            </a:fld>
            <a:endParaRPr lang="el-GR" altLang="en-US" sz="1400"/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260350"/>
            <a:ext cx="8229600" cy="774700"/>
          </a:xfrm>
        </p:spPr>
        <p:txBody>
          <a:bodyPr anchorCtr="1">
            <a:normAutofit/>
          </a:bodyPr>
          <a:lstStyle/>
          <a:p>
            <a:pPr eaLnBrk="1" hangingPunct="1">
              <a:defRPr/>
            </a:pPr>
            <a:r>
              <a:rPr lang="el-GR" b="1" dirty="0"/>
              <a:t>Περιεχόμενα </a:t>
            </a:r>
            <a:r>
              <a:rPr lang="el-GR" b="1" dirty="0" err="1"/>
              <a:t>μαθήματοΣ</a:t>
            </a:r>
            <a:endParaRPr lang="el-GR" b="1" i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25538"/>
            <a:ext cx="9144000" cy="5732462"/>
          </a:xfrm>
        </p:spPr>
        <p:txBody>
          <a:bodyPr/>
          <a:lstStyle/>
          <a:p>
            <a:pPr lvl="0"/>
            <a:r>
              <a:rPr lang="el-GR" b="1" dirty="0"/>
              <a:t>5. Ο ρόλος του Σχολείου στη Σύγχρονη Κοινωνία</a:t>
            </a:r>
          </a:p>
          <a:p>
            <a:pPr lvl="1"/>
            <a:r>
              <a:rPr lang="el-GR" b="1" dirty="0"/>
              <a:t>(</a:t>
            </a:r>
            <a:r>
              <a:rPr lang="el-GR" b="1" dirty="0" err="1"/>
              <a:t>Σχολ.1</a:t>
            </a:r>
            <a:r>
              <a:rPr lang="el-GR" b="1" dirty="0"/>
              <a:t>) </a:t>
            </a:r>
            <a:r>
              <a:rPr lang="el-GR" dirty="0"/>
              <a:t>Η εξέλιξη της σχολικής εκπαίδευσης. </a:t>
            </a:r>
            <a:r>
              <a:rPr lang="el-GR" dirty="0" err="1"/>
              <a:t>Εκπ</a:t>
            </a:r>
            <a:r>
              <a:rPr lang="el-GR" dirty="0"/>
              <a:t>/ση στη σύγχρονη κοινωνία                                                   </a:t>
            </a:r>
            <a:r>
              <a:rPr lang="el-GR" b="1" dirty="0">
                <a:solidFill>
                  <a:srgbClr val="FF0000"/>
                </a:solidFill>
              </a:rPr>
              <a:t>(ΣΗΜ. 6)</a:t>
            </a:r>
          </a:p>
          <a:p>
            <a:pPr lvl="1"/>
            <a:r>
              <a:rPr lang="el-GR" b="1" dirty="0"/>
              <a:t>(</a:t>
            </a:r>
            <a:r>
              <a:rPr lang="el-GR" b="1" dirty="0" err="1"/>
              <a:t>Σχολ.2</a:t>
            </a:r>
            <a:r>
              <a:rPr lang="el-GR" b="1" dirty="0"/>
              <a:t>) </a:t>
            </a:r>
            <a:r>
              <a:rPr lang="el-GR" dirty="0"/>
              <a:t>Το μέλλον της </a:t>
            </a:r>
            <a:r>
              <a:rPr lang="el-GR" dirty="0" err="1"/>
              <a:t>δημοκρ</a:t>
            </a:r>
            <a:r>
              <a:rPr lang="el-GR" dirty="0"/>
              <a:t>. εκπαίδευσης. Δημοκρατικά σχολεία χωρίς βία-αγωγή ειρήνης                                          </a:t>
            </a:r>
            <a:r>
              <a:rPr lang="el-GR" b="1" dirty="0">
                <a:solidFill>
                  <a:srgbClr val="FF0000"/>
                </a:solidFill>
              </a:rPr>
              <a:t>(ΣΗΜ. 7)</a:t>
            </a:r>
          </a:p>
          <a:p>
            <a:pPr lvl="1"/>
            <a:r>
              <a:rPr lang="el-GR" b="1" dirty="0"/>
              <a:t>(</a:t>
            </a:r>
            <a:r>
              <a:rPr lang="el-GR" b="1" dirty="0" err="1"/>
              <a:t>Σχολ.3</a:t>
            </a:r>
            <a:r>
              <a:rPr lang="el-GR" b="1" dirty="0"/>
              <a:t>)</a:t>
            </a:r>
            <a:r>
              <a:rPr lang="el-GR" dirty="0"/>
              <a:t> Η πανεπιστημιακή εκπαίδευση και ο φοιτητικός συνδικαλισμός                                                           </a:t>
            </a:r>
            <a:r>
              <a:rPr lang="el-GR" b="1" dirty="0">
                <a:solidFill>
                  <a:srgbClr val="FF0000"/>
                </a:solidFill>
              </a:rPr>
              <a:t>(ΣΗΜ. 8)</a:t>
            </a:r>
          </a:p>
          <a:p>
            <a:pPr lvl="0"/>
            <a:r>
              <a:rPr lang="el-GR" b="1" dirty="0"/>
              <a:t>6. (</a:t>
            </a:r>
            <a:r>
              <a:rPr lang="el-GR" b="1" dirty="0" err="1"/>
              <a:t>Σχολ.4</a:t>
            </a:r>
            <a:r>
              <a:rPr lang="el-GR" b="1" dirty="0"/>
              <a:t>)</a:t>
            </a:r>
          </a:p>
          <a:p>
            <a:pPr lvl="1"/>
            <a:r>
              <a:rPr lang="el-GR" dirty="0"/>
              <a:t> 6</a:t>
            </a:r>
            <a:r>
              <a:rPr lang="el-GR" baseline="30000" dirty="0"/>
              <a:t>α</a:t>
            </a:r>
            <a:r>
              <a:rPr lang="el-GR" dirty="0"/>
              <a:t>. </a:t>
            </a:r>
            <a:r>
              <a:rPr lang="el-GR" b="1" dirty="0"/>
              <a:t>Εθνικό ή ταξικό Σχολείο; Η σχολική γνώση ως ‘</a:t>
            </a:r>
            <a:r>
              <a:rPr lang="el-GR" b="1" i="1" dirty="0"/>
              <a:t>ιδεολογία της άρχουσας τάξης’</a:t>
            </a:r>
            <a:r>
              <a:rPr lang="el-GR" b="1" dirty="0"/>
              <a:t>.</a:t>
            </a:r>
          </a:p>
          <a:p>
            <a:pPr lvl="1"/>
            <a:r>
              <a:rPr lang="el-GR" sz="2400" dirty="0"/>
              <a:t>6</a:t>
            </a:r>
            <a:r>
              <a:rPr lang="el-GR" sz="2000" dirty="0"/>
              <a:t>β.</a:t>
            </a:r>
            <a:r>
              <a:rPr lang="el-GR" sz="2400" b="1" dirty="0"/>
              <a:t> Νεώτερες θεωρητικές προσεγγίσεις για κοινωνικό ρόλο του σχολείου                                      </a:t>
            </a:r>
            <a:r>
              <a:rPr lang="el-GR" b="1" dirty="0">
                <a:solidFill>
                  <a:srgbClr val="FF0000"/>
                </a:solidFill>
              </a:rPr>
              <a:t>(ΣΗΜ. 9)</a:t>
            </a:r>
          </a:p>
        </p:txBody>
      </p:sp>
    </p:spTree>
  </p:cSld>
  <p:clrMapOvr>
    <a:masterClrMapping/>
  </p:clrMapOvr>
  <p:transition>
    <p:pull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3 - Θέση αριθμού διαφάνειας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1" hangingPunct="1"/>
            <a:fld id="{91513405-4573-4FA3-9E05-125A46C0EB48}" type="slidenum">
              <a:rPr lang="el-GR" altLang="en-US" sz="1400"/>
              <a:pPr algn="r" eaLnBrk="1" hangingPunct="1"/>
              <a:t>9</a:t>
            </a:fld>
            <a:endParaRPr lang="el-GR" altLang="en-US" sz="1400"/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260350"/>
            <a:ext cx="8229600" cy="774700"/>
          </a:xfrm>
        </p:spPr>
        <p:txBody>
          <a:bodyPr anchorCtr="1">
            <a:normAutofit/>
          </a:bodyPr>
          <a:lstStyle/>
          <a:p>
            <a:pPr eaLnBrk="1" hangingPunct="1">
              <a:defRPr/>
            </a:pPr>
            <a:r>
              <a:rPr lang="el-GR" b="1" dirty="0"/>
              <a:t>Περιεχόμενα </a:t>
            </a:r>
            <a:r>
              <a:rPr lang="el-GR" b="1" dirty="0" err="1"/>
              <a:t>μαθήματοΣ</a:t>
            </a:r>
            <a:endParaRPr lang="el-GR" b="1" i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556792"/>
            <a:ext cx="9144000" cy="5301208"/>
          </a:xfrm>
        </p:spPr>
        <p:txBody>
          <a:bodyPr/>
          <a:lstStyle/>
          <a:p>
            <a:pPr lvl="0"/>
            <a:r>
              <a:rPr lang="el-GR" b="1" dirty="0"/>
              <a:t>7. Η Ανισότητα στην Εκπαίδευση (Θεωρίες που εξηγούν -τα αίτια- τις </a:t>
            </a:r>
            <a:r>
              <a:rPr lang="el-GR" b="1" i="1" u="sng" dirty="0"/>
              <a:t>Εκπαιδευτικές ανισότητες</a:t>
            </a:r>
            <a:r>
              <a:rPr lang="el-GR" b="1" dirty="0"/>
              <a:t>)</a:t>
            </a:r>
          </a:p>
          <a:p>
            <a:pPr lvl="1"/>
            <a:r>
              <a:rPr lang="el-GR" b="1" dirty="0"/>
              <a:t>(</a:t>
            </a:r>
            <a:r>
              <a:rPr lang="el-GR" b="1" dirty="0" err="1"/>
              <a:t>Εκπ</a:t>
            </a:r>
            <a:r>
              <a:rPr lang="el-GR" b="1" dirty="0"/>
              <a:t>. Ανισότ.1)</a:t>
            </a:r>
            <a:r>
              <a:rPr lang="el-GR" dirty="0"/>
              <a:t> </a:t>
            </a:r>
          </a:p>
          <a:p>
            <a:pPr lvl="2"/>
            <a:r>
              <a:rPr lang="fr-FR" dirty="0"/>
              <a:t>7</a:t>
            </a:r>
            <a:r>
              <a:rPr lang="el-GR" baseline="30000" dirty="0"/>
              <a:t>α</a:t>
            </a:r>
            <a:r>
              <a:rPr lang="fr-FR" dirty="0"/>
              <a:t>. </a:t>
            </a:r>
            <a:r>
              <a:rPr lang="el-GR" dirty="0"/>
              <a:t>Θεωρίες</a:t>
            </a:r>
            <a:r>
              <a:rPr lang="fr-FR" dirty="0"/>
              <a:t>: </a:t>
            </a:r>
            <a:r>
              <a:rPr lang="fr-FR" i="1" dirty="0"/>
              <a:t>J. Coleman &amp; Chr. </a:t>
            </a:r>
            <a:r>
              <a:rPr lang="de-DE" i="1" dirty="0" err="1"/>
              <a:t>Jencks</a:t>
            </a:r>
            <a:r>
              <a:rPr lang="en-US" i="1" dirty="0"/>
              <a:t>, </a:t>
            </a:r>
            <a:r>
              <a:rPr lang="de-DE" i="1" dirty="0"/>
              <a:t>A</a:t>
            </a:r>
            <a:r>
              <a:rPr lang="en-US" i="1" dirty="0"/>
              <a:t>. </a:t>
            </a:r>
            <a:r>
              <a:rPr lang="de-DE" i="1" dirty="0"/>
              <a:t>Jensen</a:t>
            </a:r>
            <a:r>
              <a:rPr lang="en-US" i="1" dirty="0"/>
              <a:t>, </a:t>
            </a:r>
            <a:r>
              <a:rPr lang="de-DE" i="1" dirty="0"/>
              <a:t>B</a:t>
            </a:r>
            <a:r>
              <a:rPr lang="en-US" i="1" dirty="0"/>
              <a:t>. </a:t>
            </a:r>
            <a:r>
              <a:rPr lang="de-DE" i="1" dirty="0"/>
              <a:t>Bernstein</a:t>
            </a:r>
            <a:r>
              <a:rPr lang="en-US" i="1" dirty="0"/>
              <a:t>,</a:t>
            </a:r>
            <a:r>
              <a:rPr lang="de-DE" i="1" dirty="0"/>
              <a:t> T</a:t>
            </a:r>
            <a:r>
              <a:rPr lang="en-US" i="1" dirty="0"/>
              <a:t>. </a:t>
            </a:r>
            <a:r>
              <a:rPr lang="de-DE" i="1" dirty="0"/>
              <a:t>Parsons</a:t>
            </a:r>
            <a:r>
              <a:rPr lang="en-US" i="1" dirty="0"/>
              <a:t>,</a:t>
            </a:r>
            <a:endParaRPr lang="el-GR" sz="3400" dirty="0"/>
          </a:p>
          <a:p>
            <a:pPr lvl="1"/>
            <a:r>
              <a:rPr lang="el-GR" dirty="0"/>
              <a:t>Προβολή ταινίας: ‘</a:t>
            </a:r>
            <a:r>
              <a:rPr lang="el-GR" b="1" i="1" dirty="0">
                <a:solidFill>
                  <a:srgbClr val="0000FF"/>
                </a:solidFill>
              </a:rPr>
              <a:t>Καναρινί ποδήλατο</a:t>
            </a:r>
            <a:r>
              <a:rPr lang="el-GR" b="1" i="1" dirty="0"/>
              <a:t>’</a:t>
            </a:r>
            <a:r>
              <a:rPr lang="el-GR" dirty="0"/>
              <a:t>                                                                               							      </a:t>
            </a:r>
            <a:r>
              <a:rPr lang="el-GR" b="1" dirty="0">
                <a:solidFill>
                  <a:srgbClr val="FF0000"/>
                </a:solidFill>
              </a:rPr>
              <a:t>(ΣΗΜ. 10-11)</a:t>
            </a:r>
          </a:p>
          <a:p>
            <a:pPr lvl="1"/>
            <a:r>
              <a:rPr lang="el-GR" b="1" dirty="0"/>
              <a:t>(</a:t>
            </a:r>
            <a:r>
              <a:rPr lang="el-GR" b="1" dirty="0" err="1"/>
              <a:t>Εκπ</a:t>
            </a:r>
            <a:r>
              <a:rPr lang="el-GR" b="1" dirty="0"/>
              <a:t>. Ανισότ.2)</a:t>
            </a:r>
            <a:endParaRPr lang="el-GR" dirty="0"/>
          </a:p>
          <a:p>
            <a:pPr lvl="2"/>
            <a:r>
              <a:rPr lang="el-GR" dirty="0"/>
              <a:t>7</a:t>
            </a:r>
            <a:r>
              <a:rPr lang="el-GR" baseline="30000" dirty="0"/>
              <a:t>β</a:t>
            </a:r>
            <a:r>
              <a:rPr lang="el-GR" dirty="0"/>
              <a:t>. Θεωρίες: </a:t>
            </a:r>
            <a:r>
              <a:rPr lang="de-DE" i="1" dirty="0"/>
              <a:t>P</a:t>
            </a:r>
            <a:r>
              <a:rPr lang="el-GR" i="1" dirty="0"/>
              <a:t>. </a:t>
            </a:r>
            <a:r>
              <a:rPr lang="de-DE" i="1" dirty="0"/>
              <a:t>Bourdieu</a:t>
            </a:r>
            <a:r>
              <a:rPr lang="el-GR" i="1" dirty="0"/>
              <a:t>,</a:t>
            </a:r>
            <a:r>
              <a:rPr lang="el-GR" dirty="0"/>
              <a:t> </a:t>
            </a:r>
            <a:r>
              <a:rPr lang="el-GR" i="1" dirty="0"/>
              <a:t>Συμπεράσματα                                  </a:t>
            </a:r>
            <a:r>
              <a:rPr lang="el-GR" sz="2100" b="1" dirty="0">
                <a:solidFill>
                  <a:srgbClr val="FF0000"/>
                </a:solidFill>
              </a:rPr>
              <a:t>(ΣΗΜ. 12)</a:t>
            </a:r>
          </a:p>
          <a:p>
            <a:pPr lvl="2"/>
            <a:endParaRPr lang="el-GR" sz="2100" b="1" dirty="0">
              <a:solidFill>
                <a:srgbClr val="FF0000"/>
              </a:solidFill>
            </a:endParaRPr>
          </a:p>
          <a:p>
            <a:pPr lvl="2"/>
            <a:endParaRPr lang="el-GR" sz="2100" b="1" dirty="0">
              <a:solidFill>
                <a:srgbClr val="FF0000"/>
              </a:solidFill>
            </a:endParaRPr>
          </a:p>
          <a:p>
            <a:r>
              <a:rPr lang="el-GR" b="1" dirty="0"/>
              <a:t>8. Ανακεφαλαίωση, Παρουσιάσεις εργασιών</a:t>
            </a:r>
          </a:p>
          <a:p>
            <a:pPr lvl="0"/>
            <a:endParaRPr lang="el-GR" sz="4000" dirty="0"/>
          </a:p>
          <a:p>
            <a:pPr marL="731837" lvl="2" indent="0">
              <a:buNone/>
            </a:pPr>
            <a:endParaRPr lang="el-GR" b="1" dirty="0"/>
          </a:p>
        </p:txBody>
      </p:sp>
    </p:spTree>
  </p:cSld>
  <p:clrMapOvr>
    <a:masterClrMapping/>
  </p:clrMapOvr>
  <p:transition>
    <p:pull dir="r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Προεξοχή">
  <a:themeElements>
    <a:clrScheme name="Προεξοχή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Προεξοχή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Προεξοχή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Προεξοχή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2278</TotalTime>
  <Words>5481</Words>
  <Application>Microsoft Office PowerPoint</Application>
  <PresentationFormat>Προβολή στην οθόνη (4:3)</PresentationFormat>
  <Paragraphs>310</Paragraphs>
  <Slides>27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7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27</vt:i4>
      </vt:variant>
    </vt:vector>
  </HeadingPairs>
  <TitlesOfParts>
    <vt:vector size="35" baseType="lpstr">
      <vt:lpstr>Arial</vt:lpstr>
      <vt:lpstr>Calibri</vt:lpstr>
      <vt:lpstr>Century Schoolbook</vt:lpstr>
      <vt:lpstr>Comic Sans MS</vt:lpstr>
      <vt:lpstr>Times New Roman</vt:lpstr>
      <vt:lpstr>Wingdings</vt:lpstr>
      <vt:lpstr>Wingdings 2</vt:lpstr>
      <vt:lpstr>Προεξοχή</vt:lpstr>
      <vt:lpstr>ΠΑΝΕΠΙΣΤΗΜΙΟ ΚΡΗΤΗΣ                                                                       ΣΧΟΛΗ ΕΠΙΣΤΗΜΩΝ ΑΓΩΓΗΣ ΠΑΙΔΑΓΩΓΙΚΟ ΤΜΗΜΑ Π.Ε  ΜΑΘΗΜΑ: ΚΟΙΝΩΝΙΟΛΟΓΙΑ ΤΗΣ ΕΚΠΑΙΔΕΥΣΗΣ (ΕΠΑ 304)</vt:lpstr>
      <vt:lpstr>Περιεχόμενα</vt:lpstr>
      <vt:lpstr>Χρονοδιάγραμμα</vt:lpstr>
      <vt:lpstr>Παρουσίαση του PowerPoint</vt:lpstr>
      <vt:lpstr>ΣτόχοΣ μαθήματοΣ</vt:lpstr>
      <vt:lpstr>Περιεχόμενα μαθήματοΣ</vt:lpstr>
      <vt:lpstr>Περιεχόμενα μαθήματοΣ</vt:lpstr>
      <vt:lpstr>Περιεχόμενα μαθήματοΣ</vt:lpstr>
      <vt:lpstr>Περιεχόμενα μαθήματοΣ</vt:lpstr>
      <vt:lpstr>Βιβλίο, ΣημειώσειΣ</vt:lpstr>
      <vt:lpstr>ΗΛΕΚΤΡΟΝΙΚΟ ΜΑΘΗΜΑ-ΣημειώσειΣ</vt:lpstr>
      <vt:lpstr>Προαιρετική ενισχυτική εργασία</vt:lpstr>
      <vt:lpstr>  Θέμα εργασίας</vt:lpstr>
      <vt:lpstr>  Ερώτημα εργασίας</vt:lpstr>
      <vt:lpstr>  Δομή εργασίας</vt:lpstr>
      <vt:lpstr>  Δομή εργασίας</vt:lpstr>
      <vt:lpstr>  Μεθοδολογία εργασίας</vt:lpstr>
      <vt:lpstr>  Μεθοδολογία εργασίας/βιβλιογραφία</vt:lpstr>
      <vt:lpstr>  Δομή παρουσίασης</vt:lpstr>
      <vt:lpstr>  Εξετάσεις</vt:lpstr>
      <vt:lpstr>Ενδεικτική βιβλιογραφία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Εισαγωγη</dc:title>
  <dc:creator>popaki</dc:creator>
  <cp:lastModifiedBy>ELEFTHERAKIS THEODOROS</cp:lastModifiedBy>
  <cp:revision>148</cp:revision>
  <dcterms:created xsi:type="dcterms:W3CDTF">2014-10-09T07:58:43Z</dcterms:created>
  <dcterms:modified xsi:type="dcterms:W3CDTF">2024-09-23T14:01:14Z</dcterms:modified>
</cp:coreProperties>
</file>