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F2395B-752F-422E-B509-8CBA297136C8}" type="datetimeFigureOut">
              <a:rPr lang="el-GR" smtClean="0"/>
              <a:t>7/3/2024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5BD0F7-6EF2-4AAB-A13A-1F6F9FF1EE04}" type="slidenum">
              <a:rPr lang="el-GR" smtClean="0"/>
              <a:t>‹#›</a:t>
            </a:fld>
            <a:endParaRPr lang="el-GR"/>
          </a:p>
        </p:txBody>
      </p:sp>
    </p:spTree>
    <p:extLst>
      <p:ext uri="{BB962C8B-B14F-4D97-AF65-F5344CB8AC3E}">
        <p14:creationId xmlns:p14="http://schemas.microsoft.com/office/powerpoint/2010/main" val="55636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D5B3D1AD-C5D5-45D3-86D1-92BF1F53E24C}" type="slidenum">
              <a:rPr lang="el-GR" smtClean="0"/>
              <a:pPr/>
              <a:t>1</a:t>
            </a:fld>
            <a:endParaRPr lang="el-G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a:ln/>
        </p:spPr>
      </p:sp>
      <p:sp>
        <p:nvSpPr>
          <p:cNvPr id="30723" name="2 - Θέση σημειώσεων"/>
          <p:cNvSpPr>
            <a:spLocks noGrp="1"/>
          </p:cNvSpPr>
          <p:nvPr>
            <p:ph type="body" idx="1"/>
          </p:nvPr>
        </p:nvSpPr>
        <p:spPr>
          <a:noFill/>
          <a:ln/>
        </p:spPr>
        <p:txBody>
          <a:bodyPr/>
          <a:lstStyle/>
          <a:p>
            <a:pPr eaLnBrk="1" hangingPunct="1"/>
            <a:endParaRPr lang="el-GR" altLang="el-GR" smtClean="0"/>
          </a:p>
        </p:txBody>
      </p:sp>
      <p:sp>
        <p:nvSpPr>
          <p:cNvPr id="30724" name="3 - Θέση αριθμού διαφάνειας"/>
          <p:cNvSpPr>
            <a:spLocks noGrp="1"/>
          </p:cNvSpPr>
          <p:nvPr>
            <p:ph type="sldNum" sz="quarter" idx="5"/>
          </p:nvPr>
        </p:nvSpPr>
        <p:spPr>
          <a:noFill/>
        </p:spPr>
        <p:txBody>
          <a:bodyPr/>
          <a:lstStyle/>
          <a:p>
            <a:fld id="{C6D658A0-F7E8-49C1-9629-4832E4B0ADDA}" type="slidenum">
              <a:rPr lang="el-GR" altLang="el-GR" smtClean="0"/>
              <a:pPr/>
              <a:t>17</a:t>
            </a:fld>
            <a:endParaRPr lang="el-GR" alt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Θέση εικόνας διαφάνειας"/>
          <p:cNvSpPr>
            <a:spLocks noGrp="1" noRot="1" noChangeAspect="1" noTextEdit="1"/>
          </p:cNvSpPr>
          <p:nvPr>
            <p:ph type="sldImg"/>
          </p:nvPr>
        </p:nvSpPr>
        <p:spPr>
          <a:ln/>
        </p:spPr>
      </p:sp>
      <p:sp>
        <p:nvSpPr>
          <p:cNvPr id="31747" name="2 - Θέση σημειώσεων"/>
          <p:cNvSpPr>
            <a:spLocks noGrp="1"/>
          </p:cNvSpPr>
          <p:nvPr>
            <p:ph type="body" idx="1"/>
          </p:nvPr>
        </p:nvSpPr>
        <p:spPr>
          <a:noFill/>
          <a:ln/>
        </p:spPr>
        <p:txBody>
          <a:bodyPr/>
          <a:lstStyle/>
          <a:p>
            <a:pPr eaLnBrk="1" hangingPunct="1"/>
            <a:endParaRPr lang="el-GR" altLang="el-GR" smtClean="0"/>
          </a:p>
        </p:txBody>
      </p:sp>
      <p:sp>
        <p:nvSpPr>
          <p:cNvPr id="31748" name="3 - Θέση αριθμού διαφάνειας"/>
          <p:cNvSpPr>
            <a:spLocks noGrp="1"/>
          </p:cNvSpPr>
          <p:nvPr>
            <p:ph type="sldNum" sz="quarter" idx="5"/>
          </p:nvPr>
        </p:nvSpPr>
        <p:spPr>
          <a:noFill/>
        </p:spPr>
        <p:txBody>
          <a:bodyPr/>
          <a:lstStyle/>
          <a:p>
            <a:fld id="{E31F52D4-44D6-4430-88F9-DBAE6D8D1A74}" type="slidenum">
              <a:rPr lang="el-GR" altLang="el-GR" smtClean="0"/>
              <a:pPr/>
              <a:t>19</a:t>
            </a:fld>
            <a:endParaRPr lang="el-GR" alt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Θέση εικόνας διαφάνειας"/>
          <p:cNvSpPr>
            <a:spLocks noGrp="1" noRot="1" noChangeAspect="1" noTextEdit="1"/>
          </p:cNvSpPr>
          <p:nvPr>
            <p:ph type="sldImg"/>
          </p:nvPr>
        </p:nvSpPr>
        <p:spPr>
          <a:ln/>
        </p:spPr>
      </p:sp>
      <p:sp>
        <p:nvSpPr>
          <p:cNvPr id="32771" name="2 - Θέση σημειώσεων"/>
          <p:cNvSpPr>
            <a:spLocks noGrp="1"/>
          </p:cNvSpPr>
          <p:nvPr>
            <p:ph type="body" idx="1"/>
          </p:nvPr>
        </p:nvSpPr>
        <p:spPr>
          <a:noFill/>
          <a:ln/>
        </p:spPr>
        <p:txBody>
          <a:bodyPr/>
          <a:lstStyle/>
          <a:p>
            <a:pPr eaLnBrk="1" hangingPunct="1"/>
            <a:endParaRPr lang="el-GR" altLang="el-GR" smtClean="0"/>
          </a:p>
        </p:txBody>
      </p:sp>
      <p:sp>
        <p:nvSpPr>
          <p:cNvPr id="32772" name="3 - Θέση αριθμού διαφάνειας"/>
          <p:cNvSpPr>
            <a:spLocks noGrp="1"/>
          </p:cNvSpPr>
          <p:nvPr>
            <p:ph type="sldNum" sz="quarter" idx="5"/>
          </p:nvPr>
        </p:nvSpPr>
        <p:spPr>
          <a:noFill/>
        </p:spPr>
        <p:txBody>
          <a:bodyPr/>
          <a:lstStyle/>
          <a:p>
            <a:fld id="{64BDC6C4-A65C-4BDF-B8C1-7B445049A5EE}" type="slidenum">
              <a:rPr lang="el-GR" altLang="el-GR" smtClean="0"/>
              <a:pPr/>
              <a:t>20</a:t>
            </a:fld>
            <a:endParaRPr lang="el-GR" alt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Θέση εικόνας διαφάνειας"/>
          <p:cNvSpPr>
            <a:spLocks noGrp="1" noRot="1" noChangeAspect="1" noTextEdit="1"/>
          </p:cNvSpPr>
          <p:nvPr>
            <p:ph type="sldImg"/>
          </p:nvPr>
        </p:nvSpPr>
        <p:spPr>
          <a:ln/>
        </p:spPr>
      </p:sp>
      <p:sp>
        <p:nvSpPr>
          <p:cNvPr id="33795" name="2 - Θέση σημειώσεων"/>
          <p:cNvSpPr>
            <a:spLocks noGrp="1"/>
          </p:cNvSpPr>
          <p:nvPr>
            <p:ph type="body" idx="1"/>
          </p:nvPr>
        </p:nvSpPr>
        <p:spPr>
          <a:noFill/>
          <a:ln/>
        </p:spPr>
        <p:txBody>
          <a:bodyPr/>
          <a:lstStyle/>
          <a:p>
            <a:pPr eaLnBrk="1" hangingPunct="1"/>
            <a:endParaRPr lang="el-GR" altLang="el-GR" smtClean="0"/>
          </a:p>
        </p:txBody>
      </p:sp>
      <p:sp>
        <p:nvSpPr>
          <p:cNvPr id="33796" name="3 - Θέση αριθμού διαφάνειας"/>
          <p:cNvSpPr>
            <a:spLocks noGrp="1"/>
          </p:cNvSpPr>
          <p:nvPr>
            <p:ph type="sldNum" sz="quarter" idx="5"/>
          </p:nvPr>
        </p:nvSpPr>
        <p:spPr>
          <a:noFill/>
        </p:spPr>
        <p:txBody>
          <a:bodyPr/>
          <a:lstStyle/>
          <a:p>
            <a:fld id="{56085B9A-1191-4D26-AE37-ECF737494D8F}" type="slidenum">
              <a:rPr lang="el-GR" altLang="el-GR" smtClean="0"/>
              <a:pPr/>
              <a:t>21</a:t>
            </a:fld>
            <a:endParaRPr lang="el-GR" alt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D7605A3-CBA7-4BA7-B2E5-F81CD43C86E9}" type="slidenum">
              <a:rPr lang="el-GR" altLang="el-GR" smtClean="0"/>
              <a:pPr/>
              <a:t>22</a:t>
            </a:fld>
            <a:endParaRPr lang="el-GR" altLang="el-GR"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altLang="el-GR" smtClean="0"/>
              <a:t>Aiscow 2007 </a:t>
            </a:r>
            <a:endParaRPr lang="el-GR" alt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Θέση εικόνας διαφάνειας"/>
          <p:cNvSpPr>
            <a:spLocks noGrp="1" noRot="1" noChangeAspect="1" noTextEdit="1"/>
          </p:cNvSpPr>
          <p:nvPr>
            <p:ph type="sldImg"/>
          </p:nvPr>
        </p:nvSpPr>
        <p:spPr>
          <a:ln/>
        </p:spPr>
      </p:sp>
      <p:sp>
        <p:nvSpPr>
          <p:cNvPr id="35843" name="2 - Θέση σημειώσεων"/>
          <p:cNvSpPr>
            <a:spLocks noGrp="1"/>
          </p:cNvSpPr>
          <p:nvPr>
            <p:ph type="body" idx="1"/>
          </p:nvPr>
        </p:nvSpPr>
        <p:spPr>
          <a:noFill/>
          <a:ln/>
        </p:spPr>
        <p:txBody>
          <a:bodyPr/>
          <a:lstStyle/>
          <a:p>
            <a:pPr eaLnBrk="1" hangingPunct="1"/>
            <a:endParaRPr lang="el-GR" altLang="el-GR" smtClean="0"/>
          </a:p>
        </p:txBody>
      </p:sp>
      <p:sp>
        <p:nvSpPr>
          <p:cNvPr id="35844" name="3 - Θέση αριθμού διαφάνειας"/>
          <p:cNvSpPr>
            <a:spLocks noGrp="1"/>
          </p:cNvSpPr>
          <p:nvPr>
            <p:ph type="sldNum" sz="quarter" idx="5"/>
          </p:nvPr>
        </p:nvSpPr>
        <p:spPr>
          <a:noFill/>
        </p:spPr>
        <p:txBody>
          <a:bodyPr/>
          <a:lstStyle/>
          <a:p>
            <a:fld id="{D14BF771-2185-44D2-BBBC-856C87A431AC}" type="slidenum">
              <a:rPr lang="el-GR" altLang="el-GR" smtClean="0"/>
              <a:pPr/>
              <a:t>23</a:t>
            </a:fld>
            <a:endParaRPr lang="el-GR" altLang="el-G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Θέση εικόνας διαφάνειας"/>
          <p:cNvSpPr>
            <a:spLocks noGrp="1" noRot="1" noChangeAspect="1" noTextEdit="1"/>
          </p:cNvSpPr>
          <p:nvPr>
            <p:ph type="sldImg"/>
          </p:nvPr>
        </p:nvSpPr>
        <p:spPr>
          <a:ln/>
        </p:spPr>
      </p:sp>
      <p:sp>
        <p:nvSpPr>
          <p:cNvPr id="36867" name="2 - Θέση σημειώσεων"/>
          <p:cNvSpPr>
            <a:spLocks noGrp="1"/>
          </p:cNvSpPr>
          <p:nvPr>
            <p:ph type="body" idx="1"/>
          </p:nvPr>
        </p:nvSpPr>
        <p:spPr>
          <a:noFill/>
          <a:ln/>
        </p:spPr>
        <p:txBody>
          <a:bodyPr/>
          <a:lstStyle/>
          <a:p>
            <a:pPr eaLnBrk="1" hangingPunct="1"/>
            <a:endParaRPr lang="el-GR" altLang="el-GR" smtClean="0"/>
          </a:p>
        </p:txBody>
      </p:sp>
      <p:sp>
        <p:nvSpPr>
          <p:cNvPr id="36868" name="3 - Θέση αριθμού διαφάνειας"/>
          <p:cNvSpPr>
            <a:spLocks noGrp="1"/>
          </p:cNvSpPr>
          <p:nvPr>
            <p:ph type="sldNum" sz="quarter" idx="5"/>
          </p:nvPr>
        </p:nvSpPr>
        <p:spPr>
          <a:noFill/>
        </p:spPr>
        <p:txBody>
          <a:bodyPr/>
          <a:lstStyle/>
          <a:p>
            <a:fld id="{34CC9FC1-A841-4DF9-BA94-3BD29A4B692D}" type="slidenum">
              <a:rPr lang="el-GR" altLang="el-GR" smtClean="0"/>
              <a:pPr/>
              <a:t>24</a:t>
            </a:fld>
            <a:endParaRPr lang="el-GR" altLang="el-G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Θέση εικόνας διαφάνειας"/>
          <p:cNvSpPr>
            <a:spLocks noGrp="1" noRot="1" noChangeAspect="1" noTextEdit="1"/>
          </p:cNvSpPr>
          <p:nvPr>
            <p:ph type="sldImg"/>
          </p:nvPr>
        </p:nvSpPr>
        <p:spPr>
          <a:ln/>
        </p:spPr>
      </p:sp>
      <p:sp>
        <p:nvSpPr>
          <p:cNvPr id="37891" name="2 - Θέση σημειώσεων"/>
          <p:cNvSpPr>
            <a:spLocks noGrp="1"/>
          </p:cNvSpPr>
          <p:nvPr>
            <p:ph type="body" idx="1"/>
          </p:nvPr>
        </p:nvSpPr>
        <p:spPr>
          <a:noFill/>
          <a:ln/>
        </p:spPr>
        <p:txBody>
          <a:bodyPr/>
          <a:lstStyle/>
          <a:p>
            <a:pPr eaLnBrk="1" hangingPunct="1"/>
            <a:endParaRPr lang="el-GR" altLang="el-GR" smtClean="0"/>
          </a:p>
        </p:txBody>
      </p:sp>
      <p:sp>
        <p:nvSpPr>
          <p:cNvPr id="37892" name="3 - Θέση αριθμού διαφάνειας"/>
          <p:cNvSpPr>
            <a:spLocks noGrp="1"/>
          </p:cNvSpPr>
          <p:nvPr>
            <p:ph type="sldNum" sz="quarter" idx="5"/>
          </p:nvPr>
        </p:nvSpPr>
        <p:spPr>
          <a:noFill/>
        </p:spPr>
        <p:txBody>
          <a:bodyPr/>
          <a:lstStyle/>
          <a:p>
            <a:fld id="{291B2FD8-BEB7-4F7E-8A8D-6ABE5B7B63D6}" type="slidenum">
              <a:rPr lang="el-GR" altLang="el-GR" smtClean="0"/>
              <a:pPr/>
              <a:t>25</a:t>
            </a:fld>
            <a:endParaRPr lang="el-GR" altLang="el-G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Θέση εικόνας διαφάνειας"/>
          <p:cNvSpPr>
            <a:spLocks noGrp="1" noRot="1" noChangeAspect="1" noTextEdit="1"/>
          </p:cNvSpPr>
          <p:nvPr>
            <p:ph type="sldImg"/>
          </p:nvPr>
        </p:nvSpPr>
        <p:spPr>
          <a:ln/>
        </p:spPr>
      </p:sp>
      <p:sp>
        <p:nvSpPr>
          <p:cNvPr id="38915" name="2 - Θέση σημειώσεων"/>
          <p:cNvSpPr>
            <a:spLocks noGrp="1"/>
          </p:cNvSpPr>
          <p:nvPr>
            <p:ph type="body" idx="1"/>
          </p:nvPr>
        </p:nvSpPr>
        <p:spPr>
          <a:noFill/>
          <a:ln/>
        </p:spPr>
        <p:txBody>
          <a:bodyPr/>
          <a:lstStyle/>
          <a:p>
            <a:pPr eaLnBrk="1" hangingPunct="1"/>
            <a:endParaRPr lang="el-GR" altLang="el-GR" smtClean="0"/>
          </a:p>
        </p:txBody>
      </p:sp>
      <p:sp>
        <p:nvSpPr>
          <p:cNvPr id="38916" name="3 - Θέση αριθμού διαφάνειας"/>
          <p:cNvSpPr>
            <a:spLocks noGrp="1"/>
          </p:cNvSpPr>
          <p:nvPr>
            <p:ph type="sldNum" sz="quarter" idx="5"/>
          </p:nvPr>
        </p:nvSpPr>
        <p:spPr>
          <a:noFill/>
        </p:spPr>
        <p:txBody>
          <a:bodyPr/>
          <a:lstStyle/>
          <a:p>
            <a:fld id="{31AB5C5A-C6DC-49A5-BD8A-83036E6093A4}" type="slidenum">
              <a:rPr lang="el-GR" altLang="el-GR" smtClean="0"/>
              <a:pPr/>
              <a:t>26</a:t>
            </a:fld>
            <a:endParaRPr lang="el-GR" altLang="el-G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Θέση εικόνας διαφάνειας"/>
          <p:cNvSpPr>
            <a:spLocks noGrp="1" noRot="1" noChangeAspect="1" noTextEdit="1"/>
          </p:cNvSpPr>
          <p:nvPr>
            <p:ph type="sldImg"/>
          </p:nvPr>
        </p:nvSpPr>
        <p:spPr>
          <a:ln/>
        </p:spPr>
      </p:sp>
      <p:sp>
        <p:nvSpPr>
          <p:cNvPr id="39939" name="2 - Θέση σημειώσεων"/>
          <p:cNvSpPr>
            <a:spLocks noGrp="1"/>
          </p:cNvSpPr>
          <p:nvPr>
            <p:ph type="body" idx="1"/>
          </p:nvPr>
        </p:nvSpPr>
        <p:spPr>
          <a:noFill/>
          <a:ln/>
        </p:spPr>
        <p:txBody>
          <a:bodyPr/>
          <a:lstStyle/>
          <a:p>
            <a:pPr eaLnBrk="1" hangingPunct="1"/>
            <a:endParaRPr lang="el-GR" altLang="el-GR" smtClean="0"/>
          </a:p>
        </p:txBody>
      </p:sp>
      <p:sp>
        <p:nvSpPr>
          <p:cNvPr id="39940" name="3 - Θέση αριθμού διαφάνειας"/>
          <p:cNvSpPr>
            <a:spLocks noGrp="1"/>
          </p:cNvSpPr>
          <p:nvPr>
            <p:ph type="sldNum" sz="quarter" idx="5"/>
          </p:nvPr>
        </p:nvSpPr>
        <p:spPr>
          <a:noFill/>
        </p:spPr>
        <p:txBody>
          <a:bodyPr/>
          <a:lstStyle/>
          <a:p>
            <a:fld id="{B39269F9-3B97-493E-9E97-F0651C7C3359}" type="slidenum">
              <a:rPr lang="el-GR" altLang="el-GR" smtClean="0"/>
              <a:pPr/>
              <a:t>27</a:t>
            </a:fld>
            <a:endParaRPr lang="el-GR" alt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Θέση εικόνας διαφάνειας"/>
          <p:cNvSpPr>
            <a:spLocks noGrp="1" noRot="1" noChangeAspect="1" noTextEdit="1"/>
          </p:cNvSpPr>
          <p:nvPr>
            <p:ph type="sldImg"/>
          </p:nvPr>
        </p:nvSpPr>
        <p:spPr>
          <a:ln/>
        </p:spPr>
      </p:sp>
      <p:sp>
        <p:nvSpPr>
          <p:cNvPr id="25603" name="2 - Θέση σημειώσεων"/>
          <p:cNvSpPr>
            <a:spLocks noGrp="1"/>
          </p:cNvSpPr>
          <p:nvPr>
            <p:ph type="body" idx="1"/>
          </p:nvPr>
        </p:nvSpPr>
        <p:spPr>
          <a:noFill/>
          <a:ln/>
        </p:spPr>
        <p:txBody>
          <a:bodyPr/>
          <a:lstStyle/>
          <a:p>
            <a:pPr eaLnBrk="1" hangingPunct="1"/>
            <a:endParaRPr lang="el-GR" altLang="el-GR" smtClean="0"/>
          </a:p>
        </p:txBody>
      </p:sp>
      <p:sp>
        <p:nvSpPr>
          <p:cNvPr id="25604" name="3 - Θέση αριθμού διαφάνειας"/>
          <p:cNvSpPr>
            <a:spLocks noGrp="1"/>
          </p:cNvSpPr>
          <p:nvPr>
            <p:ph type="sldNum" sz="quarter" idx="5"/>
          </p:nvPr>
        </p:nvSpPr>
        <p:spPr>
          <a:noFill/>
        </p:spPr>
        <p:txBody>
          <a:bodyPr/>
          <a:lstStyle/>
          <a:p>
            <a:fld id="{552071DA-1346-4320-A83A-D85E71A5FBF0}" type="slidenum">
              <a:rPr lang="el-GR" altLang="el-GR" smtClean="0"/>
              <a:pPr/>
              <a:t>2</a:t>
            </a:fld>
            <a:endParaRPr lang="el-GR" altLang="el-G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Θέση εικόνας διαφάνειας"/>
          <p:cNvSpPr>
            <a:spLocks noGrp="1" noRot="1" noChangeAspect="1" noTextEdit="1"/>
          </p:cNvSpPr>
          <p:nvPr>
            <p:ph type="sldImg"/>
          </p:nvPr>
        </p:nvSpPr>
        <p:spPr>
          <a:ln/>
        </p:spPr>
      </p:sp>
      <p:sp>
        <p:nvSpPr>
          <p:cNvPr id="40963" name="2 - Θέση σημειώσεων"/>
          <p:cNvSpPr>
            <a:spLocks noGrp="1"/>
          </p:cNvSpPr>
          <p:nvPr>
            <p:ph type="body" idx="1"/>
          </p:nvPr>
        </p:nvSpPr>
        <p:spPr>
          <a:noFill/>
          <a:ln/>
        </p:spPr>
        <p:txBody>
          <a:bodyPr/>
          <a:lstStyle/>
          <a:p>
            <a:pPr eaLnBrk="1" hangingPunct="1"/>
            <a:endParaRPr lang="el-GR" altLang="el-GR" smtClean="0"/>
          </a:p>
        </p:txBody>
      </p:sp>
      <p:sp>
        <p:nvSpPr>
          <p:cNvPr id="40964" name="3 - Θέση αριθμού διαφάνειας"/>
          <p:cNvSpPr>
            <a:spLocks noGrp="1"/>
          </p:cNvSpPr>
          <p:nvPr>
            <p:ph type="sldNum" sz="quarter" idx="5"/>
          </p:nvPr>
        </p:nvSpPr>
        <p:spPr>
          <a:noFill/>
        </p:spPr>
        <p:txBody>
          <a:bodyPr/>
          <a:lstStyle/>
          <a:p>
            <a:fld id="{0F13B720-DB95-491B-A698-0DDF6A6000A4}" type="slidenum">
              <a:rPr lang="el-GR" altLang="el-GR" smtClean="0"/>
              <a:pPr/>
              <a:t>29</a:t>
            </a:fld>
            <a:endParaRPr lang="el-GR" altLang="el-G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8A116BE-39A7-4B52-B4A7-8D601BCD4444}" type="slidenum">
              <a:rPr lang="el-GR" smtClean="0"/>
              <a:pPr/>
              <a:t>32</a:t>
            </a:fld>
            <a:endParaRPr lang="el-GR"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Θέση εικόνας διαφάνειας"/>
          <p:cNvSpPr>
            <a:spLocks noGrp="1" noRot="1" noChangeAspect="1" noTextEdit="1"/>
          </p:cNvSpPr>
          <p:nvPr>
            <p:ph type="sldImg"/>
          </p:nvPr>
        </p:nvSpPr>
        <p:spPr>
          <a:ln/>
        </p:spPr>
      </p:sp>
      <p:sp>
        <p:nvSpPr>
          <p:cNvPr id="21507" name="2 - Θέση σημειώσεων"/>
          <p:cNvSpPr>
            <a:spLocks noGrp="1"/>
          </p:cNvSpPr>
          <p:nvPr>
            <p:ph type="body" idx="1"/>
          </p:nvPr>
        </p:nvSpPr>
        <p:spPr>
          <a:noFill/>
          <a:ln/>
        </p:spPr>
        <p:txBody>
          <a:bodyPr/>
          <a:lstStyle/>
          <a:p>
            <a:pPr eaLnBrk="1" hangingPunct="1"/>
            <a:endParaRPr lang="el-GR" smtClean="0"/>
          </a:p>
        </p:txBody>
      </p:sp>
      <p:sp>
        <p:nvSpPr>
          <p:cNvPr id="21508" name="3 - Θέση αριθμού διαφάνειας"/>
          <p:cNvSpPr>
            <a:spLocks noGrp="1"/>
          </p:cNvSpPr>
          <p:nvPr>
            <p:ph type="sldNum" sz="quarter" idx="5"/>
          </p:nvPr>
        </p:nvSpPr>
        <p:spPr>
          <a:noFill/>
        </p:spPr>
        <p:txBody>
          <a:bodyPr/>
          <a:lstStyle/>
          <a:p>
            <a:fld id="{123636E8-EDD7-48A9-BDBC-026350D6046E}" type="slidenum">
              <a:rPr lang="el-GR" smtClean="0"/>
              <a:pPr/>
              <a:t>35</a:t>
            </a:fld>
            <a:endParaRPr lang="el-G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Θέση εικόνας διαφάνειας"/>
          <p:cNvSpPr>
            <a:spLocks noGrp="1" noRot="1" noChangeAspect="1" noTextEdit="1"/>
          </p:cNvSpPr>
          <p:nvPr>
            <p:ph type="sldImg"/>
          </p:nvPr>
        </p:nvSpPr>
        <p:spPr>
          <a:ln/>
        </p:spPr>
      </p:sp>
      <p:sp>
        <p:nvSpPr>
          <p:cNvPr id="22531" name="2 - Θέση σημειώσεων"/>
          <p:cNvSpPr>
            <a:spLocks noGrp="1"/>
          </p:cNvSpPr>
          <p:nvPr>
            <p:ph type="body" idx="1"/>
          </p:nvPr>
        </p:nvSpPr>
        <p:spPr>
          <a:noFill/>
          <a:ln/>
        </p:spPr>
        <p:txBody>
          <a:bodyPr/>
          <a:lstStyle/>
          <a:p>
            <a:pPr eaLnBrk="1" hangingPunct="1"/>
            <a:endParaRPr lang="el-GR" smtClean="0"/>
          </a:p>
        </p:txBody>
      </p:sp>
      <p:sp>
        <p:nvSpPr>
          <p:cNvPr id="22532" name="3 - Θέση αριθμού διαφάνειας"/>
          <p:cNvSpPr>
            <a:spLocks noGrp="1"/>
          </p:cNvSpPr>
          <p:nvPr>
            <p:ph type="sldNum" sz="quarter" idx="5"/>
          </p:nvPr>
        </p:nvSpPr>
        <p:spPr>
          <a:noFill/>
        </p:spPr>
        <p:txBody>
          <a:bodyPr/>
          <a:lstStyle/>
          <a:p>
            <a:fld id="{C563B117-E95F-415F-96A7-506116698A49}" type="slidenum">
              <a:rPr lang="el-GR" smtClean="0"/>
              <a:pPr/>
              <a:t>36</a:t>
            </a:fld>
            <a:endParaRPr lang="el-G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67E5D6B3-1729-4BE8-9D2F-B9E83D56F668}" type="slidenum">
              <a:rPr lang="el-GR" smtClean="0"/>
              <a:pPr/>
              <a:t>37</a:t>
            </a:fld>
            <a:endParaRPr lang="el-GR"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l-GR" b="1" smtClean="0"/>
              <a:t>Οπτικά</a:t>
            </a:r>
            <a:r>
              <a:rPr lang="el-GR" smtClean="0"/>
              <a:t> : εικόνες, σύμβολα, νεύματα (να φέρω ΜΑΚΑΤΟΝ Καμπούρογλου)</a:t>
            </a:r>
          </a:p>
          <a:p>
            <a:pPr eaLnBrk="1" hangingPunct="1"/>
            <a:r>
              <a:rPr lang="el-GR" b="1" smtClean="0"/>
              <a:t>Λεκτικά</a:t>
            </a:r>
            <a:r>
              <a:rPr lang="el-GR" smtClean="0"/>
              <a:t>: Σσσ! Κάνε ησυχία. Να μιλάς με μικρές προτάσεις</a:t>
            </a:r>
          </a:p>
          <a:p>
            <a:pPr eaLnBrk="1" hangingPunct="1"/>
            <a:r>
              <a:rPr lang="el-GR" b="1" smtClean="0"/>
              <a:t>Χώροι</a:t>
            </a:r>
            <a:r>
              <a:rPr lang="el-GR" smtClean="0"/>
              <a:t>: η τουαλέτα να είναι κοντά στην τάξη, αποθηκευτικοί χώροι, η τάξη να χωρά Υ/Η, </a:t>
            </a:r>
            <a:r>
              <a:rPr lang="en-US" smtClean="0"/>
              <a:t>Time out area</a:t>
            </a:r>
            <a:r>
              <a:rPr lang="el-GR" smtClean="0"/>
              <a:t>, χώρο για ατομική διδασκαλία</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7369541-EDFE-4355-A330-8DF3DB9CF045}" type="slidenum">
              <a:rPr lang="el-GR" smtClean="0"/>
              <a:pPr/>
              <a:t>38</a:t>
            </a:fld>
            <a:endParaRPr lang="el-GR"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l-GR" b="1" smtClean="0"/>
              <a:t>Ε.Ε.Π</a:t>
            </a:r>
            <a:r>
              <a:rPr lang="el-GR" smtClean="0"/>
              <a:t>: Να δείξω </a:t>
            </a:r>
            <a:r>
              <a:rPr lang="en-US" smtClean="0"/>
              <a:t>Individual timetable</a:t>
            </a:r>
            <a:endParaRPr lang="el-GR" smtClean="0"/>
          </a:p>
          <a:p>
            <a:pPr eaLnBrk="1" hangingPunct="1"/>
            <a:r>
              <a:rPr lang="el-GR" b="1" smtClean="0"/>
              <a:t>Βοηθητικό προσωπικό</a:t>
            </a:r>
            <a:r>
              <a:rPr lang="el-GR" smtClean="0"/>
              <a:t>: συνεργάζονται με το δάσκαλο στον προγραμματισμό της διδασκαλίας, να ξέρουν πριν, να μην προσκολλάτε σε ένα παιδί, να καθοδηγούν ομάδες μαθητών, γράφουν για το μαθητή, φτιάχνουν υλικό, δίνουν εξατομικευμένες οδηγίες, </a:t>
            </a:r>
          </a:p>
          <a:p>
            <a:pPr eaLnBrk="1" hangingPunct="1"/>
            <a:r>
              <a:rPr lang="el-GR" b="1" smtClean="0"/>
              <a:t>Ανάγκες και δυνατότητες</a:t>
            </a:r>
            <a:r>
              <a:rPr lang="el-GR" smtClean="0"/>
              <a:t>: αισθητηριακά, κινητικά, συναισθηματική κατάσταση, εικόνα εαυτού, γνωστικά, επικοινωνιακά, πώς του αρέσει να μαθαίνει, κοινωνικά και αλληλεπιδραστικά</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Θέση εικόνας διαφάνειας"/>
          <p:cNvSpPr>
            <a:spLocks noGrp="1" noRot="1" noChangeAspect="1" noTextEdit="1"/>
          </p:cNvSpPr>
          <p:nvPr>
            <p:ph type="sldImg"/>
          </p:nvPr>
        </p:nvSpPr>
        <p:spPr>
          <a:ln/>
        </p:spPr>
      </p:sp>
      <p:sp>
        <p:nvSpPr>
          <p:cNvPr id="25603" name="2 - Θέση σημειώσεων"/>
          <p:cNvSpPr>
            <a:spLocks noGrp="1"/>
          </p:cNvSpPr>
          <p:nvPr>
            <p:ph type="body" idx="1"/>
          </p:nvPr>
        </p:nvSpPr>
        <p:spPr>
          <a:noFill/>
          <a:ln/>
        </p:spPr>
        <p:txBody>
          <a:bodyPr/>
          <a:lstStyle/>
          <a:p>
            <a:pPr eaLnBrk="1" hangingPunct="1"/>
            <a:endParaRPr lang="el-GR" smtClean="0"/>
          </a:p>
        </p:txBody>
      </p:sp>
      <p:sp>
        <p:nvSpPr>
          <p:cNvPr id="25604" name="3 - Θέση αριθμού διαφάνειας"/>
          <p:cNvSpPr>
            <a:spLocks noGrp="1"/>
          </p:cNvSpPr>
          <p:nvPr>
            <p:ph type="sldNum" sz="quarter" idx="5"/>
          </p:nvPr>
        </p:nvSpPr>
        <p:spPr>
          <a:noFill/>
        </p:spPr>
        <p:txBody>
          <a:bodyPr/>
          <a:lstStyle/>
          <a:p>
            <a:fld id="{BDFC515C-CF28-43AE-AC5A-8B310505B189}" type="slidenum">
              <a:rPr lang="el-GR" smtClean="0"/>
              <a:pPr/>
              <a:t>39</a:t>
            </a:fld>
            <a:endParaRPr lang="el-G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 Θέση εικόνας διαφάνειας"/>
          <p:cNvSpPr>
            <a:spLocks noGrp="1" noRot="1" noChangeAspect="1" noTextEdit="1"/>
          </p:cNvSpPr>
          <p:nvPr>
            <p:ph type="sldImg"/>
          </p:nvPr>
        </p:nvSpPr>
        <p:spPr>
          <a:ln/>
        </p:spPr>
      </p:sp>
      <p:sp>
        <p:nvSpPr>
          <p:cNvPr id="54275" name="2 - Θέση σημειώσεων"/>
          <p:cNvSpPr>
            <a:spLocks noGrp="1"/>
          </p:cNvSpPr>
          <p:nvPr>
            <p:ph type="body" idx="1"/>
          </p:nvPr>
        </p:nvSpPr>
        <p:spPr>
          <a:noFill/>
          <a:ln/>
        </p:spPr>
        <p:txBody>
          <a:bodyPr/>
          <a:lstStyle/>
          <a:p>
            <a:pPr eaLnBrk="1" hangingPunct="1"/>
            <a:endParaRPr lang="el-GR" smtClean="0"/>
          </a:p>
        </p:txBody>
      </p:sp>
      <p:sp>
        <p:nvSpPr>
          <p:cNvPr id="54276" name="3 - Θέση αριθμού διαφάνειας"/>
          <p:cNvSpPr txBox="1">
            <a:spLocks noGrp="1"/>
          </p:cNvSpPr>
          <p:nvPr/>
        </p:nvSpPr>
        <p:spPr bwMode="auto">
          <a:xfrm>
            <a:off x="3886200" y="8686800"/>
            <a:ext cx="2971800" cy="457200"/>
          </a:xfrm>
          <a:prstGeom prst="rect">
            <a:avLst/>
          </a:prstGeom>
          <a:noFill/>
          <a:ln w="9525">
            <a:noFill/>
            <a:miter lim="800000"/>
            <a:headEnd/>
            <a:tailEnd/>
          </a:ln>
        </p:spPr>
        <p:txBody>
          <a:bodyPr anchor="b"/>
          <a:lstStyle/>
          <a:p>
            <a:pPr algn="r"/>
            <a:fld id="{588CA757-66B3-47B8-B371-A95B9600F115}" type="slidenum">
              <a:rPr lang="en-GB" sz="1200"/>
              <a:pPr algn="r"/>
              <a:t>40</a:t>
            </a:fld>
            <a:endParaRPr lang="en-GB"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 Θέση εικόνας διαφάνειας"/>
          <p:cNvSpPr>
            <a:spLocks noGrp="1" noRot="1" noChangeAspect="1" noTextEdit="1"/>
          </p:cNvSpPr>
          <p:nvPr>
            <p:ph type="sldImg"/>
          </p:nvPr>
        </p:nvSpPr>
        <p:spPr>
          <a:ln/>
        </p:spPr>
      </p:sp>
      <p:sp>
        <p:nvSpPr>
          <p:cNvPr id="55299" name="2 - Θέση σημειώσεων"/>
          <p:cNvSpPr>
            <a:spLocks noGrp="1"/>
          </p:cNvSpPr>
          <p:nvPr>
            <p:ph type="body" idx="1"/>
          </p:nvPr>
        </p:nvSpPr>
        <p:spPr>
          <a:noFill/>
          <a:ln/>
        </p:spPr>
        <p:txBody>
          <a:bodyPr/>
          <a:lstStyle/>
          <a:p>
            <a:pPr eaLnBrk="1" hangingPunct="1"/>
            <a:endParaRPr lang="el-GR" smtClean="0"/>
          </a:p>
        </p:txBody>
      </p:sp>
      <p:sp>
        <p:nvSpPr>
          <p:cNvPr id="55300" name="3 - Θέση αριθμού διαφάνειας"/>
          <p:cNvSpPr txBox="1">
            <a:spLocks noGrp="1"/>
          </p:cNvSpPr>
          <p:nvPr/>
        </p:nvSpPr>
        <p:spPr bwMode="auto">
          <a:xfrm>
            <a:off x="3886200" y="8686800"/>
            <a:ext cx="2971800" cy="457200"/>
          </a:xfrm>
          <a:prstGeom prst="rect">
            <a:avLst/>
          </a:prstGeom>
          <a:noFill/>
          <a:ln w="9525">
            <a:noFill/>
            <a:miter lim="800000"/>
            <a:headEnd/>
            <a:tailEnd/>
          </a:ln>
        </p:spPr>
        <p:txBody>
          <a:bodyPr anchor="b"/>
          <a:lstStyle/>
          <a:p>
            <a:pPr algn="r"/>
            <a:fld id="{9655F143-7ACA-4382-A265-831E0F95AFE1}" type="slidenum">
              <a:rPr lang="en-GB" sz="1200"/>
              <a:pPr algn="r"/>
              <a:t>41</a:t>
            </a:fld>
            <a:endParaRPr lang="en-GB"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5C3A3C28-54B6-43F9-9293-23DC44E311AE}" type="slidenum">
              <a:rPr lang="el-GR" smtClean="0"/>
              <a:pPr/>
              <a:t>42</a:t>
            </a:fld>
            <a:endParaRPr lang="el-GR"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Θέση εικόνας διαφάνειας"/>
          <p:cNvSpPr>
            <a:spLocks noGrp="1" noRot="1" noChangeAspect="1" noTextEdit="1"/>
          </p:cNvSpPr>
          <p:nvPr>
            <p:ph type="sldImg"/>
          </p:nvPr>
        </p:nvSpPr>
        <p:spPr>
          <a:ln/>
        </p:spPr>
      </p:sp>
      <p:sp>
        <p:nvSpPr>
          <p:cNvPr id="26627" name="2 - Θέση σημειώσεων"/>
          <p:cNvSpPr>
            <a:spLocks noGrp="1"/>
          </p:cNvSpPr>
          <p:nvPr>
            <p:ph type="body" idx="1"/>
          </p:nvPr>
        </p:nvSpPr>
        <p:spPr>
          <a:noFill/>
          <a:ln/>
        </p:spPr>
        <p:txBody>
          <a:bodyPr/>
          <a:lstStyle/>
          <a:p>
            <a:pPr eaLnBrk="1" hangingPunct="1"/>
            <a:endParaRPr lang="el-GR" altLang="el-GR" smtClean="0"/>
          </a:p>
        </p:txBody>
      </p:sp>
      <p:sp>
        <p:nvSpPr>
          <p:cNvPr id="26628" name="3 - Θέση αριθμού διαφάνειας"/>
          <p:cNvSpPr>
            <a:spLocks noGrp="1"/>
          </p:cNvSpPr>
          <p:nvPr>
            <p:ph type="sldNum" sz="quarter" idx="5"/>
          </p:nvPr>
        </p:nvSpPr>
        <p:spPr>
          <a:noFill/>
        </p:spPr>
        <p:txBody>
          <a:bodyPr/>
          <a:lstStyle/>
          <a:p>
            <a:fld id="{B4334013-ED81-4301-8FB9-58FF8560F93E}" type="slidenum">
              <a:rPr lang="el-GR" altLang="el-GR" smtClean="0"/>
              <a:pPr/>
              <a:t>3</a:t>
            </a:fld>
            <a:endParaRPr lang="el-GR" alt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B105373-4B6A-4F60-A04D-7DDA6BA6E3DA}" type="slidenum">
              <a:rPr lang="el-GR" smtClean="0"/>
              <a:pPr/>
              <a:t>4</a:t>
            </a:fld>
            <a:endParaRPr lang="el-GR"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230DA945-5D41-487F-99A9-B29C8B11EF20}" type="slidenum">
              <a:rPr lang="el-GR" smtClean="0"/>
              <a:pPr/>
              <a:t>5</a:t>
            </a:fld>
            <a:endParaRPr lang="el-GR"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D8FCF35C-69FE-42EA-9F47-FBDDB753775E}" type="slidenum">
              <a:rPr lang="el-GR" smtClean="0"/>
              <a:pPr/>
              <a:t>6</a:t>
            </a:fld>
            <a:endParaRPr lang="el-GR"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418722CC-ED95-4F92-8372-04B2DE3926D8}" type="slidenum">
              <a:rPr lang="el-GR" altLang="el-GR" smtClean="0"/>
              <a:pPr/>
              <a:t>13</a:t>
            </a:fld>
            <a:endParaRPr lang="el-GR" altLang="el-GR"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r>
              <a:rPr lang="el-GR" altLang="el-GR" smtClean="0"/>
              <a:t>Πώς το περιβάλλον δημιουργεί αναπηρίες;</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Θέση εικόνας διαφάνειας"/>
          <p:cNvSpPr>
            <a:spLocks noGrp="1" noRot="1" noChangeAspect="1" noTextEdit="1"/>
          </p:cNvSpPr>
          <p:nvPr>
            <p:ph type="sldImg"/>
          </p:nvPr>
        </p:nvSpPr>
        <p:spPr>
          <a:ln/>
        </p:spPr>
      </p:sp>
      <p:sp>
        <p:nvSpPr>
          <p:cNvPr id="28675" name="2 - Θέση σημειώσεων"/>
          <p:cNvSpPr>
            <a:spLocks noGrp="1"/>
          </p:cNvSpPr>
          <p:nvPr>
            <p:ph type="body" idx="1"/>
          </p:nvPr>
        </p:nvSpPr>
        <p:spPr>
          <a:noFill/>
          <a:ln/>
        </p:spPr>
        <p:txBody>
          <a:bodyPr/>
          <a:lstStyle/>
          <a:p>
            <a:pPr eaLnBrk="1" hangingPunct="1"/>
            <a:endParaRPr lang="el-GR" altLang="el-GR" smtClean="0"/>
          </a:p>
        </p:txBody>
      </p:sp>
      <p:sp>
        <p:nvSpPr>
          <p:cNvPr id="28676" name="3 - Θέση αριθμού διαφάνειας"/>
          <p:cNvSpPr>
            <a:spLocks noGrp="1"/>
          </p:cNvSpPr>
          <p:nvPr>
            <p:ph type="sldNum" sz="quarter" idx="5"/>
          </p:nvPr>
        </p:nvSpPr>
        <p:spPr>
          <a:noFill/>
        </p:spPr>
        <p:txBody>
          <a:bodyPr/>
          <a:lstStyle/>
          <a:p>
            <a:fld id="{0B680174-BE4D-4F0C-A9AA-2B6EBCF797FE}" type="slidenum">
              <a:rPr lang="el-GR" altLang="el-GR" smtClean="0"/>
              <a:pPr/>
              <a:t>14</a:t>
            </a:fld>
            <a:endParaRPr lang="el-GR" alt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Θέση εικόνας διαφάνειας"/>
          <p:cNvSpPr>
            <a:spLocks noGrp="1" noRot="1" noChangeAspect="1" noTextEdit="1"/>
          </p:cNvSpPr>
          <p:nvPr>
            <p:ph type="sldImg"/>
          </p:nvPr>
        </p:nvSpPr>
        <p:spPr>
          <a:ln/>
        </p:spPr>
      </p:sp>
      <p:sp>
        <p:nvSpPr>
          <p:cNvPr id="29699" name="2 - Θέση σημειώσεων"/>
          <p:cNvSpPr>
            <a:spLocks noGrp="1"/>
          </p:cNvSpPr>
          <p:nvPr>
            <p:ph type="body" idx="1"/>
          </p:nvPr>
        </p:nvSpPr>
        <p:spPr>
          <a:noFill/>
          <a:ln/>
        </p:spPr>
        <p:txBody>
          <a:bodyPr/>
          <a:lstStyle/>
          <a:p>
            <a:pPr eaLnBrk="1" hangingPunct="1"/>
            <a:endParaRPr lang="el-GR" altLang="el-GR" smtClean="0"/>
          </a:p>
        </p:txBody>
      </p:sp>
      <p:sp>
        <p:nvSpPr>
          <p:cNvPr id="29700" name="3 - Θέση αριθμού διαφάνειας"/>
          <p:cNvSpPr>
            <a:spLocks noGrp="1"/>
          </p:cNvSpPr>
          <p:nvPr>
            <p:ph type="sldNum" sz="quarter" idx="5"/>
          </p:nvPr>
        </p:nvSpPr>
        <p:spPr>
          <a:noFill/>
        </p:spPr>
        <p:txBody>
          <a:bodyPr/>
          <a:lstStyle/>
          <a:p>
            <a:fld id="{AF84620F-EF39-4D96-8609-E9D4019F5A2D}" type="slidenum">
              <a:rPr lang="el-GR" altLang="el-GR" smtClean="0"/>
              <a:pPr/>
              <a:t>15</a:t>
            </a:fld>
            <a:endParaRPr lang="el-GR" alt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7/3/2024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7/3/2024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7/3/2024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7/3/2024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7/3/2024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7/3/2024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7/3/2024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42CEA3-3058-4D43-AE35-B3DA76CB4003}" type="datetimeFigureOut">
              <a:rPr lang="el-GR" smtClean="0"/>
              <a:pPr/>
              <a:t>7/3/2024</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3400" y="381000"/>
            <a:ext cx="7924800" cy="3219450"/>
          </a:xfrm>
        </p:spPr>
        <p:style>
          <a:lnRef idx="2">
            <a:schemeClr val="dk1"/>
          </a:lnRef>
          <a:fillRef idx="1">
            <a:schemeClr val="lt1"/>
          </a:fillRef>
          <a:effectRef idx="0">
            <a:schemeClr val="dk1"/>
          </a:effectRef>
          <a:fontRef idx="minor">
            <a:schemeClr val="dk1"/>
          </a:fontRef>
        </p:style>
        <p:txBody>
          <a:bodyPr/>
          <a:lstStyle/>
          <a:p>
            <a:pPr eaLnBrk="1" hangingPunct="1"/>
            <a:r>
              <a:rPr lang="el-GR" sz="3600" b="1" dirty="0" err="1" smtClean="0">
                <a:solidFill>
                  <a:srgbClr val="7030A0"/>
                </a:solidFill>
              </a:rPr>
              <a:t>ΒασικέΣ</a:t>
            </a:r>
            <a:r>
              <a:rPr lang="el-GR" sz="3600" b="1" dirty="0" smtClean="0">
                <a:solidFill>
                  <a:srgbClr val="7030A0"/>
                </a:solidFill>
              </a:rPr>
              <a:t> </a:t>
            </a:r>
            <a:r>
              <a:rPr lang="el-GR" sz="3600" b="1" dirty="0" err="1" smtClean="0">
                <a:solidFill>
                  <a:srgbClr val="7030A0"/>
                </a:solidFill>
              </a:rPr>
              <a:t>αρΧΕΣ</a:t>
            </a:r>
            <a:r>
              <a:rPr lang="el-GR" sz="3600" b="1" dirty="0" smtClean="0">
                <a:solidFill>
                  <a:srgbClr val="7030A0"/>
                </a:solidFill>
              </a:rPr>
              <a:t> </a:t>
            </a:r>
            <a:r>
              <a:rPr lang="el-GR" sz="3600" b="1" dirty="0" err="1" smtClean="0">
                <a:solidFill>
                  <a:srgbClr val="7030A0"/>
                </a:solidFill>
              </a:rPr>
              <a:t>τηΣ</a:t>
            </a:r>
            <a:r>
              <a:rPr lang="el-GR" sz="3600" b="1" dirty="0" smtClean="0">
                <a:solidFill>
                  <a:srgbClr val="7030A0"/>
                </a:solidFill>
              </a:rPr>
              <a:t> </a:t>
            </a:r>
            <a:r>
              <a:rPr lang="el-GR" sz="3600" b="1" dirty="0" err="1" smtClean="0">
                <a:solidFill>
                  <a:srgbClr val="7030A0"/>
                </a:solidFill>
              </a:rPr>
              <a:t>ενταξιακήΣ</a:t>
            </a:r>
            <a:r>
              <a:rPr lang="el-GR" sz="3600" b="1" dirty="0" smtClean="0">
                <a:solidFill>
                  <a:srgbClr val="7030A0"/>
                </a:solidFill>
              </a:rPr>
              <a:t> </a:t>
            </a:r>
            <a:r>
              <a:rPr lang="el-GR" sz="3600" b="1" dirty="0" err="1" smtClean="0">
                <a:solidFill>
                  <a:srgbClr val="7030A0"/>
                </a:solidFill>
              </a:rPr>
              <a:t>εκπαίδευσηΣ</a:t>
            </a:r>
            <a:endParaRPr lang="el-GR" sz="3600" b="1" dirty="0" smtClean="0">
              <a:solidFill>
                <a:srgbClr val="7030A0"/>
              </a:solidFill>
            </a:endParaRPr>
          </a:p>
        </p:txBody>
      </p:sp>
      <p:sp>
        <p:nvSpPr>
          <p:cNvPr id="2051" name="Rectangle 3"/>
          <p:cNvSpPr>
            <a:spLocks noGrp="1" noChangeArrowheads="1"/>
          </p:cNvSpPr>
          <p:nvPr>
            <p:ph type="subTitle" idx="1"/>
          </p:nvPr>
        </p:nvSpPr>
        <p:spPr>
          <a:xfrm>
            <a:off x="1371600" y="3886200"/>
            <a:ext cx="6629400" cy="2362200"/>
          </a:xfrm>
        </p:spPr>
        <p:style>
          <a:lnRef idx="2">
            <a:schemeClr val="dk1"/>
          </a:lnRef>
          <a:fillRef idx="1">
            <a:schemeClr val="lt1"/>
          </a:fillRef>
          <a:effectRef idx="0">
            <a:schemeClr val="dk1"/>
          </a:effectRef>
          <a:fontRef idx="minor">
            <a:schemeClr val="dk1"/>
          </a:fontRef>
        </p:style>
        <p:txBody>
          <a:bodyPr/>
          <a:lstStyle/>
          <a:p>
            <a:pPr eaLnBrk="1" hangingPunct="1"/>
            <a:r>
              <a:rPr lang="el-GR" dirty="0" smtClean="0">
                <a:solidFill>
                  <a:srgbClr val="7030A0"/>
                </a:solidFill>
              </a:rPr>
              <a:t>Ελένη </a:t>
            </a:r>
            <a:r>
              <a:rPr lang="el-GR" dirty="0" err="1" smtClean="0">
                <a:solidFill>
                  <a:srgbClr val="7030A0"/>
                </a:solidFill>
              </a:rPr>
              <a:t>Τραγουλιά</a:t>
            </a:r>
            <a:r>
              <a:rPr lang="el-GR" dirty="0" smtClean="0">
                <a:solidFill>
                  <a:srgbClr val="7030A0"/>
                </a:solidFill>
              </a:rPr>
              <a:t> </a:t>
            </a:r>
          </a:p>
          <a:p>
            <a:pPr eaLnBrk="1" hangingPunct="1"/>
            <a:r>
              <a:rPr lang="el-GR" dirty="0" smtClean="0">
                <a:solidFill>
                  <a:srgbClr val="7030A0"/>
                </a:solidFill>
              </a:rPr>
              <a:t>ΠΤΔΕ Κρήτης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2 - Θέση περιεχομένου"/>
          <p:cNvSpPr>
            <a:spLocks noGrp="1"/>
          </p:cNvSpPr>
          <p:nvPr>
            <p:ph idx="1"/>
          </p:nvPr>
        </p:nvSpPr>
        <p:spPr>
          <a:xfrm>
            <a:off x="457200" y="228600"/>
            <a:ext cx="8229600" cy="5897563"/>
          </a:xfrm>
        </p:spPr>
        <p:style>
          <a:lnRef idx="2">
            <a:schemeClr val="dk1"/>
          </a:lnRef>
          <a:fillRef idx="1">
            <a:schemeClr val="lt1"/>
          </a:fillRef>
          <a:effectRef idx="0">
            <a:schemeClr val="dk1"/>
          </a:effectRef>
          <a:fontRef idx="minor">
            <a:schemeClr val="dk1"/>
          </a:fontRef>
        </p:style>
        <p:txBody>
          <a:bodyPr/>
          <a:lstStyle/>
          <a:p>
            <a:endParaRPr lang="el-GR" sz="2400" dirty="0" smtClean="0">
              <a:solidFill>
                <a:srgbClr val="7030A0"/>
              </a:solidFill>
            </a:endParaRPr>
          </a:p>
          <a:p>
            <a:endParaRPr lang="el-GR" sz="2400" dirty="0">
              <a:solidFill>
                <a:srgbClr val="7030A0"/>
              </a:solidFill>
            </a:endParaRPr>
          </a:p>
          <a:p>
            <a:endParaRPr lang="el-GR" sz="2400" dirty="0" smtClean="0">
              <a:solidFill>
                <a:srgbClr val="7030A0"/>
              </a:solidFill>
            </a:endParaRPr>
          </a:p>
          <a:p>
            <a:endParaRPr lang="el-GR" sz="2400" dirty="0">
              <a:solidFill>
                <a:srgbClr val="7030A0"/>
              </a:solidFill>
            </a:endParaRPr>
          </a:p>
          <a:p>
            <a:r>
              <a:rPr lang="el-GR" sz="2400" dirty="0" smtClean="0">
                <a:solidFill>
                  <a:srgbClr val="7030A0"/>
                </a:solidFill>
              </a:rPr>
              <a:t>Μείωση της σημασίας των εμπόδιων που θέτουν πραγματικά οι δυσκολίες ενός παιδιού με ΕΕΑ </a:t>
            </a:r>
          </a:p>
          <a:p>
            <a:r>
              <a:rPr lang="el-GR" sz="2400" dirty="0" smtClean="0">
                <a:solidFill>
                  <a:srgbClr val="7030A0"/>
                </a:solidFill>
              </a:rPr>
              <a:t>Οι δυσκολίες ενός παιδιού δεν αντιμετωπίζονται μόνο με την συμβολή του σχολείου</a:t>
            </a:r>
          </a:p>
          <a:p>
            <a:pPr>
              <a:buNone/>
            </a:pPr>
            <a:r>
              <a:rPr lang="el-GR" sz="2400" dirty="0" smtClean="0">
                <a:solidFill>
                  <a:srgbClr val="7030A0"/>
                </a:solidFill>
              </a:rPr>
              <a:t> </a:t>
            </a:r>
          </a:p>
          <a:p>
            <a:endParaRPr lang="el-G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 Θέση περιεχομένου"/>
          <p:cNvSpPr>
            <a:spLocks noGrp="1"/>
          </p:cNvSpPr>
          <p:nvPr>
            <p:ph idx="1"/>
          </p:nvPr>
        </p:nvSpPr>
        <p:spPr>
          <a:xfrm>
            <a:off x="457200" y="609600"/>
            <a:ext cx="8229600" cy="5516563"/>
          </a:xfrm>
        </p:spPr>
        <p:style>
          <a:lnRef idx="2">
            <a:schemeClr val="dk1"/>
          </a:lnRef>
          <a:fillRef idx="1">
            <a:schemeClr val="lt1"/>
          </a:fillRef>
          <a:effectRef idx="0">
            <a:schemeClr val="dk1"/>
          </a:effectRef>
          <a:fontRef idx="minor">
            <a:schemeClr val="dk1"/>
          </a:fontRef>
        </p:style>
        <p:txBody>
          <a:bodyPr/>
          <a:lstStyle/>
          <a:p>
            <a:endParaRPr lang="el-GR" sz="2500" dirty="0" smtClean="0">
              <a:solidFill>
                <a:srgbClr val="7030A0"/>
              </a:solidFill>
            </a:endParaRPr>
          </a:p>
          <a:p>
            <a:endParaRPr lang="el-GR" sz="2500" dirty="0" smtClean="0">
              <a:solidFill>
                <a:srgbClr val="7030A0"/>
              </a:solidFill>
            </a:endParaRPr>
          </a:p>
          <a:p>
            <a:endParaRPr lang="el-GR" sz="2500" dirty="0" smtClean="0">
              <a:solidFill>
                <a:srgbClr val="7030A0"/>
              </a:solidFill>
            </a:endParaRPr>
          </a:p>
          <a:p>
            <a:r>
              <a:rPr lang="el-GR" sz="2500" dirty="0" smtClean="0">
                <a:solidFill>
                  <a:srgbClr val="7030A0"/>
                </a:solidFill>
              </a:rPr>
              <a:t>Οι ενταξιακές τάξεις δημιουργούν προβλήματα στο γενικό πλαίσιο της τάξης </a:t>
            </a:r>
          </a:p>
          <a:p>
            <a:r>
              <a:rPr lang="el-GR" sz="2500" dirty="0" smtClean="0">
                <a:solidFill>
                  <a:srgbClr val="7030A0"/>
                </a:solidFill>
              </a:rPr>
              <a:t>Ένας εκπαιδευτικός δεν  μπορεί να εξιδανικεύεται και να είναι ικανός να φέρει μια τόσο μεγάλη αλλαγή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bg1"/>
                </a:solidFill>
              </a:rPr>
              <a:t>Ορισμοί/ Διευκρινίσεις </a:t>
            </a:r>
            <a:endParaRPr lang="el-GR" dirty="0">
              <a:solidFill>
                <a:schemeClr val="bg1"/>
              </a:solidFill>
            </a:endParaRPr>
          </a:p>
        </p:txBody>
      </p:sp>
      <p:sp>
        <p:nvSpPr>
          <p:cNvPr id="3" name="2 - Θέση περιεχομένου"/>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endParaRPr lang="el-GR" dirty="0" smtClean="0">
              <a:solidFill>
                <a:schemeClr val="bg1"/>
              </a:solidFill>
            </a:endParaRPr>
          </a:p>
          <a:p>
            <a:endParaRPr lang="el-GR" dirty="0">
              <a:solidFill>
                <a:schemeClr val="bg1"/>
              </a:solidFill>
            </a:endParaRPr>
          </a:p>
          <a:p>
            <a:r>
              <a:rPr lang="el-GR" dirty="0" smtClean="0">
                <a:solidFill>
                  <a:schemeClr val="bg1"/>
                </a:solidFill>
              </a:rPr>
              <a:t>Ιατρικό μοντέλο διαχείρισης της αναπηρίας </a:t>
            </a:r>
          </a:p>
          <a:p>
            <a:r>
              <a:rPr lang="el-GR" dirty="0" smtClean="0">
                <a:solidFill>
                  <a:schemeClr val="bg1"/>
                </a:solidFill>
              </a:rPr>
              <a:t>Εκπαιδευτικό/ κοινωνικό  μοντέλο διαχείρισης της αναπηρίας </a:t>
            </a:r>
          </a:p>
          <a:p>
            <a:r>
              <a:rPr lang="el-GR" dirty="0" smtClean="0">
                <a:solidFill>
                  <a:schemeClr val="bg1"/>
                </a:solidFill>
              </a:rPr>
              <a:t>Σχετικιστικό μοντέλο διαχείρισης της αναπηρίας</a:t>
            </a:r>
            <a:r>
              <a:rPr lang="en-US" dirty="0" smtClean="0">
                <a:solidFill>
                  <a:schemeClr val="bg1"/>
                </a:solidFill>
              </a:rPr>
              <a:t> ( Thomas) </a:t>
            </a:r>
            <a:r>
              <a:rPr lang="el-GR" dirty="0" smtClean="0">
                <a:solidFill>
                  <a:schemeClr val="bg1"/>
                </a:solidFill>
              </a:rPr>
              <a:t> </a:t>
            </a:r>
            <a:endParaRPr lang="el-GR"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561975"/>
          </a:xfrm>
        </p:spPr>
        <p:txBody>
          <a:bodyPr>
            <a:normAutofit fontScale="90000"/>
          </a:bodyPr>
          <a:lstStyle/>
          <a:p>
            <a:pPr eaLnBrk="1" hangingPunct="1"/>
            <a:r>
              <a:rPr lang="el-GR" altLang="el-GR" sz="3200" dirty="0" smtClean="0">
                <a:solidFill>
                  <a:schemeClr val="bg1"/>
                </a:solidFill>
              </a:rPr>
              <a:t>Ορισμός της αναπηρίας</a:t>
            </a:r>
          </a:p>
        </p:txBody>
      </p:sp>
      <p:sp>
        <p:nvSpPr>
          <p:cNvPr id="5123" name="Rectangle 3"/>
          <p:cNvSpPr>
            <a:spLocks noGrp="1" noChangeArrowheads="1"/>
          </p:cNvSpPr>
          <p:nvPr>
            <p:ph idx="1"/>
          </p:nvPr>
        </p:nvSpPr>
        <p:spPr>
          <a:xfrm>
            <a:off x="468313" y="981075"/>
            <a:ext cx="8229600" cy="4525963"/>
          </a:xfrm>
        </p:spPr>
        <p:style>
          <a:lnRef idx="2">
            <a:schemeClr val="dk1"/>
          </a:lnRef>
          <a:fillRef idx="1">
            <a:schemeClr val="lt1"/>
          </a:fillRef>
          <a:effectRef idx="0">
            <a:schemeClr val="dk1"/>
          </a:effectRef>
          <a:fontRef idx="minor">
            <a:schemeClr val="dk1"/>
          </a:fontRef>
        </p:style>
        <p:txBody>
          <a:bodyPr>
            <a:normAutofit/>
          </a:bodyPr>
          <a:lstStyle/>
          <a:p>
            <a:pPr eaLnBrk="1" hangingPunct="1"/>
            <a:r>
              <a:rPr lang="el-GR" altLang="el-GR" sz="2000" dirty="0" smtClean="0"/>
              <a:t>	</a:t>
            </a:r>
            <a:r>
              <a:rPr lang="en-US" altLang="el-GR" sz="2000" dirty="0" smtClean="0">
                <a:solidFill>
                  <a:schemeClr val="bg1"/>
                </a:solidFill>
              </a:rPr>
              <a:t> </a:t>
            </a:r>
            <a:r>
              <a:rPr lang="el-GR" altLang="el-GR" sz="2000" dirty="0" smtClean="0">
                <a:solidFill>
                  <a:schemeClr val="bg1"/>
                </a:solidFill>
              </a:rPr>
              <a:t>Η αναπηρία για να γίνει κατανοητή θα χρειαστεί να την ορίσουμε ή με βάση την βιολογική της αιτία ή με βάση την κοινωνική. Με βάση το ιατρικό μοντέλο η αναπηρία χρειάζεται αποκατάσταση που παρέχεται από ειδικούς, ενώ στο κοινωνικό  μοντέλο η αναπηρία προσδιορίζεται από το κοινωνικό της πλαίσιο.</a:t>
            </a:r>
          </a:p>
          <a:p>
            <a:pPr eaLnBrk="1" hangingPunct="1"/>
            <a:r>
              <a:rPr lang="el-GR" altLang="el-GR" sz="2000" dirty="0" smtClean="0">
                <a:solidFill>
                  <a:schemeClr val="bg1"/>
                </a:solidFill>
              </a:rPr>
              <a:t>Η αναπηρία αποτελεί φυσικό μέρος της ανθρώπινης ύπαρξης και σε καμία περίπτωση δεν υποβιβάζει το δικαίωμα του ατόμου στη συμμετοχή ή στη συνεισφορά του στην κοινωνία </a:t>
            </a:r>
          </a:p>
          <a:p>
            <a:pPr eaLnBrk="1" hangingPunct="1"/>
            <a:r>
              <a:rPr lang="el-GR" altLang="el-GR" sz="2000" dirty="0" smtClean="0">
                <a:solidFill>
                  <a:schemeClr val="bg1"/>
                </a:solidFill>
              </a:rPr>
              <a:t>Διεθνώς η αναπηρία αναφέρεται στην έλλειψη συγκεκριμένων εμφανών αισθήσεων ή μελών του σώματος. Η αναπηρία σύμφωνα με την ιατρική επιστήμη αναφέρεται στην ύπαρξη λειτουργικής βλάβης συγγενούς ή επίκτητης, αποτέλεσμα ή κατάλοιπο συνήθως κάποιας αρρώστιας ή ατυχήματος (</a:t>
            </a:r>
            <a:r>
              <a:rPr lang="el-GR" altLang="el-GR" sz="2000" dirty="0" err="1" smtClean="0">
                <a:solidFill>
                  <a:schemeClr val="bg1"/>
                </a:solidFill>
              </a:rPr>
              <a:t>Πολυχρονοπούλου</a:t>
            </a:r>
            <a:r>
              <a:rPr lang="el-GR" altLang="el-GR" sz="2000" dirty="0" smtClean="0">
                <a:solidFill>
                  <a:schemeClr val="bg1"/>
                </a:solidFill>
              </a:rPr>
              <a:t> 2001)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p:cNvSpPr>
            <a:spLocks noGrp="1"/>
          </p:cNvSpPr>
          <p:nvPr>
            <p:ph type="title"/>
          </p:nvPr>
        </p:nvSpPr>
        <p:spPr>
          <a:xfrm>
            <a:off x="457200" y="274638"/>
            <a:ext cx="8229600" cy="777875"/>
          </a:xfrm>
        </p:spPr>
        <p:txBody>
          <a:bodyPr/>
          <a:lstStyle/>
          <a:p>
            <a:pPr eaLnBrk="1" hangingPunct="1"/>
            <a:r>
              <a:rPr lang="el-GR" altLang="el-GR" sz="3200" b="1" dirty="0" smtClean="0">
                <a:solidFill>
                  <a:schemeClr val="bg1"/>
                </a:solidFill>
              </a:rPr>
              <a:t>Ορισμός-Ιατρική προσέγγιση</a:t>
            </a:r>
          </a:p>
        </p:txBody>
      </p:sp>
      <p:sp>
        <p:nvSpPr>
          <p:cNvPr id="6147" name="2 - Θέση περιεχομένου"/>
          <p:cNvSpPr>
            <a:spLocks noGrp="1"/>
          </p:cNvSpPr>
          <p:nvPr>
            <p:ph idx="1"/>
          </p:nvPr>
        </p:nvSpPr>
        <p:spPr>
          <a:xfrm>
            <a:off x="457200" y="1125538"/>
            <a:ext cx="8229600" cy="5000625"/>
          </a:xfrm>
        </p:spPr>
        <p:style>
          <a:lnRef idx="2">
            <a:schemeClr val="dk1"/>
          </a:lnRef>
          <a:fillRef idx="1">
            <a:schemeClr val="lt1"/>
          </a:fillRef>
          <a:effectRef idx="0">
            <a:schemeClr val="dk1"/>
          </a:effectRef>
          <a:fontRef idx="minor">
            <a:schemeClr val="dk1"/>
          </a:fontRef>
        </p:style>
        <p:txBody>
          <a:bodyPr>
            <a:normAutofit lnSpcReduction="10000"/>
          </a:bodyPr>
          <a:lstStyle/>
          <a:p>
            <a:pPr eaLnBrk="1" hangingPunct="1"/>
            <a:r>
              <a:rPr lang="el-GR" altLang="el-GR" sz="1800" dirty="0" smtClean="0">
                <a:solidFill>
                  <a:schemeClr val="bg1"/>
                </a:solidFill>
              </a:rPr>
              <a:t>Κατά την Παγκόσμια Οργάνωση Υγείας (2001), η αναπηρία είναι το αποτέλεσμα οργανικών ή περιβαλλοντικών αιτιών, που δημιουργούν ένα σύνολο εμποδίων και περιορισμών, σε σημαντικούς τομείς της ζωής, όπως η αυτοεξυπηρέτηση, η απασχόληση, η εκπαίδευση, η ψυχαγωγία και στη γενικότερη κοινωνική συμμετοχή. Σε σχέση μ’ αυτή τη θεώρηση υιοθετήθηκε η παρακάτω ταξινόμηση:</a:t>
            </a:r>
          </a:p>
          <a:p>
            <a:pPr lvl="1" eaLnBrk="1" hangingPunct="1"/>
            <a:r>
              <a:rPr lang="el-GR" altLang="el-GR" sz="1800" dirty="0" smtClean="0">
                <a:solidFill>
                  <a:schemeClr val="bg1"/>
                </a:solidFill>
              </a:rPr>
              <a:t>Το μειονέκτημα (</a:t>
            </a:r>
            <a:r>
              <a:rPr lang="en-US" altLang="el-GR" sz="1800" dirty="0" smtClean="0">
                <a:solidFill>
                  <a:schemeClr val="bg1"/>
                </a:solidFill>
              </a:rPr>
              <a:t>deficiency), </a:t>
            </a:r>
            <a:r>
              <a:rPr lang="el-GR" altLang="el-GR" sz="1800" dirty="0" smtClean="0">
                <a:solidFill>
                  <a:schemeClr val="bg1"/>
                </a:solidFill>
              </a:rPr>
              <a:t>το οποίο η Π.Ο.Υ. ορίζει ως «κάθε απώλεια ουσίας ή αλλοίωση μιας δομής ή μιας ψυχολογικής, φυσιολογικής ή ανατομικής λειτουργίας»</a:t>
            </a:r>
          </a:p>
          <a:p>
            <a:pPr lvl="1" eaLnBrk="1" hangingPunct="1"/>
            <a:r>
              <a:rPr lang="el-GR" altLang="el-GR" sz="1800" dirty="0" smtClean="0">
                <a:solidFill>
                  <a:schemeClr val="bg1"/>
                </a:solidFill>
              </a:rPr>
              <a:t>Η ανικανότητα (</a:t>
            </a:r>
            <a:r>
              <a:rPr lang="en-US" altLang="el-GR" sz="1800" dirty="0" smtClean="0">
                <a:solidFill>
                  <a:schemeClr val="bg1"/>
                </a:solidFill>
              </a:rPr>
              <a:t>incapacity), </a:t>
            </a:r>
            <a:r>
              <a:rPr lang="el-GR" altLang="el-GR" sz="1800" dirty="0" smtClean="0">
                <a:solidFill>
                  <a:schemeClr val="bg1"/>
                </a:solidFill>
              </a:rPr>
              <a:t>που «αντιστοιχεί σε κάθε μερική ή ολική ελάττωση (αποτέλεσμα του μειονεκτήματος) της ικανότητας να επιτελούμε μια δραστηριότητα μ’ ένα συγκεκριμένο τρόπο ή μέσα στα όρια που θεωρούνται ως φυσιολογικά για ένα ανθρώπινο ον»</a:t>
            </a:r>
          </a:p>
          <a:p>
            <a:pPr lvl="1" eaLnBrk="1" hangingPunct="1"/>
            <a:r>
              <a:rPr lang="el-GR" altLang="el-GR" sz="1800" dirty="0" smtClean="0">
                <a:solidFill>
                  <a:schemeClr val="bg1"/>
                </a:solidFill>
              </a:rPr>
              <a:t>Το ελάττωμα (</a:t>
            </a:r>
            <a:r>
              <a:rPr lang="en-US" altLang="el-GR" sz="1800" dirty="0" smtClean="0">
                <a:solidFill>
                  <a:schemeClr val="bg1"/>
                </a:solidFill>
              </a:rPr>
              <a:t>disadvantage) , </a:t>
            </a:r>
            <a:r>
              <a:rPr lang="el-GR" altLang="el-GR" sz="1800" dirty="0" smtClean="0">
                <a:solidFill>
                  <a:schemeClr val="bg1"/>
                </a:solidFill>
              </a:rPr>
              <a:t>που έρχεται σε ένα δεδομένο άτομο ως αποτέλεσμα μιας ανεπάρκειας ή μιας ανικανότητα που περιορίζει ή απαγορεύει την εκπλήρωση ενός φυσιολογικού ρόλου που είναι ομαλός (ανάλογα με την ηλικία, το φύλο, τους κοινωνικούς και πολιτιστικούς παράγοντες) για το άτομο αυτό </a:t>
            </a:r>
          </a:p>
          <a:p>
            <a:pPr lvl="1" eaLnBrk="1" hangingPunct="1">
              <a:buFontTx/>
              <a:buNone/>
            </a:pPr>
            <a:r>
              <a:rPr lang="el-GR" altLang="el-GR" sz="1800" dirty="0" smtClean="0">
                <a:solidFill>
                  <a:schemeClr val="bg1"/>
                </a:solidFill>
              </a:rPr>
              <a:t>(</a:t>
            </a:r>
            <a:r>
              <a:rPr lang="el-GR" altLang="el-GR" sz="1800" dirty="0" err="1" smtClean="0">
                <a:solidFill>
                  <a:schemeClr val="bg1"/>
                </a:solidFill>
              </a:rPr>
              <a:t>Ζώνιου</a:t>
            </a:r>
            <a:r>
              <a:rPr lang="el-GR" altLang="el-GR" sz="1800" dirty="0" smtClean="0">
                <a:solidFill>
                  <a:schemeClr val="bg1"/>
                </a:solidFill>
              </a:rPr>
              <a:t>- Σιδέρη 1998)</a:t>
            </a:r>
          </a:p>
          <a:p>
            <a:pPr eaLnBrk="1" hangingPunct="1">
              <a:buFontTx/>
              <a:buNone/>
            </a:pPr>
            <a:endParaRPr lang="el-GR" altLang="el-GR" sz="18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title"/>
          </p:nvPr>
        </p:nvSpPr>
        <p:spPr/>
        <p:txBody>
          <a:bodyPr/>
          <a:lstStyle/>
          <a:p>
            <a:pPr eaLnBrk="1" hangingPunct="1"/>
            <a:r>
              <a:rPr lang="el-GR" altLang="el-GR" sz="3200" b="1" dirty="0" smtClean="0">
                <a:solidFill>
                  <a:schemeClr val="bg1"/>
                </a:solidFill>
              </a:rPr>
              <a:t>Ορισμός-Κοινωνική</a:t>
            </a:r>
            <a:r>
              <a:rPr lang="el-GR" altLang="el-GR" b="1" dirty="0" smtClean="0">
                <a:solidFill>
                  <a:schemeClr val="bg1"/>
                </a:solidFill>
              </a:rPr>
              <a:t> </a:t>
            </a:r>
            <a:r>
              <a:rPr lang="el-GR" altLang="el-GR" sz="3200" b="1" dirty="0" smtClean="0">
                <a:solidFill>
                  <a:schemeClr val="bg1"/>
                </a:solidFill>
              </a:rPr>
              <a:t>προσέγγιση</a:t>
            </a:r>
          </a:p>
        </p:txBody>
      </p:sp>
      <p:sp>
        <p:nvSpPr>
          <p:cNvPr id="7171" name="2 - Θέση περιεχομένου"/>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eaLnBrk="1" hangingPunct="1">
              <a:buFontTx/>
              <a:buNone/>
            </a:pPr>
            <a:r>
              <a:rPr lang="el-GR" altLang="el-GR" sz="2800" dirty="0" smtClean="0">
                <a:solidFill>
                  <a:schemeClr val="bg1"/>
                </a:solidFill>
              </a:rPr>
              <a:t>Σύμφωνα με τον </a:t>
            </a:r>
            <a:r>
              <a:rPr lang="en-US" altLang="el-GR" sz="2800" dirty="0" smtClean="0">
                <a:solidFill>
                  <a:schemeClr val="bg1"/>
                </a:solidFill>
              </a:rPr>
              <a:t>Oliver (1995)</a:t>
            </a:r>
          </a:p>
          <a:p>
            <a:pPr eaLnBrk="1" hangingPunct="1">
              <a:buFontTx/>
              <a:buNone/>
            </a:pPr>
            <a:r>
              <a:rPr lang="en-US" altLang="el-GR" sz="2800" dirty="0" smtClean="0">
                <a:solidFill>
                  <a:schemeClr val="bg1"/>
                </a:solidFill>
              </a:rPr>
              <a:t>	</a:t>
            </a:r>
            <a:r>
              <a:rPr lang="el-GR" altLang="el-GR" sz="2800" dirty="0" smtClean="0">
                <a:solidFill>
                  <a:schemeClr val="bg1"/>
                </a:solidFill>
              </a:rPr>
              <a:t>«αναπηρία είναι το μειονέκτημα ή ο περιορισμός μιας δραστηριότητας που προκαλείται από ένα σύγχρονο κοινωνικό οργανισμό (ή σύγχρονη οργάνωση της κοινωνίας), ο οποίος δεν λαμβάνει υπόψη του τους ανθρώπους με σωματικές αναπηρίες και δυσκολίες μάθησης αποκλείοντάς τους από τις κοινές κοινωνικές δραστηριότητες»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chemeClr val="bg1"/>
                </a:solidFill>
              </a:rPr>
              <a:t>Σχετικιστική ερμηνεία της αναπηρίας</a:t>
            </a:r>
            <a:endParaRPr lang="el-GR" dirty="0">
              <a:solidFill>
                <a:schemeClr val="bg1"/>
              </a:solidFill>
            </a:endParaRPr>
          </a:p>
        </p:txBody>
      </p:sp>
      <p:sp>
        <p:nvSpPr>
          <p:cNvPr id="3" name="2 - Θέση περιεχομένου"/>
          <p:cNvSpPr>
            <a:spLocks noGrp="1"/>
          </p:cNvSpPr>
          <p:nvPr>
            <p:ph idx="1"/>
          </p:nvPr>
        </p:nvSpPr>
        <p:spPr>
          <a:xfrm>
            <a:off x="457200" y="1371600"/>
            <a:ext cx="8229600" cy="4754563"/>
          </a:xfrm>
        </p:spPr>
        <p:style>
          <a:lnRef idx="2">
            <a:schemeClr val="dk1"/>
          </a:lnRef>
          <a:fillRef idx="1">
            <a:schemeClr val="lt1"/>
          </a:fillRef>
          <a:effectRef idx="0">
            <a:schemeClr val="dk1"/>
          </a:effectRef>
          <a:fontRef idx="minor">
            <a:schemeClr val="dk1"/>
          </a:fontRef>
        </p:style>
        <p:txBody>
          <a:bodyPr>
            <a:normAutofit/>
          </a:bodyPr>
          <a:lstStyle/>
          <a:p>
            <a:r>
              <a:rPr lang="el-GR" dirty="0" smtClean="0">
                <a:solidFill>
                  <a:schemeClr val="bg1"/>
                </a:solidFill>
              </a:rPr>
              <a:t>Η </a:t>
            </a:r>
            <a:r>
              <a:rPr lang="en-US" dirty="0" smtClean="0">
                <a:solidFill>
                  <a:schemeClr val="bg1"/>
                </a:solidFill>
              </a:rPr>
              <a:t>Thomas </a:t>
            </a:r>
            <a:r>
              <a:rPr lang="el-GR" dirty="0" smtClean="0">
                <a:solidFill>
                  <a:schemeClr val="bg1"/>
                </a:solidFill>
              </a:rPr>
              <a:t>αναλύει πως κανένα από τα δυο μοντέλα ερμηνείας της αναπηρίας δεν διαχειρίζονται  και ούτε ερμηνεύουν επαρκώς την εμφάνιση της αναπηρίας</a:t>
            </a:r>
          </a:p>
          <a:p>
            <a:r>
              <a:rPr lang="el-GR" dirty="0" smtClean="0">
                <a:solidFill>
                  <a:schemeClr val="bg1"/>
                </a:solidFill>
              </a:rPr>
              <a:t>Προτείνει ένα σχετικιστικό μοντέλο ερμηνείας όπου ναι μεν πολλά από τα εμπόδια που τίθενται είναι απόρροια μιας βιολογικής ανεπάρκειας αλλά και αποδέχεται πως η ίδια η κοινωνία θέτει  επιπλέον εμπόδια που ενισχύουν την βιολογική ανεπάρκεια</a:t>
            </a:r>
            <a:endParaRPr lang="el-GR"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23850" y="322263"/>
            <a:ext cx="8280400" cy="6186487"/>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algn="ctr"/>
            <a:r>
              <a:rPr lang="el-GR" altLang="el-GR" b="1" dirty="0">
                <a:solidFill>
                  <a:schemeClr val="bg1"/>
                </a:solidFill>
              </a:rPr>
              <a:t>Ορισμός της ένταξης</a:t>
            </a:r>
            <a:endParaRPr lang="en-US" altLang="el-GR" b="1" dirty="0">
              <a:solidFill>
                <a:schemeClr val="bg1"/>
              </a:solidFill>
            </a:endParaRPr>
          </a:p>
          <a:p>
            <a:pPr algn="ctr"/>
            <a:endParaRPr lang="en-US" altLang="el-GR" b="1" dirty="0">
              <a:solidFill>
                <a:schemeClr val="bg1"/>
              </a:solidFill>
            </a:endParaRPr>
          </a:p>
          <a:p>
            <a:r>
              <a:rPr lang="el-GR" altLang="el-GR" dirty="0">
                <a:solidFill>
                  <a:schemeClr val="bg1"/>
                </a:solidFill>
              </a:rPr>
              <a:t>Η ένταξη αποτελεί μία διαδικασία με στόχο τη δημιουργία ενός (καλύτερου) σχολείου για ανάπηρους και μη μαθητές, στο πλαίσιο του οποίου θα γινόταν αποδεκτή η διαφορετικότητα στις αντιλήψεις και τον τρόπο ζωής του κάθε παιδιού (</a:t>
            </a:r>
            <a:r>
              <a:rPr lang="el-GR" altLang="el-GR" dirty="0" err="1">
                <a:solidFill>
                  <a:schemeClr val="bg1"/>
                </a:solidFill>
              </a:rPr>
              <a:t>Ζώνιου</a:t>
            </a:r>
            <a:r>
              <a:rPr lang="el-GR" altLang="el-GR" dirty="0">
                <a:solidFill>
                  <a:schemeClr val="bg1"/>
                </a:solidFill>
              </a:rPr>
              <a:t>-Σιδέρη, 2004, σελ.37).</a:t>
            </a:r>
            <a:endParaRPr lang="en-US" altLang="el-GR" dirty="0">
              <a:solidFill>
                <a:schemeClr val="bg1"/>
              </a:solidFill>
            </a:endParaRPr>
          </a:p>
          <a:p>
            <a:endParaRPr lang="el-GR" altLang="el-GR" dirty="0">
              <a:solidFill>
                <a:schemeClr val="bg1"/>
              </a:solidFill>
            </a:endParaRPr>
          </a:p>
          <a:p>
            <a:r>
              <a:rPr lang="el-GR" altLang="el-GR" dirty="0">
                <a:solidFill>
                  <a:schemeClr val="bg1"/>
                </a:solidFill>
              </a:rPr>
              <a:t>Ο όρος ένταξη περιγράφει την κουλτούρα της συμβίωσης και της συνεργασίας « ανάπηρων» και «μη ανάπηρων» ατόμων. Η ένταξη αποτελεί το μέσο, τη διαδικασία όπου τα παιδιά και οι έφηβοι με ή δίχως ειδικές ανάγκες θα δομήσουν από κοινού έναν καινούριο πολιτισμό (Σούλης, 2002).</a:t>
            </a:r>
          </a:p>
          <a:p>
            <a:endParaRPr lang="el-GR" altLang="el-GR" dirty="0">
              <a:solidFill>
                <a:schemeClr val="bg1"/>
              </a:solidFill>
            </a:endParaRPr>
          </a:p>
          <a:p>
            <a:r>
              <a:rPr lang="el-GR" altLang="el-GR" dirty="0">
                <a:solidFill>
                  <a:schemeClr val="bg1"/>
                </a:solidFill>
              </a:rPr>
              <a:t> Η ένταξη αναφέρεται στη βελτίωση της ποιότητας της παρεχόμενης εκπαίδευσης για όλα τα παιδιά (</a:t>
            </a:r>
            <a:r>
              <a:rPr lang="en-US" altLang="el-GR" dirty="0" err="1">
                <a:solidFill>
                  <a:schemeClr val="bg1"/>
                </a:solidFill>
              </a:rPr>
              <a:t>Ainscow</a:t>
            </a:r>
            <a:r>
              <a:rPr lang="el-GR" altLang="el-GR" dirty="0">
                <a:solidFill>
                  <a:schemeClr val="bg1"/>
                </a:solidFill>
              </a:rPr>
              <a:t>, 2005).  Είναι πρωτίστως υπόθεση ποιοτικής βελτίωσης του εκπαιδευτικού συστήματος (</a:t>
            </a:r>
            <a:r>
              <a:rPr lang="en-US" altLang="el-GR" dirty="0" err="1">
                <a:solidFill>
                  <a:schemeClr val="bg1"/>
                </a:solidFill>
              </a:rPr>
              <a:t>Florian</a:t>
            </a:r>
            <a:r>
              <a:rPr lang="el-GR" altLang="el-GR" dirty="0">
                <a:solidFill>
                  <a:schemeClr val="bg1"/>
                </a:solidFill>
              </a:rPr>
              <a:t>, 1998).</a:t>
            </a:r>
            <a:r>
              <a:rPr lang="en-US" altLang="el-GR" dirty="0">
                <a:solidFill>
                  <a:schemeClr val="bg1"/>
                </a:solidFill>
              </a:rPr>
              <a:t> </a:t>
            </a:r>
            <a:r>
              <a:rPr lang="el-GR" altLang="el-GR" dirty="0">
                <a:solidFill>
                  <a:schemeClr val="bg1"/>
                </a:solidFill>
              </a:rPr>
              <a:t>Άρα, η ενταξιακή εκπαίδευση αναγνωρίζεται διεθνώς ως ανασυγκρότηση του εκπαιδευτικού συστήματος που ανταποκρίνεται στη διαφορετικότητα όλων των μαθητών (</a:t>
            </a:r>
            <a:r>
              <a:rPr lang="en-US" altLang="el-GR" dirty="0">
                <a:solidFill>
                  <a:schemeClr val="bg1"/>
                </a:solidFill>
              </a:rPr>
              <a:t>UNESCO 2001)</a:t>
            </a:r>
            <a:endParaRPr lang="el-GR" altLang="el-GR" dirty="0">
              <a:solidFill>
                <a:schemeClr val="bg1"/>
              </a:solidFill>
            </a:endParaRPr>
          </a:p>
          <a:p>
            <a:endParaRPr lang="el-GR" altLang="el-GR" dirty="0">
              <a:solidFill>
                <a:schemeClr val="bg1"/>
              </a:solidFill>
            </a:endParaRPr>
          </a:p>
          <a:p>
            <a:r>
              <a:rPr lang="el-GR" altLang="el-GR" dirty="0">
                <a:solidFill>
                  <a:schemeClr val="bg1"/>
                </a:solidFill>
              </a:rPr>
              <a:t>Η διαφορετικότητα στους μαθητές δεν είναι πρόβλημα που χρειάζεται επίλυση αλλά αποτελεί ευκαιρία εμπλουτισμού της διδασκαλίας (</a:t>
            </a:r>
            <a:r>
              <a:rPr lang="en-US" altLang="el-GR" dirty="0" err="1">
                <a:solidFill>
                  <a:schemeClr val="bg1"/>
                </a:solidFill>
              </a:rPr>
              <a:t>Ainscow</a:t>
            </a:r>
            <a:r>
              <a:rPr lang="en-US" altLang="el-GR" dirty="0">
                <a:solidFill>
                  <a:schemeClr val="bg1"/>
                </a:solidFill>
              </a:rPr>
              <a:t>, 1999)</a:t>
            </a:r>
            <a:endParaRPr lang="el-GR" altLang="el-GR" dirty="0">
              <a:solidFill>
                <a:schemeClr val="bg1"/>
              </a:solidFill>
            </a:endParaRPr>
          </a:p>
          <a:p>
            <a:endParaRPr lang="el-GR" alt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Τίτλος 1"/>
          <p:cNvSpPr>
            <a:spLocks noGrp="1"/>
          </p:cNvSpPr>
          <p:nvPr>
            <p:ph type="title"/>
          </p:nvPr>
        </p:nvSpPr>
        <p:spPr/>
        <p:txBody>
          <a:bodyPr/>
          <a:lstStyle/>
          <a:p>
            <a:r>
              <a:rPr lang="el-GR" sz="2800" dirty="0" smtClean="0">
                <a:solidFill>
                  <a:schemeClr val="bg1"/>
                </a:solidFill>
              </a:rPr>
              <a:t>Ορισμός ένταξης</a:t>
            </a:r>
          </a:p>
        </p:txBody>
      </p:sp>
      <p:sp>
        <p:nvSpPr>
          <p:cNvPr id="9219" name="Θέση περιεχομένου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marL="0" indent="0">
              <a:buFontTx/>
              <a:buNone/>
            </a:pPr>
            <a:r>
              <a:rPr lang="en-US" sz="2400" dirty="0" smtClean="0">
                <a:solidFill>
                  <a:schemeClr val="bg1"/>
                </a:solidFill>
              </a:rPr>
              <a:t>Inclusion is about increasing participation for all children and adults. It is about supporting schools to become more responsive to the diversity of children’s backgrounds, interests, experience, knowledge and skills.</a:t>
            </a:r>
          </a:p>
          <a:p>
            <a:pPr marL="0" indent="0">
              <a:buFontTx/>
              <a:buNone/>
            </a:pPr>
            <a:endParaRPr lang="el-GR" sz="2000" dirty="0" smtClean="0">
              <a:solidFill>
                <a:schemeClr val="bg1"/>
              </a:solidFill>
            </a:endParaRPr>
          </a:p>
          <a:p>
            <a:pPr marL="0" indent="0">
              <a:buFontTx/>
              <a:buNone/>
            </a:pPr>
            <a:r>
              <a:rPr lang="el-GR" sz="2000" dirty="0" err="1" smtClean="0">
                <a:solidFill>
                  <a:schemeClr val="bg1"/>
                </a:solidFill>
              </a:rPr>
              <a:t>Μετάφραση:Η</a:t>
            </a:r>
            <a:r>
              <a:rPr lang="el-GR" sz="2000" dirty="0" smtClean="0">
                <a:solidFill>
                  <a:schemeClr val="bg1"/>
                </a:solidFill>
              </a:rPr>
              <a:t> ένταξη αφορά στην αύξηση και βελτίωση της συμμετοχής για όλα τα παιδιά και τους ενήλικές. Σχετίζεται με την υποστήριξη των σχολείων προκειμένου να  ανταποκριθούν στη διαφορετικότητα των μαθητών αναφορικά με το υπόβαθρο, τα ενδιαφέροντα, τις εμπειρίες, τις γνώσεις και τις δεξιότητες τους</a:t>
            </a:r>
            <a:r>
              <a:rPr lang="en-GB" sz="2000" dirty="0" smtClean="0">
                <a:solidFill>
                  <a:schemeClr val="bg1"/>
                </a:solidFill>
              </a:rPr>
              <a:t>.</a:t>
            </a:r>
          </a:p>
          <a:p>
            <a:pPr marL="0" indent="0">
              <a:buFontTx/>
              <a:buNone/>
            </a:pPr>
            <a:endParaRPr lang="en-US" dirty="0" smtClean="0">
              <a:solidFill>
                <a:schemeClr val="bg1"/>
              </a:solidFill>
            </a:endParaRPr>
          </a:p>
          <a:p>
            <a:pPr marL="0" indent="0">
              <a:buFontTx/>
              <a:buNone/>
            </a:pPr>
            <a:r>
              <a:rPr lang="en-US" sz="1400" dirty="0" smtClean="0">
                <a:solidFill>
                  <a:schemeClr val="bg1"/>
                </a:solidFill>
              </a:rPr>
              <a:t>(Booth, T. and </a:t>
            </a:r>
            <a:r>
              <a:rPr lang="en-US" sz="1400" dirty="0" err="1" smtClean="0">
                <a:solidFill>
                  <a:schemeClr val="bg1"/>
                </a:solidFill>
              </a:rPr>
              <a:t>Ainscow</a:t>
            </a:r>
            <a:r>
              <a:rPr lang="en-US" sz="1400" dirty="0" smtClean="0">
                <a:solidFill>
                  <a:schemeClr val="bg1"/>
                </a:solidFill>
              </a:rPr>
              <a:t>, M. 92001). Index for inclusion: developing learning and participation in schools. Bristol: CSIE)</a:t>
            </a:r>
            <a:endParaRPr lang="el-GR" sz="1400" dirty="0" smtClean="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pPr eaLnBrk="1" hangingPunct="1"/>
            <a:r>
              <a:rPr lang="el-GR" altLang="el-GR" sz="3200" dirty="0" smtClean="0">
                <a:solidFill>
                  <a:schemeClr val="bg1"/>
                </a:solidFill>
              </a:rPr>
              <a:t>Περιεχόμενο της ένταξης</a:t>
            </a:r>
          </a:p>
        </p:txBody>
      </p:sp>
      <p:sp>
        <p:nvSpPr>
          <p:cNvPr id="10243" name="2 - Θέση περιεχομένου"/>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eaLnBrk="1" hangingPunct="1"/>
            <a:r>
              <a:rPr lang="el-GR" altLang="el-GR" dirty="0" smtClean="0">
                <a:solidFill>
                  <a:schemeClr val="bg1"/>
                </a:solidFill>
              </a:rPr>
              <a:t>Η  ένταξη ως έννοια ασχολείται με τις αιτίες, τον τρόπο, το χρόνο, τον τόπο και τα ενδεχόμενα αποτελέσματα της εκπαίδευσης όλων ανεξαιρέτως των μαθητών, αφορά δηλαδή στην παροχή εκπαίδευσης σε ολόκληρο το μαθητικό πληθυσμό (</a:t>
            </a:r>
            <a:r>
              <a:rPr lang="en-US" altLang="el-GR" dirty="0" smtClean="0">
                <a:solidFill>
                  <a:schemeClr val="bg1"/>
                </a:solidFill>
              </a:rPr>
              <a:t>Barton</a:t>
            </a:r>
            <a:r>
              <a:rPr lang="el-GR" altLang="el-GR" dirty="0" smtClean="0">
                <a:solidFill>
                  <a:schemeClr val="bg1"/>
                </a:solidFill>
              </a:rPr>
              <a:t>, 2004).</a:t>
            </a:r>
          </a:p>
          <a:p>
            <a:pPr eaLnBrk="1" hangingPunct="1"/>
            <a:endParaRPr lang="el-GR" altLang="el-G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23850" y="306388"/>
            <a:ext cx="8424863" cy="5632311"/>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algn="ctr"/>
            <a:endParaRPr lang="el-GR" altLang="el-GR" sz="2400" b="1" dirty="0"/>
          </a:p>
          <a:p>
            <a:pPr algn="ctr"/>
            <a:r>
              <a:rPr lang="el-GR" altLang="el-GR" sz="2400" b="1" dirty="0">
                <a:solidFill>
                  <a:schemeClr val="bg1"/>
                </a:solidFill>
              </a:rPr>
              <a:t>Στόχοι Μαθήματος:</a:t>
            </a:r>
          </a:p>
          <a:p>
            <a:pPr algn="ctr"/>
            <a:endParaRPr lang="el-GR" altLang="el-GR" sz="2400" dirty="0">
              <a:solidFill>
                <a:schemeClr val="bg1"/>
              </a:solidFill>
            </a:endParaRPr>
          </a:p>
          <a:p>
            <a:r>
              <a:rPr lang="el-GR" altLang="el-GR" sz="2400" dirty="0" err="1">
                <a:solidFill>
                  <a:schemeClr val="bg1"/>
                </a:solidFill>
                <a:sym typeface="Wingdings" pitchFamily="2" charset="2"/>
              </a:rPr>
              <a:t></a:t>
            </a:r>
            <a:r>
              <a:rPr lang="el-GR" altLang="el-GR" sz="2400" dirty="0" err="1">
                <a:solidFill>
                  <a:schemeClr val="bg1"/>
                </a:solidFill>
              </a:rPr>
              <a:t>Η</a:t>
            </a:r>
            <a:r>
              <a:rPr lang="el-GR" altLang="el-GR" sz="2400" dirty="0">
                <a:solidFill>
                  <a:schemeClr val="bg1"/>
                </a:solidFill>
              </a:rPr>
              <a:t> γνωριμία με το θεωρητικό πλαίσιο </a:t>
            </a:r>
            <a:r>
              <a:rPr lang="el-GR" altLang="el-GR" sz="2400" dirty="0" smtClean="0">
                <a:solidFill>
                  <a:schemeClr val="bg1"/>
                </a:solidFill>
              </a:rPr>
              <a:t>της ένταξης μέσα </a:t>
            </a:r>
            <a:r>
              <a:rPr lang="el-GR" altLang="el-GR" sz="2400" dirty="0">
                <a:solidFill>
                  <a:schemeClr val="bg1"/>
                </a:solidFill>
              </a:rPr>
              <a:t>από την κατανόηση των βασικών αρχών και των διαδικασιών για την επίτευξή της</a:t>
            </a:r>
          </a:p>
          <a:p>
            <a:endParaRPr lang="el-GR" altLang="el-GR" sz="2400" dirty="0">
              <a:solidFill>
                <a:schemeClr val="bg1"/>
              </a:solidFill>
            </a:endParaRPr>
          </a:p>
          <a:p>
            <a:r>
              <a:rPr lang="el-GR" altLang="el-GR" sz="2400" dirty="0">
                <a:solidFill>
                  <a:schemeClr val="bg1"/>
                </a:solidFill>
                <a:sym typeface="Wingdings" pitchFamily="2" charset="2"/>
              </a:rPr>
              <a:t></a:t>
            </a:r>
            <a:r>
              <a:rPr lang="el-GR" altLang="el-GR" sz="2400" dirty="0">
                <a:solidFill>
                  <a:schemeClr val="bg1"/>
                </a:solidFill>
              </a:rPr>
              <a:t> Η συζήτηση και ανάλυση των εμποδίων και των προϋποθέσεων για την εφαρμογή της ένταξης</a:t>
            </a:r>
          </a:p>
          <a:p>
            <a:endParaRPr lang="el-GR" altLang="el-GR" sz="2400" dirty="0">
              <a:solidFill>
                <a:schemeClr val="bg1"/>
              </a:solidFill>
              <a:sym typeface="Wingdings" pitchFamily="2" charset="2"/>
            </a:endParaRPr>
          </a:p>
          <a:p>
            <a:pPr>
              <a:buFont typeface="Wingdings" pitchFamily="2" charset="2"/>
              <a:buChar char="Ø"/>
            </a:pPr>
            <a:r>
              <a:rPr lang="el-GR" altLang="el-GR" sz="2400" dirty="0">
                <a:solidFill>
                  <a:schemeClr val="bg1"/>
                </a:solidFill>
              </a:rPr>
              <a:t>Η παρουσίαση των μορφών και των διαφορετικών επιπέδων ένταξης</a:t>
            </a:r>
          </a:p>
          <a:p>
            <a:pPr>
              <a:buFont typeface="Wingdings" pitchFamily="2" charset="2"/>
              <a:buChar char="Ø"/>
            </a:pPr>
            <a:endParaRPr lang="el-GR" altLang="el-GR" sz="2400" dirty="0">
              <a:solidFill>
                <a:schemeClr val="bg1"/>
              </a:solidFill>
            </a:endParaRPr>
          </a:p>
          <a:p>
            <a:pPr>
              <a:buFont typeface="Wingdings" pitchFamily="2" charset="2"/>
              <a:buChar char="Ø"/>
            </a:pPr>
            <a:r>
              <a:rPr lang="el-GR" altLang="el-GR" sz="2400" dirty="0">
                <a:solidFill>
                  <a:schemeClr val="bg1"/>
                </a:solidFill>
              </a:rPr>
              <a:t>Η παρουσίαση και ανάλυση των βασικών παιδαγωγικών πρακτικών που προωθούν την ένταξη</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250825" y="445016"/>
            <a:ext cx="8569325" cy="4893647"/>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algn="ctr"/>
            <a:r>
              <a:rPr lang="el-GR" altLang="el-GR" sz="2400" b="1" dirty="0">
                <a:solidFill>
                  <a:schemeClr val="bg1"/>
                </a:solidFill>
              </a:rPr>
              <a:t>Τι δεν περιλαμβάνει ο όρος «ένταξη»:</a:t>
            </a:r>
          </a:p>
          <a:p>
            <a:pPr algn="ctr"/>
            <a:endParaRPr lang="el-GR" altLang="el-GR" sz="2400" b="1" dirty="0"/>
          </a:p>
          <a:p>
            <a:pPr>
              <a:buFont typeface="Arial" pitchFamily="34" charset="0"/>
              <a:buChar char="•"/>
            </a:pPr>
            <a:r>
              <a:rPr lang="el-GR" altLang="el-GR" sz="2400" dirty="0" smtClean="0">
                <a:solidFill>
                  <a:schemeClr val="bg1"/>
                </a:solidFill>
              </a:rPr>
              <a:t>Δεν οδηγεί στην </a:t>
            </a:r>
            <a:r>
              <a:rPr lang="el-GR" altLang="el-GR" sz="2400" dirty="0">
                <a:solidFill>
                  <a:schemeClr val="bg1"/>
                </a:solidFill>
              </a:rPr>
              <a:t>αφομοίωση</a:t>
            </a:r>
          </a:p>
          <a:p>
            <a:pPr>
              <a:buFont typeface="Arial" pitchFamily="34" charset="0"/>
              <a:buChar char="•"/>
            </a:pPr>
            <a:endParaRPr lang="el-GR" altLang="el-GR" sz="2400" dirty="0">
              <a:solidFill>
                <a:schemeClr val="bg1"/>
              </a:solidFill>
            </a:endParaRPr>
          </a:p>
          <a:p>
            <a:pPr>
              <a:buFont typeface="Arial" pitchFamily="34" charset="0"/>
              <a:buChar char="•"/>
            </a:pPr>
            <a:r>
              <a:rPr lang="el-GR" altLang="el-GR" sz="2400" dirty="0">
                <a:solidFill>
                  <a:schemeClr val="bg1"/>
                </a:solidFill>
              </a:rPr>
              <a:t>Δεν </a:t>
            </a:r>
            <a:r>
              <a:rPr lang="el-GR" altLang="el-GR" sz="2400" dirty="0" smtClean="0">
                <a:solidFill>
                  <a:schemeClr val="bg1"/>
                </a:solidFill>
              </a:rPr>
              <a:t>αφορά την απλή τοποθέτηση των παιδιών στο γενικό  σχολείο </a:t>
            </a:r>
            <a:endParaRPr lang="el-GR" altLang="el-GR" sz="2400" dirty="0">
              <a:solidFill>
                <a:schemeClr val="bg1"/>
              </a:solidFill>
            </a:endParaRPr>
          </a:p>
          <a:p>
            <a:pPr>
              <a:buFont typeface="Arial" pitchFamily="34" charset="0"/>
              <a:buChar char="•"/>
            </a:pPr>
            <a:r>
              <a:rPr lang="el-GR" altLang="el-GR" sz="2400" dirty="0" smtClean="0">
                <a:solidFill>
                  <a:schemeClr val="bg1"/>
                </a:solidFill>
              </a:rPr>
              <a:t>Στοχεύει στην ουσιαστική αλλαγή μιας κοινωνίας και όχι στην στατιστική αύξηση παιδιών με ΕΕΑ στα γενικά σχολεία </a:t>
            </a:r>
            <a:r>
              <a:rPr lang="el-GR" altLang="el-GR" sz="2400" dirty="0">
                <a:solidFill>
                  <a:schemeClr val="bg1"/>
                </a:solidFill>
              </a:rPr>
              <a:t>«για μία κοινωνία ένταξης» (</a:t>
            </a:r>
            <a:r>
              <a:rPr lang="en-US" altLang="el-GR" sz="2400" dirty="0">
                <a:solidFill>
                  <a:schemeClr val="bg1"/>
                </a:solidFill>
              </a:rPr>
              <a:t>Barton</a:t>
            </a:r>
            <a:r>
              <a:rPr lang="el-GR" altLang="el-GR" sz="2400" dirty="0">
                <a:solidFill>
                  <a:schemeClr val="bg1"/>
                </a:solidFill>
              </a:rPr>
              <a:t>, 2004)</a:t>
            </a:r>
          </a:p>
          <a:p>
            <a:pPr>
              <a:buFont typeface="Arial" pitchFamily="34" charset="0"/>
              <a:buChar char="•"/>
            </a:pPr>
            <a:endParaRPr lang="el-GR" altLang="el-GR" sz="2400" dirty="0">
              <a:solidFill>
                <a:schemeClr val="bg1"/>
              </a:solidFill>
            </a:endParaRPr>
          </a:p>
          <a:p>
            <a:pPr>
              <a:buFont typeface="Arial" pitchFamily="34" charset="0"/>
              <a:buChar char="•"/>
            </a:pPr>
            <a:r>
              <a:rPr lang="el-GR" altLang="el-GR" sz="2400" dirty="0">
                <a:solidFill>
                  <a:schemeClr val="bg1"/>
                </a:solidFill>
              </a:rPr>
              <a:t>Δεν </a:t>
            </a:r>
            <a:r>
              <a:rPr lang="el-GR" altLang="el-GR" sz="2400" dirty="0" smtClean="0">
                <a:solidFill>
                  <a:schemeClr val="bg1"/>
                </a:solidFill>
              </a:rPr>
              <a:t>αποσκοπεί στην μεταφορά της ειδικής αγωγής στα πλαίσια της γενικής αγωγής  </a:t>
            </a:r>
            <a:r>
              <a:rPr lang="el-GR" altLang="el-GR" sz="2400" dirty="0">
                <a:solidFill>
                  <a:schemeClr val="bg1"/>
                </a:solidFill>
              </a:rPr>
              <a:t>(</a:t>
            </a:r>
            <a:r>
              <a:rPr lang="en-US" altLang="el-GR" sz="2400" dirty="0" err="1">
                <a:solidFill>
                  <a:schemeClr val="bg1"/>
                </a:solidFill>
              </a:rPr>
              <a:t>Ainscow</a:t>
            </a:r>
            <a:r>
              <a:rPr lang="el-GR" altLang="el-GR" sz="2400" dirty="0">
                <a:solidFill>
                  <a:schemeClr val="bg1"/>
                </a:solidFill>
              </a:rPr>
              <a:t>, 2005)</a:t>
            </a:r>
          </a:p>
          <a:p>
            <a:pPr>
              <a:buFont typeface="Arial" pitchFamily="34" charset="0"/>
              <a:buChar char="•"/>
            </a:pPr>
            <a:endParaRPr lang="el-GR" altLang="el-GR" sz="2400" dirty="0">
              <a:solidFill>
                <a:schemeClr val="bg1"/>
              </a:solidFill>
            </a:endParaRPr>
          </a:p>
          <a:p>
            <a:pPr>
              <a:buFont typeface="Arial" pitchFamily="34" charset="0"/>
              <a:buChar char="•"/>
            </a:pPr>
            <a:r>
              <a:rPr lang="el-GR" altLang="el-GR" sz="2400" dirty="0" smtClean="0">
                <a:solidFill>
                  <a:schemeClr val="bg1"/>
                </a:solidFill>
              </a:rPr>
              <a:t> </a:t>
            </a:r>
            <a:r>
              <a:rPr lang="el-GR" altLang="el-GR" sz="2400" dirty="0">
                <a:solidFill>
                  <a:schemeClr val="bg1"/>
                </a:solidFill>
              </a:rPr>
              <a:t>Δεν </a:t>
            </a:r>
            <a:r>
              <a:rPr lang="el-GR" altLang="el-GR" sz="2400" dirty="0" smtClean="0">
                <a:solidFill>
                  <a:schemeClr val="bg1"/>
                </a:solidFill>
              </a:rPr>
              <a:t>αποτελεί μετονομασία της ειδικής εκπαίδευσης </a:t>
            </a:r>
            <a:endParaRPr lang="el-GR" altLang="el-GR"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777875"/>
          </a:xfrm>
        </p:spPr>
        <p:txBody>
          <a:bodyPr/>
          <a:lstStyle/>
          <a:p>
            <a:pPr eaLnBrk="1" hangingPunct="1"/>
            <a:r>
              <a:rPr lang="el-GR" altLang="el-GR" sz="3200" dirty="0" smtClean="0">
                <a:solidFill>
                  <a:schemeClr val="bg1"/>
                </a:solidFill>
              </a:rPr>
              <a:t>Στατιστικά δεδομένα</a:t>
            </a:r>
          </a:p>
        </p:txBody>
      </p:sp>
      <p:sp>
        <p:nvSpPr>
          <p:cNvPr id="12291" name="Rectangle 3"/>
          <p:cNvSpPr>
            <a:spLocks noGrp="1" noChangeArrowheads="1"/>
          </p:cNvSpPr>
          <p:nvPr>
            <p:ph idx="1"/>
          </p:nvPr>
        </p:nvSpPr>
        <p:spPr>
          <a:xfrm>
            <a:off x="457200" y="1196975"/>
            <a:ext cx="8229600" cy="5661025"/>
          </a:xfrm>
        </p:spPr>
        <p:style>
          <a:lnRef idx="2">
            <a:schemeClr val="dk1"/>
          </a:lnRef>
          <a:fillRef idx="1">
            <a:schemeClr val="lt1"/>
          </a:fillRef>
          <a:effectRef idx="0">
            <a:schemeClr val="dk1"/>
          </a:effectRef>
          <a:fontRef idx="minor">
            <a:schemeClr val="dk1"/>
          </a:fontRef>
        </p:style>
        <p:txBody>
          <a:bodyPr>
            <a:normAutofit/>
          </a:bodyPr>
          <a:lstStyle/>
          <a:p>
            <a:pPr eaLnBrk="1" hangingPunct="1"/>
            <a:r>
              <a:rPr lang="el-GR" altLang="el-GR" sz="1800" dirty="0" smtClean="0">
                <a:solidFill>
                  <a:schemeClr val="bg1"/>
                </a:solidFill>
              </a:rPr>
              <a:t>Στις Η.Π.Α το ποσοστό των μαθητών που εκπαιδεύονται στην κανονική τάξη, τουλάχιστον το 80% του σχολικού τους χρόνου, ανήλθε από 31.6% το 1989 στο 51.9% το 2004</a:t>
            </a:r>
          </a:p>
          <a:p>
            <a:pPr eaLnBrk="1" hangingPunct="1"/>
            <a:r>
              <a:rPr lang="el-GR" altLang="el-GR" sz="1800" dirty="0" smtClean="0">
                <a:solidFill>
                  <a:schemeClr val="bg1"/>
                </a:solidFill>
              </a:rPr>
              <a:t>Σε κάποιες περιοχές του Καναδά σχεδόν όλοι οι μαθητές έχουν ενταχθεί στην κανονική τάξη</a:t>
            </a:r>
          </a:p>
          <a:p>
            <a:pPr eaLnBrk="1" hangingPunct="1"/>
            <a:r>
              <a:rPr lang="el-GR" altLang="el-GR" sz="1800" dirty="0" smtClean="0">
                <a:solidFill>
                  <a:schemeClr val="bg1"/>
                </a:solidFill>
              </a:rPr>
              <a:t>Σε κάποιες χώρες της Ευρώπης μόνο το 4-5% των μαθητών βρίσκεται εκτός γενικού σχολείου, ενώ σε άλλες το ποσοστό είναι μεγαλύτερο. Για παράδειγμα, σε χώρες όπως η Ελλάδα, η Νορβηγία, η Πορτογαλία, η Ισπανία, η Εσθονία, η Λιθουανία, το Λουξεμβούργο και η Ιταλία μόνο το 80-90% των μαθητών βρίσκονται σε σχολεία γενικής εκπαίδευσης</a:t>
            </a:r>
          </a:p>
          <a:p>
            <a:pPr eaLnBrk="1" hangingPunct="1">
              <a:buFontTx/>
              <a:buNone/>
            </a:pPr>
            <a:endParaRPr lang="el-GR" altLang="el-GR" sz="1800" dirty="0" smtClean="0">
              <a:solidFill>
                <a:schemeClr val="bg1"/>
              </a:solidFill>
            </a:endParaRPr>
          </a:p>
          <a:p>
            <a:pPr eaLnBrk="1" hangingPunct="1">
              <a:buFontTx/>
              <a:buNone/>
            </a:pPr>
            <a:r>
              <a:rPr lang="el-GR" altLang="el-GR" sz="1800" dirty="0" smtClean="0">
                <a:solidFill>
                  <a:schemeClr val="bg1"/>
                </a:solidFill>
              </a:rPr>
              <a:t>	Είναι χαρακτηριστικό ότι οι αριθμοί μας λένε που εκπαιδεύονται οι μαθητές, αλλά δεν μας λένε τίποτα για το τι κάνουν εκεί που εκπαιδεύονται. Επίσης, πρέπει να είμαστε πολύ προσεκτικοί στην ανάλυση των αριθμών,  αφού για παράδειγμα τα ποσοστά διαφοροποιούνται όταν τα αναλύσουμε με βάση την αναπηρία. Έτσι, στις Η.Π.Α για παράδειγμα, το ποσοστό των μαθητών με νοητική καθυστέρηση που φοιτά σε τάξη γενικής εκπαίδευσης αποτελεί μόλις το 6.8% αυτού του μαθητικού πληθυσμού, ενώ τα παιδιά με κινητικές αναπηρίες φοιτούν σε τάξεις γενικής εκπαίδευσης σε ποσοστό 51.9%.</a:t>
            </a:r>
          </a:p>
          <a:p>
            <a:pPr eaLnBrk="1" hangingPunct="1">
              <a:buFontTx/>
              <a:buNone/>
            </a:pPr>
            <a:endParaRPr lang="el-GR" altLang="el-GR" sz="1800" dirty="0" smtClean="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l-GR" altLang="el-GR" sz="3200" dirty="0" smtClean="0">
                <a:solidFill>
                  <a:schemeClr val="bg1"/>
                </a:solidFill>
              </a:rPr>
              <a:t>Βασικά Χαρακτηριστικά</a:t>
            </a:r>
          </a:p>
        </p:txBody>
      </p:sp>
      <p:sp>
        <p:nvSpPr>
          <p:cNvPr id="13315" name="Rectangle 3"/>
          <p:cNvSpPr>
            <a:spLocks noGrp="1" noChangeArrowheads="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eaLnBrk="1" hangingPunct="1"/>
            <a:r>
              <a:rPr lang="el-GR" altLang="el-GR" sz="1800" dirty="0" smtClean="0">
                <a:solidFill>
                  <a:schemeClr val="bg1"/>
                </a:solidFill>
              </a:rPr>
              <a:t>Η ένταξη αποτελεί διαδικασία. Στοχεύει στο πώς να μάθει κανείς να ζει με τη διαφορετικότητα και πώς να μαθαίνει από αυτή</a:t>
            </a:r>
          </a:p>
          <a:p>
            <a:pPr eaLnBrk="1" hangingPunct="1"/>
            <a:r>
              <a:rPr lang="el-GR" altLang="el-GR" sz="1800" dirty="0" smtClean="0">
                <a:solidFill>
                  <a:schemeClr val="bg1"/>
                </a:solidFill>
              </a:rPr>
              <a:t>Η ένταξη βοηθά να ανιχνεύονται και να αντιμετωπίζονται οι δυσκολίες που θέτουν εμπόδια στην αποτελεσματική μάθηση </a:t>
            </a:r>
          </a:p>
          <a:p>
            <a:pPr eaLnBrk="1" hangingPunct="1"/>
            <a:r>
              <a:rPr lang="el-GR" altLang="el-GR" sz="1800" dirty="0" smtClean="0">
                <a:solidFill>
                  <a:schemeClr val="bg1"/>
                </a:solidFill>
              </a:rPr>
              <a:t>Η ένταξη  δίνει έμφαση στην ποιότητα εκπαίδευσης που λαμβάνουν όλα τα παιδιά </a:t>
            </a:r>
          </a:p>
          <a:p>
            <a:pPr eaLnBrk="1" hangingPunct="1"/>
            <a:r>
              <a:rPr lang="el-GR" altLang="el-GR" sz="1800" dirty="0" smtClean="0">
                <a:solidFill>
                  <a:schemeClr val="bg1"/>
                </a:solidFill>
              </a:rPr>
              <a:t>Η ένταξη ενισχύει τις ομάδες των μαθητών που </a:t>
            </a:r>
            <a:r>
              <a:rPr lang="el-GR" altLang="el-GR" sz="1800" dirty="0" err="1" smtClean="0">
                <a:solidFill>
                  <a:schemeClr val="bg1"/>
                </a:solidFill>
              </a:rPr>
              <a:t>έιναι</a:t>
            </a:r>
            <a:r>
              <a:rPr lang="el-GR" altLang="el-GR" sz="1800" dirty="0" smtClean="0">
                <a:solidFill>
                  <a:schemeClr val="bg1"/>
                </a:solidFill>
              </a:rPr>
              <a:t> σε υψηλό κίνδυνο… και προσφέρει: </a:t>
            </a:r>
          </a:p>
          <a:p>
            <a:pPr lvl="1" eaLnBrk="1" hangingPunct="1"/>
            <a:r>
              <a:rPr lang="el-GR" altLang="el-GR" sz="1800" b="1" dirty="0" smtClean="0">
                <a:solidFill>
                  <a:schemeClr val="bg1"/>
                </a:solidFill>
              </a:rPr>
              <a:t>Πρόσβαση </a:t>
            </a:r>
            <a:r>
              <a:rPr lang="el-GR" altLang="el-GR" sz="1800" dirty="0" smtClean="0">
                <a:solidFill>
                  <a:schemeClr val="bg1"/>
                </a:solidFill>
              </a:rPr>
              <a:t>στην εκπαίδευση που τους επιτρέπει να καλλιεργήσουν τις δυνατότητές τους</a:t>
            </a:r>
          </a:p>
          <a:p>
            <a:pPr lvl="1" eaLnBrk="1" hangingPunct="1"/>
            <a:r>
              <a:rPr lang="el-GR" altLang="el-GR" sz="1800" b="1" dirty="0" smtClean="0">
                <a:solidFill>
                  <a:schemeClr val="bg1"/>
                </a:solidFill>
              </a:rPr>
              <a:t>Επιλογές</a:t>
            </a:r>
          </a:p>
          <a:p>
            <a:pPr lvl="1" eaLnBrk="1" hangingPunct="1"/>
            <a:r>
              <a:rPr lang="el-GR" altLang="el-GR" sz="1800" b="1" dirty="0" smtClean="0">
                <a:solidFill>
                  <a:schemeClr val="bg1"/>
                </a:solidFill>
              </a:rPr>
              <a:t>Ενισχύει:</a:t>
            </a:r>
          </a:p>
          <a:p>
            <a:pPr lvl="1" eaLnBrk="1" hangingPunct="1"/>
            <a:r>
              <a:rPr lang="el-GR" altLang="el-GR" sz="1800" b="1" dirty="0" smtClean="0">
                <a:solidFill>
                  <a:schemeClr val="bg1"/>
                </a:solidFill>
              </a:rPr>
              <a:t>Τον Σεβασμό</a:t>
            </a:r>
            <a:r>
              <a:rPr lang="el-GR" altLang="el-GR" sz="1800" dirty="0" smtClean="0">
                <a:solidFill>
                  <a:schemeClr val="bg1"/>
                </a:solidFill>
              </a:rPr>
              <a:t> στις απόψεις των γονέων και των ίδιων των παιδιών</a:t>
            </a:r>
          </a:p>
          <a:p>
            <a:pPr lvl="1" eaLnBrk="1" hangingPunct="1"/>
            <a:r>
              <a:rPr lang="el-GR" altLang="el-GR" sz="1800" dirty="0" smtClean="0">
                <a:solidFill>
                  <a:schemeClr val="bg1"/>
                </a:solidFill>
              </a:rPr>
              <a:t>Την</a:t>
            </a:r>
            <a:r>
              <a:rPr lang="el-GR" altLang="el-GR" sz="1800" b="1" dirty="0" smtClean="0">
                <a:solidFill>
                  <a:schemeClr val="bg1"/>
                </a:solidFill>
              </a:rPr>
              <a:t> Συνεχή </a:t>
            </a:r>
            <a:r>
              <a:rPr lang="el-GR" altLang="el-GR" sz="1800" dirty="0" smtClean="0">
                <a:solidFill>
                  <a:schemeClr val="bg1"/>
                </a:solidFill>
              </a:rPr>
              <a:t>προσπάθεια ένταξης σε διαφορετικά πλαίσια και ηλικίες σε περίπτωση αποτυχίας</a:t>
            </a:r>
          </a:p>
          <a:p>
            <a:pPr eaLnBrk="1" hangingPunct="1">
              <a:buFontTx/>
              <a:buNone/>
            </a:pPr>
            <a:r>
              <a:rPr lang="el-GR" altLang="el-GR" sz="1800" dirty="0" smtClean="0">
                <a:solidFill>
                  <a:schemeClr val="bg1"/>
                </a:solidFill>
              </a:rPr>
              <a:t>					</a:t>
            </a:r>
            <a:r>
              <a:rPr lang="el-GR" altLang="el-GR" sz="1800" dirty="0"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l-GR" altLang="el-GR" sz="3200" dirty="0" smtClean="0">
                <a:solidFill>
                  <a:schemeClr val="bg1"/>
                </a:solidFill>
              </a:rPr>
              <a:t>Η ένταξη αφορά…</a:t>
            </a:r>
          </a:p>
        </p:txBody>
      </p:sp>
      <p:sp>
        <p:nvSpPr>
          <p:cNvPr id="14339" name="Rectangle 3"/>
          <p:cNvSpPr>
            <a:spLocks noGrp="1" noChangeArrowheads="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eaLnBrk="1" hangingPunct="1"/>
            <a:r>
              <a:rPr lang="el-GR" altLang="el-GR" sz="2000" dirty="0" smtClean="0">
                <a:solidFill>
                  <a:schemeClr val="bg1"/>
                </a:solidFill>
              </a:rPr>
              <a:t>Όλους τους μαθητές</a:t>
            </a:r>
            <a:r>
              <a:rPr lang="en-US" altLang="el-GR" sz="2000" dirty="0" smtClean="0">
                <a:solidFill>
                  <a:schemeClr val="bg1"/>
                </a:solidFill>
              </a:rPr>
              <a:t> </a:t>
            </a:r>
            <a:r>
              <a:rPr lang="el-GR" altLang="el-GR" sz="2000" dirty="0" smtClean="0">
                <a:solidFill>
                  <a:schemeClr val="bg1"/>
                </a:solidFill>
              </a:rPr>
              <a:t>που έχουν εμπόδια στη μάθηση και τη συμμετοχή. Ανάμεσα σε αυτούς είναι μαθητές:</a:t>
            </a:r>
          </a:p>
          <a:p>
            <a:pPr lvl="1" eaLnBrk="1" hangingPunct="1"/>
            <a:r>
              <a:rPr lang="el-GR" altLang="el-GR" sz="2000" dirty="0" smtClean="0">
                <a:solidFill>
                  <a:schemeClr val="bg1"/>
                </a:solidFill>
              </a:rPr>
              <a:t>Με ειδικές εκπαιδευτικές ανάγκες</a:t>
            </a:r>
          </a:p>
          <a:p>
            <a:pPr lvl="1" eaLnBrk="1" hangingPunct="1"/>
            <a:r>
              <a:rPr lang="el-GR" altLang="el-GR" sz="2000" dirty="0" smtClean="0">
                <a:solidFill>
                  <a:schemeClr val="bg1"/>
                </a:solidFill>
              </a:rPr>
              <a:t>Διαφορετικές εθνότητες και μειονότητες (π.χ. τσιγγάνοι, μουσουλμάνοι, μετανάστες) </a:t>
            </a:r>
          </a:p>
          <a:p>
            <a:pPr lvl="1" eaLnBrk="1" hangingPunct="1"/>
            <a:r>
              <a:rPr lang="el-GR" altLang="el-GR" sz="2000" dirty="0" smtClean="0">
                <a:solidFill>
                  <a:schemeClr val="bg1"/>
                </a:solidFill>
              </a:rPr>
              <a:t>Φύλο</a:t>
            </a:r>
          </a:p>
          <a:p>
            <a:pPr lvl="1" eaLnBrk="1" hangingPunct="1"/>
            <a:r>
              <a:rPr lang="el-GR" altLang="el-GR" sz="2000" dirty="0" smtClean="0">
                <a:solidFill>
                  <a:schemeClr val="bg1"/>
                </a:solidFill>
              </a:rPr>
              <a:t>Προβλήματα συμπεριφοράς</a:t>
            </a:r>
          </a:p>
          <a:p>
            <a:pPr lvl="1" eaLnBrk="1" hangingPunct="1"/>
            <a:r>
              <a:rPr lang="el-GR" altLang="el-GR" sz="2000" dirty="0" err="1" smtClean="0">
                <a:solidFill>
                  <a:schemeClr val="bg1"/>
                </a:solidFill>
              </a:rPr>
              <a:t>Παραβατική</a:t>
            </a:r>
            <a:r>
              <a:rPr lang="el-GR" altLang="el-GR" sz="2000" dirty="0" smtClean="0">
                <a:solidFill>
                  <a:schemeClr val="bg1"/>
                </a:solidFill>
              </a:rPr>
              <a:t> συμπεριφορά </a:t>
            </a:r>
          </a:p>
          <a:p>
            <a:pPr lvl="1" eaLnBrk="1" hangingPunct="1"/>
            <a:r>
              <a:rPr lang="el-GR" altLang="el-GR" sz="2000" dirty="0" smtClean="0">
                <a:solidFill>
                  <a:schemeClr val="bg1"/>
                </a:solidFill>
              </a:rPr>
              <a:t>Ανήλικοι γονείς</a:t>
            </a:r>
          </a:p>
          <a:p>
            <a:pPr lvl="1" eaLnBrk="1" hangingPunct="1"/>
            <a:r>
              <a:rPr lang="el-GR" altLang="el-GR" sz="2000" dirty="0" smtClean="0">
                <a:solidFill>
                  <a:schemeClr val="bg1"/>
                </a:solidFill>
              </a:rPr>
              <a:t>Προβλήματα υγείας</a:t>
            </a:r>
          </a:p>
          <a:p>
            <a:pPr lvl="1" eaLnBrk="1" hangingPunct="1"/>
            <a:r>
              <a:rPr lang="el-GR" altLang="el-GR" sz="2000" dirty="0" smtClean="0">
                <a:solidFill>
                  <a:schemeClr val="bg1"/>
                </a:solidFill>
              </a:rPr>
              <a:t>Οικογενειακά προβλήματα</a:t>
            </a:r>
          </a:p>
          <a:p>
            <a:pPr lvl="1" eaLnBrk="1" hangingPunct="1"/>
            <a:r>
              <a:rPr lang="el-GR" altLang="el-GR" sz="2000" dirty="0" smtClean="0">
                <a:solidFill>
                  <a:schemeClr val="bg1"/>
                </a:solidFill>
              </a:rPr>
              <a:t>Σχολική διαρροή </a:t>
            </a:r>
          </a:p>
          <a:p>
            <a:pPr lvl="1" eaLnBrk="1" hangingPunct="1"/>
            <a:r>
              <a:rPr lang="el-GR" altLang="el-GR" sz="2000" dirty="0" smtClean="0">
                <a:solidFill>
                  <a:schemeClr val="bg1"/>
                </a:solidFill>
              </a:rPr>
              <a:t>Μαθητές από οικογένειες που μετακινούνται συχνά</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l-GR" altLang="el-GR" sz="3200" dirty="0" smtClean="0">
                <a:solidFill>
                  <a:schemeClr val="bg1"/>
                </a:solidFill>
              </a:rPr>
              <a:t>Επίπεδα ένταξης</a:t>
            </a:r>
          </a:p>
        </p:txBody>
      </p:sp>
      <p:sp>
        <p:nvSpPr>
          <p:cNvPr id="15363" name="Rectangle 3"/>
          <p:cNvSpPr>
            <a:spLocks noGrp="1" noChangeArrowheads="1"/>
          </p:cNvSpPr>
          <p:nvPr>
            <p:ph idx="1"/>
          </p:nvPr>
        </p:nvSpPr>
        <p:spPr/>
        <p:style>
          <a:lnRef idx="2">
            <a:schemeClr val="dk1"/>
          </a:lnRef>
          <a:fillRef idx="1">
            <a:schemeClr val="lt1"/>
          </a:fillRef>
          <a:effectRef idx="0">
            <a:schemeClr val="dk1"/>
          </a:effectRef>
          <a:fontRef idx="minor">
            <a:schemeClr val="dk1"/>
          </a:fontRef>
        </p:style>
        <p:txBody>
          <a:bodyPr/>
          <a:lstStyle/>
          <a:p>
            <a:pPr eaLnBrk="1" hangingPunct="1"/>
            <a:r>
              <a:rPr lang="el-GR" altLang="el-GR" sz="2400" dirty="0" smtClean="0">
                <a:solidFill>
                  <a:schemeClr val="bg1"/>
                </a:solidFill>
              </a:rPr>
              <a:t>Πολιτικό επίπεδο</a:t>
            </a:r>
            <a:endParaRPr lang="en-US" altLang="el-GR" sz="2400" dirty="0" smtClean="0">
              <a:solidFill>
                <a:schemeClr val="bg1"/>
              </a:solidFill>
            </a:endParaRPr>
          </a:p>
          <a:p>
            <a:pPr eaLnBrk="1" hangingPunct="1"/>
            <a:r>
              <a:rPr lang="el-GR" altLang="el-GR" sz="2400" dirty="0" smtClean="0">
                <a:solidFill>
                  <a:schemeClr val="bg1"/>
                </a:solidFill>
              </a:rPr>
              <a:t>Επίπεδο οργάνωσης</a:t>
            </a:r>
          </a:p>
          <a:p>
            <a:pPr eaLnBrk="1" hangingPunct="1"/>
            <a:r>
              <a:rPr lang="el-GR" altLang="el-GR" sz="2400" dirty="0" smtClean="0">
                <a:solidFill>
                  <a:schemeClr val="bg1"/>
                </a:solidFill>
              </a:rPr>
              <a:t>Επίπεδο προγράμματος (αναλυτικών προγραμμάτων)</a:t>
            </a:r>
          </a:p>
          <a:p>
            <a:pPr eaLnBrk="1" hangingPunct="1"/>
            <a:r>
              <a:rPr lang="el-GR" altLang="el-GR" sz="2400" dirty="0" smtClean="0">
                <a:solidFill>
                  <a:schemeClr val="bg1"/>
                </a:solidFill>
              </a:rPr>
              <a:t>Επίπεδο καθημερινής εκπαιδευτικής πρακτικής</a:t>
            </a:r>
          </a:p>
          <a:p>
            <a:pPr eaLnBrk="1" hangingPunct="1"/>
            <a:endParaRPr lang="el-GR" altLang="el-GR" sz="24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l-GR" altLang="el-GR" sz="3200" dirty="0" smtClean="0">
                <a:solidFill>
                  <a:schemeClr val="bg1"/>
                </a:solidFill>
              </a:rPr>
              <a:t>Ποιος αντιστέκεται;</a:t>
            </a:r>
          </a:p>
        </p:txBody>
      </p:sp>
      <p:sp>
        <p:nvSpPr>
          <p:cNvPr id="16387" name="Rectangle 3"/>
          <p:cNvSpPr>
            <a:spLocks noGrp="1" noChangeArrowheads="1"/>
          </p:cNvSpPr>
          <p:nvPr>
            <p:ph idx="1"/>
          </p:nvPr>
        </p:nvSpPr>
        <p:spPr/>
        <p:style>
          <a:lnRef idx="2">
            <a:schemeClr val="dk1"/>
          </a:lnRef>
          <a:fillRef idx="1">
            <a:schemeClr val="lt1"/>
          </a:fillRef>
          <a:effectRef idx="0">
            <a:schemeClr val="dk1"/>
          </a:effectRef>
          <a:fontRef idx="minor">
            <a:schemeClr val="dk1"/>
          </a:fontRef>
        </p:style>
        <p:txBody>
          <a:bodyPr/>
          <a:lstStyle/>
          <a:p>
            <a:pPr eaLnBrk="1" hangingPunct="1"/>
            <a:r>
              <a:rPr lang="el-GR" altLang="el-GR" sz="2000" dirty="0" smtClean="0">
                <a:solidFill>
                  <a:schemeClr val="bg1"/>
                </a:solidFill>
              </a:rPr>
              <a:t>Πολλοί παιδαγωγοί</a:t>
            </a:r>
          </a:p>
          <a:p>
            <a:pPr eaLnBrk="1" hangingPunct="1"/>
            <a:r>
              <a:rPr lang="en-US" altLang="el-GR" sz="2000" dirty="0" smtClean="0">
                <a:solidFill>
                  <a:schemeClr val="bg1"/>
                </a:solidFill>
              </a:rPr>
              <a:t>O</a:t>
            </a:r>
            <a:r>
              <a:rPr lang="el-GR" altLang="el-GR" sz="2000" dirty="0" err="1" smtClean="0">
                <a:solidFill>
                  <a:schemeClr val="bg1"/>
                </a:solidFill>
              </a:rPr>
              <a:t>ργανώσεις</a:t>
            </a:r>
            <a:r>
              <a:rPr lang="el-GR" altLang="el-GR" sz="2000" dirty="0" smtClean="0">
                <a:solidFill>
                  <a:schemeClr val="bg1"/>
                </a:solidFill>
              </a:rPr>
              <a:t> αναπήρων</a:t>
            </a:r>
          </a:p>
          <a:p>
            <a:pPr eaLnBrk="1" hangingPunct="1"/>
            <a:r>
              <a:rPr lang="el-GR" altLang="el-GR" sz="2000" dirty="0" smtClean="0">
                <a:solidFill>
                  <a:schemeClr val="bg1"/>
                </a:solidFill>
              </a:rPr>
              <a:t>Αρκετές οργανώσεις ανθρώπων με βαρηκοΐα/κώφωση</a:t>
            </a:r>
          </a:p>
          <a:p>
            <a:pPr eaLnBrk="1" hangingPunct="1"/>
            <a:r>
              <a:rPr lang="el-GR" altLang="el-GR" sz="2000" dirty="0" smtClean="0">
                <a:solidFill>
                  <a:schemeClr val="bg1"/>
                </a:solidFill>
              </a:rPr>
              <a:t>Αρκετοί γονείς</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81000" y="533400"/>
            <a:ext cx="8424862" cy="4524315"/>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r>
              <a:rPr lang="el-GR" altLang="el-GR" sz="2400" b="1" dirty="0">
                <a:solidFill>
                  <a:schemeClr val="bg1"/>
                </a:solidFill>
              </a:rPr>
              <a:t>Η </a:t>
            </a:r>
            <a:r>
              <a:rPr lang="el-GR" altLang="el-GR" sz="2400" b="1" dirty="0" err="1" smtClean="0">
                <a:solidFill>
                  <a:schemeClr val="bg1"/>
                </a:solidFill>
              </a:rPr>
              <a:t>ένταξιακή</a:t>
            </a:r>
            <a:r>
              <a:rPr lang="el-GR" altLang="el-GR" sz="2400" b="1" dirty="0" smtClean="0">
                <a:solidFill>
                  <a:schemeClr val="bg1"/>
                </a:solidFill>
              </a:rPr>
              <a:t> εκπαίδευση είναι πολλά περισσότερα από μια πρακτική γιατί πραγματεύεται θέματα</a:t>
            </a:r>
            <a:endParaRPr lang="el-GR" altLang="el-GR" sz="2400" b="1" dirty="0">
              <a:solidFill>
                <a:schemeClr val="bg1"/>
              </a:solidFill>
            </a:endParaRPr>
          </a:p>
          <a:p>
            <a:endParaRPr lang="el-GR" altLang="el-GR" sz="2400" b="1" dirty="0">
              <a:solidFill>
                <a:schemeClr val="bg1"/>
              </a:solidFill>
            </a:endParaRPr>
          </a:p>
          <a:p>
            <a:r>
              <a:rPr lang="el-GR" altLang="el-GR" sz="2400" dirty="0" err="1">
                <a:solidFill>
                  <a:schemeClr val="bg1"/>
                </a:solidFill>
                <a:sym typeface="Wingdings" pitchFamily="2" charset="2"/>
              </a:rPr>
              <a:t></a:t>
            </a:r>
            <a:r>
              <a:rPr lang="el-GR" altLang="el-GR" sz="2400" dirty="0" err="1" smtClean="0">
                <a:solidFill>
                  <a:schemeClr val="bg1"/>
                </a:solidFill>
              </a:rPr>
              <a:t>ισότητας</a:t>
            </a:r>
            <a:endParaRPr lang="el-GR" altLang="el-GR" sz="2400" dirty="0">
              <a:solidFill>
                <a:schemeClr val="bg1"/>
              </a:solidFill>
            </a:endParaRPr>
          </a:p>
          <a:p>
            <a:r>
              <a:rPr lang="el-GR" altLang="el-GR" sz="2400" dirty="0">
                <a:solidFill>
                  <a:schemeClr val="bg1"/>
                </a:solidFill>
              </a:rPr>
              <a:t>  </a:t>
            </a:r>
          </a:p>
          <a:p>
            <a:pPr>
              <a:buFont typeface="Wingdings"/>
              <a:buChar char="Ø"/>
            </a:pPr>
            <a:r>
              <a:rPr lang="el-GR" altLang="el-GR" sz="2400" dirty="0" smtClean="0">
                <a:solidFill>
                  <a:schemeClr val="bg1"/>
                </a:solidFill>
              </a:rPr>
              <a:t>ανθρωπίνων </a:t>
            </a:r>
            <a:r>
              <a:rPr lang="el-GR" altLang="el-GR" sz="2400" dirty="0">
                <a:solidFill>
                  <a:schemeClr val="bg1"/>
                </a:solidFill>
              </a:rPr>
              <a:t>δικαιωμάτων </a:t>
            </a:r>
            <a:r>
              <a:rPr lang="el-GR" altLang="el-GR" sz="2400" dirty="0" smtClean="0">
                <a:solidFill>
                  <a:schemeClr val="bg1"/>
                </a:solidFill>
              </a:rPr>
              <a:t>(αποκλεισμός παιδιών με πολλαπλές αναπηρίες)</a:t>
            </a:r>
          </a:p>
          <a:p>
            <a:pPr>
              <a:buFont typeface="Wingdings"/>
              <a:buChar char="Ø"/>
            </a:pPr>
            <a:endParaRPr lang="el-GR" altLang="el-GR" sz="2400" dirty="0">
              <a:solidFill>
                <a:schemeClr val="bg1"/>
              </a:solidFill>
            </a:endParaRPr>
          </a:p>
          <a:p>
            <a:r>
              <a:rPr lang="el-GR" altLang="el-GR" dirty="0">
                <a:solidFill>
                  <a:schemeClr val="bg1"/>
                </a:solidFill>
                <a:sym typeface="Wingdings" pitchFamily="2" charset="2"/>
              </a:rPr>
              <a:t></a:t>
            </a:r>
            <a:r>
              <a:rPr lang="el-GR" altLang="el-GR" dirty="0">
                <a:solidFill>
                  <a:schemeClr val="bg1"/>
                </a:solidFill>
              </a:rPr>
              <a:t> </a:t>
            </a:r>
            <a:r>
              <a:rPr lang="el-GR" altLang="el-GR" sz="2400" dirty="0" smtClean="0">
                <a:solidFill>
                  <a:schemeClr val="bg1"/>
                </a:solidFill>
              </a:rPr>
              <a:t>Μείωσης των διακρίσεων </a:t>
            </a:r>
            <a:endParaRPr lang="el-GR" altLang="el-GR" sz="2400" dirty="0">
              <a:solidFill>
                <a:schemeClr val="bg1"/>
              </a:solidFill>
            </a:endParaRPr>
          </a:p>
          <a:p>
            <a:r>
              <a:rPr lang="el-GR" altLang="el-GR" sz="2400" dirty="0" smtClean="0">
                <a:solidFill>
                  <a:schemeClr val="bg1"/>
                </a:solidFill>
                <a:sym typeface="Wingdings" pitchFamily="2" charset="2"/>
              </a:rPr>
              <a:t> Προώθηση</a:t>
            </a:r>
            <a:endParaRPr lang="el-GR" altLang="el-GR" sz="2400" dirty="0">
              <a:solidFill>
                <a:schemeClr val="bg1"/>
              </a:solidFill>
            </a:endParaRPr>
          </a:p>
          <a:p>
            <a:r>
              <a:rPr lang="el-GR" altLang="el-GR" dirty="0" err="1" smtClean="0">
                <a:solidFill>
                  <a:schemeClr val="bg1"/>
                </a:solidFill>
                <a:sym typeface="Wingdings" pitchFamily="2" charset="2"/>
              </a:rPr>
              <a:t>ς</a:t>
            </a:r>
            <a:r>
              <a:rPr lang="el-GR" altLang="el-GR" dirty="0" smtClean="0">
                <a:solidFill>
                  <a:schemeClr val="bg1"/>
                </a:solidFill>
                <a:sym typeface="Wingdings" pitchFamily="2" charset="2"/>
              </a:rPr>
              <a:t> </a:t>
            </a:r>
            <a:r>
              <a:rPr lang="el-GR" altLang="el-GR" dirty="0" smtClean="0">
                <a:solidFill>
                  <a:schemeClr val="bg1"/>
                </a:solidFill>
              </a:rPr>
              <a:t> </a:t>
            </a:r>
            <a:r>
              <a:rPr lang="el-GR" altLang="el-GR" sz="2400" dirty="0">
                <a:solidFill>
                  <a:schemeClr val="bg1"/>
                </a:solidFill>
              </a:rPr>
              <a:t>κοινωνικής δικαιοσύνης</a:t>
            </a:r>
          </a:p>
          <a:p>
            <a:pPr eaLnBrk="0" hangingPunct="0"/>
            <a:endParaRPr lang="el-GR" altLang="el-GR"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50825" y="612775"/>
            <a:ext cx="8424863" cy="5016758"/>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algn="ctr"/>
            <a:r>
              <a:rPr lang="el-GR" altLang="el-GR" sz="2000" b="1" dirty="0" smtClean="0">
                <a:solidFill>
                  <a:schemeClr val="bg1"/>
                </a:solidFill>
              </a:rPr>
              <a:t>Διασαφήνιση των </a:t>
            </a:r>
            <a:r>
              <a:rPr lang="el-GR" altLang="el-GR" sz="2000" b="1" dirty="0">
                <a:solidFill>
                  <a:schemeClr val="bg1"/>
                </a:solidFill>
              </a:rPr>
              <a:t>όρων Ένταξη και Ενσωμάτωση</a:t>
            </a:r>
          </a:p>
          <a:p>
            <a:pPr algn="ctr"/>
            <a:endParaRPr lang="el-GR" altLang="el-GR" sz="2000" dirty="0">
              <a:solidFill>
                <a:schemeClr val="bg1"/>
              </a:solidFill>
            </a:endParaRPr>
          </a:p>
          <a:p>
            <a:r>
              <a:rPr lang="el-GR" altLang="el-GR" sz="2000" dirty="0" smtClean="0">
                <a:solidFill>
                  <a:schemeClr val="bg1"/>
                </a:solidFill>
                <a:sym typeface="Wingdings" pitchFamily="2" charset="2"/>
              </a:rPr>
              <a:t>Και οι δυο όροι </a:t>
            </a:r>
            <a:r>
              <a:rPr lang="el-GR" altLang="el-GR" sz="2000" dirty="0" err="1" smtClean="0">
                <a:solidFill>
                  <a:schemeClr val="bg1"/>
                </a:solidFill>
                <a:sym typeface="Wingdings" pitchFamily="2" charset="2"/>
              </a:rPr>
              <a:t>εχουν</a:t>
            </a:r>
            <a:r>
              <a:rPr lang="el-GR" altLang="el-GR" sz="2000" dirty="0" smtClean="0">
                <a:solidFill>
                  <a:schemeClr val="bg1"/>
                </a:solidFill>
                <a:sym typeface="Wingdings" pitchFamily="2" charset="2"/>
              </a:rPr>
              <a:t> ως κοινό παρανομαστή </a:t>
            </a:r>
          </a:p>
          <a:p>
            <a:pPr>
              <a:buFont typeface="Wingdings"/>
              <a:buChar char="Ø"/>
            </a:pPr>
            <a:r>
              <a:rPr lang="el-GR" altLang="el-GR" sz="2000" dirty="0" smtClean="0">
                <a:solidFill>
                  <a:schemeClr val="bg1"/>
                </a:solidFill>
                <a:sym typeface="Wingdings" pitchFamily="2" charset="2"/>
              </a:rPr>
              <a:t>την αλληλεπίδραση μεταξύ διαφορετικών κοινωνικών ομάδων </a:t>
            </a:r>
            <a:endParaRPr lang="el-GR" altLang="el-GR" sz="2000" dirty="0">
              <a:solidFill>
                <a:schemeClr val="bg1"/>
              </a:solidFill>
              <a:sym typeface="Wingdings" pitchFamily="2" charset="2"/>
            </a:endParaRPr>
          </a:p>
          <a:p>
            <a:pPr>
              <a:buFont typeface="Wingdings"/>
              <a:buChar char="Ø"/>
            </a:pPr>
            <a:r>
              <a:rPr lang="el-GR" altLang="el-GR" sz="2000" dirty="0" smtClean="0">
                <a:solidFill>
                  <a:schemeClr val="bg1"/>
                </a:solidFill>
                <a:sym typeface="Wingdings" pitchFamily="2" charset="2"/>
              </a:rPr>
              <a:t>Την </a:t>
            </a:r>
            <a:r>
              <a:rPr lang="el-GR" altLang="el-GR" sz="2000" dirty="0" smtClean="0">
                <a:solidFill>
                  <a:schemeClr val="bg1"/>
                </a:solidFill>
              </a:rPr>
              <a:t> </a:t>
            </a:r>
            <a:r>
              <a:rPr lang="el-GR" altLang="el-GR" sz="2000" dirty="0">
                <a:solidFill>
                  <a:schemeClr val="bg1"/>
                </a:solidFill>
              </a:rPr>
              <a:t>κοινή ζωή και </a:t>
            </a:r>
            <a:r>
              <a:rPr lang="el-GR" altLang="el-GR" sz="2000" dirty="0" smtClean="0">
                <a:solidFill>
                  <a:schemeClr val="bg1"/>
                </a:solidFill>
              </a:rPr>
              <a:t>μάθηση</a:t>
            </a:r>
            <a:endParaRPr lang="el-GR" altLang="el-GR" sz="2000" dirty="0">
              <a:solidFill>
                <a:schemeClr val="bg1"/>
              </a:solidFill>
            </a:endParaRPr>
          </a:p>
          <a:p>
            <a:pPr>
              <a:buFont typeface="Wingdings" pitchFamily="2" charset="2"/>
              <a:buNone/>
            </a:pPr>
            <a:endParaRPr lang="el-GR" altLang="el-GR" sz="2000" dirty="0">
              <a:solidFill>
                <a:schemeClr val="bg1"/>
              </a:solidFill>
            </a:endParaRPr>
          </a:p>
          <a:p>
            <a:r>
              <a:rPr lang="el-GR" altLang="el-GR" sz="2000" dirty="0">
                <a:solidFill>
                  <a:schemeClr val="bg1"/>
                </a:solidFill>
              </a:rPr>
              <a:t>Στην ένταξη διατηρούνται τα αρχικά βασικά χαρακτηριστικά της ομάδας, ενώ στην ενσωμάτωση εξαφανίζονται (</a:t>
            </a:r>
            <a:r>
              <a:rPr lang="el-GR" altLang="el-GR" sz="2000" dirty="0" err="1">
                <a:solidFill>
                  <a:schemeClr val="bg1"/>
                </a:solidFill>
              </a:rPr>
              <a:t>Ζώνιου</a:t>
            </a:r>
            <a:r>
              <a:rPr lang="el-GR" altLang="el-GR" sz="2000" dirty="0">
                <a:solidFill>
                  <a:schemeClr val="bg1"/>
                </a:solidFill>
              </a:rPr>
              <a:t>-Σιδέρη, 1998)</a:t>
            </a:r>
          </a:p>
          <a:p>
            <a:pPr>
              <a:buFont typeface="Wingdings" pitchFamily="2" charset="2"/>
              <a:buNone/>
            </a:pPr>
            <a:endParaRPr lang="el-GR" altLang="el-GR" sz="2000" dirty="0">
              <a:solidFill>
                <a:schemeClr val="bg1"/>
              </a:solidFill>
            </a:endParaRPr>
          </a:p>
          <a:p>
            <a:pPr>
              <a:buFont typeface="Wingdings" pitchFamily="2" charset="2"/>
              <a:buChar char="Ø"/>
            </a:pPr>
            <a:r>
              <a:rPr lang="el-GR" altLang="el-GR" sz="2000" dirty="0">
                <a:solidFill>
                  <a:schemeClr val="bg1"/>
                </a:solidFill>
              </a:rPr>
              <a:t>Στην ενσωμάτωση το πρόγραμμα του σχολείου δεν τροποποιείται, ενώ στην ένταξη η δομή, η διδασκαλία, η χρήση υλικού και προσωπικού και η ομαδοποίηση των μαθητών αναδομείται </a:t>
            </a:r>
          </a:p>
          <a:p>
            <a:pPr>
              <a:buFont typeface="Wingdings" pitchFamily="2" charset="2"/>
              <a:buChar char="Ø"/>
            </a:pPr>
            <a:endParaRPr lang="el-GR" altLang="el-GR" sz="2000" dirty="0">
              <a:solidFill>
                <a:schemeClr val="bg1"/>
              </a:solidFill>
            </a:endParaRPr>
          </a:p>
          <a:p>
            <a:r>
              <a:rPr lang="el-GR" altLang="el-GR" sz="2000" dirty="0" err="1" smtClean="0">
                <a:solidFill>
                  <a:schemeClr val="bg1"/>
                </a:solidFill>
                <a:sym typeface="Wingdings" pitchFamily="2" charset="2"/>
              </a:rPr>
              <a:t>Έτσι</a:t>
            </a:r>
            <a:r>
              <a:rPr lang="el-GR" altLang="el-GR" sz="2000" dirty="0" smtClean="0">
                <a:solidFill>
                  <a:schemeClr val="bg1"/>
                </a:solidFill>
                <a:sym typeface="Wingdings" pitchFamily="2" charset="2"/>
              </a:rPr>
              <a:t> πρέπει να μεταβούμε από </a:t>
            </a:r>
            <a:r>
              <a:rPr lang="el-GR" altLang="el-GR" sz="2000" dirty="0" smtClean="0">
                <a:solidFill>
                  <a:schemeClr val="bg1"/>
                </a:solidFill>
              </a:rPr>
              <a:t>το </a:t>
            </a:r>
            <a:r>
              <a:rPr lang="el-GR" altLang="el-GR" sz="2000" dirty="0">
                <a:solidFill>
                  <a:schemeClr val="bg1"/>
                </a:solidFill>
              </a:rPr>
              <a:t>σχολείο της ενσωμάτωσης στο σχολείο της ένταξης</a:t>
            </a:r>
          </a:p>
          <a:p>
            <a:pPr algn="ctr" eaLnBrk="0" hangingPunct="0"/>
            <a:endParaRPr lang="el-GR" altLang="el-GR"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solidFill>
                  <a:schemeClr val="bg1"/>
                </a:solidFill>
              </a:rPr>
              <a:t>Η αναγκαιότητα της ένταξης</a:t>
            </a:r>
            <a:endParaRPr lang="el-GR" dirty="0">
              <a:solidFill>
                <a:schemeClr val="bg1"/>
              </a:solidFill>
            </a:endParaRPr>
          </a:p>
        </p:txBody>
      </p:sp>
      <p:sp>
        <p:nvSpPr>
          <p:cNvPr id="3" name="2 - Θέση περιεχομένου"/>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eaLnBrk="1" hangingPunct="1"/>
            <a:r>
              <a:rPr lang="el-GR" altLang="el-GR" sz="1800" dirty="0" smtClean="0">
                <a:solidFill>
                  <a:schemeClr val="bg1"/>
                </a:solidFill>
              </a:rPr>
              <a:t>Η ένταξη είναι αναγκαία για τους </a:t>
            </a:r>
            <a:r>
              <a:rPr lang="el-GR" altLang="el-GR" sz="1800" b="1" dirty="0" smtClean="0">
                <a:solidFill>
                  <a:schemeClr val="bg1"/>
                </a:solidFill>
              </a:rPr>
              <a:t>γονεί</a:t>
            </a:r>
            <a:r>
              <a:rPr lang="el-GR" altLang="el-GR" sz="1800" dirty="0" smtClean="0">
                <a:solidFill>
                  <a:schemeClr val="bg1"/>
                </a:solidFill>
              </a:rPr>
              <a:t>ς γιατί:</a:t>
            </a:r>
          </a:p>
          <a:p>
            <a:pPr lvl="1" eaLnBrk="1" hangingPunct="1"/>
            <a:r>
              <a:rPr lang="el-GR" altLang="el-GR" sz="1800" dirty="0" smtClean="0">
                <a:solidFill>
                  <a:schemeClr val="bg1"/>
                </a:solidFill>
              </a:rPr>
              <a:t>Νιώθουν λιγότερο απομονωμένοι </a:t>
            </a:r>
          </a:p>
          <a:p>
            <a:pPr lvl="1" eaLnBrk="1" hangingPunct="1"/>
            <a:r>
              <a:rPr lang="el-GR" altLang="el-GR" sz="1800" dirty="0" smtClean="0">
                <a:solidFill>
                  <a:schemeClr val="bg1"/>
                </a:solidFill>
              </a:rPr>
              <a:t>Νιώθουν ότι κάποιοι εκτιμούν το παιδί τους και το βλέπουν με αξιοπρέπεια</a:t>
            </a:r>
          </a:p>
          <a:p>
            <a:pPr lvl="1" eaLnBrk="1" hangingPunct="1"/>
            <a:r>
              <a:rPr lang="el-GR" altLang="el-GR" sz="1800" dirty="0" smtClean="0">
                <a:solidFill>
                  <a:schemeClr val="bg1"/>
                </a:solidFill>
              </a:rPr>
              <a:t>Κατανοούν την ανομοιογένεια του κοινωνικού συνόλου</a:t>
            </a:r>
          </a:p>
          <a:p>
            <a:pPr lvl="1" eaLnBrk="1" hangingPunct="1"/>
            <a:r>
              <a:rPr lang="el-GR" altLang="el-GR" sz="1800" dirty="0" smtClean="0">
                <a:solidFill>
                  <a:schemeClr val="bg1"/>
                </a:solidFill>
              </a:rPr>
              <a:t>Νιώθουν ότι και στο μέλλον η κοινωνία θα αντιμετωπίσει το παιδί τους με αξιοπρέπεια</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633412"/>
          </a:xfrm>
        </p:spPr>
        <p:txBody>
          <a:bodyPr/>
          <a:lstStyle/>
          <a:p>
            <a:pPr eaLnBrk="1" hangingPunct="1"/>
            <a:r>
              <a:rPr lang="el-GR" altLang="el-GR" sz="3200" dirty="0" smtClean="0">
                <a:solidFill>
                  <a:schemeClr val="bg1"/>
                </a:solidFill>
              </a:rPr>
              <a:t>Η αναγκαιότητα της ένταξης </a:t>
            </a:r>
          </a:p>
        </p:txBody>
      </p:sp>
      <p:sp>
        <p:nvSpPr>
          <p:cNvPr id="19459" name="Rectangle 3"/>
          <p:cNvSpPr>
            <a:spLocks noGrp="1" noChangeArrowheads="1"/>
          </p:cNvSpPr>
          <p:nvPr>
            <p:ph idx="1"/>
          </p:nvPr>
        </p:nvSpPr>
        <p:spPr>
          <a:xfrm>
            <a:off x="457200" y="981075"/>
            <a:ext cx="8229600" cy="5876925"/>
          </a:xfrm>
        </p:spPr>
        <p:style>
          <a:lnRef idx="2">
            <a:schemeClr val="dk1"/>
          </a:lnRef>
          <a:fillRef idx="1">
            <a:schemeClr val="lt1"/>
          </a:fillRef>
          <a:effectRef idx="0">
            <a:schemeClr val="dk1"/>
          </a:effectRef>
          <a:fontRef idx="minor">
            <a:schemeClr val="dk1"/>
          </a:fontRef>
        </p:style>
        <p:txBody>
          <a:bodyPr/>
          <a:lstStyle/>
          <a:p>
            <a:pPr eaLnBrk="1" hangingPunct="1"/>
            <a:r>
              <a:rPr lang="el-GR" altLang="el-GR" sz="1800" dirty="0" smtClean="0">
                <a:solidFill>
                  <a:schemeClr val="bg1"/>
                </a:solidFill>
              </a:rPr>
              <a:t>Η ένταξη είναι αναγκαία για </a:t>
            </a:r>
            <a:r>
              <a:rPr lang="el-GR" altLang="el-GR" sz="1800" b="1" dirty="0" smtClean="0">
                <a:solidFill>
                  <a:schemeClr val="bg1"/>
                </a:solidFill>
              </a:rPr>
              <a:t>τα παιδιά </a:t>
            </a:r>
            <a:r>
              <a:rPr lang="el-GR" altLang="el-GR" sz="1800" dirty="0" smtClean="0">
                <a:solidFill>
                  <a:schemeClr val="bg1"/>
                </a:solidFill>
              </a:rPr>
              <a:t>γιατί:</a:t>
            </a:r>
          </a:p>
          <a:p>
            <a:pPr lvl="1" eaLnBrk="1" hangingPunct="1"/>
            <a:r>
              <a:rPr lang="el-GR" altLang="el-GR" sz="1800" dirty="0" smtClean="0">
                <a:solidFill>
                  <a:schemeClr val="bg1"/>
                </a:solidFill>
              </a:rPr>
              <a:t>Μαθαίνουν ότι όλοι είναι διαφορετικοί και μοναδικοί, ακόμα και οι ίδιοι</a:t>
            </a:r>
          </a:p>
          <a:p>
            <a:pPr lvl="1" eaLnBrk="1" hangingPunct="1"/>
            <a:r>
              <a:rPr lang="el-GR" altLang="el-GR" sz="1800" dirty="0" smtClean="0">
                <a:solidFill>
                  <a:schemeClr val="bg1"/>
                </a:solidFill>
              </a:rPr>
              <a:t>Όλοι μπορούν να ωφεληθούν από ένα πρόγραμμα διδασκαλίας που σχεδιάζεται με βάση της διαφορετικές ανάγκες των παιδιών</a:t>
            </a:r>
          </a:p>
          <a:p>
            <a:pPr lvl="1" eaLnBrk="1" hangingPunct="1"/>
            <a:r>
              <a:rPr lang="el-GR" altLang="el-GR" sz="1800" dirty="0" smtClean="0">
                <a:solidFill>
                  <a:schemeClr val="bg1"/>
                </a:solidFill>
              </a:rPr>
              <a:t>Νιώθουν ως μέλη ενός κοινωνικού συνόλου που τους αποδέχεται- βιώνουν ισότητα και ίσες ευκαιρίες</a:t>
            </a:r>
          </a:p>
          <a:p>
            <a:pPr lvl="1" eaLnBrk="1" hangingPunct="1"/>
            <a:r>
              <a:rPr lang="el-GR" altLang="el-GR" sz="1800" dirty="0" smtClean="0">
                <a:solidFill>
                  <a:schemeClr val="bg1"/>
                </a:solidFill>
              </a:rPr>
              <a:t>Μαθαίνουν να συμβιώνουν με διαφορετικούς ανθρώπους</a:t>
            </a:r>
          </a:p>
          <a:p>
            <a:pPr lvl="1" eaLnBrk="1" hangingPunct="1"/>
            <a:r>
              <a:rPr lang="el-GR" altLang="el-GR" sz="1800" dirty="0" smtClean="0">
                <a:solidFill>
                  <a:schemeClr val="bg1"/>
                </a:solidFill>
              </a:rPr>
              <a:t>Ενδυναμώνεται το </a:t>
            </a:r>
            <a:r>
              <a:rPr lang="el-GR" altLang="el-GR" sz="1800" dirty="0" err="1" smtClean="0">
                <a:solidFill>
                  <a:schemeClr val="bg1"/>
                </a:solidFill>
              </a:rPr>
              <a:t>αυτοσυναίσθημά</a:t>
            </a:r>
            <a:r>
              <a:rPr lang="el-GR" altLang="el-GR" sz="1800" dirty="0" smtClean="0">
                <a:solidFill>
                  <a:schemeClr val="bg1"/>
                </a:solidFill>
              </a:rPr>
              <a:t> τους</a:t>
            </a:r>
          </a:p>
          <a:p>
            <a:pPr eaLnBrk="1" hangingPunct="1"/>
            <a:r>
              <a:rPr lang="el-GR" altLang="el-GR" sz="1800" dirty="0" smtClean="0">
                <a:solidFill>
                  <a:schemeClr val="bg1"/>
                </a:solidFill>
              </a:rPr>
              <a:t>Η ένταξη είναι αναγκαία </a:t>
            </a:r>
            <a:r>
              <a:rPr lang="el-GR" altLang="el-GR" sz="1800" b="1" dirty="0" smtClean="0">
                <a:solidFill>
                  <a:schemeClr val="bg1"/>
                </a:solidFill>
              </a:rPr>
              <a:t>για τους εκπαιδευτικούς </a:t>
            </a:r>
            <a:r>
              <a:rPr lang="el-GR" altLang="el-GR" sz="1800" dirty="0" smtClean="0">
                <a:solidFill>
                  <a:schemeClr val="bg1"/>
                </a:solidFill>
              </a:rPr>
              <a:t>γιατί:</a:t>
            </a:r>
          </a:p>
          <a:p>
            <a:pPr lvl="2" eaLnBrk="1" hangingPunct="1"/>
            <a:r>
              <a:rPr lang="el-GR" altLang="el-GR" sz="1800" dirty="0" smtClean="0">
                <a:solidFill>
                  <a:schemeClr val="bg1"/>
                </a:solidFill>
              </a:rPr>
              <a:t>Εξελίσσονται επαγγελματικά αφού μαθαίνουν να εκπαιδεύουν παιδιά με διαφορετικές ανάγκες</a:t>
            </a:r>
          </a:p>
          <a:p>
            <a:pPr lvl="2" eaLnBrk="1" hangingPunct="1"/>
            <a:r>
              <a:rPr lang="el-GR" altLang="el-GR" sz="1800" dirty="0" smtClean="0">
                <a:solidFill>
                  <a:schemeClr val="bg1"/>
                </a:solidFill>
              </a:rPr>
              <a:t>Επεκτείνουν τις γνώσεις τους αφού συνεργάζονται με το ειδικό επιστημονικό προσωπικό του σχολείου</a:t>
            </a:r>
          </a:p>
          <a:p>
            <a:pPr lvl="2" eaLnBrk="1" hangingPunct="1"/>
            <a:r>
              <a:rPr lang="el-GR" altLang="el-GR" sz="1800" dirty="0" smtClean="0">
                <a:solidFill>
                  <a:schemeClr val="bg1"/>
                </a:solidFill>
              </a:rPr>
              <a:t>Μαθαίνουν να εργάζονται ομαδικά με συναδέλφους και γονείς</a:t>
            </a:r>
          </a:p>
          <a:p>
            <a:pPr lvl="2" eaLnBrk="1" hangingPunct="1"/>
            <a:r>
              <a:rPr lang="el-GR" altLang="el-GR" sz="1800" dirty="0" smtClean="0">
                <a:solidFill>
                  <a:schemeClr val="bg1"/>
                </a:solidFill>
              </a:rPr>
              <a:t>Βιώνουν ικανοποίηση, αφού βοηθούν παιδιά και γονείς που έχουν πραγματική ανάγκη</a:t>
            </a:r>
          </a:p>
          <a:p>
            <a:pPr lvl="1" eaLnBrk="1" hangingPunct="1"/>
            <a:endParaRPr lang="el-GR" altLang="el-GR"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l-GR" altLang="el-GR" sz="3200" dirty="0" smtClean="0">
                <a:solidFill>
                  <a:schemeClr val="bg1"/>
                </a:solidFill>
              </a:rPr>
              <a:t>Περιεχόμενο μαθήματος</a:t>
            </a:r>
          </a:p>
        </p:txBody>
      </p:sp>
      <p:sp>
        <p:nvSpPr>
          <p:cNvPr id="4099" name="Rectangle 3"/>
          <p:cNvSpPr>
            <a:spLocks noGrp="1" noChangeArrowheads="1"/>
          </p:cNvSpPr>
          <p:nvPr>
            <p:ph idx="1"/>
          </p:nvPr>
        </p:nvSpPr>
        <p:spPr>
          <a:xfrm>
            <a:off x="468313" y="1196975"/>
            <a:ext cx="8229600" cy="4525963"/>
          </a:xfrm>
        </p:spPr>
        <p:style>
          <a:lnRef idx="2">
            <a:schemeClr val="dk1"/>
          </a:lnRef>
          <a:fillRef idx="1">
            <a:schemeClr val="lt1"/>
          </a:fillRef>
          <a:effectRef idx="0">
            <a:schemeClr val="dk1"/>
          </a:effectRef>
          <a:fontRef idx="minor">
            <a:schemeClr val="dk1"/>
          </a:fontRef>
        </p:style>
        <p:txBody>
          <a:bodyPr>
            <a:normAutofit lnSpcReduction="10000"/>
          </a:bodyPr>
          <a:lstStyle/>
          <a:p>
            <a:pPr marL="609600" indent="-609600" eaLnBrk="1" hangingPunct="1">
              <a:buFontTx/>
              <a:buNone/>
            </a:pPr>
            <a:r>
              <a:rPr lang="en-US" altLang="el-GR" sz="2000" dirty="0" smtClean="0"/>
              <a:t>1</a:t>
            </a:r>
            <a:r>
              <a:rPr lang="en-US" altLang="el-GR" sz="2000" dirty="0" smtClean="0">
                <a:solidFill>
                  <a:schemeClr val="bg1"/>
                </a:solidFill>
              </a:rPr>
              <a:t>. </a:t>
            </a:r>
            <a:r>
              <a:rPr lang="el-GR" altLang="el-GR" sz="2000" dirty="0" smtClean="0">
                <a:solidFill>
                  <a:schemeClr val="bg1"/>
                </a:solidFill>
              </a:rPr>
              <a:t>ΟΡΙΣΜΟΣ- ΒΑΣΙΚΑ ΧΑΡΑΚΤΗΡΙΣΤΙΚΑ - ΑΝΑΓΚΑΙΟΤΗΤΑ</a:t>
            </a:r>
            <a:endParaRPr lang="en-US" altLang="el-GR" sz="2000" dirty="0" smtClean="0">
              <a:solidFill>
                <a:schemeClr val="bg1"/>
              </a:solidFill>
            </a:endParaRPr>
          </a:p>
          <a:p>
            <a:pPr marL="609600" indent="-609600" eaLnBrk="1" hangingPunct="1">
              <a:buFontTx/>
              <a:buAutoNum type="arabicPeriod" startAt="2"/>
            </a:pPr>
            <a:r>
              <a:rPr lang="el-GR" altLang="el-GR" sz="2000" dirty="0" smtClean="0">
                <a:solidFill>
                  <a:schemeClr val="bg1"/>
                </a:solidFill>
              </a:rPr>
              <a:t>ΤΑ ΔΙΚΑΙΩΜΑΤΑ ΤΟΥ ΑΝΑΠΗΡΟΥ ΠΑΙΔΙΟΥ</a:t>
            </a:r>
            <a:br>
              <a:rPr lang="el-GR" altLang="el-GR" sz="2000" dirty="0" smtClean="0">
                <a:solidFill>
                  <a:schemeClr val="bg1"/>
                </a:solidFill>
              </a:rPr>
            </a:br>
            <a:r>
              <a:rPr lang="el-GR" altLang="el-GR" sz="2000" dirty="0" smtClean="0">
                <a:solidFill>
                  <a:schemeClr val="bg1"/>
                </a:solidFill>
              </a:rPr>
              <a:t>Ίσες ευκαιρίες-κοινωνική δικαιοσύνη- πλήρης συμμετοχή</a:t>
            </a:r>
          </a:p>
          <a:p>
            <a:pPr marL="609600" indent="-609600" eaLnBrk="1" hangingPunct="1">
              <a:buFontTx/>
              <a:buNone/>
            </a:pPr>
            <a:r>
              <a:rPr lang="en-US" altLang="el-GR" sz="2000" dirty="0" smtClean="0">
                <a:solidFill>
                  <a:schemeClr val="bg1"/>
                </a:solidFill>
              </a:rPr>
              <a:t>3. </a:t>
            </a:r>
            <a:r>
              <a:rPr lang="el-GR" altLang="el-GR" sz="2000" dirty="0" smtClean="0">
                <a:solidFill>
                  <a:schemeClr val="bg1"/>
                </a:solidFill>
              </a:rPr>
              <a:t>ΕΚΠΑΙΔΕΥΤΙΚΗ ΠΟΛΙΤΙΚΗ ΚΑΙ ΕΝΤΑΞΗ</a:t>
            </a:r>
          </a:p>
          <a:p>
            <a:pPr marL="609600" indent="-609600" eaLnBrk="1" hangingPunct="1">
              <a:buFontTx/>
              <a:buNone/>
            </a:pPr>
            <a:r>
              <a:rPr lang="en-US" altLang="el-GR" sz="2000" dirty="0" smtClean="0">
                <a:solidFill>
                  <a:schemeClr val="bg1"/>
                </a:solidFill>
              </a:rPr>
              <a:t>	</a:t>
            </a:r>
            <a:r>
              <a:rPr lang="el-GR" altLang="el-GR" sz="2000" dirty="0" smtClean="0">
                <a:solidFill>
                  <a:schemeClr val="bg1"/>
                </a:solidFill>
              </a:rPr>
              <a:t>Νομοθεσία και θεσμοί</a:t>
            </a:r>
          </a:p>
          <a:p>
            <a:pPr marL="609600" indent="-609600" eaLnBrk="1" hangingPunct="1">
              <a:buFontTx/>
              <a:buNone/>
            </a:pPr>
            <a:r>
              <a:rPr lang="en-US" altLang="el-GR" sz="2000" dirty="0" smtClean="0">
                <a:solidFill>
                  <a:schemeClr val="bg1"/>
                </a:solidFill>
              </a:rPr>
              <a:t>4. </a:t>
            </a:r>
            <a:r>
              <a:rPr lang="el-GR" altLang="el-GR" sz="2000" dirty="0" smtClean="0">
                <a:solidFill>
                  <a:schemeClr val="bg1"/>
                </a:solidFill>
              </a:rPr>
              <a:t>ΙΑΤΡΙΚΟ </a:t>
            </a:r>
            <a:r>
              <a:rPr lang="en-US" altLang="el-GR" sz="2000" dirty="0" smtClean="0">
                <a:solidFill>
                  <a:schemeClr val="bg1"/>
                </a:solidFill>
              </a:rPr>
              <a:t>VS </a:t>
            </a:r>
            <a:r>
              <a:rPr lang="el-GR" altLang="el-GR" sz="2000" dirty="0" smtClean="0">
                <a:solidFill>
                  <a:schemeClr val="bg1"/>
                </a:solidFill>
              </a:rPr>
              <a:t>ΕΚΠΑΙΔΕΥΤΙΚΟ ΜΟΝΤΕΛΟ ΔΙΑΧΕΙΡΙΣΗΣ ΤΩΝ ΕΙΔΙΚΩΝ ΑΝΑΓΚΩΝ</a:t>
            </a:r>
          </a:p>
          <a:p>
            <a:pPr marL="609600" indent="-609600" eaLnBrk="1" hangingPunct="1">
              <a:buFontTx/>
              <a:buNone/>
            </a:pPr>
            <a:r>
              <a:rPr lang="en-US" altLang="el-GR" sz="2000" dirty="0" smtClean="0">
                <a:solidFill>
                  <a:schemeClr val="bg1"/>
                </a:solidFill>
              </a:rPr>
              <a:t>5. </a:t>
            </a:r>
            <a:r>
              <a:rPr lang="el-GR" altLang="el-GR" sz="2000" dirty="0" smtClean="0">
                <a:solidFill>
                  <a:schemeClr val="bg1"/>
                </a:solidFill>
              </a:rPr>
              <a:t>ΜΟΡΦΕΣ ΚΑΙ ΕΠΙΠΕΔΑ ΕΝΤΑΞΗΣ</a:t>
            </a:r>
          </a:p>
          <a:p>
            <a:pPr marL="609600" indent="-609600" eaLnBrk="1" hangingPunct="1">
              <a:buFontTx/>
              <a:buNone/>
            </a:pPr>
            <a:r>
              <a:rPr lang="en-US" altLang="el-GR" sz="2000" dirty="0" smtClean="0">
                <a:solidFill>
                  <a:schemeClr val="bg1"/>
                </a:solidFill>
              </a:rPr>
              <a:t>6. </a:t>
            </a:r>
            <a:r>
              <a:rPr lang="el-GR" altLang="el-GR" sz="2000" dirty="0" smtClean="0">
                <a:solidFill>
                  <a:schemeClr val="bg1"/>
                </a:solidFill>
              </a:rPr>
              <a:t>ΕΝΤΑΞΗ ΚΑΙ ΔΙΕΠΙΣΤΗΜΟΝΙΚΗ ΣΥΝΕΡΓΑΣΙΑ</a:t>
            </a:r>
            <a:endParaRPr lang="en-US" altLang="el-GR" sz="2000" dirty="0" smtClean="0">
              <a:solidFill>
                <a:schemeClr val="bg1"/>
              </a:solidFill>
            </a:endParaRPr>
          </a:p>
          <a:p>
            <a:pPr marL="609600" indent="-609600" eaLnBrk="1" hangingPunct="1">
              <a:buFontTx/>
              <a:buNone/>
            </a:pPr>
            <a:r>
              <a:rPr lang="en-US" altLang="el-GR" sz="2000" dirty="0" smtClean="0">
                <a:solidFill>
                  <a:schemeClr val="bg1"/>
                </a:solidFill>
              </a:rPr>
              <a:t>7. </a:t>
            </a:r>
            <a:r>
              <a:rPr lang="el-GR" altLang="el-GR" sz="2000" dirty="0" smtClean="0">
                <a:solidFill>
                  <a:schemeClr val="bg1"/>
                </a:solidFill>
              </a:rPr>
              <a:t>Η ΔΙΑΦΟΡΟΠΟΙΗΣΗ ΣΤΗΝ ΤΑΞΗ</a:t>
            </a:r>
            <a:endParaRPr lang="en-US" altLang="el-GR" sz="2000" dirty="0" smtClean="0">
              <a:solidFill>
                <a:schemeClr val="bg1"/>
              </a:solidFill>
            </a:endParaRPr>
          </a:p>
          <a:p>
            <a:pPr marL="609600" indent="-609600" eaLnBrk="1" hangingPunct="1">
              <a:buFontTx/>
              <a:buNone/>
            </a:pPr>
            <a:r>
              <a:rPr lang="en-US" altLang="el-GR" sz="2000" dirty="0" smtClean="0">
                <a:solidFill>
                  <a:schemeClr val="bg1"/>
                </a:solidFill>
              </a:rPr>
              <a:t>8. </a:t>
            </a:r>
            <a:r>
              <a:rPr lang="el-GR" altLang="el-GR" sz="2000" dirty="0" smtClean="0">
                <a:solidFill>
                  <a:schemeClr val="bg1"/>
                </a:solidFill>
              </a:rPr>
              <a:t>ΕΝΤΑΞΗ ΚΑΙ Ε.Ε.Π. </a:t>
            </a:r>
            <a:endParaRPr lang="en-US" altLang="el-GR" sz="2000" dirty="0" smtClean="0">
              <a:solidFill>
                <a:schemeClr val="bg1"/>
              </a:solidFill>
            </a:endParaRPr>
          </a:p>
          <a:p>
            <a:pPr marL="609600" indent="-609600" eaLnBrk="1" hangingPunct="1">
              <a:buFontTx/>
              <a:buNone/>
            </a:pPr>
            <a:r>
              <a:rPr lang="en-US" altLang="el-GR" sz="2000" dirty="0" smtClean="0">
                <a:solidFill>
                  <a:schemeClr val="bg1"/>
                </a:solidFill>
              </a:rPr>
              <a:t>9. </a:t>
            </a:r>
            <a:r>
              <a:rPr lang="el-GR" altLang="el-GR" sz="2000" dirty="0" smtClean="0">
                <a:solidFill>
                  <a:schemeClr val="bg1"/>
                </a:solidFill>
              </a:rPr>
              <a:t>ΕΝΤΑΞΗ ΚΑΙ ΑΛΛΗΛΕΠΙΔΡΑΣΤΙΚΕΣ ΕΚΠΑΙΔΕΥΤΙΚΕΣ ΠΡΟΣΕΓΓΙΣΕΙΣ </a:t>
            </a:r>
          </a:p>
          <a:p>
            <a:pPr marL="609600" indent="-609600" eaLnBrk="1" hangingPunct="1">
              <a:buFontTx/>
              <a:buNone/>
            </a:pPr>
            <a:endParaRPr lang="el-GR" altLang="el-GR" sz="20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lstStyle/>
          <a:p>
            <a:r>
              <a:rPr lang="el-GR" sz="2800" b="1" dirty="0" smtClean="0">
                <a:solidFill>
                  <a:srgbClr val="7030A0"/>
                </a:solidFill>
              </a:rPr>
              <a:t>Η ένταξη…</a:t>
            </a:r>
            <a:endParaRPr lang="el-GR" sz="2800" dirty="0" smtClean="0"/>
          </a:p>
        </p:txBody>
      </p:sp>
      <p:sp>
        <p:nvSpPr>
          <p:cNvPr id="11267" name="2 - Θέση περιεχομένου"/>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buFont typeface="Wingdings" pitchFamily="2" charset="2"/>
              <a:buChar char="Ø"/>
            </a:pPr>
            <a:r>
              <a:rPr lang="el-GR" sz="2400" dirty="0" smtClean="0">
                <a:solidFill>
                  <a:srgbClr val="7030A0"/>
                </a:solidFill>
              </a:rPr>
              <a:t>Δεν απευθύνεται μόνο στους μαθητές με ΕΕΑ αλλά στοχεύει στην δημιουργία ενός περιβάλλοντος που να δέχεται τις ιδιαιτερότητες και να προωθεί την ακαδημαϊκή και κοινωνική πρόοδο για ΌΛΑ τα παιδιά  </a:t>
            </a:r>
          </a:p>
          <a:p>
            <a:pPr>
              <a:buFont typeface="Wingdings" pitchFamily="2" charset="2"/>
              <a:buChar char="Ø"/>
            </a:pPr>
            <a:r>
              <a:rPr lang="el-GR" sz="2400" dirty="0" smtClean="0">
                <a:solidFill>
                  <a:srgbClr val="7030A0"/>
                </a:solidFill>
              </a:rPr>
              <a:t>Δεν καταργεί τις πραγματικές δυσκολίες που αντιμετωπίζει ο μαθητής με ΕΕΑ αλλά καταργεί την διαχωριστική γραμμή μεταξύ των μαθητών με και χωρίς ΕΕΑ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 Θέση περιεχομένου"/>
          <p:cNvSpPr>
            <a:spLocks noGrp="1"/>
          </p:cNvSpPr>
          <p:nvPr>
            <p:ph idx="1"/>
          </p:nvPr>
        </p:nvSpPr>
        <p:spPr>
          <a:xfrm>
            <a:off x="381000" y="228600"/>
            <a:ext cx="8305800" cy="5897563"/>
          </a:xfrm>
        </p:spPr>
        <p:style>
          <a:lnRef idx="2">
            <a:schemeClr val="dk1"/>
          </a:lnRef>
          <a:fillRef idx="1">
            <a:schemeClr val="lt1"/>
          </a:fillRef>
          <a:effectRef idx="0">
            <a:schemeClr val="dk1"/>
          </a:effectRef>
          <a:fontRef idx="minor">
            <a:schemeClr val="dk1"/>
          </a:fontRef>
        </p:style>
        <p:txBody>
          <a:bodyPr>
            <a:normAutofit lnSpcReduction="10000"/>
          </a:bodyPr>
          <a:lstStyle/>
          <a:p>
            <a:pPr>
              <a:buNone/>
            </a:pPr>
            <a:endParaRPr lang="el-GR" sz="2400" dirty="0" smtClean="0">
              <a:solidFill>
                <a:srgbClr val="7030A0"/>
              </a:solidFill>
            </a:endParaRPr>
          </a:p>
          <a:p>
            <a:pPr>
              <a:buNone/>
            </a:pPr>
            <a:endParaRPr lang="el-GR" sz="2400" dirty="0" smtClean="0">
              <a:solidFill>
                <a:srgbClr val="7030A0"/>
              </a:solidFill>
            </a:endParaRPr>
          </a:p>
          <a:p>
            <a:pPr>
              <a:buNone/>
            </a:pPr>
            <a:r>
              <a:rPr lang="el-GR" sz="2400" dirty="0" smtClean="0">
                <a:solidFill>
                  <a:srgbClr val="7030A0"/>
                </a:solidFill>
              </a:rPr>
              <a:t>Η ένταξη πρέπει να αναπτυχθεί ως </a:t>
            </a:r>
            <a:r>
              <a:rPr lang="el-GR" sz="2400" b="1" i="1" dirty="0" smtClean="0">
                <a:solidFill>
                  <a:srgbClr val="7030A0"/>
                </a:solidFill>
              </a:rPr>
              <a:t>κουλτούρα</a:t>
            </a:r>
            <a:r>
              <a:rPr lang="el-GR" sz="2400" dirty="0" smtClean="0">
                <a:solidFill>
                  <a:srgbClr val="7030A0"/>
                </a:solidFill>
              </a:rPr>
              <a:t> μέσα από την εκπαιδευτική κοινότητα σε συνεργασία με γονείς, επαγγελματίες, κοινωνικούς φορείς, και δεν ταυτίζεται με το μοντέλο του «ειδικού» που επιβάλλεται σε μαθητές, γονείς και εκπαιδευτικούς</a:t>
            </a:r>
            <a:r>
              <a:rPr lang="el-GR" sz="1600" dirty="0" smtClean="0">
                <a:solidFill>
                  <a:srgbClr val="7030A0"/>
                </a:solidFill>
              </a:rPr>
              <a:t>.</a:t>
            </a:r>
          </a:p>
          <a:p>
            <a:pPr>
              <a:buFontTx/>
              <a:buNone/>
            </a:pPr>
            <a:endParaRPr lang="el-GR" sz="1600" dirty="0" smtClean="0">
              <a:solidFill>
                <a:srgbClr val="7030A0"/>
              </a:solidFill>
            </a:endParaRPr>
          </a:p>
          <a:p>
            <a:pPr>
              <a:buFontTx/>
              <a:buNone/>
            </a:pPr>
            <a:endParaRPr lang="el-GR" sz="1600" dirty="0" smtClean="0">
              <a:solidFill>
                <a:srgbClr val="7030A0"/>
              </a:solidFill>
            </a:endParaRPr>
          </a:p>
          <a:p>
            <a:pPr>
              <a:buFontTx/>
              <a:buNone/>
            </a:pPr>
            <a:endParaRPr lang="el-GR" sz="1600" dirty="0" smtClean="0">
              <a:solidFill>
                <a:srgbClr val="7030A0"/>
              </a:solidFill>
            </a:endParaRPr>
          </a:p>
          <a:p>
            <a:pPr>
              <a:buFontTx/>
              <a:buNone/>
            </a:pPr>
            <a:endParaRPr lang="el-GR" sz="1600" dirty="0" smtClean="0">
              <a:solidFill>
                <a:srgbClr val="7030A0"/>
              </a:solidFill>
            </a:endParaRPr>
          </a:p>
          <a:p>
            <a:pPr>
              <a:buFontTx/>
              <a:buNone/>
            </a:pPr>
            <a:endParaRPr lang="el-GR" sz="1600" dirty="0" smtClean="0">
              <a:solidFill>
                <a:srgbClr val="7030A0"/>
              </a:solidFill>
            </a:endParaRPr>
          </a:p>
          <a:p>
            <a:pPr>
              <a:buFontTx/>
              <a:buNone/>
            </a:pPr>
            <a:endParaRPr lang="el-GR" sz="1600" dirty="0" smtClean="0">
              <a:solidFill>
                <a:srgbClr val="7030A0"/>
              </a:solidFill>
            </a:endParaRPr>
          </a:p>
          <a:p>
            <a:pPr>
              <a:buFontTx/>
              <a:buNone/>
            </a:pPr>
            <a:endParaRPr lang="el-GR" sz="1600" dirty="0" smtClean="0">
              <a:solidFill>
                <a:srgbClr val="7030A0"/>
              </a:solidFill>
            </a:endParaRPr>
          </a:p>
          <a:p>
            <a:pPr>
              <a:buFontTx/>
              <a:buNone/>
            </a:pPr>
            <a:endParaRPr lang="el-GR" sz="1600" dirty="0" smtClean="0">
              <a:solidFill>
                <a:srgbClr val="7030A0"/>
              </a:solidFill>
            </a:endParaRPr>
          </a:p>
          <a:p>
            <a:pPr>
              <a:buFontTx/>
              <a:buNone/>
            </a:pPr>
            <a:endParaRPr lang="el-GR" sz="1600" dirty="0" smtClean="0">
              <a:solidFill>
                <a:srgbClr val="7030A0"/>
              </a:solidFill>
            </a:endParaRPr>
          </a:p>
          <a:p>
            <a:pPr>
              <a:buFontTx/>
              <a:buNone/>
            </a:pPr>
            <a:endParaRPr lang="el-GR" sz="1600" dirty="0" smtClean="0">
              <a:solidFill>
                <a:srgbClr val="7030A0"/>
              </a:solidFill>
            </a:endParaRPr>
          </a:p>
          <a:p>
            <a:pPr>
              <a:buFontTx/>
              <a:buNone/>
            </a:pPr>
            <a:endParaRPr lang="el-GR" sz="1600" dirty="0" smtClean="0">
              <a:solidFill>
                <a:srgbClr val="7030A0"/>
              </a:solidFill>
            </a:endParaRPr>
          </a:p>
          <a:p>
            <a:pPr>
              <a:buFontTx/>
              <a:buNone/>
            </a:pPr>
            <a:r>
              <a:rPr lang="el-GR" sz="1600" dirty="0" smtClean="0">
                <a:solidFill>
                  <a:srgbClr val="7030A0"/>
                </a:solidFill>
              </a:rPr>
              <a:t>(</a:t>
            </a:r>
            <a:r>
              <a:rPr lang="el-GR" sz="1600" dirty="0" err="1" smtClean="0">
                <a:solidFill>
                  <a:srgbClr val="7030A0"/>
                </a:solidFill>
              </a:rPr>
              <a:t>Κουρκούτας</a:t>
            </a:r>
            <a:r>
              <a:rPr lang="el-GR" sz="1600" dirty="0" smtClean="0">
                <a:solidFill>
                  <a:srgbClr val="7030A0"/>
                </a:solidFill>
              </a:rPr>
              <a:t>, 2011)</a:t>
            </a:r>
          </a:p>
          <a:p>
            <a:pPr>
              <a:buFont typeface="Wingdings" pitchFamily="2" charset="2"/>
              <a:buChar char="Ø"/>
            </a:pPr>
            <a:endParaRPr lang="el-GR" sz="1600" dirty="0" smtClean="0">
              <a:solidFill>
                <a:srgbClr val="7030A0"/>
              </a:solidFill>
            </a:endParaRPr>
          </a:p>
          <a:p>
            <a:endParaRPr lang="el-GR" sz="1600" dirty="0" smtClean="0"/>
          </a:p>
          <a:p>
            <a:endParaRPr lang="el-GR" sz="1600" dirty="0" smtClean="0">
              <a:solidFill>
                <a:srgbClr val="7030A0"/>
              </a:solidFill>
            </a:endParaRPr>
          </a:p>
          <a:p>
            <a:endParaRPr lang="el-GR"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l-GR" sz="2800" b="1" dirty="0" err="1" smtClean="0">
                <a:solidFill>
                  <a:srgbClr val="7030A0"/>
                </a:solidFill>
              </a:rPr>
              <a:t>Αναλυτικά……Σκοποί</a:t>
            </a:r>
            <a:r>
              <a:rPr lang="el-GR" sz="2800" b="1" dirty="0" smtClean="0">
                <a:solidFill>
                  <a:srgbClr val="7030A0"/>
                </a:solidFill>
              </a:rPr>
              <a:t> της Ενταξιακής Εκπαίδευσης </a:t>
            </a:r>
          </a:p>
        </p:txBody>
      </p:sp>
      <p:sp>
        <p:nvSpPr>
          <p:cNvPr id="13315" name="Rectangle 3"/>
          <p:cNvSpPr>
            <a:spLocks noGrp="1" noChangeArrowheads="1"/>
          </p:cNvSpPr>
          <p:nvPr>
            <p:ph idx="1"/>
          </p:nvPr>
        </p:nvSpPr>
        <p:spPr/>
        <p:style>
          <a:lnRef idx="2">
            <a:schemeClr val="dk1"/>
          </a:lnRef>
          <a:fillRef idx="1">
            <a:schemeClr val="lt1"/>
          </a:fillRef>
          <a:effectRef idx="0">
            <a:schemeClr val="dk1"/>
          </a:effectRef>
          <a:fontRef idx="minor">
            <a:schemeClr val="dk1"/>
          </a:fontRef>
        </p:style>
        <p:txBody>
          <a:bodyPr/>
          <a:lstStyle/>
          <a:p>
            <a:pPr eaLnBrk="1" hangingPunct="1">
              <a:lnSpc>
                <a:spcPct val="90000"/>
              </a:lnSpc>
            </a:pPr>
            <a:r>
              <a:rPr lang="el-GR" sz="2800" dirty="0" smtClean="0">
                <a:solidFill>
                  <a:srgbClr val="7030A0"/>
                </a:solidFill>
              </a:rPr>
              <a:t>Κοινωνική πρόοδος </a:t>
            </a:r>
          </a:p>
          <a:p>
            <a:pPr eaLnBrk="1" hangingPunct="1">
              <a:lnSpc>
                <a:spcPct val="90000"/>
              </a:lnSpc>
            </a:pPr>
            <a:endParaRPr lang="el-GR" sz="2800" dirty="0" smtClean="0">
              <a:solidFill>
                <a:srgbClr val="7030A0"/>
              </a:solidFill>
            </a:endParaRPr>
          </a:p>
          <a:p>
            <a:pPr eaLnBrk="1" hangingPunct="1">
              <a:lnSpc>
                <a:spcPct val="90000"/>
              </a:lnSpc>
            </a:pPr>
            <a:r>
              <a:rPr lang="el-GR" sz="2800" dirty="0" smtClean="0">
                <a:solidFill>
                  <a:srgbClr val="7030A0"/>
                </a:solidFill>
              </a:rPr>
              <a:t>Ακαδημαϊκή πρόοδος</a:t>
            </a:r>
          </a:p>
          <a:p>
            <a:pPr eaLnBrk="1" hangingPunct="1">
              <a:lnSpc>
                <a:spcPct val="90000"/>
              </a:lnSpc>
            </a:pPr>
            <a:r>
              <a:rPr lang="el-GR" sz="2800" dirty="0" smtClean="0">
                <a:solidFill>
                  <a:srgbClr val="7030A0"/>
                </a:solidFill>
              </a:rPr>
              <a:t>Επαγγελματική ένταξη</a:t>
            </a:r>
          </a:p>
          <a:p>
            <a:pPr eaLnBrk="1" hangingPunct="1">
              <a:lnSpc>
                <a:spcPct val="90000"/>
              </a:lnSpc>
            </a:pPr>
            <a:r>
              <a:rPr lang="el-GR" sz="2800" dirty="0" smtClean="0">
                <a:solidFill>
                  <a:srgbClr val="7030A0"/>
                </a:solidFill>
              </a:rPr>
              <a:t>Κοινωνική εξέλιξη στην ενήλικη ζωή</a:t>
            </a:r>
          </a:p>
          <a:p>
            <a:pPr eaLnBrk="1" hangingPunct="1">
              <a:lnSpc>
                <a:spcPct val="90000"/>
              </a:lnSpc>
            </a:pPr>
            <a:r>
              <a:rPr lang="el-GR" sz="2800" dirty="0" smtClean="0">
                <a:solidFill>
                  <a:srgbClr val="7030A0"/>
                </a:solidFill>
              </a:rPr>
              <a:t>Ολοκληρωμένη ψυχοσυναισθηματική ανάπτυξη</a:t>
            </a:r>
            <a:endParaRPr lang="el-GR" sz="2800" dirty="0" smtClean="0">
              <a:solidFill>
                <a:schemeClr val="accent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 Θέση περιεχομένου"/>
          <p:cNvSpPr>
            <a:spLocks noGrp="1"/>
          </p:cNvSpPr>
          <p:nvPr>
            <p:ph idx="1"/>
          </p:nvPr>
        </p:nvSpPr>
        <p:spPr>
          <a:xfrm>
            <a:off x="381000" y="0"/>
            <a:ext cx="8305800" cy="6126163"/>
          </a:xfrm>
        </p:spPr>
        <p:style>
          <a:lnRef idx="2">
            <a:schemeClr val="dk1"/>
          </a:lnRef>
          <a:fillRef idx="1">
            <a:schemeClr val="lt1"/>
          </a:fillRef>
          <a:effectRef idx="0">
            <a:schemeClr val="dk1"/>
          </a:effectRef>
          <a:fontRef idx="minor">
            <a:schemeClr val="dk1"/>
          </a:fontRef>
        </p:style>
        <p:txBody>
          <a:bodyPr/>
          <a:lstStyle/>
          <a:p>
            <a:pPr eaLnBrk="1" hangingPunct="1"/>
            <a:r>
              <a:rPr lang="el-GR" dirty="0" smtClean="0">
                <a:solidFill>
                  <a:schemeClr val="bg1"/>
                </a:solidFill>
              </a:rPr>
              <a:t>Δεν μεταφέρονται ειδικά εκπαιδευτικά προγράμματα αυτούσια για τα παιδιά με ΕΕΑ </a:t>
            </a:r>
          </a:p>
          <a:p>
            <a:pPr eaLnBrk="1" hangingPunct="1"/>
            <a:r>
              <a:rPr lang="el-GR" dirty="0" smtClean="0">
                <a:solidFill>
                  <a:schemeClr val="bg1"/>
                </a:solidFill>
              </a:rPr>
              <a:t>Λαμβάνει χώρα σε ένα σχολείο έτοιμο να </a:t>
            </a:r>
            <a:r>
              <a:rPr lang="el-GR" dirty="0" err="1" smtClean="0">
                <a:solidFill>
                  <a:schemeClr val="bg1"/>
                </a:solidFill>
              </a:rPr>
              <a:t>διαφοροποιησει</a:t>
            </a:r>
            <a:r>
              <a:rPr lang="el-GR" dirty="0" smtClean="0">
                <a:solidFill>
                  <a:schemeClr val="bg1"/>
                </a:solidFill>
              </a:rPr>
              <a:t> το ΑΠ για τα παιδιά με ΕΕΑ αλλά να μην το διαχωρίσει </a:t>
            </a:r>
          </a:p>
          <a:p>
            <a:pPr eaLnBrk="1" hangingPunct="1"/>
            <a:r>
              <a:rPr lang="el-GR" dirty="0" smtClean="0">
                <a:solidFill>
                  <a:schemeClr val="bg1"/>
                </a:solidFill>
              </a:rPr>
              <a:t>Δεν προωθεί την εξατομίκευση αλλά την διαφοροποίηση για ΌΛΑ τα παιδιά</a:t>
            </a:r>
          </a:p>
          <a:p>
            <a:pPr eaLnBrk="1" hangingPunct="1"/>
            <a:r>
              <a:rPr lang="el-GR" dirty="0" smtClean="0">
                <a:solidFill>
                  <a:schemeClr val="bg1"/>
                </a:solidFill>
              </a:rPr>
              <a:t>Ενισχύει την </a:t>
            </a:r>
            <a:r>
              <a:rPr lang="el-GR" dirty="0" err="1" smtClean="0">
                <a:solidFill>
                  <a:schemeClr val="bg1"/>
                </a:solidFill>
              </a:rPr>
              <a:t>ομαδοσυνεργατική</a:t>
            </a:r>
            <a:r>
              <a:rPr lang="el-GR" dirty="0" smtClean="0">
                <a:solidFill>
                  <a:schemeClr val="bg1"/>
                </a:solidFill>
              </a:rPr>
              <a:t> και κρατά τους στόχους υψηλούς για ΌΛΑ τα παιδιά </a:t>
            </a:r>
            <a:endParaRPr lang="it-IT" dirty="0" smtClean="0">
              <a:solidFill>
                <a:schemeClr val="bg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 Θέση περιεχομένου"/>
          <p:cNvSpPr>
            <a:spLocks noGrp="1"/>
          </p:cNvSpPr>
          <p:nvPr>
            <p:ph idx="1"/>
          </p:nvPr>
        </p:nvSpPr>
        <p:spPr>
          <a:xfrm>
            <a:off x="250825" y="0"/>
            <a:ext cx="8893175" cy="6597650"/>
          </a:xfrm>
        </p:spPr>
        <p:style>
          <a:lnRef idx="2">
            <a:schemeClr val="dk1"/>
          </a:lnRef>
          <a:fillRef idx="1">
            <a:schemeClr val="lt1"/>
          </a:fillRef>
          <a:effectRef idx="0">
            <a:schemeClr val="dk1"/>
          </a:effectRef>
          <a:fontRef idx="minor">
            <a:schemeClr val="dk1"/>
          </a:fontRef>
        </p:style>
        <p:txBody>
          <a:bodyPr/>
          <a:lstStyle/>
          <a:p>
            <a:pPr eaLnBrk="1" hangingPunct="1"/>
            <a:endParaRPr lang="el-GR" sz="2800" dirty="0" smtClean="0">
              <a:solidFill>
                <a:srgbClr val="7030A0"/>
              </a:solidFill>
            </a:endParaRPr>
          </a:p>
          <a:p>
            <a:pPr eaLnBrk="1" hangingPunct="1"/>
            <a:endParaRPr lang="el-GR" sz="2800" dirty="0" smtClean="0">
              <a:solidFill>
                <a:srgbClr val="7030A0"/>
              </a:solidFill>
            </a:endParaRPr>
          </a:p>
          <a:p>
            <a:pPr eaLnBrk="1" hangingPunct="1"/>
            <a:endParaRPr lang="el-GR" sz="2800" dirty="0" smtClean="0">
              <a:solidFill>
                <a:srgbClr val="7030A0"/>
              </a:solidFill>
            </a:endParaRPr>
          </a:p>
          <a:p>
            <a:pPr eaLnBrk="1" hangingPunct="1"/>
            <a:r>
              <a:rPr lang="el-GR" sz="2800" dirty="0" smtClean="0">
                <a:solidFill>
                  <a:srgbClr val="7030A0"/>
                </a:solidFill>
              </a:rPr>
              <a:t>Προωθεί την συνεργασία και με την οικογένεια και με φορείς </a:t>
            </a:r>
          </a:p>
          <a:p>
            <a:pPr eaLnBrk="1" hangingPunct="1"/>
            <a:endParaRPr lang="it-IT" sz="2800" dirty="0" smtClean="0">
              <a:solidFill>
                <a:srgbClr val="7030A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style>
          <a:lnRef idx="2">
            <a:schemeClr val="dk1"/>
          </a:lnRef>
          <a:fillRef idx="1">
            <a:schemeClr val="lt1"/>
          </a:fillRef>
          <a:effectRef idx="0">
            <a:schemeClr val="dk1"/>
          </a:effectRef>
          <a:fontRef idx="minor">
            <a:schemeClr val="dk1"/>
          </a:fontRef>
        </p:style>
        <p:txBody>
          <a:bodyPr/>
          <a:lstStyle/>
          <a:p>
            <a:pPr eaLnBrk="1" hangingPunct="1"/>
            <a:r>
              <a:rPr lang="el-GR" sz="3200" dirty="0" err="1" smtClean="0">
                <a:solidFill>
                  <a:schemeClr val="bg1"/>
                </a:solidFill>
              </a:rPr>
              <a:t>Μορφεσ</a:t>
            </a:r>
            <a:r>
              <a:rPr lang="el-GR" sz="3200" dirty="0" smtClean="0">
                <a:solidFill>
                  <a:schemeClr val="bg1"/>
                </a:solidFill>
              </a:rPr>
              <a:t> και </a:t>
            </a:r>
            <a:r>
              <a:rPr lang="el-GR" sz="3200" dirty="0" err="1" smtClean="0">
                <a:solidFill>
                  <a:schemeClr val="bg1"/>
                </a:solidFill>
              </a:rPr>
              <a:t>διαφορετικα</a:t>
            </a:r>
            <a:r>
              <a:rPr lang="el-GR" sz="3200" dirty="0" smtClean="0">
                <a:solidFill>
                  <a:schemeClr val="bg1"/>
                </a:solidFill>
              </a:rPr>
              <a:t> επίπεδα </a:t>
            </a:r>
            <a:r>
              <a:rPr lang="el-GR" sz="3200" dirty="0" err="1" smtClean="0">
                <a:solidFill>
                  <a:schemeClr val="bg1"/>
                </a:solidFill>
              </a:rPr>
              <a:t>ένταξηΣ</a:t>
            </a:r>
            <a:endParaRPr lang="el-GR" sz="3200" dirty="0" smtClean="0">
              <a:solidFill>
                <a:schemeClr val="bg1"/>
              </a:solidFill>
            </a:endParaRPr>
          </a:p>
        </p:txBody>
      </p:sp>
      <p:sp>
        <p:nvSpPr>
          <p:cNvPr id="6147" name="Rectangle 3"/>
          <p:cNvSpPr>
            <a:spLocks noGrp="1" noChangeArrowheads="1"/>
          </p:cNvSpPr>
          <p:nvPr>
            <p:ph type="subTitle" idx="1"/>
          </p:nvPr>
        </p:nvSpPr>
        <p:spPr/>
        <p:txBody>
          <a:bodyPr/>
          <a:lstStyle/>
          <a:p>
            <a:pPr eaLnBrk="1" hangingPunct="1"/>
            <a:r>
              <a:rPr lang="el-GR" sz="2400" dirty="0" smtClean="0">
                <a:solidFill>
                  <a:schemeClr val="bg1"/>
                </a:solidFill>
              </a:rPr>
              <a:t>Στο επίπεδο της οργάνωσης, της διδασκαλίας και της μάθησης</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95288" y="344488"/>
            <a:ext cx="8424862" cy="5273675"/>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r>
              <a:rPr lang="el-GR" sz="2000" b="1" dirty="0">
                <a:solidFill>
                  <a:schemeClr val="bg1"/>
                </a:solidFill>
              </a:rPr>
              <a:t>Βασικό ρόλο στις ενταξιακές πρακτικές στην τάξη διαδραματίζουν οι ακόλουθες συνθήκες:</a:t>
            </a:r>
          </a:p>
          <a:p>
            <a:endParaRPr lang="el-GR" sz="2000" b="1" dirty="0">
              <a:solidFill>
                <a:schemeClr val="bg1"/>
              </a:solidFill>
            </a:endParaRPr>
          </a:p>
          <a:p>
            <a:r>
              <a:rPr lang="el-GR" sz="2000" dirty="0" err="1">
                <a:solidFill>
                  <a:schemeClr val="bg1"/>
                </a:solidFill>
                <a:sym typeface="Wingdings" pitchFamily="2" charset="2"/>
              </a:rPr>
              <a:t></a:t>
            </a:r>
            <a:r>
              <a:rPr lang="el-GR" sz="2000" dirty="0" err="1">
                <a:solidFill>
                  <a:schemeClr val="bg1"/>
                </a:solidFill>
              </a:rPr>
              <a:t>Η</a:t>
            </a:r>
            <a:r>
              <a:rPr lang="el-GR" sz="2000" dirty="0">
                <a:solidFill>
                  <a:schemeClr val="bg1"/>
                </a:solidFill>
              </a:rPr>
              <a:t> ενταξιακή εκπαίδευση εξαρτάται από τη στάση των δασκάλων απέναντι στους μαθητές με ειδικές </a:t>
            </a:r>
            <a:r>
              <a:rPr lang="el-GR" sz="2000" dirty="0" err="1">
                <a:solidFill>
                  <a:schemeClr val="bg1"/>
                </a:solidFill>
              </a:rPr>
              <a:t>ανάγκες…από</a:t>
            </a:r>
            <a:r>
              <a:rPr lang="el-GR" sz="2000" dirty="0">
                <a:solidFill>
                  <a:schemeClr val="bg1"/>
                </a:solidFill>
              </a:rPr>
              <a:t> την επιθυμία τους να αντιμετωπίσουν αποτελεσματικά τη διαφορετικότητα</a:t>
            </a:r>
          </a:p>
          <a:p>
            <a:endParaRPr lang="el-GR" sz="2000" dirty="0">
              <a:solidFill>
                <a:schemeClr val="bg1"/>
              </a:solidFill>
            </a:endParaRPr>
          </a:p>
          <a:p>
            <a:pPr>
              <a:buFont typeface="Wingdings" pitchFamily="2" charset="2"/>
              <a:buChar char="Ø"/>
            </a:pPr>
            <a:r>
              <a:rPr lang="el-GR" sz="2000" dirty="0">
                <a:solidFill>
                  <a:schemeClr val="bg1"/>
                </a:solidFill>
              </a:rPr>
              <a:t>Οι δάσκαλοι χρειάζονται ποικίλες δεξιότητες, εμπειρία, </a:t>
            </a:r>
            <a:r>
              <a:rPr lang="el-GR" sz="2000" dirty="0" err="1">
                <a:solidFill>
                  <a:schemeClr val="bg1"/>
                </a:solidFill>
              </a:rPr>
              <a:t>γνώσεις…εκπαιδευτικό</a:t>
            </a:r>
            <a:r>
              <a:rPr lang="el-GR" sz="2000" dirty="0">
                <a:solidFill>
                  <a:schemeClr val="bg1"/>
                </a:solidFill>
              </a:rPr>
              <a:t> υλικό και χρόνο…</a:t>
            </a:r>
          </a:p>
          <a:p>
            <a:pPr>
              <a:buFont typeface="Wingdings" pitchFamily="2" charset="2"/>
              <a:buNone/>
            </a:pPr>
            <a:endParaRPr lang="el-GR" sz="2000" dirty="0">
              <a:solidFill>
                <a:schemeClr val="bg1"/>
              </a:solidFill>
            </a:endParaRPr>
          </a:p>
          <a:p>
            <a:pPr>
              <a:buFont typeface="Wingdings" pitchFamily="2" charset="2"/>
              <a:buChar char="Ø"/>
            </a:pPr>
            <a:r>
              <a:rPr lang="el-GR" sz="2000" dirty="0">
                <a:solidFill>
                  <a:schemeClr val="bg1"/>
                </a:solidFill>
              </a:rPr>
              <a:t>Οι δάσκαλοι χρειάζονται υποστήριξη μέσα και έξω από το </a:t>
            </a:r>
            <a:r>
              <a:rPr lang="el-GR" sz="2000" dirty="0" err="1">
                <a:solidFill>
                  <a:schemeClr val="bg1"/>
                </a:solidFill>
              </a:rPr>
              <a:t>σχολείο…συνεργασία</a:t>
            </a:r>
            <a:r>
              <a:rPr lang="el-GR" sz="2000" dirty="0">
                <a:solidFill>
                  <a:schemeClr val="bg1"/>
                </a:solidFill>
              </a:rPr>
              <a:t> φορέων και γονέων</a:t>
            </a:r>
          </a:p>
          <a:p>
            <a:pPr>
              <a:buFont typeface="Wingdings" pitchFamily="2" charset="2"/>
              <a:buNone/>
            </a:pPr>
            <a:endParaRPr lang="el-GR" sz="2000" dirty="0">
              <a:solidFill>
                <a:schemeClr val="bg1"/>
              </a:solidFill>
            </a:endParaRPr>
          </a:p>
          <a:p>
            <a:r>
              <a:rPr lang="el-GR" sz="2000" dirty="0">
                <a:solidFill>
                  <a:schemeClr val="bg1"/>
                </a:solidFill>
                <a:sym typeface="Wingdings" pitchFamily="2" charset="2"/>
              </a:rPr>
              <a:t></a:t>
            </a:r>
            <a:r>
              <a:rPr lang="el-GR" sz="2000" dirty="0">
                <a:solidFill>
                  <a:schemeClr val="bg1"/>
                </a:solidFill>
              </a:rPr>
              <a:t> Οι κυβερνήσεις θα πρέπει να έχουν σαφή πολιτική για την ένταξη και να δημιουργούν τις συνθήκες που διευκολύνουν την ευέλικτη χρήση των διαφόρων πηγών</a:t>
            </a:r>
          </a:p>
          <a:p>
            <a:pPr eaLnBrk="0" hangingPunct="0"/>
            <a:endParaRPr lang="el-GR" sz="2000" dirty="0">
              <a:solidFill>
                <a:schemeClr val="bg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33375"/>
            <a:ext cx="8229600" cy="1084263"/>
          </a:xfrm>
        </p:spPr>
        <p:txBody>
          <a:bodyPr>
            <a:normAutofit fontScale="90000"/>
          </a:bodyPr>
          <a:lstStyle/>
          <a:p>
            <a:pPr eaLnBrk="1" hangingPunct="1"/>
            <a:r>
              <a:rPr lang="el-GR" sz="2400" b="1" dirty="0" smtClean="0">
                <a:solidFill>
                  <a:schemeClr val="bg1"/>
                </a:solidFill>
              </a:rPr>
              <a:t>Προϋποθέσεις για την επίτευξη της ένταξης στο πλαίσιο του σχολείου</a:t>
            </a:r>
            <a:br>
              <a:rPr lang="el-GR" sz="2400" b="1" dirty="0" smtClean="0">
                <a:solidFill>
                  <a:schemeClr val="bg1"/>
                </a:solidFill>
              </a:rPr>
            </a:br>
            <a:endParaRPr lang="el-GR" sz="2400" b="1" dirty="0" smtClean="0">
              <a:solidFill>
                <a:schemeClr val="bg1"/>
              </a:solidFill>
            </a:endParaRPr>
          </a:p>
        </p:txBody>
      </p:sp>
      <p:sp>
        <p:nvSpPr>
          <p:cNvPr id="8195" name="Rectangle 3"/>
          <p:cNvSpPr>
            <a:spLocks noGrp="1" noChangeArrowheads="1"/>
          </p:cNvSpPr>
          <p:nvPr>
            <p:ph idx="1"/>
          </p:nvPr>
        </p:nvSpPr>
        <p:spPr/>
        <p:style>
          <a:lnRef idx="2">
            <a:schemeClr val="dk1"/>
          </a:lnRef>
          <a:fillRef idx="1">
            <a:schemeClr val="lt1"/>
          </a:fillRef>
          <a:effectRef idx="0">
            <a:schemeClr val="dk1"/>
          </a:effectRef>
          <a:fontRef idx="minor">
            <a:schemeClr val="dk1"/>
          </a:fontRef>
        </p:style>
        <p:txBody>
          <a:bodyPr/>
          <a:lstStyle/>
          <a:p>
            <a:pPr marL="457200" indent="-457200" eaLnBrk="1" hangingPunct="1">
              <a:lnSpc>
                <a:spcPct val="80000"/>
              </a:lnSpc>
              <a:buFontTx/>
              <a:buNone/>
            </a:pPr>
            <a:r>
              <a:rPr lang="el-GR" sz="1800" dirty="0" smtClean="0">
                <a:solidFill>
                  <a:schemeClr val="bg1"/>
                </a:solidFill>
                <a:sym typeface="Wingdings" pitchFamily="2" charset="2"/>
              </a:rPr>
              <a:t></a:t>
            </a:r>
            <a:r>
              <a:rPr lang="el-GR" sz="1800" dirty="0" smtClean="0">
                <a:solidFill>
                  <a:schemeClr val="bg1"/>
                </a:solidFill>
              </a:rPr>
              <a:t> </a:t>
            </a:r>
            <a:r>
              <a:rPr lang="el-GR" sz="2000" dirty="0" smtClean="0">
                <a:solidFill>
                  <a:schemeClr val="bg1"/>
                </a:solidFill>
              </a:rPr>
              <a:t>Ένα σχολικό περιβάλλον που να ενθαρρύνει την πολιτική και τις πρακτικές της ένταξης </a:t>
            </a:r>
          </a:p>
          <a:p>
            <a:pPr marL="838200" lvl="1" indent="-381000" eaLnBrk="1" hangingPunct="1">
              <a:lnSpc>
                <a:spcPct val="80000"/>
              </a:lnSpc>
              <a:buFontTx/>
              <a:buNone/>
            </a:pPr>
            <a:r>
              <a:rPr lang="el-GR" sz="1800" dirty="0" smtClean="0">
                <a:solidFill>
                  <a:schemeClr val="bg1"/>
                </a:solidFill>
              </a:rPr>
              <a:t>	 </a:t>
            </a:r>
            <a:r>
              <a:rPr lang="el-GR" sz="1800" dirty="0" err="1" smtClean="0">
                <a:solidFill>
                  <a:schemeClr val="bg1"/>
                </a:solidFill>
                <a:sym typeface="Wingdings" pitchFamily="2" charset="2"/>
              </a:rPr>
              <a:t></a:t>
            </a:r>
            <a:r>
              <a:rPr lang="el-GR" sz="1800" dirty="0" err="1" smtClean="0">
                <a:solidFill>
                  <a:schemeClr val="bg1"/>
                </a:solidFill>
              </a:rPr>
              <a:t>Το</a:t>
            </a:r>
            <a:r>
              <a:rPr lang="el-GR" sz="1800" dirty="0" smtClean="0">
                <a:solidFill>
                  <a:schemeClr val="bg1"/>
                </a:solidFill>
              </a:rPr>
              <a:t> σχολείο να βρίσκεται στην περιοχή όπου κατοικεί ο μαθητής</a:t>
            </a:r>
          </a:p>
          <a:p>
            <a:pPr marL="838200" lvl="1" indent="-381000" eaLnBrk="1" hangingPunct="1">
              <a:lnSpc>
                <a:spcPct val="80000"/>
              </a:lnSpc>
              <a:buFontTx/>
              <a:buNone/>
            </a:pPr>
            <a:endParaRPr lang="en-US" sz="1800" dirty="0" smtClean="0">
              <a:solidFill>
                <a:schemeClr val="bg1"/>
              </a:solidFill>
            </a:endParaRPr>
          </a:p>
          <a:p>
            <a:pPr marL="457200" indent="-457200" eaLnBrk="1" hangingPunct="1">
              <a:lnSpc>
                <a:spcPct val="80000"/>
              </a:lnSpc>
              <a:buFont typeface="Wingdings" pitchFamily="2" charset="2"/>
              <a:buChar char="Ø"/>
            </a:pPr>
            <a:r>
              <a:rPr lang="el-GR" sz="2000" dirty="0" smtClean="0">
                <a:solidFill>
                  <a:schemeClr val="bg1"/>
                </a:solidFill>
              </a:rPr>
              <a:t>Οργάνωση φυσικού περιβάλλοντος</a:t>
            </a:r>
          </a:p>
          <a:p>
            <a:pPr marL="838200" lvl="1" indent="-381000" eaLnBrk="1" hangingPunct="1">
              <a:lnSpc>
                <a:spcPct val="80000"/>
              </a:lnSpc>
              <a:buFont typeface="Wingdings" pitchFamily="2" charset="2"/>
              <a:buNone/>
            </a:pPr>
            <a:r>
              <a:rPr lang="el-GR" sz="1800" dirty="0" smtClean="0">
                <a:solidFill>
                  <a:schemeClr val="bg1"/>
                </a:solidFill>
              </a:rPr>
              <a:t>	 </a:t>
            </a:r>
          </a:p>
          <a:p>
            <a:pPr marL="838200" lvl="1" indent="-381000" eaLnBrk="1" hangingPunct="1">
              <a:lnSpc>
                <a:spcPct val="80000"/>
              </a:lnSpc>
              <a:buFont typeface="Wingdings" pitchFamily="2" charset="2"/>
              <a:buNone/>
            </a:pPr>
            <a:r>
              <a:rPr lang="el-GR" sz="1800" dirty="0" smtClean="0">
                <a:solidFill>
                  <a:schemeClr val="bg1"/>
                </a:solidFill>
                <a:sym typeface="Wingdings" pitchFamily="2" charset="2"/>
              </a:rPr>
              <a:t></a:t>
            </a:r>
            <a:r>
              <a:rPr lang="el-GR" sz="1800" dirty="0" smtClean="0">
                <a:solidFill>
                  <a:schemeClr val="bg1"/>
                </a:solidFill>
              </a:rPr>
              <a:t> Υλικοτεχνική υποδομή</a:t>
            </a:r>
          </a:p>
          <a:p>
            <a:pPr marL="838200" lvl="1" indent="-381000" eaLnBrk="1" hangingPunct="1">
              <a:lnSpc>
                <a:spcPct val="80000"/>
              </a:lnSpc>
              <a:buFont typeface="Wingdings" pitchFamily="2" charset="2"/>
              <a:buNone/>
            </a:pPr>
            <a:endParaRPr lang="el-GR" sz="1800" dirty="0" smtClean="0">
              <a:solidFill>
                <a:schemeClr val="bg1"/>
              </a:solidFill>
            </a:endParaRPr>
          </a:p>
          <a:p>
            <a:pPr marL="1676400" lvl="3" indent="-304800" eaLnBrk="1" hangingPunct="1">
              <a:lnSpc>
                <a:spcPct val="80000"/>
              </a:lnSpc>
              <a:buFontTx/>
              <a:buChar char="-"/>
            </a:pPr>
            <a:r>
              <a:rPr lang="el-GR" sz="1400" dirty="0" smtClean="0">
                <a:solidFill>
                  <a:schemeClr val="bg1"/>
                </a:solidFill>
              </a:rPr>
              <a:t>Χρήση κατάλληλων οπτικών μέσων</a:t>
            </a:r>
          </a:p>
          <a:p>
            <a:pPr marL="1676400" lvl="3" indent="-304800" eaLnBrk="1" hangingPunct="1">
              <a:lnSpc>
                <a:spcPct val="80000"/>
              </a:lnSpc>
              <a:buFontTx/>
              <a:buChar char="-"/>
            </a:pPr>
            <a:r>
              <a:rPr lang="el-GR" sz="1400" dirty="0" smtClean="0">
                <a:solidFill>
                  <a:schemeClr val="bg1"/>
                </a:solidFill>
              </a:rPr>
              <a:t>Χρήση κατάλληλων λεκτικών δομών</a:t>
            </a:r>
          </a:p>
          <a:p>
            <a:pPr marL="1676400" lvl="3" indent="-304800" eaLnBrk="1" hangingPunct="1">
              <a:lnSpc>
                <a:spcPct val="80000"/>
              </a:lnSpc>
              <a:buFontTx/>
              <a:buChar char="-"/>
            </a:pPr>
            <a:r>
              <a:rPr lang="el-GR" sz="1400" dirty="0" smtClean="0">
                <a:solidFill>
                  <a:schemeClr val="bg1"/>
                </a:solidFill>
              </a:rPr>
              <a:t>Κατάλληλο υλικό (έπιπλα</a:t>
            </a:r>
            <a:r>
              <a:rPr lang="en-US" sz="1400" dirty="0" smtClean="0">
                <a:solidFill>
                  <a:schemeClr val="bg1"/>
                </a:solidFill>
              </a:rPr>
              <a:t>, </a:t>
            </a:r>
            <a:r>
              <a:rPr lang="el-GR" sz="1400" dirty="0" smtClean="0">
                <a:solidFill>
                  <a:schemeClr val="bg1"/>
                </a:solidFill>
              </a:rPr>
              <a:t>οπτικοακουστικά μέσα) και σωστή διευθέτηση υλικού </a:t>
            </a:r>
          </a:p>
          <a:p>
            <a:pPr marL="1676400" lvl="3" indent="-304800" eaLnBrk="1" hangingPunct="1">
              <a:lnSpc>
                <a:spcPct val="80000"/>
              </a:lnSpc>
              <a:buFontTx/>
              <a:buChar char="-"/>
            </a:pPr>
            <a:r>
              <a:rPr lang="el-GR" sz="1400" dirty="0" smtClean="0">
                <a:solidFill>
                  <a:schemeClr val="bg1"/>
                </a:solidFill>
              </a:rPr>
              <a:t>Κατάλληλοι χώροι</a:t>
            </a:r>
          </a:p>
          <a:p>
            <a:pPr marL="1676400" lvl="3" indent="-304800" eaLnBrk="1" hangingPunct="1">
              <a:lnSpc>
                <a:spcPct val="80000"/>
              </a:lnSpc>
              <a:buFontTx/>
              <a:buChar char="-"/>
            </a:pPr>
            <a:endParaRPr lang="el-GR" sz="1400" dirty="0" smtClean="0">
              <a:solidFill>
                <a:schemeClr val="bg1"/>
              </a:solidFill>
            </a:endParaRPr>
          </a:p>
          <a:p>
            <a:pPr marL="1676400" lvl="3" indent="-304800" eaLnBrk="1" hangingPunct="1">
              <a:lnSpc>
                <a:spcPct val="80000"/>
              </a:lnSpc>
              <a:buFontTx/>
              <a:buChar char="-"/>
            </a:pPr>
            <a:endParaRPr lang="el-GR" sz="1400" dirty="0" smtClean="0">
              <a:solidFill>
                <a:schemeClr val="bg1"/>
              </a:solidFill>
            </a:endParaRPr>
          </a:p>
          <a:p>
            <a:pPr marL="838200" lvl="1" indent="-381000" eaLnBrk="1" hangingPunct="1">
              <a:lnSpc>
                <a:spcPct val="80000"/>
              </a:lnSpc>
              <a:buFontTx/>
              <a:buNone/>
            </a:pPr>
            <a:r>
              <a:rPr lang="el-GR" sz="1800" dirty="0" smtClean="0">
                <a:solidFill>
                  <a:schemeClr val="bg1"/>
                </a:solidFill>
                <a:sym typeface="Wingdings" pitchFamily="2" charset="2"/>
              </a:rPr>
              <a:t>	</a:t>
            </a:r>
            <a:endParaRPr lang="el-GR" sz="1800" dirty="0" smtClean="0">
              <a:solidFill>
                <a:schemeClr val="bg1"/>
              </a:solidFill>
            </a:endParaRPr>
          </a:p>
          <a:p>
            <a:pPr marL="457200" indent="-457200" eaLnBrk="1" hangingPunct="1">
              <a:lnSpc>
                <a:spcPct val="80000"/>
              </a:lnSpc>
              <a:buFontTx/>
              <a:buNone/>
            </a:pPr>
            <a:endParaRPr lang="el-GR" sz="9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395288" y="692150"/>
            <a:ext cx="8569325" cy="6124754"/>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lvl="1">
              <a:buFont typeface="Wingdings" pitchFamily="2" charset="2"/>
              <a:buChar char="Ü"/>
            </a:pPr>
            <a:r>
              <a:rPr lang="el-GR" dirty="0"/>
              <a:t> </a:t>
            </a:r>
            <a:r>
              <a:rPr lang="el-GR" sz="1600" dirty="0">
                <a:solidFill>
                  <a:schemeClr val="bg1"/>
                </a:solidFill>
              </a:rPr>
              <a:t>Οργάνωση μαθητών</a:t>
            </a:r>
          </a:p>
          <a:p>
            <a:pPr lvl="4">
              <a:buFont typeface="Wingdings" pitchFamily="2" charset="2"/>
              <a:buNone/>
            </a:pPr>
            <a:r>
              <a:rPr lang="el-GR" sz="1600" dirty="0">
                <a:solidFill>
                  <a:schemeClr val="bg1"/>
                </a:solidFill>
              </a:rPr>
              <a:t>	- Σχεδιασμός Ε.Ε.Π. για κάποιους μαθητές </a:t>
            </a:r>
            <a:endParaRPr lang="en-US" sz="1600" dirty="0">
              <a:solidFill>
                <a:schemeClr val="bg1"/>
              </a:solidFill>
            </a:endParaRPr>
          </a:p>
          <a:p>
            <a:pPr lvl="4">
              <a:buFont typeface="Wingdings" pitchFamily="2" charset="2"/>
              <a:buNone/>
            </a:pPr>
            <a:r>
              <a:rPr lang="en-US" sz="1600" dirty="0">
                <a:solidFill>
                  <a:schemeClr val="bg1"/>
                </a:solidFill>
              </a:rPr>
              <a:t>	- </a:t>
            </a:r>
            <a:r>
              <a:rPr lang="el-GR" sz="1600" dirty="0">
                <a:solidFill>
                  <a:schemeClr val="bg1"/>
                </a:solidFill>
              </a:rPr>
              <a:t>Σχεδιασμός ομάδων (π.χ. Με ποιον, πού, πότε, για πόσο)</a:t>
            </a:r>
          </a:p>
          <a:p>
            <a:pPr lvl="4">
              <a:buFont typeface="Wingdings" pitchFamily="2" charset="2"/>
              <a:buNone/>
            </a:pPr>
            <a:r>
              <a:rPr lang="el-GR" sz="1600" dirty="0">
                <a:solidFill>
                  <a:schemeClr val="bg1"/>
                </a:solidFill>
              </a:rPr>
              <a:t>	</a:t>
            </a:r>
          </a:p>
          <a:p>
            <a:pPr lvl="1">
              <a:buFont typeface="Wingdings" pitchFamily="2" charset="2"/>
              <a:buChar char="Ü"/>
            </a:pPr>
            <a:r>
              <a:rPr lang="el-GR" sz="1600" dirty="0">
                <a:solidFill>
                  <a:schemeClr val="bg1"/>
                </a:solidFill>
              </a:rPr>
              <a:t> Επάρκεια προσωπικού</a:t>
            </a:r>
          </a:p>
          <a:p>
            <a:pPr lvl="1">
              <a:buFont typeface="Wingdings" pitchFamily="2" charset="2"/>
              <a:buNone/>
            </a:pPr>
            <a:r>
              <a:rPr lang="el-GR" sz="1600" dirty="0">
                <a:solidFill>
                  <a:schemeClr val="bg1"/>
                </a:solidFill>
              </a:rPr>
              <a:t>	-Βοηθητικό προσωπικό. Ποιος ο ρόλος του;</a:t>
            </a:r>
          </a:p>
          <a:p>
            <a:pPr lvl="1">
              <a:buFont typeface="Wingdings" pitchFamily="2" charset="2"/>
              <a:buNone/>
            </a:pPr>
            <a:r>
              <a:rPr lang="el-GR" sz="1600" dirty="0">
                <a:solidFill>
                  <a:schemeClr val="bg1"/>
                </a:solidFill>
              </a:rPr>
              <a:t> </a:t>
            </a:r>
          </a:p>
          <a:p>
            <a:pPr lvl="1">
              <a:buFont typeface="Wingdings" pitchFamily="2" charset="2"/>
              <a:buChar char="Ü"/>
            </a:pPr>
            <a:r>
              <a:rPr lang="el-GR" sz="1600" dirty="0">
                <a:solidFill>
                  <a:schemeClr val="bg1"/>
                </a:solidFill>
              </a:rPr>
              <a:t> Ευέλικτο πρόγραμμα διδασκαλίας </a:t>
            </a:r>
          </a:p>
          <a:p>
            <a:pPr lvl="2">
              <a:buFont typeface="Wingdings" pitchFamily="2" charset="2"/>
              <a:buNone/>
            </a:pPr>
            <a:r>
              <a:rPr lang="el-GR" sz="1600" dirty="0">
                <a:solidFill>
                  <a:schemeClr val="bg1"/>
                </a:solidFill>
              </a:rPr>
              <a:t>	-που </a:t>
            </a:r>
            <a:r>
              <a:rPr lang="el-GR" sz="1600" b="1" dirty="0">
                <a:solidFill>
                  <a:schemeClr val="bg1"/>
                </a:solidFill>
              </a:rPr>
              <a:t>σχεδιάζεται</a:t>
            </a:r>
            <a:r>
              <a:rPr lang="el-GR" sz="1600" dirty="0">
                <a:solidFill>
                  <a:schemeClr val="bg1"/>
                </a:solidFill>
              </a:rPr>
              <a:t> σύμφωνα με τις ανάγκες και δυνατότητες των μαθητών</a:t>
            </a:r>
          </a:p>
          <a:p>
            <a:pPr lvl="2">
              <a:buFont typeface="Wingdings" pitchFamily="2" charset="2"/>
              <a:buNone/>
            </a:pPr>
            <a:r>
              <a:rPr lang="el-GR" sz="1600" dirty="0">
                <a:solidFill>
                  <a:schemeClr val="bg1"/>
                </a:solidFill>
              </a:rPr>
              <a:t>	- θέτει προτεραιότητες στη μάθηση (π.χ. στόχοι Ε.Ε.Π.)</a:t>
            </a:r>
          </a:p>
          <a:p>
            <a:pPr lvl="2">
              <a:buFont typeface="Wingdings" pitchFamily="2" charset="2"/>
              <a:buNone/>
            </a:pPr>
            <a:r>
              <a:rPr lang="el-GR" sz="1600" dirty="0">
                <a:solidFill>
                  <a:schemeClr val="bg1"/>
                </a:solidFill>
              </a:rPr>
              <a:t>	-εμπεριέχει ποικίλες διδακτικές στρατηγικές (τόσο ποσοτικά όσο και 		  ποιοτικά)</a:t>
            </a:r>
          </a:p>
          <a:p>
            <a:pPr lvl="2">
              <a:buFont typeface="Wingdings" pitchFamily="2" charset="2"/>
              <a:buNone/>
            </a:pPr>
            <a:r>
              <a:rPr lang="el-GR" sz="1600" dirty="0">
                <a:solidFill>
                  <a:schemeClr val="bg1"/>
                </a:solidFill>
              </a:rPr>
              <a:t>	-εμπεριέχει εργαλεία συνεχούς αξιολόγησης (λειτουργική αξιολόγηση) 	τόσο του μαθητή όσο και των παρεμβάσεων του πλαισίου</a:t>
            </a:r>
          </a:p>
          <a:p>
            <a:pPr lvl="2">
              <a:buFont typeface="Wingdings" pitchFamily="2" charset="2"/>
              <a:buNone/>
            </a:pPr>
            <a:endParaRPr lang="el-GR" sz="1600" dirty="0">
              <a:solidFill>
                <a:schemeClr val="bg1"/>
              </a:solidFill>
            </a:endParaRPr>
          </a:p>
          <a:p>
            <a:pPr lvl="1">
              <a:buFont typeface="Wingdings" pitchFamily="2" charset="2"/>
              <a:buChar char="Ü"/>
            </a:pPr>
            <a:r>
              <a:rPr lang="el-GR" sz="1600" dirty="0">
                <a:solidFill>
                  <a:schemeClr val="bg1"/>
                </a:solidFill>
              </a:rPr>
              <a:t> Οργάνωση χρόνου</a:t>
            </a:r>
          </a:p>
          <a:p>
            <a:pPr lvl="2">
              <a:buFont typeface="Wingdings" pitchFamily="2" charset="2"/>
              <a:buNone/>
            </a:pPr>
            <a:r>
              <a:rPr lang="el-GR" sz="1600" dirty="0">
                <a:solidFill>
                  <a:schemeClr val="bg1"/>
                </a:solidFill>
              </a:rPr>
              <a:t>	</a:t>
            </a:r>
          </a:p>
          <a:p>
            <a:pPr lvl="1">
              <a:buFont typeface="Wingdings" pitchFamily="2" charset="2"/>
              <a:buChar char="Ü"/>
            </a:pPr>
            <a:r>
              <a:rPr lang="el-GR" sz="1600" dirty="0">
                <a:solidFill>
                  <a:schemeClr val="bg1"/>
                </a:solidFill>
              </a:rPr>
              <a:t>Διεπιστημονική συνεργασία</a:t>
            </a:r>
          </a:p>
          <a:p>
            <a:pPr lvl="1">
              <a:buFont typeface="Wingdings" pitchFamily="2" charset="2"/>
              <a:buNone/>
            </a:pPr>
            <a:endParaRPr lang="el-GR" sz="1600" dirty="0">
              <a:solidFill>
                <a:schemeClr val="bg1"/>
              </a:solidFill>
            </a:endParaRPr>
          </a:p>
          <a:p>
            <a:pPr lvl="1">
              <a:buFont typeface="Wingdings" pitchFamily="2" charset="2"/>
              <a:buChar char="Ü"/>
            </a:pPr>
            <a:r>
              <a:rPr lang="el-GR" sz="1600" dirty="0">
                <a:solidFill>
                  <a:schemeClr val="bg1"/>
                </a:solidFill>
              </a:rPr>
              <a:t> Συνεργασία με γονείς</a:t>
            </a:r>
          </a:p>
          <a:p>
            <a:pPr lvl="1">
              <a:buFont typeface="Wingdings" pitchFamily="2" charset="2"/>
              <a:buNone/>
            </a:pPr>
            <a:endParaRPr lang="el-GR" dirty="0">
              <a:solidFill>
                <a:schemeClr val="bg1"/>
              </a:solidFill>
            </a:endParaRPr>
          </a:p>
          <a:p>
            <a:pPr lvl="1">
              <a:buFont typeface="Wingdings" pitchFamily="2" charset="2"/>
              <a:buNone/>
            </a:pPr>
            <a:r>
              <a:rPr lang="el-GR" dirty="0">
                <a:solidFill>
                  <a:schemeClr val="bg1"/>
                </a:solidFill>
                <a:sym typeface="Wingdings" pitchFamily="2" charset="2"/>
              </a:rPr>
              <a:t></a:t>
            </a:r>
            <a:r>
              <a:rPr lang="el-GR" dirty="0">
                <a:solidFill>
                  <a:schemeClr val="bg1"/>
                </a:solidFill>
              </a:rPr>
              <a:t> Επαφή με την κοινωνία-γενίκευση γνώσης</a:t>
            </a:r>
          </a:p>
          <a:p>
            <a:pPr lvl="1"/>
            <a:r>
              <a:rPr lang="el-GR" dirty="0">
                <a:solidFill>
                  <a:schemeClr val="bg1"/>
                </a:solidFill>
                <a:sym typeface="Wingdings" pitchFamily="2" charset="2"/>
              </a:rPr>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95288" y="60325"/>
            <a:ext cx="8496300" cy="6683375"/>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algn="ctr"/>
            <a:r>
              <a:rPr lang="el-GR" b="1" dirty="0">
                <a:solidFill>
                  <a:schemeClr val="bg1"/>
                </a:solidFill>
              </a:rPr>
              <a:t>Μορφές Ένταξης</a:t>
            </a:r>
          </a:p>
          <a:p>
            <a:endParaRPr lang="el-GR" dirty="0">
              <a:solidFill>
                <a:schemeClr val="bg1"/>
              </a:solidFill>
            </a:endParaRPr>
          </a:p>
          <a:p>
            <a:pPr algn="ctr"/>
            <a:r>
              <a:rPr lang="el-GR" dirty="0">
                <a:solidFill>
                  <a:schemeClr val="bg1"/>
                </a:solidFill>
              </a:rPr>
              <a:t>Παιδιού ή ομάδας</a:t>
            </a:r>
          </a:p>
          <a:p>
            <a:endParaRPr lang="el-GR" dirty="0">
              <a:solidFill>
                <a:schemeClr val="bg1"/>
              </a:solidFill>
            </a:endParaRPr>
          </a:p>
          <a:p>
            <a:r>
              <a:rPr lang="el-GR" dirty="0" err="1">
                <a:solidFill>
                  <a:schemeClr val="bg1"/>
                </a:solidFill>
                <a:sym typeface="Wingdings" pitchFamily="2" charset="2"/>
              </a:rPr>
              <a:t></a:t>
            </a:r>
            <a:r>
              <a:rPr lang="el-GR" dirty="0" err="1">
                <a:solidFill>
                  <a:schemeClr val="bg1"/>
                </a:solidFill>
              </a:rPr>
              <a:t>Χωροταξική</a:t>
            </a:r>
            <a:r>
              <a:rPr lang="el-GR" dirty="0">
                <a:solidFill>
                  <a:schemeClr val="bg1"/>
                </a:solidFill>
              </a:rPr>
              <a:t> ένταξη χωρίς ουσιαστική επαφή (π.χ. συστέγαση γενικού και ειδικού σχολείου)- λιγότερο αποδοτική</a:t>
            </a:r>
          </a:p>
          <a:p>
            <a:endParaRPr lang="el-GR" dirty="0">
              <a:solidFill>
                <a:schemeClr val="bg1"/>
              </a:solidFill>
            </a:endParaRPr>
          </a:p>
          <a:p>
            <a:pPr>
              <a:buFont typeface="Wingdings" pitchFamily="2" charset="2"/>
              <a:buChar char="Ø"/>
            </a:pPr>
            <a:r>
              <a:rPr lang="el-GR" dirty="0">
                <a:solidFill>
                  <a:schemeClr val="bg1"/>
                </a:solidFill>
              </a:rPr>
              <a:t>Κοινωνική με στόχο την ανάπτυξη κοινωνικών επαφών (π.χ. κοινά διαλείμματα, κοινές γιορτές)</a:t>
            </a:r>
          </a:p>
          <a:p>
            <a:pPr>
              <a:buFont typeface="Wingdings" pitchFamily="2" charset="2"/>
              <a:buNone/>
            </a:pPr>
            <a:endParaRPr lang="el-GR" dirty="0">
              <a:solidFill>
                <a:schemeClr val="bg1"/>
              </a:solidFill>
            </a:endParaRPr>
          </a:p>
          <a:p>
            <a:pPr>
              <a:buFont typeface="Wingdings" pitchFamily="2" charset="2"/>
              <a:buChar char="Ø"/>
            </a:pPr>
            <a:r>
              <a:rPr lang="el-GR" dirty="0">
                <a:solidFill>
                  <a:schemeClr val="bg1"/>
                </a:solidFill>
              </a:rPr>
              <a:t>Ένταξη στην ίδια διδακτική διαδικασία</a:t>
            </a:r>
          </a:p>
          <a:p>
            <a:pPr>
              <a:buFont typeface="Wingdings" pitchFamily="2" charset="2"/>
              <a:buNone/>
            </a:pPr>
            <a:r>
              <a:rPr lang="en-US" dirty="0">
                <a:solidFill>
                  <a:schemeClr val="bg1"/>
                </a:solidFill>
                <a:sym typeface="Wingdings" pitchFamily="2" charset="2"/>
              </a:rPr>
              <a:t>	</a:t>
            </a:r>
          </a:p>
          <a:p>
            <a:pPr>
              <a:buFont typeface="Wingdings" pitchFamily="2" charset="2"/>
              <a:buNone/>
            </a:pPr>
            <a:r>
              <a:rPr lang="en-US" dirty="0">
                <a:solidFill>
                  <a:schemeClr val="bg1"/>
                </a:solidFill>
                <a:sym typeface="Wingdings" pitchFamily="2" charset="2"/>
              </a:rPr>
              <a:t>	</a:t>
            </a:r>
            <a:r>
              <a:rPr lang="el-GR" dirty="0" err="1">
                <a:solidFill>
                  <a:schemeClr val="bg1"/>
                </a:solidFill>
                <a:sym typeface="Wingdings" pitchFamily="2" charset="2"/>
              </a:rPr>
              <a:t></a:t>
            </a:r>
            <a:r>
              <a:rPr lang="el-GR" dirty="0" err="1">
                <a:solidFill>
                  <a:schemeClr val="bg1"/>
                </a:solidFill>
              </a:rPr>
              <a:t>Πλήρης</a:t>
            </a:r>
            <a:r>
              <a:rPr lang="el-GR" dirty="0">
                <a:solidFill>
                  <a:schemeClr val="bg1"/>
                </a:solidFill>
              </a:rPr>
              <a:t> ένταξη σε κανονική τάξη χωρίς άμεση βοήθεια, αλλά 	κατάλληλοι επιστήμονες συμβουλεύουν το δάσκαλο. Το πρόγραμμα 	διδασκαλίας και τα υλικά διδασκαλίας προσαρμόζονται στις ανάγκες του 	παιδιού </a:t>
            </a:r>
          </a:p>
          <a:p>
            <a:pPr lvl="1">
              <a:buFont typeface="Wingdings" pitchFamily="2" charset="2"/>
              <a:buNone/>
            </a:pPr>
            <a:endParaRPr lang="el-GR" dirty="0">
              <a:solidFill>
                <a:schemeClr val="bg1"/>
              </a:solidFill>
            </a:endParaRPr>
          </a:p>
          <a:p>
            <a:pPr lvl="1">
              <a:buFont typeface="Wingdings" pitchFamily="2" charset="2"/>
              <a:buNone/>
            </a:pPr>
            <a:r>
              <a:rPr lang="el-GR" dirty="0">
                <a:solidFill>
                  <a:schemeClr val="bg1"/>
                </a:solidFill>
              </a:rPr>
              <a:t>	 </a:t>
            </a:r>
            <a:r>
              <a:rPr lang="el-GR" dirty="0">
                <a:solidFill>
                  <a:schemeClr val="bg1"/>
                </a:solidFill>
                <a:sym typeface="Wingdings" pitchFamily="2" charset="2"/>
              </a:rPr>
              <a:t></a:t>
            </a:r>
            <a:r>
              <a:rPr lang="el-GR" dirty="0">
                <a:solidFill>
                  <a:schemeClr val="bg1"/>
                </a:solidFill>
              </a:rPr>
              <a:t> Πλήρης ένταξη σε κανονική τάξη, αλλά με άμεση βοήθεια στο παιδί 	από δεύτερο άτομο (π.χ. βοηθό εκπαιδευτικό, ειδικό παιδαγωγό, 	εκπαιδευτικό γενικής εκπαίδευσης, θεραπευτή)</a:t>
            </a:r>
          </a:p>
          <a:p>
            <a:pPr lvl="1">
              <a:buFont typeface="Wingdings" pitchFamily="2" charset="2"/>
              <a:buNone/>
            </a:pPr>
            <a:endParaRPr lang="el-GR" dirty="0">
              <a:solidFill>
                <a:schemeClr val="bg1"/>
              </a:solidFill>
            </a:endParaRPr>
          </a:p>
          <a:p>
            <a:pPr lvl="1"/>
            <a:r>
              <a:rPr lang="el-GR" dirty="0">
                <a:solidFill>
                  <a:schemeClr val="bg1"/>
                </a:solidFill>
                <a:sym typeface="Wingdings" pitchFamily="2" charset="2"/>
              </a:rPr>
              <a:t>	</a:t>
            </a:r>
            <a:r>
              <a:rPr lang="el-GR" dirty="0">
                <a:solidFill>
                  <a:schemeClr val="bg1"/>
                </a:solidFill>
              </a:rPr>
              <a:t> </a:t>
            </a:r>
            <a:r>
              <a:rPr lang="el-GR" dirty="0">
                <a:solidFill>
                  <a:schemeClr val="bg1"/>
                </a:solidFill>
                <a:sym typeface="Wingdings" pitchFamily="2" charset="2"/>
              </a:rPr>
              <a:t></a:t>
            </a:r>
            <a:r>
              <a:rPr lang="el-GR" dirty="0">
                <a:solidFill>
                  <a:schemeClr val="bg1"/>
                </a:solidFill>
              </a:rPr>
              <a:t> Ένταξη για μερικές ώρες και η εκπαίδευση συνεχίζεται σε τμήμα 	ένταξης (ειδική τάξη) ή ειδικό σχολείο</a:t>
            </a:r>
          </a:p>
          <a:p>
            <a:pPr eaLnBrk="0" hangingPunct="0"/>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001000" cy="1020762"/>
          </a:xfrm>
        </p:spPr>
        <p:txBody>
          <a:bodyPr>
            <a:normAutofit/>
          </a:bodyPr>
          <a:lstStyle/>
          <a:p>
            <a:pPr eaLnBrk="1" hangingPunct="1"/>
            <a:r>
              <a:rPr lang="el-GR" sz="3000" b="1" dirty="0" smtClean="0">
                <a:solidFill>
                  <a:srgbClr val="7030A0"/>
                </a:solidFill>
              </a:rPr>
              <a:t>Πλαίσια φοίτησης των παιδιών με ειδικές εκπαιδευτικές ανάγκες  (ΕΕΑ)</a:t>
            </a:r>
          </a:p>
        </p:txBody>
      </p:sp>
      <p:sp>
        <p:nvSpPr>
          <p:cNvPr id="3075" name="Rectangle 3"/>
          <p:cNvSpPr>
            <a:spLocks noGrp="1" noChangeArrowheads="1"/>
          </p:cNvSpPr>
          <p:nvPr>
            <p:ph idx="1"/>
          </p:nvPr>
        </p:nvSpPr>
        <p:spPr>
          <a:xfrm>
            <a:off x="533400" y="1295400"/>
            <a:ext cx="8610600" cy="5943600"/>
          </a:xfrm>
        </p:spPr>
        <p:style>
          <a:lnRef idx="2">
            <a:schemeClr val="dk1"/>
          </a:lnRef>
          <a:fillRef idx="1">
            <a:schemeClr val="lt1"/>
          </a:fillRef>
          <a:effectRef idx="0">
            <a:schemeClr val="dk1"/>
          </a:effectRef>
          <a:fontRef idx="minor">
            <a:schemeClr val="dk1"/>
          </a:fontRef>
        </p:style>
        <p:txBody>
          <a:bodyPr/>
          <a:lstStyle/>
          <a:p>
            <a:pPr eaLnBrk="1" hangingPunct="1"/>
            <a:endParaRPr lang="el-GR" sz="2700" b="1" dirty="0" smtClean="0">
              <a:solidFill>
                <a:srgbClr val="7030A0"/>
              </a:solidFill>
            </a:endParaRPr>
          </a:p>
          <a:p>
            <a:pPr eaLnBrk="1" hangingPunct="1"/>
            <a:endParaRPr lang="el-GR" sz="2700" b="1" dirty="0" smtClean="0">
              <a:solidFill>
                <a:srgbClr val="7030A0"/>
              </a:solidFill>
            </a:endParaRPr>
          </a:p>
          <a:p>
            <a:pPr eaLnBrk="1" hangingPunct="1"/>
            <a:endParaRPr lang="el-GR" sz="2700" b="1" dirty="0" smtClean="0">
              <a:solidFill>
                <a:srgbClr val="7030A0"/>
              </a:solidFill>
            </a:endParaRPr>
          </a:p>
          <a:p>
            <a:pPr eaLnBrk="1" hangingPunct="1"/>
            <a:r>
              <a:rPr lang="el-GR" sz="2700" b="1" dirty="0" smtClean="0">
                <a:solidFill>
                  <a:srgbClr val="7030A0"/>
                </a:solidFill>
              </a:rPr>
              <a:t>Διακριτή Εκπαίδευση ( ειδικά σχολεία )</a:t>
            </a:r>
            <a:endParaRPr lang="el-GR" sz="2700" dirty="0" smtClean="0">
              <a:solidFill>
                <a:srgbClr val="7030A0"/>
              </a:solidFill>
            </a:endParaRPr>
          </a:p>
          <a:p>
            <a:pPr eaLnBrk="1" hangingPunct="1"/>
            <a:r>
              <a:rPr lang="el-GR" sz="2700" b="1" dirty="0" smtClean="0">
                <a:solidFill>
                  <a:srgbClr val="7030A0"/>
                </a:solidFill>
              </a:rPr>
              <a:t>Μερική Συνεκπαίδευση (τ</a:t>
            </a:r>
            <a:r>
              <a:rPr lang="el-GR" sz="2700" dirty="0" smtClean="0">
                <a:solidFill>
                  <a:srgbClr val="7030A0"/>
                </a:solidFill>
              </a:rPr>
              <a:t>μήματα ένταξης) </a:t>
            </a:r>
          </a:p>
          <a:p>
            <a:pPr eaLnBrk="1" hangingPunct="1"/>
            <a:r>
              <a:rPr lang="el-GR" sz="2700" b="1" dirty="0" smtClean="0">
                <a:solidFill>
                  <a:srgbClr val="7030A0"/>
                </a:solidFill>
              </a:rPr>
              <a:t>Συμπερίληψη , Ένταξη /Συνεκπαίδευση: (παράλληλη στήριξη)</a:t>
            </a:r>
            <a:endParaRPr lang="el-GR" sz="2700" dirty="0" smtClean="0">
              <a:solidFill>
                <a:srgbClr val="7030A0"/>
              </a:solidFill>
            </a:endParaRPr>
          </a:p>
          <a:p>
            <a:pPr eaLnBrk="1" hangingPunct="1">
              <a:buNone/>
            </a:pPr>
            <a:endParaRPr lang="el-GR" sz="2800" dirty="0" smtClean="0">
              <a:solidFill>
                <a:schemeClr val="accent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0" y="152400"/>
            <a:ext cx="7620000" cy="1066800"/>
          </a:xfrm>
        </p:spPr>
        <p:style>
          <a:lnRef idx="2">
            <a:schemeClr val="dk1"/>
          </a:lnRef>
          <a:fillRef idx="1">
            <a:schemeClr val="lt1"/>
          </a:fillRef>
          <a:effectRef idx="0">
            <a:schemeClr val="dk1"/>
          </a:effectRef>
          <a:fontRef idx="minor">
            <a:schemeClr val="dk1"/>
          </a:fontRef>
        </p:style>
        <p:txBody>
          <a:bodyPr>
            <a:normAutofit/>
          </a:bodyPr>
          <a:lstStyle/>
          <a:p>
            <a:pPr eaLnBrk="1" fontAlgn="auto" hangingPunct="1">
              <a:spcAft>
                <a:spcPts val="0"/>
              </a:spcAft>
              <a:defRPr/>
            </a:pPr>
            <a:r>
              <a:rPr lang="el-GR" sz="2800" b="1" dirty="0" smtClean="0">
                <a:solidFill>
                  <a:schemeClr val="bg2"/>
                </a:solidFill>
              </a:rPr>
              <a:t>Ομάδες παιδιών που κατηγοριοποιούνται ως παιδιά με Ειδικές Εκπαιδευτικές  Ανάγκες</a:t>
            </a:r>
            <a:endParaRPr lang="en-US" sz="2800" b="1" dirty="0" smtClean="0">
              <a:solidFill>
                <a:schemeClr val="bg2"/>
              </a:solidFill>
            </a:endParaRPr>
          </a:p>
        </p:txBody>
      </p:sp>
      <p:sp>
        <p:nvSpPr>
          <p:cNvPr id="4099" name="Rectangle 3"/>
          <p:cNvSpPr>
            <a:spLocks noGrp="1" noChangeArrowheads="1"/>
          </p:cNvSpPr>
          <p:nvPr>
            <p:ph type="body" idx="4294967295"/>
          </p:nvPr>
        </p:nvSpPr>
        <p:spPr>
          <a:xfrm>
            <a:off x="935038" y="1412875"/>
            <a:ext cx="8208962" cy="5445125"/>
          </a:xfrm>
        </p:spPr>
        <p:style>
          <a:lnRef idx="2">
            <a:schemeClr val="dk1"/>
          </a:lnRef>
          <a:fillRef idx="1">
            <a:schemeClr val="lt1"/>
          </a:fillRef>
          <a:effectRef idx="0">
            <a:schemeClr val="dk1"/>
          </a:effectRef>
          <a:fontRef idx="minor">
            <a:schemeClr val="dk1"/>
          </a:fontRef>
        </p:style>
        <p:txBody>
          <a:bodyPr>
            <a:normAutofit/>
          </a:bodyPr>
          <a:lstStyle/>
          <a:p>
            <a:pPr marL="274320" indent="-274320" eaLnBrk="1" fontAlgn="auto" hangingPunct="1">
              <a:lnSpc>
                <a:spcPct val="90000"/>
              </a:lnSpc>
              <a:spcAft>
                <a:spcPts val="0"/>
              </a:spcAft>
              <a:buFont typeface="Wingdings 2"/>
              <a:buChar char=""/>
              <a:defRPr/>
            </a:pPr>
            <a:r>
              <a:rPr lang="el-GR" sz="2800" dirty="0" smtClean="0">
                <a:solidFill>
                  <a:schemeClr val="bg2"/>
                </a:solidFill>
              </a:rPr>
              <a:t>Παιδιά με Ειδικές Μαθησιακές Δυσκολίες (ΕΜΔ), με ή χωρίς ψυχοσυναισθηματικά και συμπεριφορικά/κοινωνικά προβλήματα </a:t>
            </a:r>
          </a:p>
          <a:p>
            <a:pPr marL="274320" indent="-274320" eaLnBrk="1" fontAlgn="auto" hangingPunct="1">
              <a:lnSpc>
                <a:spcPct val="90000"/>
              </a:lnSpc>
              <a:spcAft>
                <a:spcPts val="0"/>
              </a:spcAft>
              <a:buFont typeface="Wingdings 2"/>
              <a:buChar char=""/>
              <a:defRPr/>
            </a:pPr>
            <a:r>
              <a:rPr lang="el-GR" sz="2800" dirty="0" smtClean="0">
                <a:solidFill>
                  <a:schemeClr val="bg2"/>
                </a:solidFill>
              </a:rPr>
              <a:t>Παιδιά με συναισθηματικά προβλήματα/αγχώδεις δυσκολίες/διαταραχές και Μαθησιακά Προβλήματα (ΜΠ)</a:t>
            </a:r>
          </a:p>
          <a:p>
            <a:pPr marL="274320" indent="-274320" eaLnBrk="1" fontAlgn="auto" hangingPunct="1">
              <a:lnSpc>
                <a:spcPct val="90000"/>
              </a:lnSpc>
              <a:spcAft>
                <a:spcPts val="0"/>
              </a:spcAft>
              <a:buFont typeface="Wingdings 2"/>
              <a:buChar char=""/>
              <a:defRPr/>
            </a:pPr>
            <a:r>
              <a:rPr lang="el-GR" sz="2800" dirty="0" smtClean="0">
                <a:solidFill>
                  <a:schemeClr val="bg2"/>
                </a:solidFill>
              </a:rPr>
              <a:t>Παιδιά με συμπεριφορικά προβλήματα/διαταραχές και ΜΠ /Μαθησιακές Δυσκολίες</a:t>
            </a:r>
          </a:p>
          <a:p>
            <a:pPr marL="274320" indent="-274320" eaLnBrk="1" fontAlgn="auto" hangingPunct="1">
              <a:lnSpc>
                <a:spcPct val="90000"/>
              </a:lnSpc>
              <a:spcAft>
                <a:spcPts val="0"/>
              </a:spcAft>
              <a:buFont typeface="Wingdings 2"/>
              <a:buChar char=""/>
              <a:defRPr/>
            </a:pPr>
            <a:r>
              <a:rPr lang="el-GR" sz="2800" dirty="0" smtClean="0">
                <a:solidFill>
                  <a:schemeClr val="bg2"/>
                </a:solidFill>
              </a:rPr>
              <a:t>Παιδιά με αντικοινωνικές /παραβατικές συμπεριφορές</a:t>
            </a:r>
          </a:p>
          <a:p>
            <a:pPr marL="274320" indent="-274320" eaLnBrk="1" fontAlgn="auto" hangingPunct="1">
              <a:lnSpc>
                <a:spcPct val="90000"/>
              </a:lnSpc>
              <a:spcAft>
                <a:spcPts val="0"/>
              </a:spcAft>
              <a:buFont typeface="Wingdings 2"/>
              <a:buChar char=""/>
              <a:defRPr/>
            </a:pPr>
            <a:r>
              <a:rPr lang="el-GR" sz="2800" dirty="0" smtClean="0">
                <a:solidFill>
                  <a:schemeClr val="bg2"/>
                </a:solidFill>
              </a:rPr>
              <a:t>Παιδιά-θύματα ενδοοικογενειακής βίας/κακοποιημένα παιδιά με ακαδημαϊκά και ψυχοκοινωνικά-</a:t>
            </a:r>
            <a:r>
              <a:rPr lang="el-GR" sz="2800" dirty="0" err="1" smtClean="0">
                <a:solidFill>
                  <a:schemeClr val="bg2"/>
                </a:solidFill>
              </a:rPr>
              <a:t>συμπειρφορικά</a:t>
            </a:r>
            <a:r>
              <a:rPr lang="el-GR" sz="2800" dirty="0" smtClean="0">
                <a:solidFill>
                  <a:schemeClr val="bg2"/>
                </a:solidFill>
              </a:rPr>
              <a:t> προβλήματα</a:t>
            </a:r>
          </a:p>
          <a:p>
            <a:pPr marL="274320" indent="-274320" eaLnBrk="1" fontAlgn="auto" hangingPunct="1">
              <a:lnSpc>
                <a:spcPct val="90000"/>
              </a:lnSpc>
              <a:spcAft>
                <a:spcPts val="0"/>
              </a:spcAft>
              <a:buFont typeface="Wingdings 2"/>
              <a:buChar char=""/>
              <a:defRPr/>
            </a:pPr>
            <a:endParaRPr lang="en-US" sz="28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4294967295"/>
          </p:nvPr>
        </p:nvSpPr>
        <p:spPr>
          <a:xfrm>
            <a:off x="1150938" y="404813"/>
            <a:ext cx="7993062" cy="5903912"/>
          </a:xfrm>
        </p:spPr>
        <p:style>
          <a:lnRef idx="2">
            <a:schemeClr val="dk1"/>
          </a:lnRef>
          <a:fillRef idx="1">
            <a:schemeClr val="lt1"/>
          </a:fillRef>
          <a:effectRef idx="0">
            <a:schemeClr val="dk1"/>
          </a:effectRef>
          <a:fontRef idx="minor">
            <a:schemeClr val="dk1"/>
          </a:fontRef>
        </p:style>
        <p:txBody>
          <a:bodyPr/>
          <a:lstStyle/>
          <a:p>
            <a:pPr eaLnBrk="1" hangingPunct="1">
              <a:lnSpc>
                <a:spcPct val="90000"/>
              </a:lnSpc>
            </a:pPr>
            <a:r>
              <a:rPr lang="el-GR" dirty="0" smtClean="0"/>
              <a:t> </a:t>
            </a:r>
            <a:r>
              <a:rPr lang="el-GR" sz="2800" dirty="0" smtClean="0">
                <a:solidFill>
                  <a:schemeClr val="bg2"/>
                </a:solidFill>
              </a:rPr>
              <a:t>Παιδιά με αναπτυξιακές διαταραχές (Αυτισμό, </a:t>
            </a:r>
            <a:r>
              <a:rPr lang="en-US" sz="2800" dirty="0" smtClean="0">
                <a:solidFill>
                  <a:schemeClr val="bg2"/>
                </a:solidFill>
              </a:rPr>
              <a:t>Asperger, </a:t>
            </a:r>
            <a:r>
              <a:rPr lang="el-GR" sz="2800" dirty="0" smtClean="0">
                <a:solidFill>
                  <a:schemeClr val="bg2"/>
                </a:solidFill>
              </a:rPr>
              <a:t>κλπ.</a:t>
            </a:r>
            <a:r>
              <a:rPr lang="en-US" sz="2800" dirty="0" smtClean="0">
                <a:solidFill>
                  <a:schemeClr val="bg2"/>
                </a:solidFill>
              </a:rPr>
              <a:t>)</a:t>
            </a:r>
            <a:endParaRPr lang="el-GR" sz="2800" dirty="0" smtClean="0">
              <a:solidFill>
                <a:schemeClr val="bg2"/>
              </a:solidFill>
            </a:endParaRPr>
          </a:p>
          <a:p>
            <a:pPr eaLnBrk="1" hangingPunct="1">
              <a:lnSpc>
                <a:spcPct val="90000"/>
              </a:lnSpc>
            </a:pPr>
            <a:r>
              <a:rPr lang="el-GR" sz="2800" dirty="0" smtClean="0">
                <a:solidFill>
                  <a:schemeClr val="bg2"/>
                </a:solidFill>
              </a:rPr>
              <a:t>Παιδιά με Νοητικές /Γνωστικές ανεπάρκειες (Ν.Κ., Σύνδρομο </a:t>
            </a:r>
            <a:r>
              <a:rPr lang="en-US" sz="2800" dirty="0" smtClean="0">
                <a:solidFill>
                  <a:schemeClr val="bg2"/>
                </a:solidFill>
              </a:rPr>
              <a:t>Down, </a:t>
            </a:r>
            <a:r>
              <a:rPr lang="el-GR" sz="2800" dirty="0" smtClean="0">
                <a:solidFill>
                  <a:schemeClr val="bg2"/>
                </a:solidFill>
              </a:rPr>
              <a:t>Οριακή Νοημοσύνη)</a:t>
            </a:r>
          </a:p>
          <a:p>
            <a:pPr eaLnBrk="1" hangingPunct="1">
              <a:lnSpc>
                <a:spcPct val="90000"/>
              </a:lnSpc>
            </a:pPr>
            <a:r>
              <a:rPr lang="el-GR" sz="2800" dirty="0" smtClean="0">
                <a:solidFill>
                  <a:schemeClr val="bg2"/>
                </a:solidFill>
              </a:rPr>
              <a:t>Παιδιά με ιατρικά προβλήματα /χρόνιες ασθένειες</a:t>
            </a:r>
          </a:p>
          <a:p>
            <a:pPr eaLnBrk="1" hangingPunct="1">
              <a:lnSpc>
                <a:spcPct val="90000"/>
              </a:lnSpc>
            </a:pPr>
            <a:r>
              <a:rPr lang="el-GR" sz="2800" dirty="0" smtClean="0">
                <a:solidFill>
                  <a:schemeClr val="bg2"/>
                </a:solidFill>
              </a:rPr>
              <a:t>Παιδιά με αισθητηριακές διαταραχές /δυσκολίες (βαρηκοΐα, κώφωση, τυφλότητα)</a:t>
            </a:r>
          </a:p>
          <a:p>
            <a:pPr eaLnBrk="1" hangingPunct="1">
              <a:lnSpc>
                <a:spcPct val="90000"/>
              </a:lnSpc>
            </a:pPr>
            <a:r>
              <a:rPr lang="el-GR" sz="2800" dirty="0" smtClean="0">
                <a:solidFill>
                  <a:schemeClr val="bg2"/>
                </a:solidFill>
              </a:rPr>
              <a:t>Παιδιά με φυσικές ανεπάρκειες (κινητικά προβλήματα)</a:t>
            </a:r>
          </a:p>
          <a:p>
            <a:pPr eaLnBrk="1" hangingPunct="1">
              <a:lnSpc>
                <a:spcPct val="90000"/>
              </a:lnSpc>
            </a:pPr>
            <a:r>
              <a:rPr lang="el-GR" sz="2800" dirty="0" smtClean="0">
                <a:solidFill>
                  <a:schemeClr val="bg2"/>
                </a:solidFill>
              </a:rPr>
              <a:t>Παιδιά με εγκεφαλική παράλυση</a:t>
            </a:r>
          </a:p>
          <a:p>
            <a:pPr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153400" cy="1219200"/>
          </a:xfrm>
        </p:spPr>
        <p:style>
          <a:lnRef idx="2">
            <a:schemeClr val="dk1"/>
          </a:lnRef>
          <a:fillRef idx="1">
            <a:schemeClr val="lt1"/>
          </a:fillRef>
          <a:effectRef idx="0">
            <a:schemeClr val="dk1"/>
          </a:effectRef>
          <a:fontRef idx="minor">
            <a:schemeClr val="dk1"/>
          </a:fontRef>
        </p:style>
        <p:txBody>
          <a:bodyPr/>
          <a:lstStyle/>
          <a:p>
            <a:pPr eaLnBrk="1" hangingPunct="1"/>
            <a:r>
              <a:rPr lang="el-GR" sz="2800" b="1" dirty="0" smtClean="0">
                <a:solidFill>
                  <a:srgbClr val="7030A0"/>
                </a:solidFill>
              </a:rPr>
              <a:t>Δυσκολίες ένταξης παιδιών με ΕΕΑ</a:t>
            </a:r>
          </a:p>
        </p:txBody>
      </p:sp>
      <p:sp>
        <p:nvSpPr>
          <p:cNvPr id="19459" name="Rectangle 3"/>
          <p:cNvSpPr>
            <a:spLocks noGrp="1" noChangeArrowheads="1"/>
          </p:cNvSpPr>
          <p:nvPr>
            <p:ph idx="1"/>
          </p:nvPr>
        </p:nvSpPr>
        <p:spPr>
          <a:xfrm>
            <a:off x="609600" y="1066800"/>
            <a:ext cx="8305800" cy="5562600"/>
          </a:xfrm>
        </p:spPr>
        <p:style>
          <a:lnRef idx="2">
            <a:schemeClr val="dk1"/>
          </a:lnRef>
          <a:fillRef idx="1">
            <a:schemeClr val="lt1"/>
          </a:fillRef>
          <a:effectRef idx="0">
            <a:schemeClr val="dk1"/>
          </a:effectRef>
          <a:fontRef idx="minor">
            <a:schemeClr val="dk1"/>
          </a:fontRef>
        </p:style>
        <p:txBody>
          <a:bodyPr/>
          <a:lstStyle/>
          <a:p>
            <a:pPr eaLnBrk="1" hangingPunct="1">
              <a:lnSpc>
                <a:spcPct val="80000"/>
              </a:lnSpc>
              <a:buFont typeface="Wingdings" pitchFamily="2" charset="2"/>
              <a:buChar char="Ø"/>
            </a:pPr>
            <a:r>
              <a:rPr lang="el-GR" sz="2800" dirty="0" smtClean="0">
                <a:solidFill>
                  <a:srgbClr val="7030A0"/>
                </a:solidFill>
              </a:rPr>
              <a:t> </a:t>
            </a:r>
            <a:r>
              <a:rPr lang="el-GR" sz="2800" dirty="0" err="1" smtClean="0">
                <a:solidFill>
                  <a:srgbClr val="7030A0"/>
                </a:solidFill>
              </a:rPr>
              <a:t>Αρνηση</a:t>
            </a:r>
            <a:r>
              <a:rPr lang="el-GR" sz="2800" dirty="0" smtClean="0">
                <a:solidFill>
                  <a:srgbClr val="7030A0"/>
                </a:solidFill>
              </a:rPr>
              <a:t> αποδοχής διαφορετικότητας του παιδιού</a:t>
            </a:r>
          </a:p>
          <a:p>
            <a:pPr eaLnBrk="1" hangingPunct="1">
              <a:lnSpc>
                <a:spcPct val="80000"/>
              </a:lnSpc>
              <a:buFont typeface="Wingdings" pitchFamily="2" charset="2"/>
              <a:buChar char="Ø"/>
            </a:pPr>
            <a:r>
              <a:rPr lang="el-GR" sz="2800" dirty="0" smtClean="0">
                <a:solidFill>
                  <a:srgbClr val="7030A0"/>
                </a:solidFill>
              </a:rPr>
              <a:t>Οικογένεια- οικονομικό-κοινωνικό υπόβαθρο</a:t>
            </a:r>
          </a:p>
          <a:p>
            <a:pPr eaLnBrk="1" hangingPunct="1">
              <a:lnSpc>
                <a:spcPct val="80000"/>
              </a:lnSpc>
              <a:buFont typeface="Wingdings" pitchFamily="2" charset="2"/>
              <a:buChar char="Ø"/>
            </a:pPr>
            <a:r>
              <a:rPr lang="el-GR" sz="2800" dirty="0" smtClean="0">
                <a:solidFill>
                  <a:srgbClr val="7030A0"/>
                </a:solidFill>
              </a:rPr>
              <a:t>Έλλειψη στήριξης από τους φορείς</a:t>
            </a:r>
          </a:p>
          <a:p>
            <a:pPr eaLnBrk="1" hangingPunct="1">
              <a:lnSpc>
                <a:spcPct val="80000"/>
              </a:lnSpc>
              <a:buFont typeface="Wingdings" pitchFamily="2" charset="2"/>
              <a:buChar char="Ø"/>
            </a:pPr>
            <a:r>
              <a:rPr lang="el-GR" sz="2800" dirty="0" smtClean="0">
                <a:solidFill>
                  <a:srgbClr val="7030A0"/>
                </a:solidFill>
              </a:rPr>
              <a:t>Απουσία ενταξιακής φιλοσοφίας σε σχολικό αλλά και κοινωνικό επίπεδο  </a:t>
            </a:r>
          </a:p>
          <a:p>
            <a:pPr eaLnBrk="1" hangingPunct="1">
              <a:lnSpc>
                <a:spcPct val="80000"/>
              </a:lnSpc>
              <a:buFont typeface="Wingdings" pitchFamily="2" charset="2"/>
              <a:buChar char="Ø"/>
            </a:pPr>
            <a:r>
              <a:rPr lang="el-GR" sz="2800" dirty="0" smtClean="0">
                <a:solidFill>
                  <a:srgbClr val="7030A0"/>
                </a:solidFill>
              </a:rPr>
              <a:t> Προκαταλήψεις </a:t>
            </a:r>
          </a:p>
          <a:p>
            <a:pPr eaLnBrk="1" hangingPunct="1">
              <a:lnSpc>
                <a:spcPct val="80000"/>
              </a:lnSpc>
              <a:buFont typeface="Wingdings" pitchFamily="2" charset="2"/>
              <a:buChar char="Ø"/>
            </a:pPr>
            <a:r>
              <a:rPr lang="el-GR" sz="2800" dirty="0" smtClean="0">
                <a:solidFill>
                  <a:srgbClr val="7030A0"/>
                </a:solidFill>
              </a:rPr>
              <a:t>Διαχωριστική γραμμή μεταξύ ΕΑ και ΓΑ</a:t>
            </a:r>
          </a:p>
          <a:p>
            <a:pPr eaLnBrk="1" hangingPunct="1">
              <a:lnSpc>
                <a:spcPct val="80000"/>
              </a:lnSpc>
              <a:buFont typeface="Wingdings" pitchFamily="2" charset="2"/>
              <a:buChar char="Ø"/>
            </a:pPr>
            <a:r>
              <a:rPr lang="el-GR" sz="2800" dirty="0" smtClean="0">
                <a:solidFill>
                  <a:srgbClr val="7030A0"/>
                </a:solidFill>
              </a:rPr>
              <a:t>Απουσία εκπαιδευμένων ειδικοτήτων που να στηρίζουν την πρακτική της ένταξης </a:t>
            </a:r>
          </a:p>
          <a:p>
            <a:pPr eaLnBrk="1" hangingPunct="1">
              <a:lnSpc>
                <a:spcPct val="80000"/>
              </a:lnSpc>
              <a:buFont typeface="Wingdings" pitchFamily="2" charset="2"/>
              <a:buChar char="Ø"/>
            </a:pPr>
            <a:r>
              <a:rPr lang="el-GR" sz="2800" dirty="0" smtClean="0">
                <a:solidFill>
                  <a:srgbClr val="7030A0"/>
                </a:solidFill>
              </a:rPr>
              <a:t>Απουσία συνεργασίας οικογένειας –σχολείου </a:t>
            </a:r>
          </a:p>
          <a:p>
            <a:pPr eaLnBrk="1" hangingPunct="1">
              <a:lnSpc>
                <a:spcPct val="80000"/>
              </a:lnSpc>
              <a:buFont typeface="Wingdings" pitchFamily="2" charset="2"/>
              <a:buChar char="Ø"/>
            </a:pPr>
            <a:r>
              <a:rPr lang="el-GR" sz="2800" dirty="0" smtClean="0">
                <a:solidFill>
                  <a:srgbClr val="7030A0"/>
                </a:solidFill>
              </a:rPr>
              <a:t>Απουσία θεσμικού πλαισίου </a:t>
            </a:r>
          </a:p>
          <a:p>
            <a:pPr eaLnBrk="1" hangingPunct="1">
              <a:lnSpc>
                <a:spcPct val="80000"/>
              </a:lnSpc>
              <a:buFont typeface="Wingdings" pitchFamily="2" charset="2"/>
              <a:buChar char="Ø"/>
            </a:pPr>
            <a:endParaRPr lang="el-GR" sz="2800" dirty="0" smtClean="0">
              <a:solidFill>
                <a:srgbClr val="7030A0"/>
              </a:solidFill>
            </a:endParaRPr>
          </a:p>
          <a:p>
            <a:pPr eaLnBrk="1" hangingPunct="1">
              <a:lnSpc>
                <a:spcPct val="80000"/>
              </a:lnSpc>
              <a:buFont typeface="Wingdings" pitchFamily="2" charset="2"/>
              <a:buNone/>
            </a:pPr>
            <a:endParaRPr lang="el-GR" sz="2400" dirty="0" smtClean="0">
              <a:solidFill>
                <a:schemeClr val="accent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el-GR" sz="3000" b="1" smtClean="0">
                <a:solidFill>
                  <a:srgbClr val="7030A0"/>
                </a:solidFill>
              </a:rPr>
              <a:t>Ορισμοί ένταξης/ενσωμάτωσης /συνεκπαίδευσης</a:t>
            </a:r>
          </a:p>
        </p:txBody>
      </p:sp>
      <p:sp>
        <p:nvSpPr>
          <p:cNvPr id="4099" name="Rectangle 3"/>
          <p:cNvSpPr>
            <a:spLocks noGrp="1" noChangeArrowheads="1"/>
          </p:cNvSpPr>
          <p:nvPr>
            <p:ph idx="1"/>
          </p:nvPr>
        </p:nvSpPr>
        <p:spPr>
          <a:xfrm>
            <a:off x="457200" y="1600200"/>
            <a:ext cx="8382000" cy="5257800"/>
          </a:xfrm>
        </p:spPr>
        <p:style>
          <a:lnRef idx="2">
            <a:schemeClr val="dk1"/>
          </a:lnRef>
          <a:fillRef idx="1">
            <a:schemeClr val="lt1"/>
          </a:fillRef>
          <a:effectRef idx="0">
            <a:schemeClr val="dk1"/>
          </a:effectRef>
          <a:fontRef idx="minor">
            <a:schemeClr val="dk1"/>
          </a:fontRef>
        </p:style>
        <p:txBody>
          <a:bodyPr/>
          <a:lstStyle/>
          <a:p>
            <a:pPr eaLnBrk="1" hangingPunct="1">
              <a:lnSpc>
                <a:spcPct val="90000"/>
              </a:lnSpc>
            </a:pPr>
            <a:r>
              <a:rPr lang="el-GR" sz="2600" b="1" dirty="0" smtClean="0">
                <a:solidFill>
                  <a:srgbClr val="7030A0"/>
                </a:solidFill>
              </a:rPr>
              <a:t>Ενσωμάτωση</a:t>
            </a:r>
            <a:r>
              <a:rPr lang="el-GR" sz="2600" dirty="0" smtClean="0">
                <a:solidFill>
                  <a:srgbClr val="7030A0"/>
                </a:solidFill>
              </a:rPr>
              <a:t>: έμφαση στην αφομοίωση, </a:t>
            </a:r>
            <a:r>
              <a:rPr lang="el-GR" sz="2600" dirty="0" err="1" smtClean="0">
                <a:solidFill>
                  <a:srgbClr val="7030A0"/>
                </a:solidFill>
              </a:rPr>
              <a:t>κανονικοποίηση</a:t>
            </a:r>
            <a:r>
              <a:rPr lang="el-GR" sz="2600" dirty="0" smtClean="0">
                <a:solidFill>
                  <a:srgbClr val="7030A0"/>
                </a:solidFill>
              </a:rPr>
              <a:t> </a:t>
            </a:r>
          </a:p>
          <a:p>
            <a:pPr eaLnBrk="1" hangingPunct="1">
              <a:lnSpc>
                <a:spcPct val="90000"/>
              </a:lnSpc>
            </a:pPr>
            <a:r>
              <a:rPr lang="el-GR" sz="2600" b="1" dirty="0" smtClean="0">
                <a:solidFill>
                  <a:srgbClr val="7030A0"/>
                </a:solidFill>
              </a:rPr>
              <a:t>Ένταξη</a:t>
            </a:r>
            <a:r>
              <a:rPr lang="el-GR" sz="2600" dirty="0" smtClean="0">
                <a:solidFill>
                  <a:srgbClr val="7030A0"/>
                </a:solidFill>
              </a:rPr>
              <a:t>: ουσιαστική συμμετοχή του παιδιού στις ομάδες των συνομηλίκων και στην τάξη με στόχο την  αποδοχή του ως ολότητα </a:t>
            </a:r>
          </a:p>
          <a:p>
            <a:pPr eaLnBrk="1" hangingPunct="1">
              <a:lnSpc>
                <a:spcPct val="90000"/>
              </a:lnSpc>
            </a:pPr>
            <a:r>
              <a:rPr lang="el-GR" sz="2600" dirty="0" smtClean="0">
                <a:solidFill>
                  <a:srgbClr val="7030A0"/>
                </a:solidFill>
              </a:rPr>
              <a:t> </a:t>
            </a:r>
            <a:r>
              <a:rPr lang="el-GR" sz="2600" b="1" dirty="0" smtClean="0">
                <a:solidFill>
                  <a:srgbClr val="7030A0"/>
                </a:solidFill>
              </a:rPr>
              <a:t>Συνεκπαίδευση χωρίς ενταξιακή οπτική</a:t>
            </a:r>
            <a:r>
              <a:rPr lang="el-GR" sz="2600" dirty="0" smtClean="0">
                <a:solidFill>
                  <a:srgbClr val="7030A0"/>
                </a:solidFill>
              </a:rPr>
              <a:t>: τοποθέτηση των μαθητών με ΕΕΑ στον ίδιο χώρο με παράλληλη όμως διαβίωση χωρίς ουσιαστική συνύπαρξη</a:t>
            </a:r>
          </a:p>
          <a:p>
            <a:pPr eaLnBrk="1" hangingPunct="1">
              <a:lnSpc>
                <a:spcPct val="90000"/>
              </a:lnSpc>
            </a:pPr>
            <a:endParaRPr lang="el-GR" sz="2400" dirty="0" smtClean="0">
              <a:solidFill>
                <a:schemeClr val="accent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eaLnBrk="1" hangingPunct="1"/>
            <a:r>
              <a:rPr lang="el-GR" sz="3000" b="1" dirty="0" smtClean="0">
                <a:solidFill>
                  <a:srgbClr val="7030A0"/>
                </a:solidFill>
              </a:rPr>
              <a:t>Ορισμοί ένταξης /ενσωμάτωσης /συνεκπαίδευσης (συν.)</a:t>
            </a:r>
          </a:p>
        </p:txBody>
      </p:sp>
      <p:sp>
        <p:nvSpPr>
          <p:cNvPr id="5123" name="Rectangle 3"/>
          <p:cNvSpPr>
            <a:spLocks noGrp="1" noChangeArrowheads="1"/>
          </p:cNvSpPr>
          <p:nvPr>
            <p:ph idx="1"/>
          </p:nvPr>
        </p:nvSpPr>
        <p:spPr/>
        <p:style>
          <a:lnRef idx="2">
            <a:schemeClr val="dk1"/>
          </a:lnRef>
          <a:fillRef idx="1">
            <a:schemeClr val="lt1"/>
          </a:fillRef>
          <a:effectRef idx="0">
            <a:schemeClr val="dk1"/>
          </a:effectRef>
          <a:fontRef idx="minor">
            <a:schemeClr val="dk1"/>
          </a:fontRef>
        </p:style>
        <p:txBody>
          <a:bodyPr/>
          <a:lstStyle/>
          <a:p>
            <a:pPr eaLnBrk="1" hangingPunct="1">
              <a:lnSpc>
                <a:spcPct val="90000"/>
              </a:lnSpc>
            </a:pPr>
            <a:r>
              <a:rPr lang="el-GR" sz="2400" b="1" dirty="0" smtClean="0">
                <a:solidFill>
                  <a:srgbClr val="7030A0"/>
                </a:solidFill>
              </a:rPr>
              <a:t>Συνεκπαίδευση με ενταξιακή οπτική (</a:t>
            </a:r>
            <a:r>
              <a:rPr lang="en-US" sz="2400" b="1" dirty="0" smtClean="0">
                <a:solidFill>
                  <a:srgbClr val="7030A0"/>
                </a:solidFill>
              </a:rPr>
              <a:t>full inclusion</a:t>
            </a:r>
            <a:r>
              <a:rPr lang="el-GR" sz="2400" dirty="0" smtClean="0">
                <a:solidFill>
                  <a:srgbClr val="7030A0"/>
                </a:solidFill>
              </a:rPr>
              <a:t>): Τοποθέτηση αλλά και συμμετοχή των παιδιών με ΕΕΑ στην κοινή σχολική ζωή με την βοήθεια ή όχι ενός εκπαιδευτικού ΕΑ </a:t>
            </a:r>
          </a:p>
          <a:p>
            <a:pPr eaLnBrk="1" hangingPunct="1">
              <a:lnSpc>
                <a:spcPct val="90000"/>
              </a:lnSpc>
              <a:buFont typeface="Wingdings" pitchFamily="2" charset="2"/>
              <a:buChar char="Ø"/>
            </a:pPr>
            <a:r>
              <a:rPr lang="el-GR" sz="2400" dirty="0" smtClean="0">
                <a:solidFill>
                  <a:srgbClr val="7030A0"/>
                </a:solidFill>
              </a:rPr>
              <a:t>Ένα (κοινό) </a:t>
            </a:r>
            <a:r>
              <a:rPr lang="el-GR" sz="2400" b="1" dirty="0" smtClean="0">
                <a:solidFill>
                  <a:srgbClr val="7030A0"/>
                </a:solidFill>
              </a:rPr>
              <a:t>Σχολείο</a:t>
            </a:r>
            <a:r>
              <a:rPr lang="el-GR" sz="2400" dirty="0" smtClean="0">
                <a:solidFill>
                  <a:srgbClr val="7030A0"/>
                </a:solidFill>
              </a:rPr>
              <a:t> για </a:t>
            </a:r>
            <a:r>
              <a:rPr lang="el-GR" sz="2400" b="1" dirty="0" smtClean="0">
                <a:solidFill>
                  <a:srgbClr val="7030A0"/>
                </a:solidFill>
              </a:rPr>
              <a:t>Όλα</a:t>
            </a:r>
            <a:r>
              <a:rPr lang="el-GR" sz="2400" dirty="0" smtClean="0">
                <a:solidFill>
                  <a:srgbClr val="7030A0"/>
                </a:solidFill>
              </a:rPr>
              <a:t> τα </a:t>
            </a:r>
            <a:r>
              <a:rPr lang="el-GR" sz="2400" dirty="0" err="1" smtClean="0">
                <a:solidFill>
                  <a:srgbClr val="7030A0"/>
                </a:solidFill>
              </a:rPr>
              <a:t>Παιδιά:Είναι</a:t>
            </a:r>
            <a:r>
              <a:rPr lang="el-GR" sz="2400" dirty="0" smtClean="0">
                <a:solidFill>
                  <a:srgbClr val="7030A0"/>
                </a:solidFill>
              </a:rPr>
              <a:t> μια ηθική-φιλοσοφική πράξη που προωθεί την </a:t>
            </a:r>
            <a:r>
              <a:rPr lang="el-GR" sz="2400" dirty="0" err="1" smtClean="0">
                <a:solidFill>
                  <a:srgbClr val="7030A0"/>
                </a:solidFill>
              </a:rPr>
              <a:t>ακαδημαική</a:t>
            </a:r>
            <a:r>
              <a:rPr lang="el-GR" sz="2400" dirty="0" smtClean="0">
                <a:solidFill>
                  <a:srgbClr val="7030A0"/>
                </a:solidFill>
              </a:rPr>
              <a:t> και κοινωνική ένταξη όλων των παιδιών με ΠΡΟΣΒΑΣΗ στο ΑΠ αλλά και στις δράσεις του σχολείου μέσα από την αναδόμηση και διαφοροποίηση του ΑΠ </a:t>
            </a:r>
            <a:endParaRPr lang="el-GR" sz="2400" dirty="0" smtClean="0">
              <a:solidFill>
                <a:schemeClr val="accent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p:cNvSpPr>
            <a:spLocks noGrp="1"/>
          </p:cNvSpPr>
          <p:nvPr>
            <p:ph type="title"/>
          </p:nvPr>
        </p:nvSpPr>
        <p:spPr/>
        <p:txBody>
          <a:bodyPr/>
          <a:lstStyle/>
          <a:p>
            <a:r>
              <a:rPr lang="el-GR" sz="3000" b="1" dirty="0" smtClean="0">
                <a:solidFill>
                  <a:srgbClr val="7030A0"/>
                </a:solidFill>
              </a:rPr>
              <a:t>Ένταξη : ανάγκη για…..</a:t>
            </a:r>
          </a:p>
        </p:txBody>
      </p:sp>
      <p:sp>
        <p:nvSpPr>
          <p:cNvPr id="6147" name="2 - Θέση περιεχομένου"/>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l-GR" sz="2400" dirty="0" smtClean="0">
                <a:solidFill>
                  <a:srgbClr val="7030A0"/>
                </a:solidFill>
              </a:rPr>
              <a:t>Αποδοχή της διαφορετικότητας</a:t>
            </a:r>
          </a:p>
          <a:p>
            <a:r>
              <a:rPr lang="el-GR" sz="2400" dirty="0" smtClean="0">
                <a:solidFill>
                  <a:srgbClr val="7030A0"/>
                </a:solidFill>
              </a:rPr>
              <a:t> Κατάργηση της κατηγοριοποίησης</a:t>
            </a:r>
          </a:p>
          <a:p>
            <a:r>
              <a:rPr lang="el-GR" sz="2400" dirty="0" smtClean="0">
                <a:solidFill>
                  <a:srgbClr val="7030A0"/>
                </a:solidFill>
              </a:rPr>
              <a:t>Διαφοροποίηση του ΑΠ και  όχι εξατομίκευση </a:t>
            </a:r>
          </a:p>
          <a:p>
            <a:r>
              <a:rPr lang="el-GR" sz="2400" dirty="0" smtClean="0">
                <a:solidFill>
                  <a:srgbClr val="7030A0"/>
                </a:solidFill>
              </a:rPr>
              <a:t>Αλλαγή φιλοσοφίας του σχολείου </a:t>
            </a:r>
          </a:p>
          <a:p>
            <a:r>
              <a:rPr lang="el-GR" sz="2400" dirty="0" smtClean="0">
                <a:solidFill>
                  <a:srgbClr val="7030A0"/>
                </a:solidFill>
              </a:rPr>
              <a:t>Εξάλειψη </a:t>
            </a:r>
            <a:r>
              <a:rPr lang="el-GR" sz="2400" dirty="0" err="1" smtClean="0">
                <a:solidFill>
                  <a:srgbClr val="7030A0"/>
                </a:solidFill>
              </a:rPr>
              <a:t>γνωσιοκεντρικού</a:t>
            </a:r>
            <a:r>
              <a:rPr lang="el-GR" sz="2400" dirty="0" smtClean="0">
                <a:solidFill>
                  <a:srgbClr val="7030A0"/>
                </a:solidFill>
              </a:rPr>
              <a:t> εκπαιδευτικού συστήματος  ς</a:t>
            </a:r>
          </a:p>
          <a:p>
            <a:r>
              <a:rPr lang="el-GR" sz="2400" dirty="0" smtClean="0">
                <a:solidFill>
                  <a:srgbClr val="7030A0"/>
                </a:solidFill>
              </a:rPr>
              <a:t>Ενιαίο πρόγραμμα σπουδών για όλα τα παιδιά</a:t>
            </a:r>
          </a:p>
          <a:p>
            <a:r>
              <a:rPr lang="el-GR" sz="2400" dirty="0" smtClean="0">
                <a:solidFill>
                  <a:srgbClr val="7030A0"/>
                </a:solidFill>
              </a:rPr>
              <a:t>Αλλαγή της ιδέας πως ένα παιδί με ΕΕΑ χρειάζεται τον ‘ειδικό’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title"/>
          </p:nvPr>
        </p:nvSpPr>
        <p:spPr/>
        <p:txBody>
          <a:bodyPr/>
          <a:lstStyle/>
          <a:p>
            <a:r>
              <a:rPr lang="el-GR" sz="3000" b="1" dirty="0" smtClean="0">
                <a:solidFill>
                  <a:srgbClr val="7030A0"/>
                </a:solidFill>
              </a:rPr>
              <a:t>Ένταξη : ανάγκη για….</a:t>
            </a:r>
          </a:p>
        </p:txBody>
      </p:sp>
      <p:sp>
        <p:nvSpPr>
          <p:cNvPr id="7171" name="2 - Θέση περιεχομένου"/>
          <p:cNvSpPr>
            <a:spLocks noGrp="1"/>
          </p:cNvSpPr>
          <p:nvPr>
            <p:ph idx="1"/>
          </p:nvPr>
        </p:nvSpPr>
        <p:spPr>
          <a:xfrm>
            <a:off x="457200" y="1295400"/>
            <a:ext cx="8229600" cy="4830763"/>
          </a:xfrm>
        </p:spPr>
        <p:style>
          <a:lnRef idx="2">
            <a:schemeClr val="dk1"/>
          </a:lnRef>
          <a:fillRef idx="1">
            <a:schemeClr val="lt1"/>
          </a:fillRef>
          <a:effectRef idx="0">
            <a:schemeClr val="dk1"/>
          </a:effectRef>
          <a:fontRef idx="minor">
            <a:schemeClr val="dk1"/>
          </a:fontRef>
        </p:style>
        <p:txBody>
          <a:bodyPr/>
          <a:lstStyle/>
          <a:p>
            <a:r>
              <a:rPr lang="el-GR" sz="2400" dirty="0" smtClean="0">
                <a:solidFill>
                  <a:srgbClr val="7030A0"/>
                </a:solidFill>
              </a:rPr>
              <a:t>Διεύρυνση του ρόλου του εκπαιδευτικού</a:t>
            </a:r>
          </a:p>
          <a:p>
            <a:r>
              <a:rPr lang="el-GR" sz="2400" dirty="0" smtClean="0">
                <a:solidFill>
                  <a:srgbClr val="7030A0"/>
                </a:solidFill>
              </a:rPr>
              <a:t>Οργάνωση της διδασκαλίας ώστε ο εκπαιδευτικός να διασφαλίζει την συμμετοχή  όλων των παιδιών. </a:t>
            </a:r>
          </a:p>
          <a:p>
            <a:r>
              <a:rPr lang="el-GR" sz="2400" dirty="0" smtClean="0">
                <a:solidFill>
                  <a:srgbClr val="7030A0"/>
                </a:solidFill>
              </a:rPr>
              <a:t>Συνεργασία </a:t>
            </a:r>
          </a:p>
          <a:p>
            <a:r>
              <a:rPr lang="el-GR" sz="2400" dirty="0" smtClean="0">
                <a:solidFill>
                  <a:srgbClr val="7030A0"/>
                </a:solidFill>
              </a:rPr>
              <a:t>Βιωματική μάθηση </a:t>
            </a:r>
          </a:p>
          <a:p>
            <a:r>
              <a:rPr lang="el-GR" sz="2400" dirty="0" smtClean="0">
                <a:solidFill>
                  <a:srgbClr val="7030A0"/>
                </a:solidFill>
              </a:rPr>
              <a:t>Έρευνα δράσης </a:t>
            </a:r>
          </a:p>
          <a:p>
            <a:r>
              <a:rPr lang="el-GR" sz="2400" dirty="0" smtClean="0">
                <a:solidFill>
                  <a:srgbClr val="7030A0"/>
                </a:solidFill>
              </a:rPr>
              <a:t>Διάλογο και πνεύμα αλληλεγγύης </a:t>
            </a:r>
          </a:p>
          <a:p>
            <a:r>
              <a:rPr lang="el-GR" sz="2400" dirty="0" smtClean="0">
                <a:solidFill>
                  <a:srgbClr val="7030A0"/>
                </a:solidFill>
              </a:rPr>
              <a:t>Αλλαγή τους συστήματος αξιών της κοινωνίας μέσα από την εκπαίδευση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p:txBody>
          <a:bodyPr>
            <a:normAutofit/>
          </a:bodyPr>
          <a:lstStyle/>
          <a:p>
            <a:r>
              <a:rPr lang="el-GR" sz="2800" b="1" dirty="0" smtClean="0">
                <a:solidFill>
                  <a:srgbClr val="7030A0"/>
                </a:solidFill>
              </a:rPr>
              <a:t>Κριτική στην έννοια και την εφαρμογή της συμπερίληψης</a:t>
            </a:r>
          </a:p>
        </p:txBody>
      </p:sp>
      <p:sp>
        <p:nvSpPr>
          <p:cNvPr id="8195" name="2 - Θέση περιεχομένου"/>
          <p:cNvSpPr>
            <a:spLocks noGrp="1"/>
          </p:cNvSpPr>
          <p:nvPr>
            <p:ph idx="1"/>
          </p:nvPr>
        </p:nvSpPr>
        <p:spPr>
          <a:xfrm>
            <a:off x="381000" y="1295400"/>
            <a:ext cx="8382000" cy="5181600"/>
          </a:xfrm>
        </p:spPr>
        <p:style>
          <a:lnRef idx="2">
            <a:schemeClr val="dk1"/>
          </a:lnRef>
          <a:fillRef idx="1">
            <a:schemeClr val="lt1"/>
          </a:fillRef>
          <a:effectRef idx="0">
            <a:schemeClr val="dk1"/>
          </a:effectRef>
          <a:fontRef idx="minor">
            <a:schemeClr val="dk1"/>
          </a:fontRef>
        </p:style>
        <p:txBody>
          <a:bodyPr/>
          <a:lstStyle/>
          <a:p>
            <a:r>
              <a:rPr lang="el-GR" sz="2300" dirty="0" smtClean="0">
                <a:solidFill>
                  <a:srgbClr val="7030A0"/>
                </a:solidFill>
              </a:rPr>
              <a:t>Ουτοπία ή πραγματικότητα;  ( Αθηνά Ζώνου- Σιδέρη) </a:t>
            </a:r>
          </a:p>
          <a:p>
            <a:r>
              <a:rPr lang="el-GR" sz="2300" dirty="0" smtClean="0">
                <a:solidFill>
                  <a:srgbClr val="7030A0"/>
                </a:solidFill>
              </a:rPr>
              <a:t>Πολιτικά προσανατολισμένη πρακτική χωρίς ουσιαστική εφαρμογή </a:t>
            </a:r>
          </a:p>
          <a:p>
            <a:r>
              <a:rPr lang="el-GR" sz="2300" dirty="0" smtClean="0">
                <a:solidFill>
                  <a:srgbClr val="7030A0"/>
                </a:solidFill>
              </a:rPr>
              <a:t>Πρακτικά μη εφαρμόσιμη, ασαφές νομικό κα πρακτικό πλαίσιο </a:t>
            </a:r>
          </a:p>
          <a:p>
            <a:endParaRPr lang="el-GR" sz="2300" dirty="0" smtClean="0">
              <a:solidFill>
                <a:srgbClr val="7030A0"/>
              </a:solidFill>
            </a:endParaRPr>
          </a:p>
          <a:p>
            <a:r>
              <a:rPr lang="el-GR" sz="2300" dirty="0" smtClean="0">
                <a:solidFill>
                  <a:srgbClr val="7030A0"/>
                </a:solidFill>
              </a:rPr>
              <a:t>Κοινωνιολογική προσέγγιση του θέματος με βάση το κοινωνικό μοντέλο με τάση την απόρριψη του ιατρικού μοντέλου , με αυθαίρετες αποφάσεις </a:t>
            </a:r>
          </a:p>
          <a:p>
            <a:r>
              <a:rPr lang="el-GR" sz="2300" dirty="0" smtClean="0">
                <a:solidFill>
                  <a:srgbClr val="7030A0"/>
                </a:solidFill>
              </a:rPr>
              <a:t>Μεταφορά των ευθυνών μόνο στο σχολείο και την κοινωνία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TotalTime>
  <Words>2434</Words>
  <Application>Microsoft Office PowerPoint</Application>
  <PresentationFormat>Προβολή στην οθόνη (4:3)</PresentationFormat>
  <Paragraphs>355</Paragraphs>
  <Slides>42</Slides>
  <Notes>29</Notes>
  <HiddenSlides>0</HiddenSlides>
  <MMClips>0</MMClips>
  <ScaleCrop>false</ScaleCrop>
  <HeadingPairs>
    <vt:vector size="4" baseType="variant">
      <vt:variant>
        <vt:lpstr>Θέμα</vt:lpstr>
      </vt:variant>
      <vt:variant>
        <vt:i4>1</vt:i4>
      </vt:variant>
      <vt:variant>
        <vt:lpstr>Τίτλοι διαφανειών</vt:lpstr>
      </vt:variant>
      <vt:variant>
        <vt:i4>42</vt:i4>
      </vt:variant>
    </vt:vector>
  </HeadingPairs>
  <TitlesOfParts>
    <vt:vector size="43" baseType="lpstr">
      <vt:lpstr>Αποκορύφωμα</vt:lpstr>
      <vt:lpstr>ΒασικέΣ αρΧΕΣ τηΣ ενταξιακήΣ εκπαίδευσηΣ</vt:lpstr>
      <vt:lpstr>Παρουσίαση του PowerPoint</vt:lpstr>
      <vt:lpstr>Περιεχόμενο μαθήματος</vt:lpstr>
      <vt:lpstr>Πλαίσια φοίτησης των παιδιών με ειδικές εκπαιδευτικές ανάγκες  (ΕΕΑ)</vt:lpstr>
      <vt:lpstr>Ορισμοί ένταξης/ενσωμάτωσης /συνεκπαίδευσης</vt:lpstr>
      <vt:lpstr>Ορισμοί ένταξης /ενσωμάτωσης /συνεκπαίδευσης (συν.)</vt:lpstr>
      <vt:lpstr>Ένταξη : ανάγκη για…..</vt:lpstr>
      <vt:lpstr>Ένταξη : ανάγκη για….</vt:lpstr>
      <vt:lpstr>Κριτική στην έννοια και την εφαρμογή της συμπερίληψης</vt:lpstr>
      <vt:lpstr>Παρουσίαση του PowerPoint</vt:lpstr>
      <vt:lpstr>Παρουσίαση του PowerPoint</vt:lpstr>
      <vt:lpstr>Ορισμοί/ Διευκρινίσεις </vt:lpstr>
      <vt:lpstr>Ορισμός της αναπηρίας</vt:lpstr>
      <vt:lpstr>Ορισμός-Ιατρική προσέγγιση</vt:lpstr>
      <vt:lpstr>Ορισμός-Κοινωνική προσέγγιση</vt:lpstr>
      <vt:lpstr>Σχετικιστική ερμηνεία της αναπηρίας</vt:lpstr>
      <vt:lpstr>Παρουσίαση του PowerPoint</vt:lpstr>
      <vt:lpstr>Ορισμός ένταξης</vt:lpstr>
      <vt:lpstr>Περιεχόμενο της ένταξης</vt:lpstr>
      <vt:lpstr>Παρουσίαση του PowerPoint</vt:lpstr>
      <vt:lpstr>Στατιστικά δεδομένα</vt:lpstr>
      <vt:lpstr>Βασικά Χαρακτηριστικά</vt:lpstr>
      <vt:lpstr>Η ένταξη αφορά…</vt:lpstr>
      <vt:lpstr>Επίπεδα ένταξης</vt:lpstr>
      <vt:lpstr>Ποιος αντιστέκεται;</vt:lpstr>
      <vt:lpstr>Παρουσίαση του PowerPoint</vt:lpstr>
      <vt:lpstr>Παρουσίαση του PowerPoint</vt:lpstr>
      <vt:lpstr>Η αναγκαιότητα της ένταξης</vt:lpstr>
      <vt:lpstr>Η αναγκαιότητα της ένταξης </vt:lpstr>
      <vt:lpstr>Η ένταξη…</vt:lpstr>
      <vt:lpstr>Παρουσίαση του PowerPoint</vt:lpstr>
      <vt:lpstr>Αναλυτικά……Σκοποί της Ενταξιακής Εκπαίδευσης </vt:lpstr>
      <vt:lpstr>Παρουσίαση του PowerPoint</vt:lpstr>
      <vt:lpstr>Παρουσίαση του PowerPoint</vt:lpstr>
      <vt:lpstr>Μορφεσ και διαφορετικα επίπεδα ένταξηΣ</vt:lpstr>
      <vt:lpstr>Παρουσίαση του PowerPoint</vt:lpstr>
      <vt:lpstr>Προϋποθέσεις για την επίτευξη της ένταξης στο πλαίσιο του σχολείου </vt:lpstr>
      <vt:lpstr>Παρουσίαση του PowerPoint</vt:lpstr>
      <vt:lpstr>Παρουσίαση του PowerPoint</vt:lpstr>
      <vt:lpstr>Ομάδες παιδιών που κατηγοριοποιούνται ως παιδιά με Ειδικές Εκπαιδευτικές  Ανάγκες</vt:lpstr>
      <vt:lpstr>Παρουσίαση του PowerPoint</vt:lpstr>
      <vt:lpstr>Δυσκολίες ένταξης παιδιών με ΕΕΑ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Βασικές αρχές της ενταξιακής εκπαίδευσης</dc:title>
  <dc:creator>user</dc:creator>
  <cp:lastModifiedBy>ELENH</cp:lastModifiedBy>
  <cp:revision>6</cp:revision>
  <dcterms:created xsi:type="dcterms:W3CDTF">2019-05-23T16:27:31Z</dcterms:created>
  <dcterms:modified xsi:type="dcterms:W3CDTF">2024-03-07T06:24:19Z</dcterms:modified>
</cp:coreProperties>
</file>