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30"/>
  </p:notesMasterIdLst>
  <p:sldIdLst>
    <p:sldId id="354" r:id="rId2"/>
    <p:sldId id="309" r:id="rId3"/>
    <p:sldId id="355" r:id="rId4"/>
    <p:sldId id="394" r:id="rId5"/>
    <p:sldId id="435" r:id="rId6"/>
    <p:sldId id="434" r:id="rId7"/>
    <p:sldId id="393" r:id="rId8"/>
    <p:sldId id="436" r:id="rId9"/>
    <p:sldId id="437" r:id="rId10"/>
    <p:sldId id="391" r:id="rId11"/>
    <p:sldId id="419" r:id="rId12"/>
    <p:sldId id="389" r:id="rId13"/>
    <p:sldId id="356" r:id="rId14"/>
    <p:sldId id="420" r:id="rId15"/>
    <p:sldId id="438" r:id="rId16"/>
    <p:sldId id="421" r:id="rId17"/>
    <p:sldId id="423" r:id="rId18"/>
    <p:sldId id="425" r:id="rId19"/>
    <p:sldId id="426" r:id="rId20"/>
    <p:sldId id="427" r:id="rId21"/>
    <p:sldId id="428" r:id="rId22"/>
    <p:sldId id="353" r:id="rId23"/>
    <p:sldId id="440" r:id="rId24"/>
    <p:sldId id="442" r:id="rId25"/>
    <p:sldId id="441" r:id="rId26"/>
    <p:sldId id="430" r:id="rId27"/>
    <p:sldId id="443" r:id="rId28"/>
    <p:sldId id="433" r:id="rId29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33CC33"/>
    <a:srgbClr val="0000FF"/>
    <a:srgbClr val="990000"/>
    <a:srgbClr val="FF0000"/>
    <a:srgbClr val="FEC198"/>
    <a:srgbClr val="F85D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3DAC1B-A919-45DB-98C6-EE6AE32DC441}" v="11" dt="2024-02-12T11:00:10.0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24" autoAdjust="0"/>
  </p:normalViewPr>
  <p:slideViewPr>
    <p:cSldViewPr>
      <p:cViewPr varScale="1">
        <p:scale>
          <a:sx n="93" d="100"/>
          <a:sy n="93" d="100"/>
        </p:scale>
        <p:origin x="10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62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microsoft.com/office/2016/11/relationships/changesInfo" Target="changesInfos/changesInfo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Θεόδωρος Ελευθεράκης" userId="7bfca2c8-b685-4306-848b-12bb35006a21" providerId="ADAL" clId="{203DAC1B-A919-45DB-98C6-EE6AE32DC441}"/>
    <pc:docChg chg="undo custSel modSld">
      <pc:chgData name="Θεόδωρος Ελευθεράκης" userId="7bfca2c8-b685-4306-848b-12bb35006a21" providerId="ADAL" clId="{203DAC1B-A919-45DB-98C6-EE6AE32DC441}" dt="2024-02-19T16:17:59.246" v="130" actId="20577"/>
      <pc:docMkLst>
        <pc:docMk/>
      </pc:docMkLst>
      <pc:sldChg chg="modSp mod">
        <pc:chgData name="Θεόδωρος Ελευθεράκης" userId="7bfca2c8-b685-4306-848b-12bb35006a21" providerId="ADAL" clId="{203DAC1B-A919-45DB-98C6-EE6AE32DC441}" dt="2024-02-12T15:13:19.638" v="123" actId="20577"/>
        <pc:sldMkLst>
          <pc:docMk/>
          <pc:sldMk cId="3730846634" sldId="354"/>
        </pc:sldMkLst>
        <pc:spChg chg="mod">
          <ac:chgData name="Θεόδωρος Ελευθεράκης" userId="7bfca2c8-b685-4306-848b-12bb35006a21" providerId="ADAL" clId="{203DAC1B-A919-45DB-98C6-EE6AE32DC441}" dt="2024-02-12T15:13:19.638" v="123" actId="20577"/>
          <ac:spMkLst>
            <pc:docMk/>
            <pc:sldMk cId="3730846634" sldId="354"/>
            <ac:spMk id="3074" creationId="{00000000-0000-0000-0000-000000000000}"/>
          </ac:spMkLst>
        </pc:spChg>
        <pc:spChg chg="mod">
          <ac:chgData name="Θεόδωρος Ελευθεράκης" userId="7bfca2c8-b685-4306-848b-12bb35006a21" providerId="ADAL" clId="{203DAC1B-A919-45DB-98C6-EE6AE32DC441}" dt="2024-02-12T10:50:55.104" v="3" actId="20577"/>
          <ac:spMkLst>
            <pc:docMk/>
            <pc:sldMk cId="3730846634" sldId="354"/>
            <ac:spMk id="3075" creationId="{00000000-0000-0000-0000-000000000000}"/>
          </ac:spMkLst>
        </pc:spChg>
      </pc:sldChg>
      <pc:sldChg chg="modSp mod">
        <pc:chgData name="Θεόδωρος Ελευθεράκης" userId="7bfca2c8-b685-4306-848b-12bb35006a21" providerId="ADAL" clId="{203DAC1B-A919-45DB-98C6-EE6AE32DC441}" dt="2024-02-19T16:17:59.246" v="130" actId="20577"/>
        <pc:sldMkLst>
          <pc:docMk/>
          <pc:sldMk cId="2762546637" sldId="355"/>
        </pc:sldMkLst>
        <pc:spChg chg="mod">
          <ac:chgData name="Θεόδωρος Ελευθεράκης" userId="7bfca2c8-b685-4306-848b-12bb35006a21" providerId="ADAL" clId="{203DAC1B-A919-45DB-98C6-EE6AE32DC441}" dt="2024-02-19T16:17:59.246" v="130" actId="20577"/>
          <ac:spMkLst>
            <pc:docMk/>
            <pc:sldMk cId="2762546637" sldId="355"/>
            <ac:spMk id="3" creationId="{00000000-0000-0000-0000-000000000000}"/>
          </ac:spMkLst>
        </pc:spChg>
      </pc:sldChg>
      <pc:sldChg chg="modSp mod">
        <pc:chgData name="Θεόδωρος Ελευθεράκης" userId="7bfca2c8-b685-4306-848b-12bb35006a21" providerId="ADAL" clId="{203DAC1B-A919-45DB-98C6-EE6AE32DC441}" dt="2024-02-12T11:21:44.181" v="99" actId="20577"/>
        <pc:sldMkLst>
          <pc:docMk/>
          <pc:sldMk cId="2762546637" sldId="389"/>
        </pc:sldMkLst>
        <pc:spChg chg="mod">
          <ac:chgData name="Θεόδωρος Ελευθεράκης" userId="7bfca2c8-b685-4306-848b-12bb35006a21" providerId="ADAL" clId="{203DAC1B-A919-45DB-98C6-EE6AE32DC441}" dt="2024-02-12T11:21:44.181" v="99" actId="20577"/>
          <ac:spMkLst>
            <pc:docMk/>
            <pc:sldMk cId="2762546637" sldId="389"/>
            <ac:spMk id="3" creationId="{00000000-0000-0000-0000-000000000000}"/>
          </ac:spMkLst>
        </pc:spChg>
      </pc:sldChg>
      <pc:sldChg chg="modSp mod">
        <pc:chgData name="Θεόδωρος Ελευθεράκης" userId="7bfca2c8-b685-4306-848b-12bb35006a21" providerId="ADAL" clId="{203DAC1B-A919-45DB-98C6-EE6AE32DC441}" dt="2024-02-12T11:20:27.550" v="94" actId="6549"/>
        <pc:sldMkLst>
          <pc:docMk/>
          <pc:sldMk cId="0" sldId="391"/>
        </pc:sldMkLst>
        <pc:spChg chg="mod">
          <ac:chgData name="Θεόδωρος Ελευθεράκης" userId="7bfca2c8-b685-4306-848b-12bb35006a21" providerId="ADAL" clId="{203DAC1B-A919-45DB-98C6-EE6AE32DC441}" dt="2024-02-12T11:20:27.550" v="94" actId="6549"/>
          <ac:spMkLst>
            <pc:docMk/>
            <pc:sldMk cId="0" sldId="391"/>
            <ac:spMk id="96259" creationId="{00000000-0000-0000-0000-000000000000}"/>
          </ac:spMkLst>
        </pc:spChg>
      </pc:sldChg>
      <pc:sldChg chg="modSp mod">
        <pc:chgData name="Θεόδωρος Ελευθεράκης" userId="7bfca2c8-b685-4306-848b-12bb35006a21" providerId="ADAL" clId="{203DAC1B-A919-45DB-98C6-EE6AE32DC441}" dt="2024-02-12T11:22:23.714" v="102" actId="20577"/>
        <pc:sldMkLst>
          <pc:docMk/>
          <pc:sldMk cId="399648393" sldId="427"/>
        </pc:sldMkLst>
        <pc:spChg chg="mod">
          <ac:chgData name="Θεόδωρος Ελευθεράκης" userId="7bfca2c8-b685-4306-848b-12bb35006a21" providerId="ADAL" clId="{203DAC1B-A919-45DB-98C6-EE6AE32DC441}" dt="2024-02-12T11:22:23.714" v="102" actId="20577"/>
          <ac:spMkLst>
            <pc:docMk/>
            <pc:sldMk cId="399648393" sldId="427"/>
            <ac:spMk id="3" creationId="{00000000-0000-0000-0000-000000000000}"/>
          </ac:spMkLst>
        </pc:spChg>
      </pc:sldChg>
    </pc:docChg>
  </pc:docChgLst>
  <pc:docChgLst>
    <pc:chgData name=" " userId="f32a13c2-9359-4cb8-b968-7008ef9da334" providerId="ADAL" clId="{B5DDC2A2-FE8D-4E11-8423-72CEFEDE8E5F}"/>
    <pc:docChg chg="undo custSel modSld">
      <pc:chgData name=" " userId="f32a13c2-9359-4cb8-b968-7008ef9da334" providerId="ADAL" clId="{B5DDC2A2-FE8D-4E11-8423-72CEFEDE8E5F}" dt="2023-02-12T14:28:15.635" v="694" actId="20577"/>
      <pc:docMkLst>
        <pc:docMk/>
      </pc:docMkLst>
      <pc:sldChg chg="modSp">
        <pc:chgData name=" " userId="f32a13c2-9359-4cb8-b968-7008ef9da334" providerId="ADAL" clId="{B5DDC2A2-FE8D-4E11-8423-72CEFEDE8E5F}" dt="2023-02-12T14:28:15.635" v="694" actId="20577"/>
        <pc:sldMkLst>
          <pc:docMk/>
          <pc:sldMk cId="2762546637" sldId="355"/>
        </pc:sldMkLst>
        <pc:spChg chg="mod">
          <ac:chgData name=" " userId="f32a13c2-9359-4cb8-b968-7008ef9da334" providerId="ADAL" clId="{B5DDC2A2-FE8D-4E11-8423-72CEFEDE8E5F}" dt="2023-02-12T10:07:52.678" v="66" actId="122"/>
          <ac:spMkLst>
            <pc:docMk/>
            <pc:sldMk cId="2762546637" sldId="355"/>
            <ac:spMk id="2" creationId="{00000000-0000-0000-0000-000000000000}"/>
          </ac:spMkLst>
        </pc:spChg>
        <pc:spChg chg="mod">
          <ac:chgData name=" " userId="f32a13c2-9359-4cb8-b968-7008ef9da334" providerId="ADAL" clId="{B5DDC2A2-FE8D-4E11-8423-72CEFEDE8E5F}" dt="2023-02-12T14:28:15.635" v="694" actId="20577"/>
          <ac:spMkLst>
            <pc:docMk/>
            <pc:sldMk cId="2762546637" sldId="355"/>
            <ac:spMk id="3" creationId="{00000000-0000-0000-0000-000000000000}"/>
          </ac:spMkLst>
        </pc:spChg>
      </pc:sldChg>
      <pc:sldChg chg="modSp">
        <pc:chgData name=" " userId="f32a13c2-9359-4cb8-b968-7008ef9da334" providerId="ADAL" clId="{B5DDC2A2-FE8D-4E11-8423-72CEFEDE8E5F}" dt="2023-02-12T10:55:49.784" v="625" actId="1076"/>
        <pc:sldMkLst>
          <pc:docMk/>
          <pc:sldMk cId="399648393" sldId="356"/>
        </pc:sldMkLst>
        <pc:spChg chg="mod">
          <ac:chgData name=" " userId="f32a13c2-9359-4cb8-b968-7008ef9da334" providerId="ADAL" clId="{B5DDC2A2-FE8D-4E11-8423-72CEFEDE8E5F}" dt="2023-02-12T10:55:45.975" v="624" actId="1076"/>
          <ac:spMkLst>
            <pc:docMk/>
            <pc:sldMk cId="399648393" sldId="356"/>
            <ac:spMk id="2" creationId="{00000000-0000-0000-0000-000000000000}"/>
          </ac:spMkLst>
        </pc:spChg>
        <pc:spChg chg="mod">
          <ac:chgData name=" " userId="f32a13c2-9359-4cb8-b968-7008ef9da334" providerId="ADAL" clId="{B5DDC2A2-FE8D-4E11-8423-72CEFEDE8E5F}" dt="2023-02-12T10:55:49.784" v="625" actId="1076"/>
          <ac:spMkLst>
            <pc:docMk/>
            <pc:sldMk cId="399648393" sldId="356"/>
            <ac:spMk id="3" creationId="{00000000-0000-0000-0000-000000000000}"/>
          </ac:spMkLst>
        </pc:spChg>
      </pc:sldChg>
      <pc:sldChg chg="modSp">
        <pc:chgData name=" " userId="f32a13c2-9359-4cb8-b968-7008ef9da334" providerId="ADAL" clId="{B5DDC2A2-FE8D-4E11-8423-72CEFEDE8E5F}" dt="2023-02-12T10:55:25.344" v="623" actId="115"/>
        <pc:sldMkLst>
          <pc:docMk/>
          <pc:sldMk cId="2762546637" sldId="389"/>
        </pc:sldMkLst>
        <pc:spChg chg="mod">
          <ac:chgData name=" " userId="f32a13c2-9359-4cb8-b968-7008ef9da334" providerId="ADAL" clId="{B5DDC2A2-FE8D-4E11-8423-72CEFEDE8E5F}" dt="2023-02-12T10:55:25.344" v="623" actId="115"/>
          <ac:spMkLst>
            <pc:docMk/>
            <pc:sldMk cId="2762546637" sldId="389"/>
            <ac:spMk id="3" creationId="{00000000-0000-0000-0000-000000000000}"/>
          </ac:spMkLst>
        </pc:spChg>
      </pc:sldChg>
      <pc:sldChg chg="modSp">
        <pc:chgData name=" " userId="f32a13c2-9359-4cb8-b968-7008ef9da334" providerId="ADAL" clId="{B5DDC2A2-FE8D-4E11-8423-72CEFEDE8E5F}" dt="2023-02-12T10:46:44.465" v="512" actId="14100"/>
        <pc:sldMkLst>
          <pc:docMk/>
          <pc:sldMk cId="0" sldId="391"/>
        </pc:sldMkLst>
        <pc:spChg chg="mod">
          <ac:chgData name=" " userId="f32a13c2-9359-4cb8-b968-7008ef9da334" providerId="ADAL" clId="{B5DDC2A2-FE8D-4E11-8423-72CEFEDE8E5F}" dt="2023-02-12T10:46:44.465" v="512" actId="14100"/>
          <ac:spMkLst>
            <pc:docMk/>
            <pc:sldMk cId="0" sldId="391"/>
            <ac:spMk id="96259" creationId="{00000000-0000-0000-0000-000000000000}"/>
          </ac:spMkLst>
        </pc:spChg>
      </pc:sldChg>
      <pc:sldChg chg="modSp">
        <pc:chgData name=" " userId="f32a13c2-9359-4cb8-b968-7008ef9da334" providerId="ADAL" clId="{B5DDC2A2-FE8D-4E11-8423-72CEFEDE8E5F}" dt="2023-02-12T10:23:56.294" v="463" actId="20577"/>
        <pc:sldMkLst>
          <pc:docMk/>
          <pc:sldMk cId="0" sldId="393"/>
        </pc:sldMkLst>
        <pc:spChg chg="mod">
          <ac:chgData name=" " userId="f32a13c2-9359-4cb8-b968-7008ef9da334" providerId="ADAL" clId="{B5DDC2A2-FE8D-4E11-8423-72CEFEDE8E5F}" dt="2023-02-12T10:23:35.887" v="403" actId="27636"/>
          <ac:spMkLst>
            <pc:docMk/>
            <pc:sldMk cId="0" sldId="393"/>
            <ac:spMk id="58370" creationId="{00000000-0000-0000-0000-000000000000}"/>
          </ac:spMkLst>
        </pc:spChg>
        <pc:spChg chg="mod">
          <ac:chgData name=" " userId="f32a13c2-9359-4cb8-b968-7008ef9da334" providerId="ADAL" clId="{B5DDC2A2-FE8D-4E11-8423-72CEFEDE8E5F}" dt="2023-02-12T10:23:56.294" v="463" actId="20577"/>
          <ac:spMkLst>
            <pc:docMk/>
            <pc:sldMk cId="0" sldId="393"/>
            <ac:spMk id="58371" creationId="{00000000-0000-0000-0000-000000000000}"/>
          </ac:spMkLst>
        </pc:spChg>
      </pc:sldChg>
      <pc:sldChg chg="modSp">
        <pc:chgData name=" " userId="f32a13c2-9359-4cb8-b968-7008ef9da334" providerId="ADAL" clId="{B5DDC2A2-FE8D-4E11-8423-72CEFEDE8E5F}" dt="2023-02-12T10:49:02.945" v="530" actId="113"/>
        <pc:sldMkLst>
          <pc:docMk/>
          <pc:sldMk cId="0" sldId="419"/>
        </pc:sldMkLst>
        <pc:spChg chg="mod">
          <ac:chgData name=" " userId="f32a13c2-9359-4cb8-b968-7008ef9da334" providerId="ADAL" clId="{B5DDC2A2-FE8D-4E11-8423-72CEFEDE8E5F}" dt="2023-02-12T10:49:02.945" v="530" actId="113"/>
          <ac:spMkLst>
            <pc:docMk/>
            <pc:sldMk cId="0" sldId="419"/>
            <ac:spMk id="96259" creationId="{00000000-0000-0000-0000-000000000000}"/>
          </ac:spMkLst>
        </pc:spChg>
      </pc:sldChg>
      <pc:sldChg chg="modSp">
        <pc:chgData name=" " userId="f32a13c2-9359-4cb8-b968-7008ef9da334" providerId="ADAL" clId="{B5DDC2A2-FE8D-4E11-8423-72CEFEDE8E5F}" dt="2023-02-12T10:59:10.734" v="658" actId="255"/>
        <pc:sldMkLst>
          <pc:docMk/>
          <pc:sldMk cId="399648393" sldId="420"/>
        </pc:sldMkLst>
        <pc:spChg chg="mod">
          <ac:chgData name=" " userId="f32a13c2-9359-4cb8-b968-7008ef9da334" providerId="ADAL" clId="{B5DDC2A2-FE8D-4E11-8423-72CEFEDE8E5F}" dt="2023-02-12T10:59:10.734" v="658" actId="255"/>
          <ac:spMkLst>
            <pc:docMk/>
            <pc:sldMk cId="399648393" sldId="420"/>
            <ac:spMk id="3" creationId="{00000000-0000-0000-0000-000000000000}"/>
          </ac:spMkLst>
        </pc:spChg>
      </pc:sldChg>
      <pc:sldChg chg="modSp">
        <pc:chgData name=" " userId="f32a13c2-9359-4cb8-b968-7008ef9da334" providerId="ADAL" clId="{B5DDC2A2-FE8D-4E11-8423-72CEFEDE8E5F}" dt="2023-02-12T11:03:15.134" v="681" actId="207"/>
        <pc:sldMkLst>
          <pc:docMk/>
          <pc:sldMk cId="399648393" sldId="427"/>
        </pc:sldMkLst>
        <pc:spChg chg="mod">
          <ac:chgData name=" " userId="f32a13c2-9359-4cb8-b968-7008ef9da334" providerId="ADAL" clId="{B5DDC2A2-FE8D-4E11-8423-72CEFEDE8E5F}" dt="2023-02-12T11:03:15.134" v="681" actId="207"/>
          <ac:spMkLst>
            <pc:docMk/>
            <pc:sldMk cId="399648393" sldId="427"/>
            <ac:spMk id="3" creationId="{00000000-0000-0000-0000-000000000000}"/>
          </ac:spMkLst>
        </pc:spChg>
      </pc:sldChg>
      <pc:sldChg chg="modSp">
        <pc:chgData name=" " userId="f32a13c2-9359-4cb8-b968-7008ef9da334" providerId="ADAL" clId="{B5DDC2A2-FE8D-4E11-8423-72CEFEDE8E5F}" dt="2023-02-12T11:04:41.935" v="685" actId="207"/>
        <pc:sldMkLst>
          <pc:docMk/>
          <pc:sldMk cId="1017724341" sldId="433"/>
        </pc:sldMkLst>
        <pc:spChg chg="mod">
          <ac:chgData name=" " userId="f32a13c2-9359-4cb8-b968-7008ef9da334" providerId="ADAL" clId="{B5DDC2A2-FE8D-4E11-8423-72CEFEDE8E5F}" dt="2023-02-12T11:04:41.935" v="685" actId="207"/>
          <ac:spMkLst>
            <pc:docMk/>
            <pc:sldMk cId="1017724341" sldId="433"/>
            <ac:spMk id="3" creationId="{00000000-0000-0000-0000-000000000000}"/>
          </ac:spMkLst>
        </pc:spChg>
      </pc:sldChg>
      <pc:sldChg chg="modSp">
        <pc:chgData name=" " userId="f32a13c2-9359-4cb8-b968-7008ef9da334" providerId="ADAL" clId="{B5DDC2A2-FE8D-4E11-8423-72CEFEDE8E5F}" dt="2023-02-12T10:25:33.410" v="502" actId="20577"/>
        <pc:sldMkLst>
          <pc:docMk/>
          <pc:sldMk cId="3816772452" sldId="436"/>
        </pc:sldMkLst>
        <pc:spChg chg="mod">
          <ac:chgData name=" " userId="f32a13c2-9359-4cb8-b968-7008ef9da334" providerId="ADAL" clId="{B5DDC2A2-FE8D-4E11-8423-72CEFEDE8E5F}" dt="2023-02-12T10:25:33.410" v="502" actId="20577"/>
          <ac:spMkLst>
            <pc:docMk/>
            <pc:sldMk cId="3816772452" sldId="436"/>
            <ac:spMk id="58371" creationId="{00000000-0000-0000-0000-000000000000}"/>
          </ac:spMkLst>
        </pc:spChg>
      </pc:sldChg>
      <pc:sldChg chg="modSp">
        <pc:chgData name=" " userId="f32a13c2-9359-4cb8-b968-7008ef9da334" providerId="ADAL" clId="{B5DDC2A2-FE8D-4E11-8423-72CEFEDE8E5F}" dt="2023-02-12T10:25:45.706" v="509" actId="20577"/>
        <pc:sldMkLst>
          <pc:docMk/>
          <pc:sldMk cId="3368358941" sldId="437"/>
        </pc:sldMkLst>
        <pc:spChg chg="mod">
          <ac:chgData name=" " userId="f32a13c2-9359-4cb8-b968-7008ef9da334" providerId="ADAL" clId="{B5DDC2A2-FE8D-4E11-8423-72CEFEDE8E5F}" dt="2023-02-12T10:25:45.706" v="509" actId="20577"/>
          <ac:spMkLst>
            <pc:docMk/>
            <pc:sldMk cId="3368358941" sldId="437"/>
            <ac:spMk id="58371" creationId="{00000000-0000-0000-0000-000000000000}"/>
          </ac:spMkLst>
        </pc:spChg>
      </pc:sldChg>
      <pc:sldChg chg="modSp">
        <pc:chgData name=" " userId="f32a13c2-9359-4cb8-b968-7008ef9da334" providerId="ADAL" clId="{B5DDC2A2-FE8D-4E11-8423-72CEFEDE8E5F}" dt="2023-02-12T11:04:32.364" v="683" actId="207"/>
        <pc:sldMkLst>
          <pc:docMk/>
          <pc:sldMk cId="302625986" sldId="443"/>
        </pc:sldMkLst>
        <pc:spChg chg="mod">
          <ac:chgData name=" " userId="f32a13c2-9359-4cb8-b968-7008ef9da334" providerId="ADAL" clId="{B5DDC2A2-FE8D-4E11-8423-72CEFEDE8E5F}" dt="2023-02-12T11:04:32.364" v="683" actId="207"/>
          <ac:spMkLst>
            <pc:docMk/>
            <pc:sldMk cId="302625986" sldId="443"/>
            <ac:spMk id="181251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2337F0B-D7E4-45AC-934A-D78FD42A2362}" type="datetimeFigureOut">
              <a:rPr lang="en-US"/>
              <a:pPr>
                <a:defRPr/>
              </a:pPr>
              <a:t>2/10/2025</a:t>
            </a:fld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9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n-US" noProof="0"/>
              <a:t>Δεύτερου επιπέδου</a:t>
            </a:r>
          </a:p>
          <a:p>
            <a:pPr lvl="2"/>
            <a:r>
              <a:rPr lang="en-US" noProof="0"/>
              <a:t>Τρίτου επιπέδου</a:t>
            </a:r>
          </a:p>
          <a:p>
            <a:pPr lvl="3"/>
            <a:r>
              <a:rPr lang="en-US" noProof="0"/>
              <a:t>Τέταρτου επιπέδου</a:t>
            </a:r>
          </a:p>
          <a:p>
            <a:pPr lvl="4"/>
            <a:r>
              <a:rPr lang="en-US" noProof="0"/>
              <a:t>Πέμπτου επιπέδου</a:t>
            </a:r>
          </a:p>
        </p:txBody>
      </p:sp>
      <p:sp>
        <p:nvSpPr>
          <p:cNvPr id="809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9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C9A4D2-10CB-489E-A22D-2CEE398142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351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9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11 - Ορθογώνιο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13 - Ορθογώνιο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18 - Ορθογώνιο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10 - Ευθεία γραμμή σύνδεσης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17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19 - Ευθεία γραμμή σύνδεσης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15 - Ευθεία γραμμή σύνδεσης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14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21 - Ευθεία γραμμή σύνδεσης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26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20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22 - Έλλειψη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23 - Έλλειψη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25 - Έλλειψη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24 - Έλλειψη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22" name="27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9CAEAD-481B-4514-9ECE-300F155D5005}" type="datetime1">
              <a:rPr lang="el-GR"/>
              <a:pPr>
                <a:defRPr/>
              </a:pPr>
              <a:t>10/2/2025</a:t>
            </a:fld>
            <a:endParaRPr lang="el-GR"/>
          </a:p>
        </p:txBody>
      </p:sp>
      <p:sp>
        <p:nvSpPr>
          <p:cNvPr id="23" name="16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" name="28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646F8A-F6F8-484F-93F7-6B4CE2E4DEC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1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4D6090-55D3-4DA9-8A0F-FDDD2E2EA09F}" type="datetime1">
              <a:rPr lang="el-GR"/>
              <a:pPr>
                <a:defRPr/>
              </a:pPr>
              <a:t>10/2/2025</a:t>
            </a:fld>
            <a:endParaRPr lang="el-GR"/>
          </a:p>
        </p:txBody>
      </p:sp>
      <p:sp>
        <p:nvSpPr>
          <p:cNvPr id="5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104305-0634-4CC0-BCF8-E92375FA586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1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9F08F3-472E-41CC-8FEB-6AE3E1582593}" type="datetime1">
              <a:rPr lang="el-GR"/>
              <a:pPr>
                <a:defRPr/>
              </a:pPr>
              <a:t>10/2/2025</a:t>
            </a:fld>
            <a:endParaRPr lang="el-GR"/>
          </a:p>
        </p:txBody>
      </p:sp>
      <p:sp>
        <p:nvSpPr>
          <p:cNvPr id="5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DDF97-CFB7-4EC6-AA95-23854A6CBEF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6449420-574C-4A30-A704-9C17DBFA51A2}" type="datetime1">
              <a:rPr lang="el-GR"/>
              <a:pPr>
                <a:defRPr/>
              </a:pPr>
              <a:t>10/2/2025</a:t>
            </a:fld>
            <a:endParaRPr lang="el-GR"/>
          </a:p>
        </p:txBody>
      </p:sp>
      <p:sp>
        <p:nvSpPr>
          <p:cNvPr id="5" name="8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BF4EB1C-319D-4FD6-AABC-4421327F2F6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sp>
        <p:nvSpPr>
          <p:cNvPr id="6" name="9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8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9 - Ορθογώνιο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10 - Ορθογώνιο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11 - Ορθογώνιο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12 - Ευθεία γραμμή σύνδεσης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13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14 - Ευθεία γραμμή σύνδεσης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15 - Ευθεία γραμμή σύνδεσης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16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17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18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19 - Έλλειψη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20 - Έλλειψη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21 - Έλλειψη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22 - Έλλειψη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25 - Ευθεία γραμμή σύνδεσης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20" name="3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700B95-83DA-4B3D-AB7E-3E94F34329EA}" type="datetime1">
              <a:rPr lang="el-GR"/>
              <a:pPr>
                <a:defRPr/>
              </a:pPr>
              <a:t>10/2/2025</a:t>
            </a:fld>
            <a:endParaRPr lang="el-GR"/>
          </a:p>
        </p:txBody>
      </p:sp>
      <p:sp>
        <p:nvSpPr>
          <p:cNvPr id="21" name="4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5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6BC44-222F-4122-AF91-A6D548F082D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5" name="1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E8771-DA25-4D2B-BDBD-39AD10587618}" type="datetime1">
              <a:rPr lang="el-GR"/>
              <a:pPr>
                <a:defRPr/>
              </a:pPr>
              <a:t>10/2/2025</a:t>
            </a:fld>
            <a:endParaRPr lang="el-GR"/>
          </a:p>
        </p:txBody>
      </p:sp>
      <p:sp>
        <p:nvSpPr>
          <p:cNvPr id="6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5B262-5D03-4C23-8657-909F7BA84F6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12" name="11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14" name="13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7" name="1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F679AF-1122-43A5-BB31-260729D09EC2}" type="datetime1">
              <a:rPr lang="el-GR"/>
              <a:pPr>
                <a:defRPr/>
              </a:pPr>
              <a:t>10/2/2025</a:t>
            </a:fld>
            <a:endParaRPr lang="el-GR"/>
          </a:p>
        </p:txBody>
      </p:sp>
      <p:sp>
        <p:nvSpPr>
          <p:cNvPr id="8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BE9B7-B9C7-448C-AA80-D6370668F97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4781641-C780-4995-BBE7-F32A02A18DD6}" type="datetime1">
              <a:rPr lang="el-GR"/>
              <a:pPr>
                <a:defRPr/>
              </a:pPr>
              <a:t>10/2/2025</a:t>
            </a:fld>
            <a:endParaRPr lang="el-GR"/>
          </a:p>
        </p:txBody>
      </p:sp>
      <p:sp>
        <p:nvSpPr>
          <p:cNvPr id="4" name="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9B64C4A-9903-42CD-8BF7-26AAB37E9DC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sp>
        <p:nvSpPr>
          <p:cNvPr id="5" name="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928B5-57B7-4BF4-A606-7CC0408B286F}" type="datetime1">
              <a:rPr lang="el-GR"/>
              <a:pPr>
                <a:defRPr/>
              </a:pPr>
              <a:t>10/2/2025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BAD457-BA86-46F4-B73E-CBA01CA0DD5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9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7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8 - Ευθεία γραμμή σύνδεσης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10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11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12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13 - Έλλειψη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18" name="1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12" name="20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5386395-314B-447D-9E3E-0C008741FC1C}" type="datetime1">
              <a:rPr lang="el-GR"/>
              <a:pPr>
                <a:defRPr/>
              </a:pPr>
              <a:t>10/2/2025</a:t>
            </a:fld>
            <a:endParaRPr lang="el-GR"/>
          </a:p>
        </p:txBody>
      </p:sp>
      <p:sp>
        <p:nvSpPr>
          <p:cNvPr id="13" name="21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4576AF6-723F-4AEC-A773-ADF762309A9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sp>
        <p:nvSpPr>
          <p:cNvPr id="14" name="22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8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12 - Έλλειψη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9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10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11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18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19 - Ευθεία γραμμή σύνδεσης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l-GR" noProof="0"/>
              <a:t>Κάντε κλικ στο εικονίδιο για να προσθέσετε μια εικόνα</a:t>
            </a:r>
            <a:endParaRPr lang="en-US" noProof="0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12" name="1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7926D49-FCC6-47A7-8562-DF7845784407}" type="datetime1">
              <a:rPr lang="el-GR"/>
              <a:pPr>
                <a:defRPr/>
              </a:pPr>
              <a:t>10/2/2025</a:t>
            </a:fld>
            <a:endParaRPr lang="el-GR"/>
          </a:p>
        </p:txBody>
      </p:sp>
      <p:sp>
        <p:nvSpPr>
          <p:cNvPr id="13" name="17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02B0F0E-A032-4CF1-BF7D-D83CAB1FBBB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sp>
        <p:nvSpPr>
          <p:cNvPr id="14" name="20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1028" name="12 - Θέση κειμένου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B53C2A2-CC88-4C1D-9074-3CD697A62429}" type="datetime1">
              <a:rPr lang="el-GR"/>
              <a:pPr>
                <a:defRPr/>
              </a:pPr>
              <a:t>10/2/2025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2"/>
                </a:solidFill>
                <a:latin typeface="Century Schoolbook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9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11 - Έλλειψη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B9D2A0C-C8F3-4E75-93F6-D8767E5D83E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5" r:id="rId4"/>
    <p:sldLayoutId id="2147483694" r:id="rId5"/>
    <p:sldLayoutId id="2147483699" r:id="rId6"/>
    <p:sldLayoutId id="2147483693" r:id="rId7"/>
    <p:sldLayoutId id="2147483700" r:id="rId8"/>
    <p:sldLayoutId id="2147483701" r:id="rId9"/>
    <p:sldLayoutId id="2147483692" r:id="rId10"/>
    <p:sldLayoutId id="214748369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idaktorika.gr/eadd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el.wiktionary.org/wiki/%CE%B4%CE%B9%CE%B1%CF%84%CF%8D%CF%80%CF%89%CF%83%CE%B7" TargetMode="External"/><Relationship Id="rId2" Type="http://schemas.openxmlformats.org/officeDocument/2006/relationships/hyperlink" Target="https://el.wiktionary.org/wiki/%CE%BB%CF%8C%CE%B3%CE%B9%CE%B1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sychology.uoc.gr/files/items/6/682/odigos_syggrafis_diplomatikon_ergasion_teliko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mailto:elefthet@uoc.gr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iblionet.gr/author/82092/Penny_Woolley" TargetMode="External"/><Relationship Id="rId2" Type="http://schemas.openxmlformats.org/officeDocument/2006/relationships/hyperlink" Target="http://www.biblionet.gr/author/82090/Paul_Hirs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biblionet.gr/com/218/%CE%A0%CE%BB%CE%AD%CE%B8%CF%81%CE%BF%CE%BD" TargetMode="External"/><Relationship Id="rId5" Type="http://schemas.openxmlformats.org/officeDocument/2006/relationships/hyperlink" Target="http://www.biblionet.gr/author/82093/%CE%A6%CF%89%CF%84%CE%B5%CE%B9%CE%BD%CE%AE_%CE%A4%CF%83%CE%B1%CE%B3%CE%BB%CE%B9%CF%8E%CF%84%CE%B7" TargetMode="External"/><Relationship Id="rId4" Type="http://schemas.openxmlformats.org/officeDocument/2006/relationships/hyperlink" Target="http://www.biblionet.gr/author/55120/%CE%A4%CE%AC%CF%83%CE%BF%CF%82_%CE%9C%CF%80%CE%AD%CF%84%CE%B6%CE%B5%CE%BB%CE%BF%CF%82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528" y="404664"/>
            <a:ext cx="8820472" cy="2159521"/>
          </a:xfrm>
        </p:spPr>
        <p:txBody>
          <a:bodyPr>
            <a:normAutofit fontScale="90000"/>
          </a:bodyPr>
          <a:lstStyle/>
          <a:p>
            <a:r>
              <a:rPr lang="el-GR" dirty="0"/>
              <a:t>ΠΑΝΕΠΙΣΤΗΜΙΟ ΚΡΗΤΗΣ                                                                      </a:t>
            </a:r>
            <a:br>
              <a:rPr lang="el-GR" dirty="0"/>
            </a:br>
            <a:r>
              <a:rPr lang="el-GR" dirty="0"/>
              <a:t>ΣΧΟΛΗ ΕΠΙΣΤΗΜΩΝ ΑΓΩΓΗΣ</a:t>
            </a:r>
            <a:br>
              <a:rPr lang="el-GR" dirty="0"/>
            </a:br>
            <a:r>
              <a:rPr lang="el-GR" dirty="0"/>
              <a:t>ΠΑΙΔΑΓΩΓΙΚΟ ΤΜΗΜΑ Π.Ε</a:t>
            </a:r>
            <a:br>
              <a:rPr lang="el-GR" dirty="0"/>
            </a:br>
            <a:br>
              <a:rPr lang="el-GR" dirty="0"/>
            </a:br>
            <a:r>
              <a:rPr lang="el-GR" sz="2200" u="sng" dirty="0"/>
              <a:t>ΜΑΘΗΜΑ:</a:t>
            </a:r>
            <a:r>
              <a:rPr lang="el-GR" sz="2200" i="1" dirty="0"/>
              <a:t> ΕΙΣΑΓΩΓΗ ΣΤΗΝ ΚΟΙΝΩΝΙΟΛΟΓΙΑ (ΕΠΑ 313)</a:t>
            </a:r>
            <a:endParaRPr lang="el-GR" altLang="en-US" sz="22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131840" y="4509120"/>
            <a:ext cx="5760640" cy="187220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l-GR" sz="2400" b="1" i="1" dirty="0" err="1"/>
              <a:t>Ελευθεράκης</a:t>
            </a:r>
            <a:r>
              <a:rPr lang="el-GR" sz="2400" b="1" i="1" dirty="0"/>
              <a:t> Θεόδωρος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sz="2000" b="0" i="1" dirty="0"/>
              <a:t>Καθηγητής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sz="2000" b="0" i="1" dirty="0"/>
              <a:t>Παιδαγωγικό Τμήμα Προσχολικής Εκπαίδευσης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sz="2400" b="0" dirty="0"/>
              <a:t>Πανεπιστήμιο Κρήτης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400" dirty="0"/>
          </a:p>
          <a:p>
            <a:pPr algn="r" eaLnBrk="1" hangingPunct="1">
              <a:lnSpc>
                <a:spcPct val="90000"/>
              </a:lnSpc>
              <a:defRPr/>
            </a:pP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3730846634"/>
      </p:ext>
    </p:extLst>
  </p:cSld>
  <p:clrMapOvr>
    <a:masterClrMapping/>
  </p:clrMapOvr>
  <p:transition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115888"/>
            <a:ext cx="8229600" cy="7747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dirty="0"/>
              <a:t>Βιβλίο, </a:t>
            </a:r>
            <a:r>
              <a:rPr lang="el-GR" dirty="0" err="1"/>
              <a:t>ΣημειώσειΣ</a:t>
            </a:r>
            <a:endParaRPr lang="el-GR" cap="none" dirty="0">
              <a:latin typeface="Arial" charset="0"/>
            </a:endParaRP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9388" y="1268760"/>
            <a:ext cx="8569076" cy="5589240"/>
          </a:xfrm>
        </p:spPr>
        <p:txBody>
          <a:bodyPr/>
          <a:lstStyle/>
          <a:p>
            <a:r>
              <a:rPr lang="el-GR" b="1" u="sng" dirty="0"/>
              <a:t>α</a:t>
            </a:r>
            <a:r>
              <a:rPr lang="en-US" b="1" u="sng" dirty="0"/>
              <a:t>.</a:t>
            </a:r>
            <a:r>
              <a:rPr lang="en-US" dirty="0"/>
              <a:t> </a:t>
            </a:r>
            <a:r>
              <a:rPr lang="en-US" b="1" dirty="0"/>
              <a:t>G</a:t>
            </a:r>
            <a:r>
              <a:rPr lang="en-GB" b="1" dirty="0" err="1"/>
              <a:t>iddens</a:t>
            </a:r>
            <a:r>
              <a:rPr lang="en-US" b="1" dirty="0"/>
              <a:t>, A. &amp; </a:t>
            </a:r>
            <a:r>
              <a:rPr lang="en-GB" b="1" dirty="0"/>
              <a:t>Sutton</a:t>
            </a:r>
            <a:r>
              <a:rPr lang="en-US" b="1" dirty="0"/>
              <a:t>, </a:t>
            </a:r>
            <a:r>
              <a:rPr lang="en-GB" b="1" dirty="0"/>
              <a:t>P</a:t>
            </a:r>
            <a:r>
              <a:rPr lang="en-US" b="1" dirty="0"/>
              <a:t>. (20</a:t>
            </a:r>
            <a:r>
              <a:rPr lang="en-GB" b="1" dirty="0"/>
              <a:t>20</a:t>
            </a:r>
            <a:r>
              <a:rPr lang="en-US" b="1" dirty="0"/>
              <a:t>). </a:t>
            </a:r>
            <a:r>
              <a:rPr lang="el-GR" b="1" i="1" dirty="0"/>
              <a:t>Κοινωνιολογία</a:t>
            </a:r>
            <a:r>
              <a:rPr lang="el-GR" b="1" dirty="0"/>
              <a:t>. Αθήνα: </a:t>
            </a:r>
            <a:r>
              <a:rPr lang="el-GR" b="1" dirty="0" err="1"/>
              <a:t>Gutenberg</a:t>
            </a:r>
            <a:r>
              <a:rPr lang="el-GR" b="1" dirty="0"/>
              <a:t>.</a:t>
            </a:r>
            <a:endParaRPr lang="el-GR" dirty="0"/>
          </a:p>
          <a:p>
            <a:r>
              <a:rPr lang="el-GR" dirty="0"/>
              <a:t>β</a:t>
            </a:r>
            <a:r>
              <a:rPr lang="en-US" dirty="0"/>
              <a:t>. </a:t>
            </a:r>
            <a:r>
              <a:rPr lang="en-US" b="1" dirty="0"/>
              <a:t>Alexander, J, Thompson, </a:t>
            </a:r>
            <a:r>
              <a:rPr lang="el-GR" b="1" dirty="0"/>
              <a:t>Κ</a:t>
            </a:r>
            <a:r>
              <a:rPr lang="en-US" b="1" dirty="0"/>
              <a:t>., </a:t>
            </a:r>
            <a:r>
              <a:rPr lang="el-GR" b="1" dirty="0"/>
              <a:t>κ</a:t>
            </a:r>
            <a:r>
              <a:rPr lang="en-US" b="1" dirty="0"/>
              <a:t>.</a:t>
            </a:r>
            <a:r>
              <a:rPr lang="el-GR" b="1" dirty="0"/>
              <a:t>ά</a:t>
            </a:r>
            <a:r>
              <a:rPr lang="en-US" b="1" dirty="0"/>
              <a:t>. </a:t>
            </a:r>
            <a:r>
              <a:rPr lang="en-US" dirty="0"/>
              <a:t>(2016). </a:t>
            </a:r>
            <a:r>
              <a:rPr lang="el-GR" i="1" dirty="0"/>
              <a:t>Σύγχρονη Εισαγωγή στην Κοινωνιολογία</a:t>
            </a:r>
            <a:r>
              <a:rPr lang="el-GR" dirty="0"/>
              <a:t>. Αθήνα: </a:t>
            </a:r>
            <a:r>
              <a:rPr lang="el-GR" dirty="0" err="1"/>
              <a:t>Gutenberg</a:t>
            </a:r>
            <a:r>
              <a:rPr lang="el-GR" dirty="0"/>
              <a:t>.</a:t>
            </a:r>
          </a:p>
        </p:txBody>
      </p:sp>
    </p:spTree>
  </p:cSld>
  <p:clrMapOvr>
    <a:masterClrMapping/>
  </p:clrMapOvr>
  <p:transition>
    <p:push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115888"/>
            <a:ext cx="8229600" cy="57680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dirty="0">
                <a:solidFill>
                  <a:srgbClr val="FF0000"/>
                </a:solidFill>
              </a:rPr>
              <a:t>ΗΛΕΚΤΡΟΝΙΚΟ ΜΑΘΗΜΑ</a:t>
            </a:r>
            <a:r>
              <a:rPr lang="el-GR" dirty="0"/>
              <a:t>-ΣημειώσειΣ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9388" y="620688"/>
            <a:ext cx="8785100" cy="6120680"/>
          </a:xfrm>
        </p:spPr>
        <p:txBody>
          <a:bodyPr/>
          <a:lstStyle/>
          <a:p>
            <a:pPr eaLnBrk="1" hangingPunct="1">
              <a:defRPr/>
            </a:pPr>
            <a:r>
              <a:rPr lang="el-GR" dirty="0"/>
              <a:t>Ως </a:t>
            </a:r>
            <a:r>
              <a:rPr lang="el-GR" b="1" i="1" dirty="0"/>
              <a:t>ηλεκτρονικό μάθημα έχει διαμορφωθεί </a:t>
            </a:r>
            <a:r>
              <a:rPr lang="el-GR" dirty="0"/>
              <a:t>στην πλατφόρμα του </a:t>
            </a:r>
            <a:r>
              <a:rPr lang="en-GB" dirty="0"/>
              <a:t>E</a:t>
            </a:r>
            <a:r>
              <a:rPr lang="el-GR" dirty="0"/>
              <a:t>-</a:t>
            </a:r>
            <a:r>
              <a:rPr lang="en-GB" dirty="0"/>
              <a:t>CLASS</a:t>
            </a:r>
            <a:r>
              <a:rPr lang="el-GR" dirty="0"/>
              <a:t> (e</a:t>
            </a:r>
            <a:r>
              <a:rPr lang="en-GB" dirty="0"/>
              <a:t>class</a:t>
            </a:r>
            <a:r>
              <a:rPr lang="el-GR" dirty="0"/>
              <a:t>.</a:t>
            </a:r>
            <a:r>
              <a:rPr lang="el-GR" dirty="0" err="1"/>
              <a:t>uoc.gr</a:t>
            </a:r>
            <a:r>
              <a:rPr lang="el-GR" dirty="0"/>
              <a:t>) και στο δικτυακό τόπο: </a:t>
            </a:r>
            <a:r>
              <a:rPr lang="el-GR" sz="2000" u="sng" spc="-40" dirty="0">
                <a:solidFill>
                  <a:srgbClr val="0000FF"/>
                </a:solidFill>
                <a:latin typeface="Times New Roman"/>
                <a:ea typeface="Times New Roman"/>
              </a:rPr>
              <a:t>https://eclass.edc.uoc.gr/courses/PTPEU216/</a:t>
            </a:r>
            <a:r>
              <a:rPr lang="el-GR" sz="2000" dirty="0">
                <a:latin typeface="Arial"/>
                <a:ea typeface="Times New Roman"/>
              </a:rPr>
              <a:t> </a:t>
            </a:r>
            <a:r>
              <a:rPr lang="el-GR" i="1" dirty="0"/>
              <a:t>(</a:t>
            </a:r>
            <a:r>
              <a:rPr lang="el-GR" i="1" dirty="0">
                <a:solidFill>
                  <a:srgbClr val="0000FF"/>
                </a:solidFill>
              </a:rPr>
              <a:t>Ηλεκτρονική αίθουσα -e-</a:t>
            </a:r>
            <a:r>
              <a:rPr lang="el-GR" i="1" dirty="0" err="1">
                <a:solidFill>
                  <a:srgbClr val="0000FF"/>
                </a:solidFill>
              </a:rPr>
              <a:t>clas</a:t>
            </a:r>
            <a:r>
              <a:rPr lang="el-GR" i="1" dirty="0">
                <a:solidFill>
                  <a:srgbClr val="0000FF"/>
                </a:solidFill>
              </a:rPr>
              <a:t>s- του Πανεπιστημίου Κρήτης</a:t>
            </a:r>
            <a:r>
              <a:rPr lang="el-GR" i="1" dirty="0"/>
              <a:t>).</a:t>
            </a:r>
          </a:p>
          <a:p>
            <a:pPr eaLnBrk="1" hangingPunct="1">
              <a:defRPr/>
            </a:pPr>
            <a:r>
              <a:rPr lang="el-GR" i="1" dirty="0"/>
              <a:t>Μπαίνετε στο </a:t>
            </a:r>
            <a:r>
              <a:rPr lang="en-GB" i="1" dirty="0" err="1"/>
              <a:t>eclass</a:t>
            </a:r>
            <a:r>
              <a:rPr lang="el-GR" i="1" dirty="0"/>
              <a:t> με το πανεπιστημιακό σας </a:t>
            </a:r>
            <a:r>
              <a:rPr lang="el-GR" i="1" dirty="0" err="1"/>
              <a:t>μαιλ</a:t>
            </a:r>
            <a:r>
              <a:rPr lang="el-GR" i="1" dirty="0"/>
              <a:t>, ενώ στο μάθημα ΕΠΑ313 μπαίνετε χωρίς κωδικό.</a:t>
            </a:r>
          </a:p>
          <a:p>
            <a:pPr eaLnBrk="1" hangingPunct="1">
              <a:defRPr/>
            </a:pPr>
            <a:r>
              <a:rPr lang="el-GR" dirty="0"/>
              <a:t>Εκεί κάθε </a:t>
            </a:r>
            <a:r>
              <a:rPr lang="el-GR" b="1" i="1" dirty="0"/>
              <a:t>Δευτέρα</a:t>
            </a:r>
            <a:r>
              <a:rPr lang="el-GR" dirty="0"/>
              <a:t>, μετά το πέρας της παράδοσης, ή και πριν, θα τοποθετούνται </a:t>
            </a:r>
          </a:p>
          <a:p>
            <a:pPr lvl="1" eaLnBrk="1" hangingPunct="1">
              <a:defRPr/>
            </a:pPr>
            <a:r>
              <a:rPr lang="el-GR" b="1" dirty="0"/>
              <a:t>α. </a:t>
            </a:r>
            <a:r>
              <a:rPr lang="el-GR" dirty="0"/>
              <a:t>στα </a:t>
            </a:r>
            <a:r>
              <a:rPr lang="el-GR" b="1" u="sng" dirty="0">
                <a:solidFill>
                  <a:srgbClr val="0000FF"/>
                </a:solidFill>
              </a:rPr>
              <a:t>Έγγραφα</a:t>
            </a:r>
            <a:r>
              <a:rPr lang="el-GR" b="1" u="sng" dirty="0"/>
              <a:t> </a:t>
            </a:r>
            <a:r>
              <a:rPr lang="el-GR" u="sng" dirty="0"/>
              <a:t>της πλατφόρμας</a:t>
            </a:r>
            <a:r>
              <a:rPr lang="el-GR" dirty="0"/>
              <a:t>, οι </a:t>
            </a:r>
            <a:r>
              <a:rPr lang="el-GR" b="1" u="sng" dirty="0"/>
              <a:t>Σημειώσεις </a:t>
            </a:r>
            <a:r>
              <a:rPr lang="el-GR" dirty="0"/>
              <a:t>(υπό μορφή </a:t>
            </a:r>
            <a:r>
              <a:rPr lang="en-US" dirty="0"/>
              <a:t>word</a:t>
            </a:r>
            <a:r>
              <a:rPr lang="el-GR" dirty="0"/>
              <a:t>) &amp; οι </a:t>
            </a:r>
            <a:r>
              <a:rPr lang="el-GR" b="1" u="sng" dirty="0"/>
              <a:t>Παρουσιάσεις </a:t>
            </a:r>
            <a:r>
              <a:rPr lang="el-GR" dirty="0"/>
              <a:t>(υπό μορφή </a:t>
            </a:r>
            <a:r>
              <a:rPr lang="en-US" dirty="0"/>
              <a:t>power point</a:t>
            </a:r>
            <a:r>
              <a:rPr lang="el-GR" dirty="0"/>
              <a:t>) </a:t>
            </a:r>
            <a:r>
              <a:rPr lang="el-GR" b="1" u="sng" dirty="0"/>
              <a:t>του μαθήματος </a:t>
            </a:r>
            <a:r>
              <a:rPr lang="el-GR" sz="1600" i="1" dirty="0"/>
              <a:t>(εάν δεν είναι ήδη τοποθετημένες)</a:t>
            </a:r>
            <a:r>
              <a:rPr lang="el-GR" dirty="0"/>
              <a:t>, τις οποίες θα κατεβάζετε και θα μελετάτε με τη βοήθεια των </a:t>
            </a:r>
            <a:r>
              <a:rPr lang="el-GR" b="1" dirty="0"/>
              <a:t>ερωτημάτων</a:t>
            </a:r>
            <a:r>
              <a:rPr lang="el-GR" dirty="0"/>
              <a:t> που βρίσκονται στο τέλος τους</a:t>
            </a:r>
          </a:p>
          <a:p>
            <a:pPr lvl="1" eaLnBrk="1" hangingPunct="1">
              <a:defRPr/>
            </a:pPr>
            <a:r>
              <a:rPr lang="el-GR" b="1" dirty="0"/>
              <a:t>β.</a:t>
            </a:r>
            <a:r>
              <a:rPr lang="el-GR" dirty="0"/>
              <a:t> στις </a:t>
            </a:r>
            <a:r>
              <a:rPr lang="el-GR" b="1" u="sng" dirty="0">
                <a:solidFill>
                  <a:srgbClr val="0000FF"/>
                </a:solidFill>
              </a:rPr>
              <a:t>Εργασίες</a:t>
            </a:r>
            <a:r>
              <a:rPr lang="el-GR" b="1" u="sng" dirty="0"/>
              <a:t> </a:t>
            </a:r>
            <a:r>
              <a:rPr lang="el-GR" u="sng" dirty="0"/>
              <a:t>της πλατφόρμας</a:t>
            </a:r>
            <a:r>
              <a:rPr lang="el-GR" dirty="0"/>
              <a:t> θα ανεβάζετε τις </a:t>
            </a:r>
            <a:r>
              <a:rPr lang="el-GR" b="1" dirty="0">
                <a:solidFill>
                  <a:srgbClr val="33CC33"/>
                </a:solidFill>
              </a:rPr>
              <a:t>εισηγήσεις/παρουσιάσεις</a:t>
            </a:r>
            <a:r>
              <a:rPr lang="el-GR" dirty="0">
                <a:solidFill>
                  <a:schemeClr val="accent1"/>
                </a:solidFill>
              </a:rPr>
              <a:t> </a:t>
            </a:r>
            <a:r>
              <a:rPr lang="el-GR" dirty="0"/>
              <a:t>(σε </a:t>
            </a:r>
            <a:r>
              <a:rPr lang="el-GR" dirty="0" err="1"/>
              <a:t>πάουερ</a:t>
            </a:r>
            <a:r>
              <a:rPr lang="el-GR" dirty="0"/>
              <a:t> </a:t>
            </a:r>
            <a:r>
              <a:rPr lang="el-GR" dirty="0" err="1"/>
              <a:t>πόιντ</a:t>
            </a:r>
            <a:r>
              <a:rPr lang="el-GR" dirty="0"/>
              <a:t>) ή τις </a:t>
            </a:r>
            <a:r>
              <a:rPr lang="el-GR" b="1" dirty="0">
                <a:solidFill>
                  <a:srgbClr val="33CC33"/>
                </a:solidFill>
              </a:rPr>
              <a:t>τελικές σας εργασίες</a:t>
            </a:r>
            <a:r>
              <a:rPr lang="el-GR" dirty="0"/>
              <a:t> (σε </a:t>
            </a:r>
            <a:r>
              <a:rPr lang="el-GR" dirty="0" err="1"/>
              <a:t>γουόρντ</a:t>
            </a:r>
            <a:r>
              <a:rPr lang="el-GR" dirty="0"/>
              <a:t>) των προαιρετικών εργασιών σας, και</a:t>
            </a:r>
          </a:p>
          <a:p>
            <a:pPr lvl="1" eaLnBrk="1" hangingPunct="1">
              <a:defRPr/>
            </a:pPr>
            <a:r>
              <a:rPr lang="el-GR" b="1" dirty="0"/>
              <a:t>γ.</a:t>
            </a:r>
            <a:r>
              <a:rPr lang="el-GR" dirty="0"/>
              <a:t> όποιες άλλες πληροφορίες για το μάθημα και την εξέλιξή του.</a:t>
            </a:r>
            <a:endParaRPr lang="el-GR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push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7544" y="44624"/>
            <a:ext cx="7467600" cy="562074"/>
          </a:xfrm>
        </p:spPr>
        <p:txBody>
          <a:bodyPr>
            <a:noAutofit/>
          </a:bodyPr>
          <a:lstStyle/>
          <a:p>
            <a:r>
              <a:rPr lang="el-GR" sz="3200" dirty="0"/>
              <a:t>Προαιρετική ενισχυτική </a:t>
            </a:r>
            <a:r>
              <a:rPr lang="el-GR" sz="3200" b="1" dirty="0">
                <a:solidFill>
                  <a:srgbClr val="FF0000"/>
                </a:solidFill>
              </a:rPr>
              <a:t>εργασία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179512" y="548680"/>
            <a:ext cx="8568952" cy="6237312"/>
          </a:xfrm>
        </p:spPr>
        <p:txBody>
          <a:bodyPr/>
          <a:lstStyle/>
          <a:p>
            <a:pPr lvl="0"/>
            <a:r>
              <a:rPr lang="el-GR" sz="1900" dirty="0"/>
              <a:t>Μπορείτε να αναλάβετε, </a:t>
            </a:r>
            <a:r>
              <a:rPr lang="el-GR" sz="1900" b="1" u="sng" dirty="0"/>
              <a:t>προαιρετικά</a:t>
            </a:r>
            <a:r>
              <a:rPr lang="el-GR" sz="1900" dirty="0"/>
              <a:t>, μικρή </a:t>
            </a:r>
            <a:r>
              <a:rPr lang="el-GR" sz="1900" b="1" u="sng" dirty="0"/>
              <a:t>Προσθετική Εργασία</a:t>
            </a:r>
            <a:r>
              <a:rPr lang="el-GR" sz="1900" b="1" dirty="0"/>
              <a:t> </a:t>
            </a:r>
            <a:r>
              <a:rPr lang="el-GR" sz="1900" dirty="0"/>
              <a:t>δηλ.</a:t>
            </a:r>
            <a:r>
              <a:rPr lang="el-GR" sz="1900" b="1" dirty="0"/>
              <a:t> </a:t>
            </a:r>
            <a:r>
              <a:rPr lang="el-GR" sz="1900" dirty="0"/>
              <a:t>ενισχυτική του βαθμού σας, </a:t>
            </a:r>
            <a:r>
              <a:rPr lang="el-GR" sz="1900" i="1" u="sng" dirty="0"/>
              <a:t>έως 4 βαθμούς</a:t>
            </a:r>
            <a:r>
              <a:rPr lang="el-GR" sz="1900" dirty="0"/>
              <a:t> (Δηλαδή: έως </a:t>
            </a:r>
            <a:r>
              <a:rPr lang="el-GR" sz="1900" u="sng" dirty="0"/>
              <a:t>2 βαθμούς</a:t>
            </a:r>
            <a:r>
              <a:rPr lang="el-GR" sz="1900" dirty="0"/>
              <a:t> για συγγραφή της </a:t>
            </a:r>
            <a:r>
              <a:rPr lang="el-GR" sz="1900" dirty="0">
                <a:solidFill>
                  <a:srgbClr val="00B050"/>
                </a:solidFill>
              </a:rPr>
              <a:t>γραπτής εργασίας σε </a:t>
            </a:r>
            <a:r>
              <a:rPr lang="en-US" sz="1900" b="1" i="1" dirty="0">
                <a:solidFill>
                  <a:srgbClr val="00B050"/>
                </a:solidFill>
              </a:rPr>
              <a:t>Word </a:t>
            </a:r>
            <a:r>
              <a:rPr lang="el-GR" sz="1900" dirty="0"/>
              <a:t>και έως </a:t>
            </a:r>
            <a:r>
              <a:rPr lang="el-GR" sz="1900" u="sng" dirty="0"/>
              <a:t>2 βαθμούς</a:t>
            </a:r>
            <a:r>
              <a:rPr lang="el-GR" sz="1900" dirty="0"/>
              <a:t> για </a:t>
            </a:r>
            <a:r>
              <a:rPr lang="el-GR" sz="1900" dirty="0">
                <a:solidFill>
                  <a:srgbClr val="00B050"/>
                </a:solidFill>
              </a:rPr>
              <a:t>παρουσίαση της εργασίας σε </a:t>
            </a:r>
            <a:r>
              <a:rPr lang="en-US" sz="1900" b="1" i="1" dirty="0">
                <a:solidFill>
                  <a:srgbClr val="00B050"/>
                </a:solidFill>
              </a:rPr>
              <a:t>Power point</a:t>
            </a:r>
            <a:r>
              <a:rPr lang="en-US" sz="1900" dirty="0">
                <a:solidFill>
                  <a:srgbClr val="00B050"/>
                </a:solidFill>
              </a:rPr>
              <a:t> </a:t>
            </a:r>
            <a:r>
              <a:rPr lang="el-GR" sz="1900" dirty="0"/>
              <a:t>στο αμφιθέατρο).</a:t>
            </a:r>
          </a:p>
          <a:p>
            <a:r>
              <a:rPr lang="el-GR" sz="1900" b="1" u="sng" dirty="0"/>
              <a:t>Πιο αναλυτικά, λοιπόν, προαιρετικά -όσοι θέλετε-:</a:t>
            </a:r>
            <a:endParaRPr lang="el-GR" sz="1900" dirty="0"/>
          </a:p>
          <a:p>
            <a:pPr lvl="1"/>
            <a:r>
              <a:rPr lang="el-GR" sz="1800" b="1" u="sng" dirty="0">
                <a:solidFill>
                  <a:srgbClr val="00B050"/>
                </a:solidFill>
              </a:rPr>
              <a:t>α.</a:t>
            </a:r>
            <a:r>
              <a:rPr lang="el-GR" sz="1800" dirty="0"/>
              <a:t> μπορείτε να</a:t>
            </a:r>
            <a:r>
              <a:rPr lang="el-GR" sz="1800" b="1" dirty="0"/>
              <a:t> </a:t>
            </a:r>
            <a:r>
              <a:rPr lang="el-GR" sz="1800" b="1" u="sng" dirty="0">
                <a:solidFill>
                  <a:srgbClr val="00B050"/>
                </a:solidFill>
              </a:rPr>
              <a:t>συγγράψετε</a:t>
            </a:r>
            <a:r>
              <a:rPr lang="el-GR" sz="1800" u="sng" dirty="0">
                <a:solidFill>
                  <a:srgbClr val="00B050"/>
                </a:solidFill>
              </a:rPr>
              <a:t> ΓΡΑΠΤΗ ΕΡΓΑΣΙΑ </a:t>
            </a:r>
            <a:r>
              <a:rPr lang="el-GR" sz="1800" b="1" u="sng" dirty="0"/>
              <a:t>(τουλάχιστον 10 σελίδες ή 3.000 λέξεις)</a:t>
            </a:r>
            <a:r>
              <a:rPr lang="el-GR" sz="1800" dirty="0"/>
              <a:t> του </a:t>
            </a:r>
            <a:r>
              <a:rPr lang="en-US" sz="1800" b="1" i="1" dirty="0"/>
              <a:t>Word</a:t>
            </a:r>
            <a:r>
              <a:rPr lang="en-US" sz="1800" dirty="0"/>
              <a:t> </a:t>
            </a:r>
            <a:r>
              <a:rPr lang="el-GR" sz="1800" dirty="0"/>
              <a:t>με 12άρια γράμματα, </a:t>
            </a:r>
            <a:r>
              <a:rPr lang="el-GR" sz="1800" dirty="0" err="1"/>
              <a:t>Times</a:t>
            </a:r>
            <a:r>
              <a:rPr lang="el-GR" sz="1800" dirty="0"/>
              <a:t> </a:t>
            </a:r>
            <a:r>
              <a:rPr lang="el-GR" sz="1800" dirty="0" err="1"/>
              <a:t>New</a:t>
            </a:r>
            <a:r>
              <a:rPr lang="el-GR" sz="1800" dirty="0"/>
              <a:t> </a:t>
            </a:r>
            <a:r>
              <a:rPr lang="el-GR" sz="1800" dirty="0" err="1"/>
              <a:t>Roman</a:t>
            </a:r>
            <a:r>
              <a:rPr lang="el-GR" sz="1800" dirty="0"/>
              <a:t> &amp; 1,5 διάστιχο: Τίτλος, Ον/</a:t>
            </a:r>
            <a:r>
              <a:rPr lang="el-GR" sz="1800" dirty="0" err="1"/>
              <a:t>μο </a:t>
            </a:r>
            <a:r>
              <a:rPr lang="el-GR" sz="1800" dirty="0"/>
              <a:t>&amp; Τμήμα, </a:t>
            </a:r>
            <a:r>
              <a:rPr lang="el-GR" sz="1800" b="1" u="sng" dirty="0"/>
              <a:t>Εισαγωγή</a:t>
            </a:r>
            <a:r>
              <a:rPr lang="el-GR" sz="1800" dirty="0"/>
              <a:t> (1 σελ.), </a:t>
            </a:r>
            <a:r>
              <a:rPr lang="el-GR" sz="1800" b="1" u="sng" dirty="0"/>
              <a:t>Κύριο μέρος</a:t>
            </a:r>
            <a:r>
              <a:rPr lang="el-GR" sz="1800" dirty="0"/>
              <a:t> χωρισμένο σε ενότητες, όπως: 1. τίτλος ενότητας, 2. τίτλος ενότητας, ….. (7 σελ.), </a:t>
            </a:r>
            <a:r>
              <a:rPr lang="el-GR" sz="1800" b="1" u="sng" dirty="0"/>
              <a:t>Συμπεράσματα</a:t>
            </a:r>
            <a:r>
              <a:rPr lang="el-GR" sz="1800" dirty="0"/>
              <a:t>-</a:t>
            </a:r>
            <a:r>
              <a:rPr lang="el-GR" sz="1800" b="1" u="sng" dirty="0"/>
              <a:t>Βιβλιογραφία</a:t>
            </a:r>
            <a:r>
              <a:rPr lang="el-GR" sz="1800" dirty="0"/>
              <a:t> (2 σελ.), τις οποίες θα </a:t>
            </a:r>
            <a:r>
              <a:rPr lang="el-GR" sz="1800" b="1" dirty="0"/>
              <a:t>ανεβάζετε στην πλατφόρμα του μαθήματος </a:t>
            </a:r>
            <a:r>
              <a:rPr lang="el-GR" sz="1800" dirty="0"/>
              <a:t>σε ηλεκτρονική μορφή -το αργότερο </a:t>
            </a:r>
            <a:r>
              <a:rPr lang="el-GR" sz="1800" u="sng" dirty="0"/>
              <a:t>μέχρι την ημέρα της εξέτασης- </a:t>
            </a:r>
            <a:r>
              <a:rPr lang="el-GR" sz="1800" dirty="0"/>
              <a:t>έτσι, μπορείτε να ανεβάσετε το βαθμό σας </a:t>
            </a:r>
            <a:r>
              <a:rPr lang="el-GR" sz="1800" u="sng" dirty="0"/>
              <a:t>μέχρι και 2 μονάδες</a:t>
            </a:r>
            <a:r>
              <a:rPr lang="el-GR" sz="1800" dirty="0"/>
              <a:t>, ενώ</a:t>
            </a:r>
          </a:p>
          <a:p>
            <a:pPr lvl="1"/>
            <a:r>
              <a:rPr lang="el-GR" sz="1800" b="1" u="sng" dirty="0">
                <a:solidFill>
                  <a:srgbClr val="00B050"/>
                </a:solidFill>
              </a:rPr>
              <a:t>β.</a:t>
            </a:r>
            <a:r>
              <a:rPr lang="el-GR" sz="1800" dirty="0"/>
              <a:t> όσοι θέλετε προαιρετικά, επίσης, θα </a:t>
            </a:r>
            <a:r>
              <a:rPr lang="el-GR" sz="1800" u="sng" dirty="0">
                <a:solidFill>
                  <a:srgbClr val="00B050"/>
                </a:solidFill>
              </a:rPr>
              <a:t>δημιουργήσετε ΠΑΡΟΥΣΙΑΣΗ</a:t>
            </a:r>
            <a:r>
              <a:rPr lang="el-GR" sz="1800" dirty="0">
                <a:solidFill>
                  <a:srgbClr val="00B050"/>
                </a:solidFill>
              </a:rPr>
              <a:t> και θα την </a:t>
            </a:r>
            <a:r>
              <a:rPr lang="el-GR" sz="1800" b="1" dirty="0">
                <a:solidFill>
                  <a:srgbClr val="00B050"/>
                </a:solidFill>
              </a:rPr>
              <a:t>παρουσιάσετε</a:t>
            </a:r>
            <a:r>
              <a:rPr lang="el-GR" sz="1800" b="1" dirty="0"/>
              <a:t> συνοπτικά στο αμφιθέατρο</a:t>
            </a:r>
            <a:r>
              <a:rPr lang="el-GR" sz="1800" dirty="0"/>
              <a:t> (το θέμα &amp; τα συμπεράσματά της εργασίας σας) με 15+3 διαφάνειες του </a:t>
            </a:r>
            <a:r>
              <a:rPr lang="en-US" sz="1800" b="1" i="1" dirty="0">
                <a:solidFill>
                  <a:srgbClr val="00B050"/>
                </a:solidFill>
              </a:rPr>
              <a:t>Power point</a:t>
            </a:r>
            <a:r>
              <a:rPr lang="el-GR" sz="1800" dirty="0"/>
              <a:t>, στα τελευταία μαθήματα (</a:t>
            </a:r>
            <a:r>
              <a:rPr lang="el-GR" sz="1800" b="1" u="sng" dirty="0">
                <a:highlight>
                  <a:srgbClr val="FFFF00"/>
                </a:highlight>
              </a:rPr>
              <a:t>5/5, 12/5, 19/5</a:t>
            </a:r>
            <a:r>
              <a:rPr lang="el-GR" sz="1800" b="1" dirty="0"/>
              <a:t>), </a:t>
            </a:r>
            <a:r>
              <a:rPr lang="el-GR" sz="1800" dirty="0"/>
              <a:t>έτσι θα μπορείτε να ανεβάσετε το βαθμό σας </a:t>
            </a:r>
            <a:r>
              <a:rPr lang="el-GR" sz="1800" u="sng" dirty="0"/>
              <a:t>ακόμη, μέχρι 2 μον</a:t>
            </a:r>
            <a:r>
              <a:rPr lang="el-GR" sz="1800" dirty="0"/>
              <a:t>.</a:t>
            </a:r>
          </a:p>
          <a:p>
            <a:r>
              <a:rPr lang="el-GR" sz="1900" b="1" dirty="0"/>
              <a:t>ΠΡΟΣΟΧΗ!!! Τον επιπλέον βαθμό θα πάρετε μόνο </a:t>
            </a:r>
            <a:r>
              <a:rPr lang="el-GR" sz="1900" b="1" u="sng" dirty="0"/>
              <a:t>αν έχετε πιάσει </a:t>
            </a:r>
            <a:r>
              <a:rPr lang="el-GR" sz="1900" b="1" u="sng" dirty="0">
                <a:solidFill>
                  <a:srgbClr val="00B050"/>
                </a:solidFill>
              </a:rPr>
              <a:t>στις εξετάσεις τουλάχιστον το βαθμό 5,</a:t>
            </a:r>
            <a:r>
              <a:rPr lang="el-GR" sz="2000" dirty="0"/>
              <a:t> αλλιώς κρατάτε τις μονάδες, από την εργασία σας, για την εξεταστική του Σεπτεμβρίου.</a:t>
            </a:r>
            <a:endParaRPr lang="el-GR" sz="190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BF4EB1C-319D-4FD6-AABC-4421327F2F64}" type="slidenum">
              <a:rPr lang="el-GR" smtClean="0"/>
              <a:pPr>
                <a:defRPr/>
              </a:pPr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625466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7467600" cy="504056"/>
          </a:xfrm>
        </p:spPr>
        <p:txBody>
          <a:bodyPr>
            <a:noAutofit/>
          </a:bodyPr>
          <a:lstStyle/>
          <a:p>
            <a:br>
              <a:rPr lang="el-GR" cap="none" dirty="0">
                <a:latin typeface="Arial" charset="0"/>
              </a:rPr>
            </a:br>
            <a:br>
              <a:rPr lang="el-GR" cap="none" dirty="0">
                <a:latin typeface="Arial" charset="0"/>
              </a:rPr>
            </a:br>
            <a:r>
              <a:rPr lang="el-GR" cap="none" dirty="0">
                <a:latin typeface="Arial" charset="0"/>
              </a:rPr>
              <a:t>Θέμα εργασίας</a:t>
            </a:r>
            <a:endParaRPr lang="el-GR" b="1" cap="none" dirty="0">
              <a:latin typeface="Arial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16024" y="764704"/>
            <a:ext cx="8676456" cy="5688632"/>
          </a:xfrm>
        </p:spPr>
        <p:txBody>
          <a:bodyPr/>
          <a:lstStyle/>
          <a:p>
            <a:r>
              <a:rPr lang="el-GR" sz="2000" b="1" i="1" u="sng" dirty="0"/>
              <a:t>Α. ΤΟ ΘΕΜΑ:</a:t>
            </a:r>
            <a:r>
              <a:rPr lang="el-GR" sz="2000" dirty="0"/>
              <a:t> Η </a:t>
            </a:r>
            <a:r>
              <a:rPr lang="el-GR" sz="2000" b="1" i="1" u="sng" dirty="0"/>
              <a:t>εργασία</a:t>
            </a:r>
            <a:r>
              <a:rPr lang="el-GR" sz="2000" dirty="0"/>
              <a:t> και το </a:t>
            </a:r>
            <a:r>
              <a:rPr lang="el-GR" sz="2000" b="1" i="1" dirty="0"/>
              <a:t>θέμα</a:t>
            </a:r>
            <a:r>
              <a:rPr lang="el-GR" sz="2000" dirty="0"/>
              <a:t> της θα πρέπει να είναι </a:t>
            </a:r>
            <a:r>
              <a:rPr lang="el-GR" sz="2000" b="1" i="1" u="sng" dirty="0"/>
              <a:t>σχετικά</a:t>
            </a:r>
            <a:r>
              <a:rPr lang="el-GR" sz="2000" dirty="0"/>
              <a:t> με το αντικείμενο της </a:t>
            </a:r>
            <a:r>
              <a:rPr lang="el-GR" sz="2000" b="1" dirty="0"/>
              <a:t>κοινωνιολογίας,</a:t>
            </a:r>
            <a:endParaRPr lang="el-GR" sz="2000" dirty="0"/>
          </a:p>
          <a:p>
            <a:r>
              <a:rPr lang="el-GR" sz="2000" dirty="0"/>
              <a:t>δηλαδή μπορεί να είναι</a:t>
            </a:r>
            <a:r>
              <a:rPr lang="el-GR" sz="2000" b="1" i="1" dirty="0"/>
              <a:t>: </a:t>
            </a:r>
          </a:p>
          <a:p>
            <a:r>
              <a:rPr lang="el-GR" sz="2000" b="1" dirty="0"/>
              <a:t>    ι. 1</a:t>
            </a:r>
            <a:r>
              <a:rPr lang="el-GR" sz="2000" b="1" baseline="30000" dirty="0"/>
              <a:t>η</a:t>
            </a:r>
            <a:r>
              <a:rPr lang="el-GR" sz="2000" b="1" dirty="0"/>
              <a:t> Μορφή: </a:t>
            </a:r>
            <a:r>
              <a:rPr lang="el-GR" sz="2000" u="sng" dirty="0">
                <a:solidFill>
                  <a:srgbClr val="FF0000"/>
                </a:solidFill>
              </a:rPr>
              <a:t>ΘΕΜΑ-</a:t>
            </a:r>
            <a:r>
              <a:rPr lang="el-GR" sz="2000" b="1" u="sng" dirty="0">
                <a:solidFill>
                  <a:srgbClr val="FF0000"/>
                </a:solidFill>
              </a:rPr>
              <a:t>περιληπτική παρουσίαση</a:t>
            </a:r>
            <a:r>
              <a:rPr lang="el-GR" sz="2000" u="sng" dirty="0">
                <a:solidFill>
                  <a:srgbClr val="FF0000"/>
                </a:solidFill>
              </a:rPr>
              <a:t> </a:t>
            </a:r>
            <a:r>
              <a:rPr lang="el-GR" sz="2000" u="sng" dirty="0"/>
              <a:t>ενός σχετικού </a:t>
            </a:r>
            <a:r>
              <a:rPr lang="el-GR" sz="2000" b="1" u="sng" dirty="0">
                <a:solidFill>
                  <a:srgbClr val="FF0000"/>
                </a:solidFill>
              </a:rPr>
              <a:t>βιβλίου</a:t>
            </a:r>
            <a:r>
              <a:rPr lang="el-GR" sz="2000" u="sng" dirty="0"/>
              <a:t>, το οποίο θα περιγράφει ένα κοινωνικό φαινόμενο, θεσμό κ.ά. ή</a:t>
            </a:r>
            <a:endParaRPr lang="el-GR" sz="2000" dirty="0"/>
          </a:p>
          <a:p>
            <a:r>
              <a:rPr lang="el-GR" sz="2000" dirty="0"/>
              <a:t>    </a:t>
            </a:r>
            <a:r>
              <a:rPr lang="el-GR" sz="2000" b="1" dirty="0" err="1"/>
              <a:t>ιι</a:t>
            </a:r>
            <a:r>
              <a:rPr lang="el-GR" sz="2000" b="1" dirty="0"/>
              <a:t>. 2</a:t>
            </a:r>
            <a:r>
              <a:rPr lang="el-GR" sz="2000" b="1" baseline="30000" dirty="0"/>
              <a:t>η</a:t>
            </a:r>
            <a:r>
              <a:rPr lang="el-GR" sz="2000" b="1" dirty="0"/>
              <a:t> Μορφή: </a:t>
            </a:r>
            <a:r>
              <a:rPr lang="el-GR" sz="2000" u="sng" dirty="0">
                <a:solidFill>
                  <a:srgbClr val="FF0000"/>
                </a:solidFill>
              </a:rPr>
              <a:t>ΘΕΜΑ-</a:t>
            </a:r>
            <a:r>
              <a:rPr lang="el-GR" sz="2000" b="1" u="sng" dirty="0">
                <a:solidFill>
                  <a:srgbClr val="FF0000"/>
                </a:solidFill>
              </a:rPr>
              <a:t>κοινωνικό φαινόμενο</a:t>
            </a:r>
            <a:r>
              <a:rPr lang="el-GR" sz="2000" b="1" i="1" dirty="0"/>
              <a:t>, </a:t>
            </a:r>
            <a:r>
              <a:rPr lang="el-GR" sz="2000" dirty="0"/>
              <a:t>το οποίο μπορείτε να εμπνευσθείτε από το </a:t>
            </a:r>
            <a:r>
              <a:rPr lang="el-GR" sz="2000" b="1" dirty="0"/>
              <a:t>περίγραμμα της ύλης </a:t>
            </a:r>
            <a:r>
              <a:rPr lang="el-GR" sz="2000" dirty="0"/>
              <a:t>και</a:t>
            </a:r>
            <a:r>
              <a:rPr lang="el-GR" sz="2000" b="1" dirty="0"/>
              <a:t> </a:t>
            </a:r>
            <a:r>
              <a:rPr lang="el-GR" sz="2000" i="1" dirty="0"/>
              <a:t>που θα απαντιέται από τη </a:t>
            </a:r>
            <a:r>
              <a:rPr lang="el-GR" sz="2000" b="1" i="1" dirty="0"/>
              <a:t>μελέτη 3 σχετικών άρθρων ή κεφαλαίων από βιβλία</a:t>
            </a:r>
            <a:r>
              <a:rPr lang="el-GR" sz="2000" b="1" dirty="0"/>
              <a:t> </a:t>
            </a:r>
            <a:r>
              <a:rPr lang="el-GR" sz="2000" dirty="0"/>
              <a:t>(&amp; σε ξένες γλώσσες) και  τα  οποία θα περιγράφουν, και τα τρία, </a:t>
            </a:r>
            <a:r>
              <a:rPr lang="el-GR" sz="2000" u="sng" dirty="0"/>
              <a:t>το ίδιο κοινωνικό φαινόμενο</a:t>
            </a:r>
            <a:r>
              <a:rPr lang="el-GR" sz="2000" dirty="0"/>
              <a:t>, πρόβλημα, θεσμό, κ.λπ.</a:t>
            </a:r>
          </a:p>
          <a:p>
            <a:r>
              <a:rPr lang="el-GR" sz="2000" dirty="0"/>
              <a:t>Τα  </a:t>
            </a:r>
            <a:r>
              <a:rPr lang="el-GR" sz="2000" b="1" dirty="0"/>
              <a:t>βιβλία ή άρθρα</a:t>
            </a:r>
            <a:r>
              <a:rPr lang="el-GR" sz="2000" dirty="0"/>
              <a:t> μπορεί να είναι από: τα </a:t>
            </a:r>
            <a:r>
              <a:rPr lang="el-GR" sz="2000" b="1" i="1" u="sng" dirty="0"/>
              <a:t>βασικά</a:t>
            </a:r>
            <a:r>
              <a:rPr lang="el-GR" sz="2000" dirty="0"/>
              <a:t>, τα </a:t>
            </a:r>
            <a:r>
              <a:rPr lang="el-GR" sz="2000" b="1" u="sng" dirty="0"/>
              <a:t>ενδεικτικά</a:t>
            </a:r>
            <a:r>
              <a:rPr lang="el-GR" sz="2000" dirty="0"/>
              <a:t> ή και από </a:t>
            </a:r>
            <a:r>
              <a:rPr lang="el-GR" sz="2000" b="1" u="sng" dirty="0"/>
              <a:t>άλλα</a:t>
            </a:r>
            <a:r>
              <a:rPr lang="el-GR" sz="2000" u="sng" dirty="0"/>
              <a:t> </a:t>
            </a:r>
            <a:r>
              <a:rPr lang="el-GR" sz="2000" i="1" u="sng" dirty="0"/>
              <a:t>κοινωνιολογικά</a:t>
            </a:r>
            <a:r>
              <a:rPr lang="el-GR" sz="2000" u="sng" dirty="0"/>
              <a:t>, </a:t>
            </a:r>
            <a:r>
              <a:rPr lang="el-GR" sz="2000" i="1" u="sng" dirty="0"/>
              <a:t>παιδαγωγικά</a:t>
            </a:r>
            <a:r>
              <a:rPr lang="el-GR" sz="2000" u="sng" dirty="0"/>
              <a:t>, </a:t>
            </a:r>
            <a:r>
              <a:rPr lang="el-GR" sz="2000" i="1" u="sng" dirty="0"/>
              <a:t>ψυχολογικά</a:t>
            </a:r>
            <a:r>
              <a:rPr lang="el-GR" sz="2000" u="sng" dirty="0"/>
              <a:t> ...</a:t>
            </a:r>
            <a:r>
              <a:rPr lang="el-GR" sz="2000" dirty="0"/>
              <a:t> που θα βρείτε μόνοι σας (στη </a:t>
            </a:r>
            <a:r>
              <a:rPr lang="el-GR" sz="2000" b="1" dirty="0">
                <a:solidFill>
                  <a:srgbClr val="FF0000"/>
                </a:solidFill>
              </a:rPr>
              <a:t>βιβλιοθήκη</a:t>
            </a:r>
            <a:r>
              <a:rPr lang="el-GR" sz="2000" dirty="0"/>
              <a:t>, στο </a:t>
            </a:r>
            <a:r>
              <a:rPr lang="el-GR" sz="2000" b="1" dirty="0">
                <a:solidFill>
                  <a:srgbClr val="FF0000"/>
                </a:solidFill>
              </a:rPr>
              <a:t>σπίτι</a:t>
            </a:r>
            <a:r>
              <a:rPr lang="el-GR" sz="2000" dirty="0">
                <a:solidFill>
                  <a:srgbClr val="FF0000"/>
                </a:solidFill>
              </a:rPr>
              <a:t> </a:t>
            </a:r>
            <a:r>
              <a:rPr lang="el-GR" sz="2000" dirty="0"/>
              <a:t>ή στο </a:t>
            </a:r>
            <a:r>
              <a:rPr lang="el-GR" sz="2000" b="1" dirty="0">
                <a:solidFill>
                  <a:srgbClr val="FF0000"/>
                </a:solidFill>
              </a:rPr>
              <a:t>διαδίκτυο</a:t>
            </a:r>
            <a:r>
              <a:rPr lang="el-GR" sz="2000" dirty="0">
                <a:solidFill>
                  <a:srgbClr val="FF0000"/>
                </a:solidFill>
              </a:rPr>
              <a:t> </a:t>
            </a:r>
            <a:r>
              <a:rPr lang="el-GR" sz="2000" dirty="0"/>
              <a:t>-</a:t>
            </a:r>
            <a:r>
              <a:rPr lang="en-GB" sz="2000" b="1" i="1" dirty="0">
                <a:solidFill>
                  <a:schemeClr val="accent1">
                    <a:lumMod val="75000"/>
                  </a:schemeClr>
                </a:solidFill>
              </a:rPr>
              <a:t>Google Scholar</a:t>
            </a:r>
            <a:r>
              <a:rPr lang="el-GR" sz="2000" dirty="0">
                <a:solidFill>
                  <a:schemeClr val="accent1">
                    <a:lumMod val="75000"/>
                  </a:schemeClr>
                </a:solidFill>
              </a:rPr>
              <a:t>-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https://scholar.google.gr/schhp?hl=el</a:t>
            </a:r>
            <a:r>
              <a:rPr lang="el-GR" sz="2000" dirty="0"/>
              <a:t>), για άρθρα ή στο </a:t>
            </a:r>
            <a:r>
              <a:rPr lang="el-GR" sz="2000" b="1" dirty="0"/>
              <a:t>Εθνικό Κέντρο Τεκμηρίωσης</a:t>
            </a:r>
            <a:r>
              <a:rPr lang="el-GR" sz="2000" dirty="0"/>
              <a:t> </a:t>
            </a:r>
            <a:r>
              <a:rPr lang="el-GR" sz="2000" u="sng" dirty="0">
                <a:hlinkClick r:id="rId2"/>
              </a:rPr>
              <a:t>https://www.didaktorika.gr/eadd/</a:t>
            </a:r>
            <a:r>
              <a:rPr lang="el-GR" sz="2000" u="sng" dirty="0"/>
              <a:t>)</a:t>
            </a:r>
            <a:r>
              <a:rPr lang="el-GR" sz="2000" dirty="0"/>
              <a:t> για διδακτορικές διατριβές, αλλά σε συνεννόηση μαζί μου.</a:t>
            </a:r>
            <a:r>
              <a:rPr lang="el-GR" b="1" i="1" dirty="0"/>
              <a:t> </a:t>
            </a:r>
            <a:endParaRPr lang="el-GR" dirty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BF4EB1C-319D-4FD6-AABC-4421327F2F64}" type="slidenum">
              <a:rPr lang="el-GR" smtClean="0"/>
              <a:pPr>
                <a:defRPr/>
              </a:pPr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6483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7467600" cy="504056"/>
          </a:xfrm>
        </p:spPr>
        <p:txBody>
          <a:bodyPr>
            <a:noAutofit/>
          </a:bodyPr>
          <a:lstStyle/>
          <a:p>
            <a:br>
              <a:rPr lang="el-GR" cap="none" dirty="0">
                <a:latin typeface="Arial" charset="0"/>
              </a:rPr>
            </a:br>
            <a:br>
              <a:rPr lang="el-GR" cap="none" dirty="0">
                <a:latin typeface="Arial" charset="0"/>
              </a:rPr>
            </a:br>
            <a:r>
              <a:rPr lang="el-GR" cap="none" dirty="0">
                <a:latin typeface="Arial" charset="0"/>
              </a:rPr>
              <a:t>Ερώτημα εργασίας</a:t>
            </a:r>
            <a:endParaRPr lang="el-GR" b="1" cap="none" dirty="0">
              <a:latin typeface="Arial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0" y="980728"/>
            <a:ext cx="8676456" cy="5688632"/>
          </a:xfrm>
        </p:spPr>
        <p:txBody>
          <a:bodyPr/>
          <a:lstStyle/>
          <a:p>
            <a:r>
              <a:rPr lang="el-GR" b="1" i="1" dirty="0"/>
              <a:t> </a:t>
            </a:r>
            <a:r>
              <a:rPr lang="el-GR" b="1" i="1" u="sng" dirty="0"/>
              <a:t> </a:t>
            </a:r>
            <a:r>
              <a:rPr lang="el-GR" sz="2100" b="1" i="1" u="sng" dirty="0"/>
              <a:t>Β. ΤΟ ΕΡΩΤΗΜΑ &amp; </a:t>
            </a:r>
            <a:r>
              <a:rPr lang="en-GB" sz="2100" b="1" i="1" u="sng" dirty="0"/>
              <a:t>H </a:t>
            </a:r>
            <a:r>
              <a:rPr lang="el-GR" sz="2100" b="1" i="1" u="sng" dirty="0"/>
              <a:t>ΑΠΑΝΤΗΣΗ:</a:t>
            </a:r>
            <a:r>
              <a:rPr lang="el-GR" sz="2100" dirty="0"/>
              <a:t> </a:t>
            </a:r>
          </a:p>
          <a:p>
            <a:r>
              <a:rPr lang="el-GR" sz="2100" dirty="0"/>
              <a:t>Η εργασία θα προσπαθεί να απαντήσει στο κεντρικό </a:t>
            </a:r>
            <a:r>
              <a:rPr lang="el-GR" sz="2100" b="1" i="1" u="sng" dirty="0"/>
              <a:t>ερώτημα</a:t>
            </a:r>
            <a:r>
              <a:rPr lang="el-GR" sz="2100" u="sng" dirty="0"/>
              <a:t>:</a:t>
            </a:r>
            <a:endParaRPr lang="el-GR" sz="2100" dirty="0"/>
          </a:p>
          <a:p>
            <a:pPr lvl="1"/>
            <a:r>
              <a:rPr lang="el-GR" sz="2400" b="1" i="1" u="sng" dirty="0">
                <a:solidFill>
                  <a:schemeClr val="accent1">
                    <a:lumMod val="75000"/>
                  </a:schemeClr>
                </a:solidFill>
              </a:rPr>
              <a:t>πώς λειτουργεί ή δυσλειτουργεί </a:t>
            </a:r>
            <a:r>
              <a:rPr lang="el-GR" sz="2400" b="1" i="1" u="sng" dirty="0"/>
              <a:t>η </a:t>
            </a:r>
            <a:r>
              <a:rPr lang="el-GR" sz="2400" b="1" u="sng" dirty="0">
                <a:solidFill>
                  <a:srgbClr val="33CC33"/>
                </a:solidFill>
              </a:rPr>
              <a:t>κοινωνία</a:t>
            </a:r>
            <a:r>
              <a:rPr lang="el-GR" sz="2400" b="1" i="1" u="sng" dirty="0"/>
              <a:t> </a:t>
            </a:r>
            <a:r>
              <a:rPr lang="el-GR" sz="1800" i="1" u="sng" dirty="0"/>
              <a:t>(ή κάποιες άλλες επιμέρους ομάδες, υποσύνολα, οργανισμοί, θεσμοί της κοινωνίας: οικογένεια, σχολείο, εκκλησία, Μ.Μ.Ε. κ.λπ.)</a:t>
            </a:r>
            <a:r>
              <a:rPr lang="el-GR" sz="2400" b="1" i="1" u="sng" dirty="0"/>
              <a:t> </a:t>
            </a:r>
            <a:r>
              <a:rPr lang="el-GR" sz="2400" u="sng" dirty="0">
                <a:solidFill>
                  <a:schemeClr val="accent1">
                    <a:lumMod val="75000"/>
                  </a:schemeClr>
                </a:solidFill>
              </a:rPr>
              <a:t>&amp;</a:t>
            </a:r>
            <a:r>
              <a:rPr lang="el-GR" sz="2400" b="1" i="1" u="sng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sz="2400" b="1" i="1" u="sng" dirty="0"/>
              <a:t>διαμορφώνει ανάλογη συμπεριφορά και δράση στα άτομά της;</a:t>
            </a:r>
            <a:r>
              <a:rPr lang="el-GR" sz="2400" dirty="0"/>
              <a:t> </a:t>
            </a:r>
          </a:p>
          <a:p>
            <a:r>
              <a:rPr lang="el-GR" sz="2000" dirty="0"/>
              <a:t>Άρα, το θέμα θα έχει να κάνει με την </a:t>
            </a:r>
            <a:r>
              <a:rPr lang="el-GR" sz="2000" b="1" i="1" dirty="0"/>
              <a:t>ανάλυση μιας μεταβλητής ή παράγοντα (φαινομένου) της κοινωνίας και στη σύνδεση με τη λειτουργία ή τη δυσλειτουργία (τα προβλήματά</a:t>
            </a:r>
            <a:r>
              <a:rPr lang="el-GR" sz="2000" dirty="0"/>
              <a:t>)</a:t>
            </a:r>
            <a:r>
              <a:rPr lang="el-GR" sz="2000" b="1" i="1" dirty="0"/>
              <a:t> της</a:t>
            </a:r>
            <a:r>
              <a:rPr lang="el-GR" sz="2000" dirty="0"/>
              <a:t>. </a:t>
            </a:r>
          </a:p>
          <a:p>
            <a:pPr lvl="1"/>
            <a:r>
              <a:rPr lang="el-GR" sz="2000" dirty="0"/>
              <a:t>Δηλαδή, </a:t>
            </a:r>
            <a:r>
              <a:rPr lang="el-GR" sz="2000" b="1" dirty="0"/>
              <a:t>ανάλυση</a:t>
            </a:r>
            <a:r>
              <a:rPr lang="el-GR" sz="2000" dirty="0"/>
              <a:t> και </a:t>
            </a:r>
            <a:r>
              <a:rPr lang="el-GR" sz="2000" b="1" dirty="0"/>
              <a:t>περιγραφή</a:t>
            </a:r>
            <a:r>
              <a:rPr lang="el-GR" sz="2000" dirty="0"/>
              <a:t> ενός </a:t>
            </a:r>
            <a:r>
              <a:rPr lang="el-GR" sz="2000" b="1" i="1" u="sng" dirty="0"/>
              <a:t>κοινωνικού φαινομένου</a:t>
            </a:r>
            <a:r>
              <a:rPr lang="el-GR" sz="2000" dirty="0"/>
              <a:t> και εύρεση </a:t>
            </a:r>
            <a:r>
              <a:rPr lang="el-GR" sz="2000" b="1" u="sng" dirty="0"/>
              <a:t>συμπερασμάτων</a:t>
            </a:r>
            <a:r>
              <a:rPr lang="el-GR" sz="2000" dirty="0"/>
              <a:t> που θα φανερώνουν: </a:t>
            </a:r>
            <a:r>
              <a:rPr lang="el-GR" sz="2000" b="1" i="1" dirty="0"/>
              <a:t>πώς (α) λειτουργεί ή δυσλειτουργεί η κοινωνία </a:t>
            </a:r>
            <a:r>
              <a:rPr lang="el-GR" sz="1600" dirty="0"/>
              <a:t>(ή κάποιες επιμέρους ομάδες, υποσύνολα, οργανισμοί ή θεσμοί της. π.χ. οικογένεια, πολιτική, οικονομία, Μ.Μ.Ε. κ.λπ.)</a:t>
            </a:r>
            <a:r>
              <a:rPr lang="el-GR" sz="1600" b="1" i="1" dirty="0"/>
              <a:t> </a:t>
            </a:r>
            <a:r>
              <a:rPr lang="el-GR" sz="2000" b="1" i="1" dirty="0"/>
              <a:t>και άρα (β) διαμορφώνει ανάλογη συμπεριφορά και δράση στα άτομά της;</a:t>
            </a:r>
            <a:endParaRPr lang="el-GR" sz="200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BF4EB1C-319D-4FD6-AABC-4421327F2F64}" type="slidenum">
              <a:rPr lang="el-GR" smtClean="0"/>
              <a:pPr>
                <a:defRPr/>
              </a:pPr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6483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7467600" cy="504056"/>
          </a:xfrm>
        </p:spPr>
        <p:txBody>
          <a:bodyPr>
            <a:noAutofit/>
          </a:bodyPr>
          <a:lstStyle/>
          <a:p>
            <a:br>
              <a:rPr lang="el-GR" cap="none" dirty="0">
                <a:latin typeface="Arial" charset="0"/>
              </a:rPr>
            </a:br>
            <a:br>
              <a:rPr lang="el-GR" cap="none" dirty="0">
                <a:latin typeface="Arial" charset="0"/>
              </a:rPr>
            </a:br>
            <a:r>
              <a:rPr lang="el-GR" cap="none" dirty="0">
                <a:latin typeface="Arial" charset="0"/>
              </a:rPr>
              <a:t>Τρόπος δουλειάς</a:t>
            </a:r>
            <a:endParaRPr lang="el-GR" b="1" cap="none" dirty="0">
              <a:latin typeface="Arial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0" y="692696"/>
            <a:ext cx="8676456" cy="5688632"/>
          </a:xfrm>
        </p:spPr>
        <p:txBody>
          <a:bodyPr/>
          <a:lstStyle/>
          <a:p>
            <a:r>
              <a:rPr lang="el-GR" b="1" i="1" dirty="0"/>
              <a:t> </a:t>
            </a:r>
            <a:r>
              <a:rPr lang="el-GR" dirty="0"/>
              <a:t> </a:t>
            </a:r>
            <a:r>
              <a:rPr lang="el-GR" sz="2100" dirty="0"/>
              <a:t>Έτσι, </a:t>
            </a:r>
          </a:p>
          <a:p>
            <a:pPr lvl="1"/>
            <a:r>
              <a:rPr lang="el-GR" sz="1800" dirty="0"/>
              <a:t>(-α-)  </a:t>
            </a:r>
            <a:r>
              <a:rPr lang="el-GR" sz="1800" b="1" i="1" u="sng" dirty="0"/>
              <a:t>εντοπίζουμε,</a:t>
            </a:r>
            <a:r>
              <a:rPr lang="el-GR" sz="1800" dirty="0"/>
              <a:t> πρώτα, στο βιβλίο/α ή στο άρθρο/α </a:t>
            </a:r>
            <a:r>
              <a:rPr lang="el-GR" sz="1800" b="1" i="1" u="sng" dirty="0"/>
              <a:t>πώς, με ποιο τρόπο δημιουργούνται</a:t>
            </a:r>
            <a:r>
              <a:rPr lang="el-GR" sz="1800" dirty="0"/>
              <a:t> (βρίσκουμε τα </a:t>
            </a:r>
            <a:r>
              <a:rPr lang="el-GR" sz="1800" b="1" i="1" dirty="0"/>
              <a:t>αίτια</a:t>
            </a:r>
            <a:r>
              <a:rPr lang="el-GR" sz="1800" dirty="0"/>
              <a:t>) </a:t>
            </a:r>
            <a:r>
              <a:rPr lang="el-GR" sz="1800" b="1" i="1" u="sng" dirty="0"/>
              <a:t>των συμπεριφορών αυτών </a:t>
            </a:r>
            <a:r>
              <a:rPr lang="el-GR" sz="1800" dirty="0"/>
              <a:t>και </a:t>
            </a:r>
          </a:p>
          <a:p>
            <a:pPr lvl="1"/>
            <a:r>
              <a:rPr lang="el-GR" sz="1800" dirty="0"/>
              <a:t>(-β-) κατόπιν </a:t>
            </a:r>
            <a:r>
              <a:rPr lang="el-GR" sz="1800" b="1" i="1" u="sng" dirty="0"/>
              <a:t>πώς, με ποιο τρόπο τις αντιμετωπίζουμε</a:t>
            </a:r>
            <a:r>
              <a:rPr lang="el-GR" sz="1800" dirty="0"/>
              <a:t>, </a:t>
            </a:r>
            <a:r>
              <a:rPr lang="el-GR" sz="1800" b="1" i="1" u="sng" dirty="0"/>
              <a:t>ποιες παρεμβάσεις πρέπει να κάνουμε</a:t>
            </a:r>
            <a:r>
              <a:rPr lang="el-GR" sz="1800" dirty="0"/>
              <a:t> (τι </a:t>
            </a:r>
            <a:r>
              <a:rPr lang="el-GR" sz="1800" b="1" i="1" dirty="0"/>
              <a:t>τρόπους</a:t>
            </a:r>
            <a:r>
              <a:rPr lang="el-GR" sz="1800" dirty="0"/>
              <a:t> βρίσκουμε)</a:t>
            </a:r>
            <a:r>
              <a:rPr lang="el-GR" sz="1800" b="1" dirty="0"/>
              <a:t>:</a:t>
            </a:r>
            <a:r>
              <a:rPr lang="el-GR" sz="1800" b="1" i="1" dirty="0"/>
              <a:t> </a:t>
            </a:r>
            <a:r>
              <a:rPr lang="el-GR" sz="1800" dirty="0"/>
              <a:t>σε </a:t>
            </a:r>
            <a:r>
              <a:rPr lang="el-GR" sz="1800" b="1" i="1" u="sng" dirty="0"/>
              <a:t>ατομικό</a:t>
            </a:r>
            <a:r>
              <a:rPr lang="el-GR" sz="1800" dirty="0"/>
              <a:t>, </a:t>
            </a:r>
            <a:r>
              <a:rPr lang="el-GR" sz="1800" b="1" i="1" u="sng" dirty="0"/>
              <a:t>οικογενειακό</a:t>
            </a:r>
            <a:r>
              <a:rPr lang="el-GR" sz="1800" dirty="0"/>
              <a:t>, </a:t>
            </a:r>
            <a:r>
              <a:rPr lang="el-GR" sz="1800" b="1" i="1" u="sng" dirty="0"/>
              <a:t>σχολικό</a:t>
            </a:r>
            <a:r>
              <a:rPr lang="el-GR" sz="1800" dirty="0"/>
              <a:t> επίπεδο ή και στο ευρύτερο </a:t>
            </a:r>
            <a:r>
              <a:rPr lang="el-GR" sz="1800" b="1" i="1" u="sng" dirty="0"/>
              <a:t>κοινωνικό</a:t>
            </a:r>
            <a:r>
              <a:rPr lang="el-GR" sz="1800" dirty="0"/>
              <a:t> και </a:t>
            </a:r>
            <a:r>
              <a:rPr lang="el-GR" sz="1800" b="1" i="1" u="sng" dirty="0"/>
              <a:t>κρατικό</a:t>
            </a:r>
            <a:r>
              <a:rPr lang="el-GR" sz="1800" dirty="0"/>
              <a:t> επίπεδο, για να τις αντιμετωπίσουμε.</a:t>
            </a:r>
          </a:p>
          <a:p>
            <a:endParaRPr lang="el-GR" sz="200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BF4EB1C-319D-4FD6-AABC-4421327F2F64}" type="slidenum">
              <a:rPr lang="el-GR" smtClean="0"/>
              <a:pPr>
                <a:defRPr/>
              </a:pPr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086058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7467600" cy="504056"/>
          </a:xfrm>
        </p:spPr>
        <p:txBody>
          <a:bodyPr>
            <a:noAutofit/>
          </a:bodyPr>
          <a:lstStyle/>
          <a:p>
            <a:br>
              <a:rPr lang="el-GR" cap="none" dirty="0">
                <a:latin typeface="Arial" charset="0"/>
              </a:rPr>
            </a:br>
            <a:br>
              <a:rPr lang="el-GR" cap="none" dirty="0">
                <a:latin typeface="Arial" charset="0"/>
              </a:rPr>
            </a:br>
            <a:r>
              <a:rPr lang="el-GR" cap="none" dirty="0">
                <a:latin typeface="Arial" charset="0"/>
              </a:rPr>
              <a:t>Δομή εργασίας και η ανάλυσή της</a:t>
            </a:r>
            <a:endParaRPr lang="el-GR" b="1" cap="none" dirty="0">
              <a:latin typeface="Arial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0" y="692696"/>
            <a:ext cx="8676456" cy="5688632"/>
          </a:xfrm>
        </p:spPr>
        <p:txBody>
          <a:bodyPr/>
          <a:lstStyle/>
          <a:p>
            <a:r>
              <a:rPr lang="el-GR" b="1" i="1" dirty="0"/>
              <a:t> </a:t>
            </a:r>
            <a:r>
              <a:rPr lang="el-GR" dirty="0"/>
              <a:t> </a:t>
            </a:r>
            <a:r>
              <a:rPr lang="el-GR" b="1" dirty="0"/>
              <a:t>Α. </a:t>
            </a:r>
            <a:r>
              <a:rPr lang="el-GR" b="1" u="sng" dirty="0"/>
              <a:t>ΓΡΑΠΤΗ ΕΡΓΑΣΙΑ</a:t>
            </a:r>
            <a:r>
              <a:rPr lang="el-GR" dirty="0"/>
              <a:t> </a:t>
            </a:r>
            <a:r>
              <a:rPr lang="el-GR" sz="1800" dirty="0"/>
              <a:t>3.000 λέξεων ή </a:t>
            </a:r>
            <a:r>
              <a:rPr lang="el-GR" sz="1800" u="sng" dirty="0"/>
              <a:t>10 δακτυλογραφημένων σελίδων</a:t>
            </a:r>
            <a:r>
              <a:rPr lang="el-GR" sz="1800" dirty="0"/>
              <a:t> σε Word με 12άρια, </a:t>
            </a:r>
            <a:r>
              <a:rPr lang="el-GR" sz="1800" dirty="0" err="1"/>
              <a:t>Times</a:t>
            </a:r>
            <a:r>
              <a:rPr lang="el-GR" sz="1800" dirty="0"/>
              <a:t> </a:t>
            </a:r>
            <a:r>
              <a:rPr lang="el-GR" sz="1800" dirty="0" err="1"/>
              <a:t>New</a:t>
            </a:r>
            <a:r>
              <a:rPr lang="el-GR" sz="1800" dirty="0"/>
              <a:t> </a:t>
            </a:r>
            <a:r>
              <a:rPr lang="el-GR" sz="1800" dirty="0" err="1"/>
              <a:t>Roman</a:t>
            </a:r>
            <a:r>
              <a:rPr lang="el-GR" sz="1800" dirty="0"/>
              <a:t> γράμματα και 1,5 διάστιχο.</a:t>
            </a:r>
          </a:p>
          <a:p>
            <a:r>
              <a:rPr lang="el-GR" b="1" dirty="0"/>
              <a:t>    </a:t>
            </a:r>
            <a:r>
              <a:rPr lang="el-GR" b="1" u="sng" dirty="0"/>
              <a:t>Η μορφή της εργασίας</a:t>
            </a:r>
            <a:r>
              <a:rPr lang="el-GR" u="sng" dirty="0"/>
              <a:t> θα είναι ως εξής:</a:t>
            </a:r>
            <a:endParaRPr lang="el-GR" dirty="0"/>
          </a:p>
          <a:p>
            <a:r>
              <a:rPr lang="el-GR" b="1" u="sng" dirty="0"/>
              <a:t>Τίτλος εργασίας, Ον/</a:t>
            </a:r>
            <a:r>
              <a:rPr lang="el-GR" b="1" u="sng" dirty="0" err="1"/>
              <a:t>μο </a:t>
            </a:r>
            <a:r>
              <a:rPr lang="el-GR" b="1" u="sng" dirty="0"/>
              <a:t>&amp; Τμήμα</a:t>
            </a:r>
            <a:r>
              <a:rPr lang="el-GR" dirty="0"/>
              <a:t>, </a:t>
            </a:r>
            <a:r>
              <a:rPr lang="el-GR" b="1" u="sng" dirty="0"/>
              <a:t>Εισαγωγή</a:t>
            </a:r>
            <a:r>
              <a:rPr lang="el-GR" dirty="0"/>
              <a:t> (1 σελ.),</a:t>
            </a:r>
          </a:p>
          <a:p>
            <a:r>
              <a:rPr lang="el-GR" b="1" u="sng" dirty="0"/>
              <a:t>Κύριο μέρος</a:t>
            </a:r>
            <a:r>
              <a:rPr lang="el-GR" dirty="0"/>
              <a:t> χωρισμένο σε ενότητες με </a:t>
            </a:r>
          </a:p>
          <a:p>
            <a:r>
              <a:rPr lang="el-GR" dirty="0"/>
              <a:t>	</a:t>
            </a:r>
            <a:r>
              <a:rPr lang="el-GR" u="sng" dirty="0"/>
              <a:t>1. τίτλος</a:t>
            </a:r>
            <a:r>
              <a:rPr lang="el-GR" dirty="0"/>
              <a:t>, </a:t>
            </a:r>
          </a:p>
          <a:p>
            <a:r>
              <a:rPr lang="el-GR" dirty="0"/>
              <a:t>	</a:t>
            </a:r>
            <a:r>
              <a:rPr lang="el-GR" u="sng" dirty="0"/>
              <a:t>2. τίτλος</a:t>
            </a:r>
            <a:r>
              <a:rPr lang="el-GR" dirty="0"/>
              <a:t>, …..                                                       (7 σελ.), </a:t>
            </a:r>
          </a:p>
          <a:p>
            <a:r>
              <a:rPr lang="el-GR" b="1" u="sng" dirty="0"/>
              <a:t>Συμπεράσματα</a:t>
            </a:r>
            <a:r>
              <a:rPr lang="el-GR" dirty="0"/>
              <a:t>-</a:t>
            </a:r>
            <a:r>
              <a:rPr lang="el-GR" b="1" u="sng" dirty="0"/>
              <a:t>Βιβλιογραφία</a:t>
            </a:r>
            <a:r>
              <a:rPr lang="el-GR" dirty="0"/>
              <a:t>                             (2 σελ.).</a:t>
            </a:r>
          </a:p>
          <a:p>
            <a:r>
              <a:rPr lang="el-GR" dirty="0"/>
              <a:t>--------------------------------------------------------------------------------</a:t>
            </a:r>
          </a:p>
          <a:p>
            <a:pPr lvl="0"/>
            <a:r>
              <a:rPr lang="el-GR" sz="2000" dirty="0"/>
              <a:t>Στην </a:t>
            </a:r>
            <a:r>
              <a:rPr lang="el-GR" sz="2000" b="1" i="1" u="sng" dirty="0"/>
              <a:t>πρώτη σελίδα</a:t>
            </a:r>
            <a:r>
              <a:rPr lang="el-GR" sz="2000" dirty="0"/>
              <a:t> γράφουμε: τίτλο, ον/</a:t>
            </a:r>
            <a:r>
              <a:rPr lang="el-GR" sz="2000" dirty="0" err="1"/>
              <a:t>μο,</a:t>
            </a:r>
            <a:r>
              <a:rPr lang="el-GR" sz="2000" dirty="0"/>
              <a:t> χρόνος, Α.Μ. και τμήμα και την </a:t>
            </a:r>
            <a:r>
              <a:rPr lang="el-GR" sz="2000" b="1" u="sng" dirty="0">
                <a:solidFill>
                  <a:srgbClr val="C00000"/>
                </a:solidFill>
              </a:rPr>
              <a:t>0. Εισαγωγή</a:t>
            </a:r>
            <a:r>
              <a:rPr lang="el-GR" sz="2000" dirty="0">
                <a:solidFill>
                  <a:srgbClr val="33CC33"/>
                </a:solidFill>
              </a:rPr>
              <a:t> </a:t>
            </a:r>
            <a:r>
              <a:rPr lang="el-GR" sz="2000" dirty="0"/>
              <a:t>μας (εδώ 1: περιγράφουμε το θέμα μας, τη </a:t>
            </a:r>
            <a:r>
              <a:rPr lang="el-GR" sz="2000" dirty="0">
                <a:solidFill>
                  <a:srgbClr val="33CC33"/>
                </a:solidFill>
              </a:rPr>
              <a:t>σημαντικότητά</a:t>
            </a:r>
            <a:r>
              <a:rPr lang="el-GR" sz="2000" dirty="0"/>
              <a:t> του -δηλ. αναπτύσσουμε ένα πρώτο προβληματισμό-, 2: το </a:t>
            </a:r>
            <a:r>
              <a:rPr lang="el-GR" sz="2000" dirty="0">
                <a:solidFill>
                  <a:srgbClr val="33CC33"/>
                </a:solidFill>
              </a:rPr>
              <a:t>σκοπό</a:t>
            </a:r>
            <a:r>
              <a:rPr lang="el-GR" sz="2000" dirty="0"/>
              <a:t> μας, δηλ. το ερώτημα και τα </a:t>
            </a:r>
            <a:r>
              <a:rPr lang="el-GR" sz="2000" dirty="0" err="1"/>
              <a:t>υπο</a:t>
            </a:r>
            <a:r>
              <a:rPr lang="el-GR" sz="2000" dirty="0"/>
              <a:t>-ερωτήματα και 3. </a:t>
            </a:r>
            <a:r>
              <a:rPr lang="el-GR" sz="2000" dirty="0">
                <a:solidFill>
                  <a:srgbClr val="33CC33"/>
                </a:solidFill>
              </a:rPr>
              <a:t>περιγράφουμε σύντομα </a:t>
            </a:r>
            <a:r>
              <a:rPr lang="el-GR" sz="2000" dirty="0"/>
              <a:t>πως θα το αναλύσουμε στις επόμενες ενότητες/κεφάλαια).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BF4EB1C-319D-4FD6-AABC-4421327F2F64}" type="slidenum">
              <a:rPr lang="el-GR" smtClean="0"/>
              <a:pPr>
                <a:defRPr/>
              </a:pPr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6483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7467600" cy="504056"/>
          </a:xfrm>
        </p:spPr>
        <p:txBody>
          <a:bodyPr>
            <a:noAutofit/>
          </a:bodyPr>
          <a:lstStyle/>
          <a:p>
            <a:br>
              <a:rPr lang="el-GR" cap="none" dirty="0">
                <a:latin typeface="Arial" charset="0"/>
              </a:rPr>
            </a:br>
            <a:br>
              <a:rPr lang="el-GR" cap="none" dirty="0">
                <a:latin typeface="Arial" charset="0"/>
              </a:rPr>
            </a:br>
            <a:r>
              <a:rPr lang="el-GR" cap="none" dirty="0">
                <a:latin typeface="Arial" charset="0"/>
              </a:rPr>
              <a:t>Δομή εργασίας και η ανάλυσή της</a:t>
            </a:r>
            <a:endParaRPr lang="el-GR" b="1" cap="none" dirty="0">
              <a:latin typeface="Arial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0" y="692696"/>
            <a:ext cx="8676456" cy="5688632"/>
          </a:xfrm>
        </p:spPr>
        <p:txBody>
          <a:bodyPr/>
          <a:lstStyle/>
          <a:p>
            <a:r>
              <a:rPr lang="el-GR" b="1" i="1" dirty="0"/>
              <a:t> </a:t>
            </a:r>
            <a:r>
              <a:rPr lang="el-GR" dirty="0"/>
              <a:t> </a:t>
            </a:r>
            <a:r>
              <a:rPr lang="el-GR" sz="2000" dirty="0"/>
              <a:t>Στις </a:t>
            </a:r>
            <a:r>
              <a:rPr lang="el-GR" sz="2000" b="1" i="1" u="sng" dirty="0"/>
              <a:t>επόμενες 7 σελίδες</a:t>
            </a:r>
            <a:r>
              <a:rPr lang="el-GR" sz="2000" dirty="0"/>
              <a:t> περιγράφουμε το φαινόμενο που μελετάμε ή που μελετά το βιβλίο που έχουμε επιλέξει και το εκθέτουμε σε επιμέρους </a:t>
            </a:r>
            <a:r>
              <a:rPr lang="el-GR" sz="2000" b="1" u="sng" dirty="0"/>
              <a:t>Ενότητες/κεφάλαια</a:t>
            </a:r>
            <a:r>
              <a:rPr lang="el-GR" sz="2000" dirty="0"/>
              <a:t>: </a:t>
            </a:r>
            <a:r>
              <a:rPr lang="el-GR" sz="2000" b="1" u="sng" dirty="0">
                <a:solidFill>
                  <a:srgbClr val="C00000"/>
                </a:solidFill>
              </a:rPr>
              <a:t>1. τίτλος</a:t>
            </a:r>
            <a:r>
              <a:rPr lang="el-GR" sz="2000" dirty="0"/>
              <a:t>, </a:t>
            </a:r>
            <a:r>
              <a:rPr lang="el-GR" sz="2000" b="1" u="sng" dirty="0">
                <a:solidFill>
                  <a:srgbClr val="C00000"/>
                </a:solidFill>
              </a:rPr>
              <a:t>2. τίτλος</a:t>
            </a:r>
            <a:r>
              <a:rPr lang="el-GR" sz="2000" dirty="0"/>
              <a:t>, ….. </a:t>
            </a:r>
            <a:r>
              <a:rPr lang="el-GR" sz="2000" b="1" u="sng" dirty="0">
                <a:solidFill>
                  <a:srgbClr val="C00000"/>
                </a:solidFill>
              </a:rPr>
              <a:t>ν. τίτλος</a:t>
            </a:r>
          </a:p>
          <a:p>
            <a:pPr lvl="0"/>
            <a:endParaRPr lang="en-GB" sz="2000" dirty="0"/>
          </a:p>
          <a:p>
            <a:pPr lvl="0"/>
            <a:r>
              <a:rPr lang="el-GR" sz="2000" dirty="0"/>
              <a:t>Στις </a:t>
            </a:r>
            <a:r>
              <a:rPr lang="el-GR" sz="2000" b="1" i="1" u="sng" dirty="0"/>
              <a:t>2 τελευταίες σελίδες</a:t>
            </a:r>
            <a:r>
              <a:rPr lang="el-GR" sz="2000" dirty="0"/>
              <a:t> (</a:t>
            </a:r>
            <a:r>
              <a:rPr lang="el-GR" sz="2000" b="1" u="sng" dirty="0">
                <a:solidFill>
                  <a:srgbClr val="C00000"/>
                </a:solidFill>
              </a:rPr>
              <a:t>Συμπεράσματα</a:t>
            </a:r>
            <a:r>
              <a:rPr lang="el-GR" sz="2000" dirty="0"/>
              <a:t>) θα αναφέρονται, </a:t>
            </a:r>
            <a:r>
              <a:rPr lang="el-GR" sz="2000" b="1" dirty="0"/>
              <a:t>οι σκέψεις σας που απαντούν</a:t>
            </a:r>
            <a:r>
              <a:rPr lang="el-GR" sz="2000" dirty="0"/>
              <a:t> </a:t>
            </a:r>
            <a:r>
              <a:rPr lang="el-GR" sz="2000" b="1" i="1" u="sng" dirty="0"/>
              <a:t>το ερώτημα</a:t>
            </a:r>
            <a:r>
              <a:rPr lang="el-GR" sz="2000" dirty="0"/>
              <a:t>: </a:t>
            </a:r>
            <a:r>
              <a:rPr lang="el-GR" sz="2000" b="1" u="sng" dirty="0"/>
              <a:t>πώς λειτουργεί και πώς δυσλειτουργεί συνολικά η κοινωνία &amp; το όποιο επιμέρους</a:t>
            </a:r>
            <a:r>
              <a:rPr lang="el-GR" sz="2000" dirty="0"/>
              <a:t> κοινωνικό υποσύνολο, κοινωνική ομάδα</a:t>
            </a:r>
            <a:r>
              <a:rPr lang="el-GR" sz="2000" b="1" i="1" dirty="0"/>
              <a:t>, κοινωνικός θεσμός ή κοινωνική οργάνωση</a:t>
            </a:r>
            <a:r>
              <a:rPr lang="el-GR" sz="2000" dirty="0"/>
              <a:t> και δημιουργούν τις προβληματικές συμπεριφορές. Η δυνατότητα έκφρασης και διατύπωσης αυτών των συμπερασμάτων/σκέψεων θα έχει προκύψει από την ενδελεχή (επιμελή, προσεκτική &amp; επίπονη) μελέτη του βιβλίου ή των κεφαλαίων βιβλίων &amp; άρθρων, από την </a:t>
            </a:r>
            <a:r>
              <a:rPr lang="el-GR" sz="2000" b="1" dirty="0"/>
              <a:t>παρουσίαση</a:t>
            </a:r>
            <a:r>
              <a:rPr lang="el-GR" sz="2000" dirty="0"/>
              <a:t>-</a:t>
            </a:r>
            <a:r>
              <a:rPr lang="el-GR" sz="2000" b="1" dirty="0"/>
              <a:t>καταγραφή</a:t>
            </a:r>
            <a:r>
              <a:rPr lang="el-GR" sz="2000" dirty="0"/>
              <a:t> που θα έχει προηγηθεί, στις </a:t>
            </a:r>
            <a:r>
              <a:rPr lang="el-GR" sz="2000" u="sng" dirty="0"/>
              <a:t>7-8 πρώτες σελίδες</a:t>
            </a:r>
            <a:r>
              <a:rPr lang="el-GR" sz="2000" dirty="0"/>
              <a:t> του κυρίου μέρους της εργασίας σας.</a:t>
            </a:r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BF4EB1C-319D-4FD6-AABC-4421327F2F64}" type="slidenum">
              <a:rPr lang="el-GR" smtClean="0"/>
              <a:pPr>
                <a:defRPr/>
              </a:pPr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6483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7467600" cy="504056"/>
          </a:xfrm>
        </p:spPr>
        <p:txBody>
          <a:bodyPr>
            <a:noAutofit/>
          </a:bodyPr>
          <a:lstStyle/>
          <a:p>
            <a:br>
              <a:rPr lang="el-GR" cap="none" dirty="0">
                <a:latin typeface="Arial" charset="0"/>
              </a:rPr>
            </a:br>
            <a:br>
              <a:rPr lang="el-GR" cap="none" dirty="0">
                <a:latin typeface="Arial" charset="0"/>
              </a:rPr>
            </a:br>
            <a:r>
              <a:rPr lang="el-GR" cap="none" dirty="0">
                <a:latin typeface="Arial" charset="0"/>
              </a:rPr>
              <a:t>Μεθοδολογία εργασίας</a:t>
            </a:r>
            <a:endParaRPr lang="el-GR" b="1" cap="none" dirty="0">
              <a:latin typeface="Arial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0" y="692696"/>
            <a:ext cx="8676456" cy="5976664"/>
          </a:xfrm>
        </p:spPr>
        <p:txBody>
          <a:bodyPr/>
          <a:lstStyle/>
          <a:p>
            <a:r>
              <a:rPr lang="el-GR" b="1" i="1" dirty="0"/>
              <a:t>  </a:t>
            </a:r>
            <a:r>
              <a:rPr lang="el-GR" sz="2300" dirty="0"/>
              <a:t>*Όταν, από το </a:t>
            </a:r>
            <a:r>
              <a:rPr lang="el-GR" sz="2300" b="1" i="1" dirty="0"/>
              <a:t>βιβλίο/άρθρο</a:t>
            </a:r>
            <a:r>
              <a:rPr lang="el-GR" sz="2300" dirty="0"/>
              <a:t> που μελετάτε, θα δανείζεστε μια </a:t>
            </a:r>
            <a:r>
              <a:rPr lang="el-GR" sz="2300" b="1" i="1" dirty="0"/>
              <a:t>ιδέα ή ένα στοιχείο</a:t>
            </a:r>
            <a:r>
              <a:rPr lang="el-GR" sz="2300" dirty="0"/>
              <a:t>:</a:t>
            </a:r>
          </a:p>
          <a:p>
            <a:r>
              <a:rPr lang="el-GR" sz="2300" dirty="0"/>
              <a:t>ι. </a:t>
            </a:r>
            <a:r>
              <a:rPr lang="el-GR" sz="2300" b="1" i="1" dirty="0">
                <a:solidFill>
                  <a:srgbClr val="FF0000"/>
                </a:solidFill>
              </a:rPr>
              <a:t>ΠΑΡΑΦΡΑΣΗ</a:t>
            </a:r>
            <a:r>
              <a:rPr lang="el-GR" sz="2300" dirty="0"/>
              <a:t>: ή θα το γράφετε με </a:t>
            </a:r>
            <a:r>
              <a:rPr lang="el-GR" sz="2300" b="1" u="sng" dirty="0"/>
              <a:t>δικά σας λόγια</a:t>
            </a:r>
            <a:r>
              <a:rPr lang="el-GR" sz="2300" dirty="0"/>
              <a:t> (</a:t>
            </a:r>
            <a:r>
              <a:rPr lang="el-GR" sz="2300" b="1" i="1" dirty="0"/>
              <a:t>παράφραση</a:t>
            </a:r>
            <a:r>
              <a:rPr lang="el-GR" sz="2300" dirty="0"/>
              <a:t>) και θα βάζετε, αμέσως μετά, </a:t>
            </a:r>
            <a:r>
              <a:rPr lang="el-GR" sz="2300" b="1" i="1" dirty="0">
                <a:solidFill>
                  <a:srgbClr val="00B050"/>
                </a:solidFill>
              </a:rPr>
              <a:t>ΠΑΡΑΠΟΜΠΗ</a:t>
            </a:r>
            <a:r>
              <a:rPr lang="el-GR" sz="2300" dirty="0"/>
              <a:t>, </a:t>
            </a:r>
          </a:p>
          <a:p>
            <a:r>
              <a:rPr lang="el-GR" sz="2300" u="sng" dirty="0">
                <a:solidFill>
                  <a:srgbClr val="990000"/>
                </a:solidFill>
              </a:rPr>
              <a:t>π.χ.</a:t>
            </a:r>
            <a:r>
              <a:rPr lang="el-GR" sz="2300" dirty="0">
                <a:solidFill>
                  <a:srgbClr val="990000"/>
                </a:solidFill>
              </a:rPr>
              <a:t> (ΠΑΡΑΦΡΑΣΗ): </a:t>
            </a:r>
            <a:r>
              <a:rPr lang="el-GR" sz="2300" dirty="0"/>
              <a:t>Η σχολική πραγματικότητα είναι πολυσύνθετη και ……… (Νικολάου, 2009: 88-89). (ΠΑΡΑΠΟΜΠΗ), </a:t>
            </a:r>
          </a:p>
          <a:p>
            <a:r>
              <a:rPr lang="el-GR" sz="2300" dirty="0" err="1"/>
              <a:t>ιι</a:t>
            </a:r>
            <a:r>
              <a:rPr lang="el-GR" sz="2300" dirty="0"/>
              <a:t>. </a:t>
            </a:r>
            <a:r>
              <a:rPr lang="el-GR" sz="2300" b="1" i="1" dirty="0">
                <a:solidFill>
                  <a:srgbClr val="FF0000"/>
                </a:solidFill>
              </a:rPr>
              <a:t>ΠΑΡΑΘΕΜΑ</a:t>
            </a:r>
            <a:r>
              <a:rPr lang="el-GR" sz="2300" dirty="0"/>
              <a:t>: ή θα το παίρνετε </a:t>
            </a:r>
            <a:r>
              <a:rPr lang="el-GR" sz="2300" b="1" u="sng" dirty="0" err="1"/>
              <a:t>αυτούσιο–αυτολεξεί</a:t>
            </a:r>
            <a:r>
              <a:rPr lang="el-GR" sz="2300" u="sng" dirty="0"/>
              <a:t> (ακριβώς τα ίδια </a:t>
            </a:r>
            <a:r>
              <a:rPr lang="el-GR" sz="2300" u="sng" dirty="0">
                <a:hlinkClick r:id="rId2" tooltip="λόγια"/>
              </a:rPr>
              <a:t>λόγια</a:t>
            </a:r>
            <a:r>
              <a:rPr lang="el-GR" sz="2300" u="sng" dirty="0"/>
              <a:t> και την ίδια </a:t>
            </a:r>
            <a:r>
              <a:rPr lang="el-GR" sz="2300" u="sng" dirty="0">
                <a:hlinkClick r:id="rId3" tooltip="διατύπωση"/>
              </a:rPr>
              <a:t>διατύπωση</a:t>
            </a:r>
            <a:r>
              <a:rPr lang="el-GR" sz="2300" u="sng" dirty="0"/>
              <a:t>)</a:t>
            </a:r>
            <a:r>
              <a:rPr lang="el-GR" sz="2300" dirty="0"/>
              <a:t> μέχρι 2-3 σειρές (</a:t>
            </a:r>
            <a:r>
              <a:rPr lang="el-GR" sz="2300" b="1" i="1" dirty="0"/>
              <a:t>παράθεμα</a:t>
            </a:r>
            <a:r>
              <a:rPr lang="el-GR" sz="2300" dirty="0"/>
              <a:t>), θα το τοποθετείτε σε εισαγωγικά &amp; αμέσως μετά θα βάζετε </a:t>
            </a:r>
            <a:r>
              <a:rPr lang="el-GR" sz="2300" b="1" i="1" dirty="0">
                <a:solidFill>
                  <a:srgbClr val="00B050"/>
                </a:solidFill>
              </a:rPr>
              <a:t>ΠΑΡΑΠΟΜΠΗ</a:t>
            </a:r>
            <a:r>
              <a:rPr lang="el-GR" sz="2300" dirty="0">
                <a:solidFill>
                  <a:srgbClr val="00B050"/>
                </a:solidFill>
              </a:rPr>
              <a:t> </a:t>
            </a:r>
          </a:p>
          <a:p>
            <a:r>
              <a:rPr lang="el-GR" sz="2300" u="sng" dirty="0">
                <a:solidFill>
                  <a:srgbClr val="990000"/>
                </a:solidFill>
              </a:rPr>
              <a:t>π.χ.</a:t>
            </a:r>
            <a:r>
              <a:rPr lang="el-GR" sz="2300" dirty="0">
                <a:solidFill>
                  <a:srgbClr val="990000"/>
                </a:solidFill>
              </a:rPr>
              <a:t> (ΠΑΡΑΘΕΜΑ): </a:t>
            </a:r>
            <a:r>
              <a:rPr lang="el-GR" sz="2300" dirty="0"/>
              <a:t>Το σχολείο, «</a:t>
            </a:r>
            <a:r>
              <a:rPr lang="el-GR" sz="2300" i="1" dirty="0"/>
              <a:t>είναι ένα οργανωμένο σύνολο που αποτελείται από δασκάλους και μαθητές, λειτουργεί με ένα συγκεκριμένο πρόγραμμα σπουδών, έχει  κανόνες και σκοπό την εκπαίδευση των μαθητών του</a:t>
            </a:r>
            <a:r>
              <a:rPr lang="el-GR" sz="2300" dirty="0"/>
              <a:t>» (Νικολάου, 2009: 23). (ΠΑΡΑΠΟΜΠΗ).</a:t>
            </a:r>
          </a:p>
          <a:p>
            <a:endParaRPr lang="el-GR" dirty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BF4EB1C-319D-4FD6-AABC-4421327F2F64}" type="slidenum">
              <a:rPr lang="el-GR" smtClean="0"/>
              <a:pPr>
                <a:defRPr/>
              </a:pPr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6483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7467600" cy="504056"/>
          </a:xfrm>
        </p:spPr>
        <p:txBody>
          <a:bodyPr>
            <a:noAutofit/>
          </a:bodyPr>
          <a:lstStyle/>
          <a:p>
            <a:br>
              <a:rPr lang="el-GR" cap="none" dirty="0">
                <a:latin typeface="Arial" charset="0"/>
              </a:rPr>
            </a:br>
            <a:br>
              <a:rPr lang="el-GR" cap="none" dirty="0">
                <a:latin typeface="Arial" charset="0"/>
              </a:rPr>
            </a:br>
            <a:r>
              <a:rPr lang="el-GR" cap="none" dirty="0">
                <a:latin typeface="Arial" charset="0"/>
              </a:rPr>
              <a:t>Μεθοδολογία εργασίας/βιβλιογραφία</a:t>
            </a:r>
            <a:endParaRPr lang="el-GR" b="1" cap="none" dirty="0">
              <a:latin typeface="Arial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0" y="692696"/>
            <a:ext cx="8676456" cy="5976664"/>
          </a:xfrm>
        </p:spPr>
        <p:txBody>
          <a:bodyPr/>
          <a:lstStyle/>
          <a:p>
            <a:r>
              <a:rPr lang="el-GR" b="1" i="1" dirty="0"/>
              <a:t> </a:t>
            </a:r>
            <a:r>
              <a:rPr lang="el-GR" b="1" i="1" u="sng" dirty="0"/>
              <a:t> Για θέμα/βιβλίο</a:t>
            </a:r>
            <a:r>
              <a:rPr lang="el-GR" u="sng" dirty="0"/>
              <a:t>:</a:t>
            </a:r>
            <a:r>
              <a:rPr lang="el-GR" dirty="0"/>
              <a:t> η βιβλιογραφία είναι ένα βιβλίο, π.χ. Τσαούσης, Δ. (2001). </a:t>
            </a:r>
            <a:r>
              <a:rPr lang="el-GR" i="1" dirty="0"/>
              <a:t>Η κοινωνία του ανθρώπου</a:t>
            </a:r>
            <a:r>
              <a:rPr lang="el-GR" dirty="0"/>
              <a:t>. Αθήνα: </a:t>
            </a:r>
            <a:r>
              <a:rPr lang="el-GR" dirty="0" err="1"/>
              <a:t>Gutenberg</a:t>
            </a:r>
            <a:r>
              <a:rPr lang="el-GR" dirty="0"/>
              <a:t>.</a:t>
            </a:r>
          </a:p>
          <a:p>
            <a:r>
              <a:rPr lang="el-GR" b="1" i="1" dirty="0"/>
              <a:t> </a:t>
            </a:r>
            <a:r>
              <a:rPr lang="el-GR" b="1" i="1" u="sng" dirty="0"/>
              <a:t>Για θέμα/ερώτημα</a:t>
            </a:r>
            <a:r>
              <a:rPr lang="el-GR" u="sng" dirty="0"/>
              <a:t>:</a:t>
            </a:r>
            <a:r>
              <a:rPr lang="el-GR" dirty="0"/>
              <a:t> η βιβλιογραφία πρέπει να είναι </a:t>
            </a:r>
            <a:r>
              <a:rPr lang="el-GR" b="1" dirty="0"/>
              <a:t>3 </a:t>
            </a:r>
            <a:r>
              <a:rPr lang="el-GR" i="1" u="sng" dirty="0"/>
              <a:t>βιβλία ή άρθρα από επιστημονικά περιοδικά</a:t>
            </a:r>
            <a:r>
              <a:rPr lang="el-GR" dirty="0"/>
              <a:t> </a:t>
            </a:r>
            <a:r>
              <a:rPr lang="el-GR" b="1" dirty="0"/>
              <a:t>τουλάχιστον</a:t>
            </a:r>
            <a:r>
              <a:rPr lang="el-GR" dirty="0"/>
              <a:t> που να σχετίζονται με το θέμα και </a:t>
            </a:r>
            <a:r>
              <a:rPr lang="el-GR" b="1" i="1" dirty="0"/>
              <a:t>να μην είναι ανώνυμα από το διαδίκτυο</a:t>
            </a:r>
            <a:r>
              <a:rPr lang="el-GR" dirty="0"/>
              <a:t>).</a:t>
            </a:r>
            <a:r>
              <a:rPr lang="el-GR" b="1" i="1" dirty="0"/>
              <a:t> </a:t>
            </a:r>
            <a:r>
              <a:rPr lang="el-GR" dirty="0"/>
              <a:t>Τα σχετικά </a:t>
            </a:r>
            <a:r>
              <a:rPr lang="el-GR" b="1" i="1" dirty="0"/>
              <a:t>άρθρα</a:t>
            </a:r>
            <a:r>
              <a:rPr lang="el-GR" dirty="0"/>
              <a:t> μπορεί να είναι και στην </a:t>
            </a:r>
            <a:r>
              <a:rPr lang="el-GR" b="1" i="1" dirty="0"/>
              <a:t>αγγλική γλώσσα</a:t>
            </a:r>
            <a:r>
              <a:rPr lang="el-GR" dirty="0"/>
              <a:t> για όσους θέλουν.</a:t>
            </a:r>
          </a:p>
          <a:p>
            <a:r>
              <a:rPr lang="el-GR" dirty="0"/>
              <a:t>Για περισσότερες λεπτομέρειες στο:  (</a:t>
            </a:r>
            <a:r>
              <a:rPr lang="el-GR" dirty="0" err="1"/>
              <a:t>Δαφέρμος</a:t>
            </a:r>
            <a:r>
              <a:rPr lang="el-GR" dirty="0"/>
              <a:t>, Τσαούσης, </a:t>
            </a:r>
            <a:r>
              <a:rPr lang="en-US" dirty="0"/>
              <a:t>x</a:t>
            </a:r>
            <a:r>
              <a:rPr lang="el-GR" dirty="0"/>
              <a:t>.</a:t>
            </a:r>
            <a:r>
              <a:rPr lang="en-US" dirty="0"/>
              <a:t>x</a:t>
            </a:r>
            <a:r>
              <a:rPr lang="el-GR" dirty="0"/>
              <a:t>.:16-21)</a:t>
            </a:r>
          </a:p>
          <a:p>
            <a:r>
              <a:rPr lang="el-GR" dirty="0" err="1"/>
              <a:t>Δαφέρμος</a:t>
            </a:r>
            <a:r>
              <a:rPr lang="el-GR" dirty="0"/>
              <a:t>, Μ. &amp; Τσαούσης, Γ. (</a:t>
            </a:r>
            <a:r>
              <a:rPr lang="el-GR" dirty="0" err="1"/>
              <a:t>χ.χ</a:t>
            </a:r>
            <a:r>
              <a:rPr lang="el-GR" dirty="0"/>
              <a:t>.). </a:t>
            </a:r>
            <a:r>
              <a:rPr lang="el-GR" i="1" dirty="0"/>
              <a:t>Οδηγός Συγγραφής Διπλωματικών Εργασιών και Διδακτορικών Διατριβών</a:t>
            </a:r>
            <a:r>
              <a:rPr lang="el-GR" dirty="0"/>
              <a:t>. Ανάκτηση στις 29-9-2016 από το δικτυακό τόπο: </a:t>
            </a:r>
            <a:r>
              <a:rPr lang="el-GR" dirty="0">
                <a:hlinkClick r:id="rId2"/>
              </a:rPr>
              <a:t>http://www.psychology.uoc.gr/files/items/6/682/odigos_syggrafis_diplomatikon_ergasion_teliko.pdf</a:t>
            </a:r>
            <a:r>
              <a:rPr lang="el-GR" dirty="0"/>
              <a:t>).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BF4EB1C-319D-4FD6-AABC-4421327F2F64}" type="slidenum">
              <a:rPr lang="el-GR" smtClean="0"/>
              <a:pPr>
                <a:defRPr/>
              </a:pPr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648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8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8E5F34A-B24D-44A8-BBA5-B914D3035FB4}" type="slidenum">
              <a:rPr lang="el-GR"/>
              <a:pPr>
                <a:defRPr/>
              </a:pPr>
              <a:t>2</a:t>
            </a:fld>
            <a:endParaRPr lang="el-GR"/>
          </a:p>
        </p:txBody>
      </p:sp>
      <p:sp>
        <p:nvSpPr>
          <p:cNvPr id="15362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57200" y="274638"/>
            <a:ext cx="7467600" cy="633412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l-GR" sz="3400" b="1" cap="none" dirty="0"/>
              <a:t>Περιεχόμενα</a:t>
            </a:r>
            <a:endParaRPr lang="en-US" sz="3400" b="1" cap="none" dirty="0"/>
          </a:p>
        </p:txBody>
      </p:sp>
      <p:sp>
        <p:nvSpPr>
          <p:cNvPr id="15363" name="Rectangle 3"/>
          <p:cNvSpPr>
            <a:spLocks noGrp="1"/>
          </p:cNvSpPr>
          <p:nvPr>
            <p:ph type="body" idx="4294967295"/>
          </p:nvPr>
        </p:nvSpPr>
        <p:spPr>
          <a:xfrm>
            <a:off x="467544" y="1241425"/>
            <a:ext cx="8136904" cy="4995887"/>
          </a:xfrm>
        </p:spPr>
        <p:txBody>
          <a:bodyPr/>
          <a:lstStyle/>
          <a:p>
            <a:pPr marL="273050" lvl="1">
              <a:spcBef>
                <a:spcPts val="600"/>
              </a:spcBef>
              <a:buSzPct val="70000"/>
              <a:buFont typeface="Wingdings" pitchFamily="2" charset="2"/>
              <a:buChar char=""/>
            </a:pPr>
            <a:r>
              <a:rPr lang="el-GR" sz="2900" b="1" dirty="0"/>
              <a:t>Χρονοδιάγραμμα</a:t>
            </a:r>
          </a:p>
          <a:p>
            <a:pPr marL="273050" lvl="1">
              <a:spcBef>
                <a:spcPts val="600"/>
              </a:spcBef>
              <a:buSzPct val="70000"/>
              <a:buFont typeface="Wingdings" pitchFamily="2" charset="2"/>
              <a:buChar char=""/>
            </a:pPr>
            <a:r>
              <a:rPr lang="el-GR" sz="2900" b="1" dirty="0"/>
              <a:t>Στόχος μαθήματος</a:t>
            </a:r>
            <a:endParaRPr lang="el-GR" sz="2800" b="1" dirty="0"/>
          </a:p>
          <a:p>
            <a:r>
              <a:rPr lang="el-GR" sz="3200" b="1" dirty="0"/>
              <a:t>Περιεχόμενα μαθήματος</a:t>
            </a:r>
          </a:p>
          <a:p>
            <a:r>
              <a:rPr lang="el-GR" sz="3200" b="1" dirty="0"/>
              <a:t>Βιβλίο</a:t>
            </a:r>
          </a:p>
          <a:p>
            <a:r>
              <a:rPr lang="el-GR" sz="3200" b="1" dirty="0"/>
              <a:t>Ηλεκτρονικό μάθημα-Σημειώσεις</a:t>
            </a:r>
          </a:p>
          <a:p>
            <a:r>
              <a:rPr lang="el-GR" sz="3200" b="1" dirty="0"/>
              <a:t>Προαιρετική ενισχυτική εργασία</a:t>
            </a:r>
          </a:p>
          <a:p>
            <a:r>
              <a:rPr lang="el-GR" sz="3200" b="1" dirty="0"/>
              <a:t>Εξετάσεις &amp; λοιπές πληροφορίες</a:t>
            </a:r>
          </a:p>
          <a:p>
            <a:r>
              <a:rPr lang="el-GR" sz="3200" b="1" dirty="0"/>
              <a:t>Ενδεικτική βιβλιογραφία</a:t>
            </a:r>
          </a:p>
          <a:p>
            <a:endParaRPr lang="el-GR" sz="32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7467600" cy="504056"/>
          </a:xfrm>
        </p:spPr>
        <p:txBody>
          <a:bodyPr>
            <a:noAutofit/>
          </a:bodyPr>
          <a:lstStyle/>
          <a:p>
            <a:br>
              <a:rPr lang="el-GR" cap="none" dirty="0">
                <a:latin typeface="Arial" charset="0"/>
              </a:rPr>
            </a:br>
            <a:br>
              <a:rPr lang="el-GR" cap="none" dirty="0">
                <a:latin typeface="Arial" charset="0"/>
              </a:rPr>
            </a:br>
            <a:r>
              <a:rPr lang="el-GR" cap="none" dirty="0">
                <a:latin typeface="Arial" charset="0"/>
              </a:rPr>
              <a:t>Δομή παρουσίασης</a:t>
            </a:r>
            <a:endParaRPr lang="el-GR" b="1" cap="none" dirty="0">
              <a:latin typeface="Arial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0" y="692696"/>
            <a:ext cx="8676456" cy="5976664"/>
          </a:xfrm>
        </p:spPr>
        <p:txBody>
          <a:bodyPr/>
          <a:lstStyle/>
          <a:p>
            <a:r>
              <a:rPr lang="el-GR" b="1" i="1" dirty="0"/>
              <a:t> </a:t>
            </a:r>
            <a:r>
              <a:rPr lang="el-GR" b="1" dirty="0"/>
              <a:t>γ.</a:t>
            </a:r>
            <a:r>
              <a:rPr lang="el-GR" dirty="0"/>
              <a:t> </a:t>
            </a:r>
            <a:r>
              <a:rPr lang="el-GR" b="1" u="sng" dirty="0"/>
              <a:t>Το όνομα και τον τίτλο του βιβλίου ή του θέματος</a:t>
            </a:r>
            <a:r>
              <a:rPr lang="el-GR" dirty="0"/>
              <a:t> θα </a:t>
            </a:r>
            <a:r>
              <a:rPr lang="el-GR" b="1" dirty="0"/>
              <a:t>δηλώσετε σε </a:t>
            </a:r>
            <a:r>
              <a:rPr lang="el-GR" b="1" u="sng" dirty="0"/>
              <a:t>κατάσταση</a:t>
            </a:r>
            <a:r>
              <a:rPr lang="el-GR" dirty="0"/>
              <a:t> που θα κυκλοφορήσει ως τις </a:t>
            </a:r>
            <a:r>
              <a:rPr lang="el-GR" b="1" dirty="0"/>
              <a:t>8 πρώτες εβδομάδες (δηλ. έως και την </a:t>
            </a:r>
            <a:r>
              <a:rPr lang="el-GR" b="1" spc="-30" dirty="0">
                <a:highlight>
                  <a:srgbClr val="FFFF00"/>
                </a:highlight>
                <a:latin typeface="Times New Roman"/>
                <a:ea typeface="Times New Roman"/>
              </a:rPr>
              <a:t>Δευτέρα 7-4-2025</a:t>
            </a:r>
            <a:r>
              <a:rPr lang="el-GR" b="1" dirty="0"/>
              <a:t>).</a:t>
            </a:r>
            <a:endParaRPr lang="el-GR" dirty="0"/>
          </a:p>
          <a:p>
            <a:endParaRPr lang="el-GR" b="1" i="1" dirty="0"/>
          </a:p>
          <a:p>
            <a:r>
              <a:rPr lang="el-GR" b="1" u="sng" dirty="0"/>
              <a:t>Β. ΠΑΡΟΥΣΙΑΣΗ</a:t>
            </a:r>
            <a:r>
              <a:rPr lang="el-GR" b="1" i="1" dirty="0"/>
              <a:t> </a:t>
            </a:r>
            <a:r>
              <a:rPr lang="el-GR" dirty="0"/>
              <a:t>σε </a:t>
            </a:r>
            <a:r>
              <a:rPr lang="el-GR" b="1" dirty="0"/>
              <a:t>16</a:t>
            </a:r>
            <a:r>
              <a:rPr lang="el-GR" dirty="0"/>
              <a:t> καρτέλες/διαφάνειες του </a:t>
            </a:r>
            <a:r>
              <a:rPr lang="en-US" b="1" i="1" dirty="0"/>
              <a:t>Power point</a:t>
            </a:r>
            <a:r>
              <a:rPr lang="el-GR" dirty="0"/>
              <a:t> με </a:t>
            </a:r>
            <a:r>
              <a:rPr lang="el-GR" b="1" i="1" dirty="0"/>
              <a:t>25αρια</a:t>
            </a:r>
            <a:r>
              <a:rPr lang="el-GR" dirty="0"/>
              <a:t> μεγάλα γράμματα.</a:t>
            </a:r>
          </a:p>
          <a:p>
            <a:r>
              <a:rPr lang="el-GR" b="1" dirty="0"/>
              <a:t>Μορφή </a:t>
            </a:r>
            <a:r>
              <a:rPr lang="el-GR" dirty="0"/>
              <a:t>παρουσίασης: </a:t>
            </a:r>
          </a:p>
          <a:p>
            <a:pPr lvl="1"/>
            <a:r>
              <a:rPr lang="el-GR" b="1" dirty="0"/>
              <a:t>Εξώφυλλο</a:t>
            </a:r>
            <a:r>
              <a:rPr lang="el-GR" dirty="0"/>
              <a:t> (1 διαφάνεια), </a:t>
            </a:r>
          </a:p>
          <a:p>
            <a:pPr lvl="1"/>
            <a:r>
              <a:rPr lang="el-GR" b="1" dirty="0"/>
              <a:t>Περιεχόμενα</a:t>
            </a:r>
            <a:r>
              <a:rPr lang="el-GR" dirty="0"/>
              <a:t> (1 διαφ.), </a:t>
            </a:r>
          </a:p>
          <a:p>
            <a:pPr lvl="1"/>
            <a:r>
              <a:rPr lang="el-GR" b="1" dirty="0">
                <a:solidFill>
                  <a:srgbClr val="00B050"/>
                </a:solidFill>
              </a:rPr>
              <a:t>Κύριο μέρος</a:t>
            </a:r>
            <a:r>
              <a:rPr lang="el-GR" dirty="0">
                <a:solidFill>
                  <a:srgbClr val="00B050"/>
                </a:solidFill>
              </a:rPr>
              <a:t> (12 διαφ.)</a:t>
            </a:r>
            <a:r>
              <a:rPr lang="el-GR" dirty="0"/>
              <a:t> </a:t>
            </a:r>
          </a:p>
          <a:p>
            <a:pPr lvl="1"/>
            <a:r>
              <a:rPr lang="el-GR" b="1" dirty="0">
                <a:solidFill>
                  <a:srgbClr val="00B050"/>
                </a:solidFill>
              </a:rPr>
              <a:t>Συμπέρασμα</a:t>
            </a:r>
            <a:r>
              <a:rPr lang="el-GR" dirty="0">
                <a:solidFill>
                  <a:srgbClr val="00B050"/>
                </a:solidFill>
              </a:rPr>
              <a:t> (1 διαφ.) </a:t>
            </a:r>
            <a:r>
              <a:rPr lang="el-GR" dirty="0"/>
              <a:t>&amp; </a:t>
            </a:r>
          </a:p>
          <a:p>
            <a:pPr lvl="1"/>
            <a:r>
              <a:rPr lang="el-GR" b="1" dirty="0"/>
              <a:t>Βιβλιογραφία</a:t>
            </a:r>
            <a:r>
              <a:rPr lang="el-GR" dirty="0"/>
              <a:t> (1 διαφ.).</a:t>
            </a:r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BF4EB1C-319D-4FD6-AABC-4421327F2F64}" type="slidenum">
              <a:rPr lang="el-GR" smtClean="0"/>
              <a:pPr>
                <a:defRPr/>
              </a:pPr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6483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7467600" cy="504056"/>
          </a:xfrm>
        </p:spPr>
        <p:txBody>
          <a:bodyPr>
            <a:noAutofit/>
          </a:bodyPr>
          <a:lstStyle/>
          <a:p>
            <a:br>
              <a:rPr lang="el-GR" cap="none" dirty="0">
                <a:latin typeface="Arial" charset="0"/>
              </a:rPr>
            </a:br>
            <a:br>
              <a:rPr lang="el-GR" cap="none" dirty="0">
                <a:latin typeface="Arial" charset="0"/>
              </a:rPr>
            </a:br>
            <a:r>
              <a:rPr lang="el-GR" b="1" cap="none" dirty="0">
                <a:solidFill>
                  <a:srgbClr val="FF0000"/>
                </a:solidFill>
                <a:latin typeface="Arial" charset="0"/>
              </a:rPr>
              <a:t>Εξετάσεις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0" y="620688"/>
            <a:ext cx="8676456" cy="6120680"/>
          </a:xfrm>
        </p:spPr>
        <p:txBody>
          <a:bodyPr/>
          <a:lstStyle/>
          <a:p>
            <a:pPr lvl="0"/>
            <a:r>
              <a:rPr lang="el-GR" b="1" i="1" dirty="0"/>
              <a:t> </a:t>
            </a:r>
            <a:r>
              <a:rPr lang="el-GR" b="1" dirty="0"/>
              <a:t> </a:t>
            </a:r>
            <a:r>
              <a:rPr lang="el-GR" sz="2300" b="1" dirty="0"/>
              <a:t>Οι </a:t>
            </a:r>
            <a:r>
              <a:rPr lang="el-GR" sz="2300" b="1" u="sng" dirty="0"/>
              <a:t>εξετάσεις</a:t>
            </a:r>
            <a:r>
              <a:rPr lang="el-GR" sz="2300" b="1" dirty="0"/>
              <a:t> του μαθήματος </a:t>
            </a:r>
            <a:r>
              <a:rPr lang="el-GR" sz="2300" dirty="0"/>
              <a:t>θα γίνονται </a:t>
            </a:r>
            <a:r>
              <a:rPr lang="el-GR" sz="2300" b="1" u="sng" dirty="0"/>
              <a:t>με κλειστές σημειώσεις &amp; βιβλία</a:t>
            </a:r>
            <a:r>
              <a:rPr lang="el-GR" sz="2300" dirty="0"/>
              <a:t> με τη μορφή </a:t>
            </a:r>
            <a:r>
              <a:rPr lang="el-GR" sz="2300" b="1" dirty="0"/>
              <a:t>ανοικτών ερωτήσεων</a:t>
            </a:r>
            <a:r>
              <a:rPr lang="el-GR" sz="2300" dirty="0"/>
              <a:t> </a:t>
            </a:r>
            <a:r>
              <a:rPr lang="el-GR" sz="2300" i="1" dirty="0"/>
              <a:t>γνωστικού</a:t>
            </a:r>
            <a:r>
              <a:rPr lang="el-GR" sz="2300" dirty="0"/>
              <a:t> και </a:t>
            </a:r>
            <a:r>
              <a:rPr lang="el-GR" sz="2300" i="1" dirty="0"/>
              <a:t>κριτικού</a:t>
            </a:r>
            <a:r>
              <a:rPr lang="el-GR" sz="2300" dirty="0"/>
              <a:t> χαρακτήρα, που θα απαντώνται με </a:t>
            </a:r>
            <a:r>
              <a:rPr lang="el-GR" sz="2300" b="1" dirty="0"/>
              <a:t>λακωνικό</a:t>
            </a:r>
            <a:r>
              <a:rPr lang="el-GR" sz="2300" dirty="0"/>
              <a:t> (σύντομο, εύστοχο) και </a:t>
            </a:r>
            <a:r>
              <a:rPr lang="el-GR" sz="2300" b="1" dirty="0"/>
              <a:t>καίριο</a:t>
            </a:r>
            <a:r>
              <a:rPr lang="el-GR" sz="2300" dirty="0"/>
              <a:t> τρόπο, </a:t>
            </a:r>
            <a:r>
              <a:rPr lang="el-GR" sz="2300" b="1" i="1" u="sng" dirty="0"/>
              <a:t>χωρίς παπαγαλία &amp; αποστήθιση</a:t>
            </a:r>
            <a:r>
              <a:rPr lang="el-GR" sz="2300" dirty="0"/>
              <a:t>. </a:t>
            </a:r>
            <a:r>
              <a:rPr lang="el-GR" sz="2300" dirty="0">
                <a:solidFill>
                  <a:srgbClr val="990000"/>
                </a:solidFill>
              </a:rPr>
              <a:t>Εάν, τελικά, οι εξετάσεις γίνουν εξ αποστάσεως, θα είναι με ανοικτά βιβλία, αλλά θα είναι επιπλέον συνδυαστικού τύπου, κριτικής και δημιουργικής ικανότητας.</a:t>
            </a:r>
          </a:p>
          <a:p>
            <a:r>
              <a:rPr lang="el-GR" sz="2300" dirty="0"/>
              <a:t>Κατά </a:t>
            </a:r>
            <a:r>
              <a:rPr lang="el-GR" sz="2300" b="1" u="sng" dirty="0"/>
              <a:t>τη μελέτη σας</a:t>
            </a:r>
            <a:r>
              <a:rPr lang="el-GR" sz="2300" dirty="0"/>
              <a:t>, λοιπόν, θα </a:t>
            </a:r>
            <a:r>
              <a:rPr lang="el-GR" sz="2300" b="1" u="sng" dirty="0"/>
              <a:t>καταβάλετε </a:t>
            </a:r>
            <a:r>
              <a:rPr lang="el-GR" sz="2300" b="1" i="1" u="sng" dirty="0"/>
              <a:t>προσπάθεια κατανόησης</a:t>
            </a:r>
            <a:r>
              <a:rPr lang="el-GR" sz="2300" b="1" u="sng" dirty="0"/>
              <a:t> των εννοιών, των ερωτήσεων</a:t>
            </a:r>
            <a:r>
              <a:rPr lang="el-GR" sz="2300" dirty="0"/>
              <a:t> που τίθενται στο τέλος των σημειώσεων και εν γένει κατανόηση των σχολικών, εκπαιδευτικών φαινομένων και όχι η παπαγαλία ή η αποστήθιση των κειμένων του βιβλίου, των σημειώσεων ή των παρουσιάσεων.</a:t>
            </a:r>
          </a:p>
          <a:p>
            <a:r>
              <a:rPr lang="el-GR" sz="2300" dirty="0"/>
              <a:t>Περαιτέρω </a:t>
            </a:r>
            <a:r>
              <a:rPr lang="el-GR" sz="2300" b="1" u="sng" dirty="0"/>
              <a:t>επικοινωνία</a:t>
            </a:r>
            <a:r>
              <a:rPr lang="el-GR" sz="2300" dirty="0"/>
              <a:t> (</a:t>
            </a:r>
            <a:r>
              <a:rPr lang="el-GR" sz="2300" dirty="0" err="1"/>
              <a:t>μετα</a:t>
            </a:r>
            <a:r>
              <a:rPr lang="el-GR" sz="2300" dirty="0"/>
              <a:t>-επικοινωνία) για τυχόν προβληματισμούς/ερωτήματα στο </a:t>
            </a:r>
            <a:r>
              <a:rPr lang="en-US" sz="2300" b="1" i="1" dirty="0"/>
              <a:t>email</a:t>
            </a:r>
            <a:r>
              <a:rPr lang="el-GR" sz="2300" dirty="0"/>
              <a:t> του διδάσκοντα </a:t>
            </a:r>
            <a:r>
              <a:rPr lang="en-US" sz="2300" u="sng" dirty="0" err="1">
                <a:hlinkClick r:id="rId2"/>
              </a:rPr>
              <a:t>elefthet</a:t>
            </a:r>
            <a:r>
              <a:rPr lang="el-GR" sz="2300" u="sng" dirty="0">
                <a:hlinkClick r:id="rId2"/>
              </a:rPr>
              <a:t>@</a:t>
            </a:r>
            <a:r>
              <a:rPr lang="en-US" sz="2300" u="sng" dirty="0" err="1">
                <a:hlinkClick r:id="rId2"/>
              </a:rPr>
              <a:t>uoc</a:t>
            </a:r>
            <a:r>
              <a:rPr lang="el-GR" sz="2300" u="sng" dirty="0">
                <a:hlinkClick r:id="rId2"/>
              </a:rPr>
              <a:t>.</a:t>
            </a:r>
            <a:r>
              <a:rPr lang="en-US" sz="2300" u="sng" dirty="0">
                <a:hlinkClick r:id="rId2"/>
              </a:rPr>
              <a:t>gr</a:t>
            </a:r>
            <a:endParaRPr lang="el-GR" sz="2300" b="1" i="1" dirty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BF4EB1C-319D-4FD6-AABC-4421327F2F64}" type="slidenum">
              <a:rPr lang="el-GR" smtClean="0"/>
              <a:pPr>
                <a:defRPr/>
              </a:pPr>
              <a:t>21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6483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67544" y="0"/>
            <a:ext cx="7467600" cy="634082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l-GR" b="1" dirty="0"/>
              <a:t>Ενδεικτική βιβλιογραφία</a:t>
            </a:r>
          </a:p>
        </p:txBody>
      </p:sp>
      <p:sp>
        <p:nvSpPr>
          <p:cNvPr id="181251" name="Rectangle 3"/>
          <p:cNvSpPr>
            <a:spLocks noGrp="1"/>
          </p:cNvSpPr>
          <p:nvPr>
            <p:ph type="body" idx="4294967295"/>
          </p:nvPr>
        </p:nvSpPr>
        <p:spPr>
          <a:xfrm>
            <a:off x="179512" y="620688"/>
            <a:ext cx="8244408" cy="6048672"/>
          </a:xfrm>
        </p:spPr>
        <p:txBody>
          <a:bodyPr/>
          <a:lstStyle/>
          <a:p>
            <a:pPr lvl="0">
              <a:buFont typeface="+mj-lt"/>
              <a:buAutoNum type="arabicPeriod"/>
            </a:pPr>
            <a:r>
              <a:rPr lang="el-GR" sz="1100" dirty="0" err="1"/>
              <a:t>Anderson</a:t>
            </a:r>
            <a:r>
              <a:rPr lang="el-GR" sz="1100" dirty="0"/>
              <a:t>, C.H. (1986). </a:t>
            </a:r>
            <a:r>
              <a:rPr lang="el-GR" sz="1100" i="1" dirty="0"/>
              <a:t>Προς μια νέα κοινωνιολογία</a:t>
            </a:r>
            <a:r>
              <a:rPr lang="el-GR" sz="1100" dirty="0"/>
              <a:t>. Αθήνα: </a:t>
            </a:r>
            <a:r>
              <a:rPr lang="el-GR" sz="1100" dirty="0" err="1"/>
              <a:t>Παπαζήσης</a:t>
            </a:r>
            <a:r>
              <a:rPr lang="el-GR" sz="1100" dirty="0"/>
              <a:t>.</a:t>
            </a:r>
          </a:p>
          <a:p>
            <a:pPr lvl="0">
              <a:buFont typeface="+mj-lt"/>
              <a:buAutoNum type="arabicPeriod"/>
            </a:pPr>
            <a:r>
              <a:rPr lang="el-GR" sz="1100" dirty="0" err="1"/>
              <a:t>Apple</a:t>
            </a:r>
            <a:r>
              <a:rPr lang="el-GR" sz="1100" dirty="0"/>
              <a:t>, M. (1986)</a:t>
            </a:r>
            <a:r>
              <a:rPr lang="el-GR" sz="1100" i="1" dirty="0"/>
              <a:t>. Ιδεολογία και αναλυτικά προγράμματα. </a:t>
            </a:r>
            <a:r>
              <a:rPr lang="el-GR" sz="1100" dirty="0"/>
              <a:t>Θεσσαλονίκη: Επίκεντρο.</a:t>
            </a:r>
          </a:p>
          <a:p>
            <a:pPr lvl="0">
              <a:buFont typeface="+mj-lt"/>
              <a:buAutoNum type="arabicPeriod"/>
            </a:pPr>
            <a:r>
              <a:rPr lang="el-GR" sz="1100" dirty="0" err="1"/>
              <a:t>Aντόρνο</a:t>
            </a:r>
            <a:r>
              <a:rPr lang="el-GR" sz="1100" dirty="0"/>
              <a:t>, Τ., </a:t>
            </a:r>
            <a:r>
              <a:rPr lang="el-GR" sz="1100" dirty="0" err="1"/>
              <a:t>Χόρκχαϊμερ</a:t>
            </a:r>
            <a:r>
              <a:rPr lang="el-GR" sz="1100" dirty="0"/>
              <a:t>, Μ. (</a:t>
            </a:r>
            <a:r>
              <a:rPr lang="el-GR" sz="1100" dirty="0" err="1"/>
              <a:t>επιμ</a:t>
            </a:r>
            <a:r>
              <a:rPr lang="el-GR" sz="1100" dirty="0"/>
              <a:t>.) (1987)</a:t>
            </a:r>
            <a:r>
              <a:rPr lang="el-GR" sz="1100" i="1" dirty="0"/>
              <a:t>. Κοινωνιολογία. Εισαγωγικά δοκίμια</a:t>
            </a:r>
            <a:r>
              <a:rPr lang="el-GR" sz="1100" dirty="0"/>
              <a:t>. Αθήνα: Κριτική.</a:t>
            </a:r>
          </a:p>
          <a:p>
            <a:pPr lvl="0">
              <a:buFont typeface="+mj-lt"/>
              <a:buAutoNum type="arabicPeriod"/>
            </a:pPr>
            <a:r>
              <a:rPr lang="el-GR" sz="1100" dirty="0" err="1"/>
              <a:t>Ball</a:t>
            </a:r>
            <a:r>
              <a:rPr lang="el-GR" sz="1100" dirty="0"/>
              <a:t>, A.R. &amp; </a:t>
            </a:r>
            <a:r>
              <a:rPr lang="el-GR" sz="1100" dirty="0" err="1"/>
              <a:t>Peters</a:t>
            </a:r>
            <a:r>
              <a:rPr lang="el-GR" sz="1100" dirty="0"/>
              <a:t>, B.G. (2002). </a:t>
            </a:r>
            <a:r>
              <a:rPr lang="el-GR" sz="1100" i="1" dirty="0"/>
              <a:t>Σύγχρονη πολιτική και διακυβέρνηση. Εισαγωγή στην Πολιτική Επιστήμη</a:t>
            </a:r>
            <a:r>
              <a:rPr lang="el-GR" sz="1100" dirty="0"/>
              <a:t>. Αθήνα: </a:t>
            </a:r>
            <a:r>
              <a:rPr lang="el-GR" sz="1100" dirty="0" err="1"/>
              <a:t>Παπαζήσης</a:t>
            </a:r>
            <a:r>
              <a:rPr lang="el-GR" sz="1100" dirty="0"/>
              <a:t>.</a:t>
            </a:r>
          </a:p>
          <a:p>
            <a:pPr lvl="0">
              <a:buFont typeface="+mj-lt"/>
              <a:buAutoNum type="arabicPeriod"/>
            </a:pPr>
            <a:r>
              <a:rPr lang="en-US" sz="1100" dirty="0"/>
              <a:t>Bell</a:t>
            </a:r>
            <a:r>
              <a:rPr lang="el-GR" sz="1100" dirty="0"/>
              <a:t>, </a:t>
            </a:r>
            <a:r>
              <a:rPr lang="en-US" sz="1100" dirty="0"/>
              <a:t>D</a:t>
            </a:r>
            <a:r>
              <a:rPr lang="el-GR" sz="1100" dirty="0"/>
              <a:t>. (1999)</a:t>
            </a:r>
            <a:r>
              <a:rPr lang="el-GR" sz="1100" i="1" dirty="0"/>
              <a:t>. </a:t>
            </a:r>
            <a:r>
              <a:rPr lang="en-US" sz="1100" i="1" dirty="0"/>
              <a:t>The Coming of Post-industrial </a:t>
            </a:r>
            <a:r>
              <a:rPr lang="en-US" sz="1100" i="1" dirty="0" err="1"/>
              <a:t>Societ</a:t>
            </a:r>
            <a:r>
              <a:rPr lang="en-US" sz="1100" i="1" dirty="0"/>
              <a:t>. </a:t>
            </a:r>
            <a:r>
              <a:rPr lang="en-US" sz="1100" dirty="0"/>
              <a:t>New York</a:t>
            </a:r>
            <a:r>
              <a:rPr lang="el-GR" sz="1100" dirty="0"/>
              <a:t>: </a:t>
            </a:r>
            <a:r>
              <a:rPr lang="en-US" sz="1100" dirty="0"/>
              <a:t>Basic Books</a:t>
            </a:r>
            <a:r>
              <a:rPr lang="el-GR" sz="1100" dirty="0"/>
              <a:t>.</a:t>
            </a:r>
          </a:p>
          <a:p>
            <a:pPr lvl="0">
              <a:buFont typeface="+mj-lt"/>
              <a:buAutoNum type="arabicPeriod"/>
            </a:pPr>
            <a:r>
              <a:rPr lang="el-GR" sz="1100" dirty="0" err="1"/>
              <a:t>Berard</a:t>
            </a:r>
            <a:r>
              <a:rPr lang="el-GR" sz="1100" dirty="0"/>
              <a:t>, V. (1987). </a:t>
            </a:r>
            <a:r>
              <a:rPr lang="el-GR" sz="1100" i="1" dirty="0"/>
              <a:t>Τουρκία και Ελληνισμός (οδοιπορικό στη Μακεδονία)</a:t>
            </a:r>
            <a:r>
              <a:rPr lang="el-GR" sz="1100" dirty="0"/>
              <a:t>. Αθήνα: Τροχαλία.</a:t>
            </a:r>
          </a:p>
          <a:p>
            <a:pPr lvl="0">
              <a:buFont typeface="+mj-lt"/>
              <a:buAutoNum type="arabicPeriod"/>
            </a:pPr>
            <a:r>
              <a:rPr lang="el-GR" sz="1100" dirty="0" err="1"/>
              <a:t>Bloch</a:t>
            </a:r>
            <a:r>
              <a:rPr lang="el-GR" sz="1100" dirty="0"/>
              <a:t>, Μ. (1987). </a:t>
            </a:r>
            <a:r>
              <a:rPr lang="el-GR" sz="1100" i="1" dirty="0"/>
              <a:t>Φεουδαλική κοινωνία</a:t>
            </a:r>
            <a:r>
              <a:rPr lang="el-GR" sz="1100" dirty="0"/>
              <a:t>. Αθήνα: Κάλβος.</a:t>
            </a:r>
          </a:p>
          <a:p>
            <a:pPr lvl="0">
              <a:buFont typeface="+mj-lt"/>
              <a:buAutoNum type="arabicPeriod"/>
            </a:pPr>
            <a:r>
              <a:rPr lang="en-US" sz="1100" dirty="0" err="1"/>
              <a:t>Bottomore</a:t>
            </a:r>
            <a:r>
              <a:rPr lang="el-GR" sz="1100" dirty="0"/>
              <a:t>, </a:t>
            </a:r>
            <a:r>
              <a:rPr lang="en-US" sz="1100" dirty="0"/>
              <a:t>B</a:t>
            </a:r>
            <a:r>
              <a:rPr lang="el-GR" sz="1100" dirty="0"/>
              <a:t>.</a:t>
            </a:r>
            <a:r>
              <a:rPr lang="en-US" sz="1100" dirty="0"/>
              <a:t>T</a:t>
            </a:r>
            <a:r>
              <a:rPr lang="el-GR" sz="1100" dirty="0"/>
              <a:t>. (2001). </a:t>
            </a:r>
            <a:r>
              <a:rPr lang="el-GR" sz="1100" i="1" dirty="0"/>
              <a:t>Κοινωνιολογία. Κεντρικά προβλήματα και βασική βιβλιογραφία</a:t>
            </a:r>
            <a:r>
              <a:rPr lang="el-GR" sz="1100" dirty="0"/>
              <a:t>. Αθήνα: </a:t>
            </a:r>
            <a:r>
              <a:rPr lang="en-US" sz="1100" dirty="0"/>
              <a:t>Gutenberg</a:t>
            </a:r>
            <a:r>
              <a:rPr lang="el-GR" sz="1100" dirty="0"/>
              <a:t>.</a:t>
            </a:r>
          </a:p>
          <a:p>
            <a:pPr lvl="0">
              <a:buFont typeface="+mj-lt"/>
              <a:buAutoNum type="arabicPeriod"/>
            </a:pPr>
            <a:r>
              <a:rPr lang="el-GR" sz="1100" dirty="0" err="1"/>
              <a:t>Bourdieu</a:t>
            </a:r>
            <a:r>
              <a:rPr lang="el-GR" sz="1100" dirty="0"/>
              <a:t>, P. (2002).</a:t>
            </a:r>
            <a:r>
              <a:rPr lang="el-GR" sz="1100" i="1" dirty="0"/>
              <a:t> Η διάκριση. Κοινωνική κριτική της καλαισθητικής κρίσης. </a:t>
            </a:r>
            <a:r>
              <a:rPr lang="el-GR" sz="1100" dirty="0"/>
              <a:t>Αθήνα: Πατάκης.</a:t>
            </a:r>
          </a:p>
          <a:p>
            <a:pPr lvl="0">
              <a:buFont typeface="+mj-lt"/>
              <a:buAutoNum type="arabicPeriod"/>
            </a:pPr>
            <a:r>
              <a:rPr lang="fr-FR" sz="1100" i="1" dirty="0"/>
              <a:t>Bourdieu, P., </a:t>
            </a:r>
            <a:r>
              <a:rPr lang="fr-FR" sz="1100" i="1" dirty="0" err="1"/>
              <a:t>Passeron</a:t>
            </a:r>
            <a:r>
              <a:rPr lang="fr-FR" sz="1100" i="1" dirty="0"/>
              <a:t>, </a:t>
            </a:r>
            <a:r>
              <a:rPr lang="fr-FR" sz="1100" i="1" dirty="0" err="1"/>
              <a:t>J-Cl</a:t>
            </a:r>
            <a:r>
              <a:rPr lang="fr-FR" sz="1100" i="1" dirty="0"/>
              <a:t>. (1993). </a:t>
            </a:r>
            <a:r>
              <a:rPr lang="el-GR" sz="1100" i="1" dirty="0"/>
              <a:t>Οι κληρονόμοι. Οι φοιτητές και η κουλτούρα. </a:t>
            </a:r>
            <a:r>
              <a:rPr lang="el-GR" sz="1100" dirty="0"/>
              <a:t>Αθήνα: Καρδαμίτσα.</a:t>
            </a:r>
          </a:p>
          <a:p>
            <a:pPr lvl="0">
              <a:buFont typeface="+mj-lt"/>
              <a:buAutoNum type="arabicPeriod"/>
            </a:pPr>
            <a:r>
              <a:rPr lang="en-US" sz="1100" dirty="0"/>
              <a:t>Breen, R., Rothman, D.-B. (1995).</a:t>
            </a:r>
            <a:r>
              <a:rPr lang="en-US" sz="1100" i="1" dirty="0"/>
              <a:t> Class Stratification. </a:t>
            </a:r>
            <a:r>
              <a:rPr lang="en-US" sz="1100" dirty="0"/>
              <a:t>London: Harvester.</a:t>
            </a:r>
            <a:endParaRPr lang="el-GR" sz="1100" dirty="0"/>
          </a:p>
          <a:p>
            <a:pPr lvl="0">
              <a:buFont typeface="+mj-lt"/>
              <a:buAutoNum type="arabicPeriod"/>
            </a:pPr>
            <a:r>
              <a:rPr lang="el-GR" sz="1100" dirty="0" err="1"/>
              <a:t>Champagne</a:t>
            </a:r>
            <a:r>
              <a:rPr lang="el-GR" sz="1100" dirty="0"/>
              <a:t>, P. (2004). </a:t>
            </a:r>
            <a:r>
              <a:rPr lang="el-GR" sz="1100" i="1" dirty="0"/>
              <a:t>Η Κοινωνιολογία</a:t>
            </a:r>
            <a:r>
              <a:rPr lang="el-GR" sz="1100" dirty="0"/>
              <a:t>. Αθήνα: Σύλλογος Ελλήνων Κοινωνιολόγων.</a:t>
            </a:r>
          </a:p>
          <a:p>
            <a:pPr lvl="0">
              <a:buFont typeface="+mj-lt"/>
              <a:buAutoNum type="arabicPeriod"/>
            </a:pPr>
            <a:r>
              <a:rPr lang="el-GR" sz="1100" dirty="0" err="1"/>
              <a:t>Craib</a:t>
            </a:r>
            <a:r>
              <a:rPr lang="el-GR" sz="1100" dirty="0"/>
              <a:t>, I. (2000). </a:t>
            </a:r>
            <a:r>
              <a:rPr lang="el-GR" sz="1100" i="1" dirty="0"/>
              <a:t>Σύγχρονη Κοινωνική θεωρία</a:t>
            </a:r>
            <a:r>
              <a:rPr lang="el-GR" sz="1100" dirty="0"/>
              <a:t>. Αθήνα: Ελληνικά Γράμματα.</a:t>
            </a:r>
          </a:p>
          <a:p>
            <a:pPr lvl="0">
              <a:buFont typeface="+mj-lt"/>
              <a:buAutoNum type="arabicPeriod"/>
            </a:pPr>
            <a:r>
              <a:rPr lang="en-US" sz="1100" dirty="0"/>
              <a:t>Crompton, R. (2008).</a:t>
            </a:r>
            <a:r>
              <a:rPr lang="en-US" sz="1100" i="1" dirty="0"/>
              <a:t> Class and Stratification. </a:t>
            </a:r>
            <a:r>
              <a:rPr lang="en-US" sz="1100" dirty="0"/>
              <a:t>Cambridge: Polity Press.</a:t>
            </a:r>
            <a:endParaRPr lang="el-GR" sz="1100" dirty="0"/>
          </a:p>
          <a:p>
            <a:pPr lvl="0">
              <a:buFont typeface="+mj-lt"/>
              <a:buAutoNum type="arabicPeriod"/>
            </a:pPr>
            <a:r>
              <a:rPr lang="el-GR" sz="1100" dirty="0" err="1"/>
              <a:t>De</a:t>
            </a:r>
            <a:r>
              <a:rPr lang="el-GR" sz="1100" dirty="0"/>
              <a:t> </a:t>
            </a:r>
            <a:r>
              <a:rPr lang="el-GR" sz="1100" dirty="0" err="1"/>
              <a:t>Montibert</a:t>
            </a:r>
            <a:r>
              <a:rPr lang="el-GR" sz="1100" dirty="0"/>
              <a:t>, C. (2000). </a:t>
            </a:r>
            <a:r>
              <a:rPr lang="el-GR" sz="1100" i="1" dirty="0"/>
              <a:t>Εισαγωγή στην κοινωνιολογική συλλογιστική</a:t>
            </a:r>
            <a:r>
              <a:rPr lang="el-GR" sz="1100" dirty="0"/>
              <a:t>. Αθήνα: Καρδαμίτσας.</a:t>
            </a:r>
          </a:p>
          <a:p>
            <a:pPr lvl="0">
              <a:buFont typeface="+mj-lt"/>
              <a:buAutoNum type="arabicPeriod"/>
            </a:pPr>
            <a:r>
              <a:rPr lang="en-US" sz="1100" dirty="0"/>
              <a:t>Durkheim</a:t>
            </a:r>
            <a:r>
              <a:rPr lang="el-GR" sz="1100" dirty="0"/>
              <a:t>, Ε. (1994)</a:t>
            </a:r>
            <a:r>
              <a:rPr lang="el-GR" sz="1100" i="1" dirty="0"/>
              <a:t>. Οι κανόνες της κοινωνιολογικής μεθόδου. </a:t>
            </a:r>
            <a:r>
              <a:rPr lang="el-GR" sz="1100" dirty="0"/>
              <a:t>Αθήνα: </a:t>
            </a:r>
            <a:r>
              <a:rPr lang="el-GR" sz="1100" dirty="0" err="1"/>
              <a:t>Gutenberg</a:t>
            </a:r>
            <a:r>
              <a:rPr lang="el-GR" sz="1100" dirty="0"/>
              <a:t>.</a:t>
            </a:r>
            <a:r>
              <a:rPr lang="el-GR" sz="1100" i="1" dirty="0"/>
              <a:t> </a:t>
            </a:r>
            <a:endParaRPr lang="el-GR" sz="1100" dirty="0"/>
          </a:p>
          <a:p>
            <a:pPr lvl="0">
              <a:buFont typeface="+mj-lt"/>
              <a:buAutoNum type="arabicPeriod"/>
            </a:pPr>
            <a:r>
              <a:rPr lang="en-US" sz="1100" dirty="0"/>
              <a:t>Erikson, R., </a:t>
            </a:r>
            <a:r>
              <a:rPr lang="en-US" sz="1100" dirty="0" err="1"/>
              <a:t>Goldthorpe</a:t>
            </a:r>
            <a:r>
              <a:rPr lang="en-US" sz="1100" dirty="0"/>
              <a:t>, J.-H. (1992)</a:t>
            </a:r>
            <a:r>
              <a:rPr lang="en-US" sz="1100" i="1" dirty="0"/>
              <a:t> The constant flux. A study of class mobility in industrial societies. </a:t>
            </a:r>
            <a:r>
              <a:rPr lang="en-US" sz="1100" dirty="0"/>
              <a:t>Oxford: Clarendon Press.</a:t>
            </a:r>
            <a:endParaRPr lang="el-GR" sz="1100" dirty="0"/>
          </a:p>
          <a:p>
            <a:pPr lvl="0">
              <a:buFont typeface="+mj-lt"/>
              <a:buAutoNum type="arabicPeriod"/>
            </a:pPr>
            <a:r>
              <a:rPr lang="en-US" sz="1100" dirty="0" err="1"/>
              <a:t>Esping</a:t>
            </a:r>
            <a:r>
              <a:rPr lang="en-US" sz="1100" dirty="0"/>
              <a:t>-Andersen, C. (1993).</a:t>
            </a:r>
            <a:r>
              <a:rPr lang="en-US" sz="1100" i="1" dirty="0"/>
              <a:t> Changing classes: stratification and mobility in post-industrial societies. </a:t>
            </a:r>
            <a:r>
              <a:rPr lang="en-US" sz="1100" dirty="0"/>
              <a:t>London: Sage.</a:t>
            </a:r>
            <a:endParaRPr lang="el-GR" sz="1100" dirty="0"/>
          </a:p>
          <a:p>
            <a:pPr lvl="0">
              <a:buFont typeface="+mj-lt"/>
              <a:buAutoNum type="arabicPeriod"/>
            </a:pPr>
            <a:r>
              <a:rPr lang="el-GR" sz="1100" dirty="0" err="1"/>
              <a:t>Geertz</a:t>
            </a:r>
            <a:r>
              <a:rPr lang="el-GR" sz="1100" dirty="0"/>
              <a:t>, Cl. (2003). </a:t>
            </a:r>
            <a:r>
              <a:rPr lang="el-GR" sz="1100" i="1" dirty="0"/>
              <a:t>Η ερμηνεία των πολιτισμών</a:t>
            </a:r>
            <a:r>
              <a:rPr lang="el-GR" sz="1100" dirty="0"/>
              <a:t>. Αθήνα: Αλεξάνδρεια.</a:t>
            </a:r>
          </a:p>
          <a:p>
            <a:pPr lvl="0">
              <a:buFont typeface="+mj-lt"/>
              <a:buAutoNum type="arabicPeriod"/>
            </a:pPr>
            <a:r>
              <a:rPr lang="el-GR" sz="1100" dirty="0" err="1"/>
              <a:t>Gellner</a:t>
            </a:r>
            <a:r>
              <a:rPr lang="el-GR" sz="1100" dirty="0"/>
              <a:t>, E. (1992). </a:t>
            </a:r>
            <a:r>
              <a:rPr lang="el-GR" sz="1100" i="1" dirty="0"/>
              <a:t>Έθνη και εθνικισμός</a:t>
            </a:r>
            <a:r>
              <a:rPr lang="el-GR" sz="1100" dirty="0"/>
              <a:t>. Αθήνα: Αλεξάνδρεια.</a:t>
            </a:r>
          </a:p>
          <a:p>
            <a:pPr lvl="0">
              <a:buFont typeface="+mj-lt"/>
              <a:buAutoNum type="arabicPeriod"/>
            </a:pPr>
            <a:r>
              <a:rPr lang="el-GR" sz="1100" dirty="0" err="1"/>
              <a:t>Giddens</a:t>
            </a:r>
            <a:r>
              <a:rPr lang="el-GR" sz="1100" dirty="0"/>
              <a:t>, Α. (1989). </a:t>
            </a:r>
            <a:r>
              <a:rPr lang="el-GR" sz="1100" i="1" dirty="0"/>
              <a:t>Εισαγωγή στην Κοινωνιολογία</a:t>
            </a:r>
            <a:r>
              <a:rPr lang="el-GR" sz="1100" dirty="0"/>
              <a:t>. </a:t>
            </a:r>
            <a:r>
              <a:rPr lang="el-GR" sz="1100" dirty="0" err="1"/>
              <a:t>Aθήνα</a:t>
            </a:r>
            <a:r>
              <a:rPr lang="el-GR" sz="1100" dirty="0"/>
              <a:t>: Οδυσσέας.</a:t>
            </a:r>
          </a:p>
          <a:p>
            <a:pPr lvl="0">
              <a:buFont typeface="+mj-lt"/>
              <a:buAutoNum type="arabicPeriod"/>
            </a:pPr>
            <a:r>
              <a:rPr lang="el-GR" sz="1100" dirty="0" err="1"/>
              <a:t>Goffman</a:t>
            </a:r>
            <a:r>
              <a:rPr lang="el-GR" sz="1100" dirty="0"/>
              <a:t>, E. (2001). </a:t>
            </a:r>
            <a:r>
              <a:rPr lang="el-GR" sz="1100" i="1" dirty="0"/>
              <a:t>Στίγμα</a:t>
            </a:r>
            <a:r>
              <a:rPr lang="el-GR" sz="1100" dirty="0"/>
              <a:t>. Αθήνα: Αλεξάνδρεια.</a:t>
            </a:r>
          </a:p>
          <a:p>
            <a:pPr lvl="0">
              <a:buFont typeface="+mj-lt"/>
              <a:buAutoNum type="arabicPeriod"/>
            </a:pPr>
            <a:r>
              <a:rPr lang="el-GR" sz="1100" dirty="0" err="1"/>
              <a:t>Goodman</a:t>
            </a:r>
            <a:r>
              <a:rPr lang="el-GR" sz="1100" dirty="0"/>
              <a:t>, N. (1996). </a:t>
            </a:r>
            <a:r>
              <a:rPr lang="el-GR" sz="1100" i="1" dirty="0"/>
              <a:t>Εισαγωγή στην Κοινωνιολογία</a:t>
            </a:r>
            <a:r>
              <a:rPr lang="el-GR" sz="1100" dirty="0"/>
              <a:t>. Αθήνα: Κορφή.</a:t>
            </a:r>
          </a:p>
          <a:p>
            <a:pPr lvl="0">
              <a:buFont typeface="+mj-lt"/>
              <a:buAutoNum type="arabicPeriod"/>
            </a:pPr>
            <a:r>
              <a:rPr lang="el-GR" sz="1100" dirty="0" err="1"/>
              <a:t>Hall</a:t>
            </a:r>
            <a:r>
              <a:rPr lang="el-GR" sz="1100" dirty="0"/>
              <a:t>, S. &amp; </a:t>
            </a:r>
            <a:r>
              <a:rPr lang="el-GR" sz="1100" dirty="0" err="1"/>
              <a:t>Gieben</a:t>
            </a:r>
            <a:r>
              <a:rPr lang="el-GR" sz="1100" dirty="0"/>
              <a:t>, B. (2003). </a:t>
            </a:r>
            <a:r>
              <a:rPr lang="el-GR" sz="1100" i="1" dirty="0"/>
              <a:t>Η διαμόρφωση της </a:t>
            </a:r>
            <a:r>
              <a:rPr lang="el-GR" sz="1100" i="1" dirty="0" err="1"/>
              <a:t>νεωτερικότητας</a:t>
            </a:r>
            <a:r>
              <a:rPr lang="el-GR" sz="1100" dirty="0"/>
              <a:t>. Αθήνα: Σαββάλας.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67544" y="0"/>
            <a:ext cx="7467600" cy="634082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l-GR" b="1" dirty="0"/>
              <a:t>Ενδεικτική βιβλιογραφία</a:t>
            </a:r>
          </a:p>
        </p:txBody>
      </p:sp>
      <p:sp>
        <p:nvSpPr>
          <p:cNvPr id="181251" name="Rectangle 3"/>
          <p:cNvSpPr>
            <a:spLocks noGrp="1"/>
          </p:cNvSpPr>
          <p:nvPr>
            <p:ph type="body" idx="4294967295"/>
          </p:nvPr>
        </p:nvSpPr>
        <p:spPr>
          <a:xfrm>
            <a:off x="179512" y="620688"/>
            <a:ext cx="8244408" cy="6048672"/>
          </a:xfrm>
        </p:spPr>
        <p:txBody>
          <a:bodyPr/>
          <a:lstStyle/>
          <a:p>
            <a:pPr lvl="0">
              <a:buFont typeface="+mj-lt"/>
              <a:buAutoNum type="arabicPeriod"/>
            </a:pPr>
            <a:r>
              <a:rPr lang="fr-FR" sz="1100" dirty="0" err="1"/>
              <a:t>Hantrais</a:t>
            </a:r>
            <a:r>
              <a:rPr lang="fr-FR" sz="1100" dirty="0"/>
              <a:t>, L.-</a:t>
            </a:r>
            <a:r>
              <a:rPr lang="fr-FR" sz="1100" dirty="0" err="1"/>
              <a:t>Letablier</a:t>
            </a:r>
            <a:r>
              <a:rPr lang="fr-FR" sz="1100" dirty="0"/>
              <a:t>, M.T. (1996).</a:t>
            </a:r>
            <a:r>
              <a:rPr lang="fr-FR" sz="1100" i="1" dirty="0"/>
              <a:t> </a:t>
            </a:r>
            <a:r>
              <a:rPr lang="en-US" sz="1100" i="1" dirty="0"/>
              <a:t>Families and family policies in Europe. </a:t>
            </a:r>
            <a:r>
              <a:rPr lang="en-US" sz="1100" dirty="0"/>
              <a:t>London</a:t>
            </a:r>
            <a:r>
              <a:rPr lang="el-GR" sz="1100" dirty="0"/>
              <a:t>-</a:t>
            </a:r>
            <a:r>
              <a:rPr lang="en-US" sz="1100" dirty="0"/>
              <a:t>New York</a:t>
            </a:r>
            <a:r>
              <a:rPr lang="el-GR" sz="1100" dirty="0"/>
              <a:t>.</a:t>
            </a:r>
          </a:p>
          <a:p>
            <a:pPr lvl="0">
              <a:buFont typeface="+mj-lt"/>
              <a:buAutoNum type="arabicPeriod"/>
            </a:pPr>
            <a:r>
              <a:rPr lang="el-GR" sz="1100" dirty="0" err="1"/>
              <a:t>Harvey</a:t>
            </a:r>
            <a:r>
              <a:rPr lang="el-GR" sz="1100" dirty="0"/>
              <a:t>, D. (2007).</a:t>
            </a:r>
            <a:r>
              <a:rPr lang="el-GR" sz="1100" i="1" dirty="0"/>
              <a:t> H κατάσταση της </a:t>
            </a:r>
            <a:r>
              <a:rPr lang="el-GR" sz="1100" i="1" dirty="0" err="1"/>
              <a:t>Μετανεωτερικότητας</a:t>
            </a:r>
            <a:r>
              <a:rPr lang="el-GR" sz="1100" i="1" dirty="0"/>
              <a:t>. Διερεύνηση των απαρχών της πολιτισμικής μεταβολής. </a:t>
            </a:r>
            <a:r>
              <a:rPr lang="el-GR" sz="1100" dirty="0"/>
              <a:t>Αθήνα: Μεταίχμιο.</a:t>
            </a:r>
          </a:p>
          <a:p>
            <a:pPr lvl="0">
              <a:buFont typeface="+mj-lt"/>
              <a:buAutoNum type="arabicPeriod"/>
            </a:pPr>
            <a:r>
              <a:rPr lang="el-GR" sz="1100" dirty="0" err="1">
                <a:hlinkClick r:id="rId2"/>
              </a:rPr>
              <a:t>Hirst</a:t>
            </a:r>
            <a:r>
              <a:rPr lang="el-GR" sz="1100" dirty="0"/>
              <a:t>, P. &amp; </a:t>
            </a:r>
            <a:r>
              <a:rPr lang="el-GR" sz="1100" dirty="0" err="1">
                <a:hlinkClick r:id="rId3"/>
              </a:rPr>
              <a:t>Woolley</a:t>
            </a:r>
            <a:r>
              <a:rPr lang="el-GR" sz="1100" dirty="0"/>
              <a:t>, P. (2009). </a:t>
            </a:r>
            <a:r>
              <a:rPr lang="el-GR" sz="1100" i="1" dirty="0"/>
              <a:t>Κοινωνικές σχέσεις και ανθρώπινες ιδιότητες</a:t>
            </a:r>
            <a:r>
              <a:rPr lang="el-GR" sz="1100" dirty="0"/>
              <a:t> (</a:t>
            </a:r>
            <a:r>
              <a:rPr lang="el-GR" sz="1100" dirty="0" err="1"/>
              <a:t>Μτφρ</a:t>
            </a:r>
            <a:r>
              <a:rPr lang="el-GR" sz="1100" dirty="0"/>
              <a:t>.: </a:t>
            </a:r>
            <a:r>
              <a:rPr lang="el-GR" sz="1100" dirty="0">
                <a:hlinkClick r:id="rId4"/>
              </a:rPr>
              <a:t>Τ. </a:t>
            </a:r>
            <a:r>
              <a:rPr lang="el-GR" sz="1100" dirty="0" err="1">
                <a:hlinkClick r:id="rId4"/>
              </a:rPr>
              <a:t>Μπέτζελος</a:t>
            </a:r>
            <a:r>
              <a:rPr lang="el-GR" sz="1100" dirty="0"/>
              <a:t>, </a:t>
            </a:r>
            <a:r>
              <a:rPr lang="el-GR" sz="1100" dirty="0">
                <a:hlinkClick r:id="rId5"/>
              </a:rPr>
              <a:t>Φ. </a:t>
            </a:r>
            <a:r>
              <a:rPr lang="el-GR" sz="1100" dirty="0" err="1">
                <a:hlinkClick r:id="rId5"/>
              </a:rPr>
              <a:t>Τσαγλιώτη</a:t>
            </a:r>
            <a:r>
              <a:rPr lang="el-GR" sz="1100" dirty="0"/>
              <a:t>). Αθήνα: </a:t>
            </a:r>
            <a:r>
              <a:rPr lang="el-GR" sz="1100" dirty="0" err="1">
                <a:hlinkClick r:id="rId6"/>
              </a:rPr>
              <a:t>Πλέθρον</a:t>
            </a:r>
            <a:r>
              <a:rPr lang="el-GR" sz="1100" dirty="0"/>
              <a:t>.</a:t>
            </a:r>
          </a:p>
          <a:p>
            <a:pPr lvl="0">
              <a:buFont typeface="+mj-lt"/>
              <a:buAutoNum type="arabicPeriod"/>
            </a:pPr>
            <a:r>
              <a:rPr lang="el-GR" sz="1100" dirty="0" err="1"/>
              <a:t>Hobsbawm</a:t>
            </a:r>
            <a:r>
              <a:rPr lang="el-GR" sz="1100" dirty="0"/>
              <a:t>, Ε. (1996). </a:t>
            </a:r>
            <a:r>
              <a:rPr lang="el-GR" sz="1100" i="1" dirty="0"/>
              <a:t>Η εποχή των επαναστάσεων 1789-1848</a:t>
            </a:r>
            <a:r>
              <a:rPr lang="el-GR" sz="1100" dirty="0"/>
              <a:t>. Αθήνα: Μορφωτικό Ίδρυμα Εθνικής Τραπέζης.</a:t>
            </a:r>
          </a:p>
          <a:p>
            <a:pPr lvl="0">
              <a:buFont typeface="+mj-lt"/>
              <a:buAutoNum type="arabicPeriod"/>
            </a:pPr>
            <a:r>
              <a:rPr lang="el-GR" sz="1100" dirty="0" err="1"/>
              <a:t>Hobsbawm</a:t>
            </a:r>
            <a:r>
              <a:rPr lang="el-GR" sz="1100" dirty="0"/>
              <a:t>, Ε. (1999). </a:t>
            </a:r>
            <a:r>
              <a:rPr lang="el-GR" sz="1100" i="1" dirty="0"/>
              <a:t>Η εποχή των άκρων. Ο σύντομος εικοστός αιώνας 1914-1991</a:t>
            </a:r>
            <a:r>
              <a:rPr lang="el-GR" sz="1100" dirty="0"/>
              <a:t>. Αθήνα: Θεμέλιο.</a:t>
            </a:r>
          </a:p>
          <a:p>
            <a:pPr lvl="0">
              <a:buFont typeface="+mj-lt"/>
              <a:buAutoNum type="arabicPeriod"/>
            </a:pPr>
            <a:r>
              <a:rPr lang="el-GR" sz="1100" dirty="0" err="1"/>
              <a:t>Keegan</a:t>
            </a:r>
            <a:r>
              <a:rPr lang="el-GR" sz="1100" dirty="0"/>
              <a:t>, J. (1997). </a:t>
            </a:r>
            <a:r>
              <a:rPr lang="el-GR" sz="1100" i="1" dirty="0"/>
              <a:t>Η ιστορία του πολέμου</a:t>
            </a:r>
            <a:r>
              <a:rPr lang="el-GR" sz="1100" dirty="0"/>
              <a:t>. Αθήνα: Νέα Σύνορα.</a:t>
            </a:r>
          </a:p>
          <a:p>
            <a:pPr lvl="0">
              <a:buFont typeface="+mj-lt"/>
              <a:buAutoNum type="arabicPeriod"/>
            </a:pPr>
            <a:r>
              <a:rPr lang="el-GR" sz="1100" dirty="0" err="1"/>
              <a:t>Lallement</a:t>
            </a:r>
            <a:r>
              <a:rPr lang="el-GR" sz="1100" dirty="0"/>
              <a:t>, M. (2004). </a:t>
            </a:r>
            <a:r>
              <a:rPr lang="el-GR" sz="1100" i="1" dirty="0"/>
              <a:t>Ιστορία των κοινωνιολογικών ιδεών</a:t>
            </a:r>
            <a:r>
              <a:rPr lang="el-GR" sz="1100" dirty="0"/>
              <a:t>. Αθήνα: Μεταίχμιο.</a:t>
            </a:r>
          </a:p>
          <a:p>
            <a:pPr lvl="0">
              <a:buFont typeface="+mj-lt"/>
              <a:buAutoNum type="arabicPeriod"/>
            </a:pPr>
            <a:r>
              <a:rPr lang="el-GR" sz="1100" dirty="0" err="1"/>
              <a:t>Landes</a:t>
            </a:r>
            <a:r>
              <a:rPr lang="el-GR" sz="1100" dirty="0"/>
              <a:t>, D. (2009). </a:t>
            </a:r>
            <a:r>
              <a:rPr lang="el-GR" sz="1100" i="1" dirty="0"/>
              <a:t>O Προμηθέας χωρίς δεσμά. Τεχνολογική αλλαγή και βιομηχανική ανάπτυξη στη Δυτική Ευρώπη από το 1750 μέχρι σήμερα. </a:t>
            </a:r>
            <a:r>
              <a:rPr lang="el-GR" sz="1100" dirty="0"/>
              <a:t>Αθήνα: Πολιτιστικό Ίδρυμα Ομίλου Πειραιώς.</a:t>
            </a:r>
          </a:p>
          <a:p>
            <a:pPr lvl="0">
              <a:buFont typeface="+mj-lt"/>
              <a:buAutoNum type="arabicPeriod"/>
            </a:pPr>
            <a:r>
              <a:rPr lang="el-GR" sz="1100" dirty="0" err="1"/>
              <a:t>Marx</a:t>
            </a:r>
            <a:r>
              <a:rPr lang="el-GR" sz="1100" dirty="0"/>
              <a:t>, K. (1975). </a:t>
            </a:r>
            <a:r>
              <a:rPr lang="el-GR" sz="1100" i="1" dirty="0"/>
              <a:t>Οι ταξικοί αγώνες στη Γαλλία</a:t>
            </a:r>
            <a:r>
              <a:rPr lang="el-GR" sz="1100" dirty="0"/>
              <a:t>. Αθήνα: Θεμέλιο.</a:t>
            </a:r>
          </a:p>
          <a:p>
            <a:pPr lvl="0">
              <a:buFont typeface="+mj-lt"/>
              <a:buAutoNum type="arabicPeriod"/>
            </a:pPr>
            <a:r>
              <a:rPr lang="el-GR" sz="1100" dirty="0" err="1"/>
              <a:t>Mills</a:t>
            </a:r>
            <a:r>
              <a:rPr lang="el-GR" sz="1100" dirty="0"/>
              <a:t>, C.W. (1970). </a:t>
            </a:r>
            <a:r>
              <a:rPr lang="el-GR" sz="1100" i="1" dirty="0"/>
              <a:t>Οι χαρτογιακάδες</a:t>
            </a:r>
            <a:r>
              <a:rPr lang="el-GR" sz="1100" dirty="0"/>
              <a:t>. Αθήνα: Κάλβος.</a:t>
            </a:r>
          </a:p>
          <a:p>
            <a:pPr lvl="0">
              <a:buFont typeface="+mj-lt"/>
              <a:buAutoNum type="arabicPeriod"/>
            </a:pPr>
            <a:r>
              <a:rPr lang="el-GR" sz="1100" dirty="0" err="1"/>
              <a:t>Moore</a:t>
            </a:r>
            <a:r>
              <a:rPr lang="el-GR" sz="1100" dirty="0"/>
              <a:t>, Β. (1984).</a:t>
            </a:r>
            <a:r>
              <a:rPr lang="el-GR" sz="1100" i="1" dirty="0"/>
              <a:t> Κοινωνικές ρίζες της δικτατορίας και της δημοκρατίας. Αγρότες, γαιοκτήμονες, αστοί και διανοούμενοι στη διαμόρφωση του σύγχρονου κόσμου. </a:t>
            </a:r>
            <a:r>
              <a:rPr lang="el-GR" sz="1100" dirty="0"/>
              <a:t>Αθήνα: Κάλβος.</a:t>
            </a:r>
          </a:p>
          <a:p>
            <a:pPr lvl="0">
              <a:buFont typeface="+mj-lt"/>
              <a:buAutoNum type="arabicPeriod"/>
            </a:pPr>
            <a:r>
              <a:rPr lang="el-GR" sz="1100" dirty="0" err="1"/>
              <a:t>Mισέλ</a:t>
            </a:r>
            <a:r>
              <a:rPr lang="el-GR" sz="1100" dirty="0"/>
              <a:t>, A. (1981).</a:t>
            </a:r>
            <a:r>
              <a:rPr lang="el-GR" sz="1100" i="1" dirty="0"/>
              <a:t> Κοινωνιολογία της οικογένειας και του γάμου. </a:t>
            </a:r>
            <a:r>
              <a:rPr lang="el-GR" sz="1100" dirty="0" err="1"/>
              <a:t>Aθήνα</a:t>
            </a:r>
            <a:r>
              <a:rPr lang="el-GR" sz="1100" dirty="0"/>
              <a:t>.</a:t>
            </a:r>
          </a:p>
          <a:p>
            <a:pPr lvl="0">
              <a:buFont typeface="+mj-lt"/>
              <a:buAutoNum type="arabicPeriod"/>
            </a:pPr>
            <a:r>
              <a:rPr lang="el-GR" sz="1100" dirty="0" err="1"/>
              <a:t>Nettleton</a:t>
            </a:r>
            <a:r>
              <a:rPr lang="el-GR" sz="1100" dirty="0"/>
              <a:t>, S. (2002).</a:t>
            </a:r>
            <a:r>
              <a:rPr lang="el-GR" sz="1100" i="1" dirty="0"/>
              <a:t> Κοινωνιολογία της υγείας και της ασθένειας. </a:t>
            </a:r>
            <a:r>
              <a:rPr lang="el-GR" sz="1100" dirty="0"/>
              <a:t>Αθήνα: </a:t>
            </a:r>
            <a:r>
              <a:rPr lang="el-GR" sz="1100" dirty="0" err="1"/>
              <a:t>Τυπωθείτω</a:t>
            </a:r>
            <a:r>
              <a:rPr lang="el-GR" sz="1100" dirty="0"/>
              <a:t>-</a:t>
            </a:r>
            <a:r>
              <a:rPr lang="el-GR" sz="1100" dirty="0" err="1"/>
              <a:t>Δαρδανός</a:t>
            </a:r>
            <a:r>
              <a:rPr lang="el-GR" sz="1100" dirty="0"/>
              <a:t>.</a:t>
            </a:r>
          </a:p>
          <a:p>
            <a:pPr lvl="0">
              <a:buFont typeface="+mj-lt"/>
              <a:buAutoNum type="arabicPeriod"/>
            </a:pPr>
            <a:r>
              <a:rPr lang="en-US" sz="1100" dirty="0" err="1"/>
              <a:t>Procacci</a:t>
            </a:r>
            <a:r>
              <a:rPr lang="en-US" sz="1100" dirty="0"/>
              <a:t>,</a:t>
            </a:r>
            <a:r>
              <a:rPr lang="el-GR" sz="1100" dirty="0"/>
              <a:t> G. (1996). </a:t>
            </a:r>
            <a:r>
              <a:rPr lang="el-GR" sz="1100" i="1" dirty="0"/>
              <a:t>«Από την επαιτεία στο κοινωνικό ζήτημα» στο Αντιμέτωποι με τη Φτώχεια</a:t>
            </a:r>
            <a:r>
              <a:rPr lang="el-GR" sz="1100" dirty="0"/>
              <a:t>. Αθήνα: Κατάρτι.</a:t>
            </a:r>
          </a:p>
          <a:p>
            <a:pPr lvl="0">
              <a:buFont typeface="+mj-lt"/>
              <a:buAutoNum type="arabicPeriod"/>
            </a:pPr>
            <a:r>
              <a:rPr lang="en-US" sz="1100" dirty="0"/>
              <a:t>Rex</a:t>
            </a:r>
            <a:r>
              <a:rPr lang="el-GR" sz="1100" dirty="0"/>
              <a:t>, </a:t>
            </a:r>
            <a:r>
              <a:rPr lang="en-US" sz="1100" dirty="0"/>
              <a:t>J</a:t>
            </a:r>
            <a:r>
              <a:rPr lang="el-GR" sz="1100" dirty="0"/>
              <a:t>. (1992).</a:t>
            </a:r>
            <a:r>
              <a:rPr lang="el-GR" sz="1100" i="1" dirty="0"/>
              <a:t> </a:t>
            </a:r>
            <a:r>
              <a:rPr lang="en-US" sz="1100" i="1" dirty="0"/>
              <a:t>Race and Ethnicity</a:t>
            </a:r>
            <a:r>
              <a:rPr lang="el-GR" sz="1100" i="1" dirty="0"/>
              <a:t>. </a:t>
            </a:r>
            <a:r>
              <a:rPr lang="en-US" sz="1100" dirty="0"/>
              <a:t>Buckingham</a:t>
            </a:r>
            <a:r>
              <a:rPr lang="el-GR" sz="1100" dirty="0"/>
              <a:t>: </a:t>
            </a:r>
            <a:r>
              <a:rPr lang="en-US" sz="1100" dirty="0"/>
              <a:t>Open University Press</a:t>
            </a:r>
            <a:r>
              <a:rPr lang="el-GR" sz="1100" i="1" dirty="0"/>
              <a:t>.</a:t>
            </a:r>
            <a:endParaRPr lang="el-GR" sz="1100" dirty="0"/>
          </a:p>
          <a:p>
            <a:pPr lvl="0">
              <a:buFont typeface="+mj-lt"/>
              <a:buAutoNum type="arabicPeriod"/>
            </a:pPr>
            <a:r>
              <a:rPr lang="el-GR" sz="1100" dirty="0" err="1"/>
              <a:t>Rosener</a:t>
            </a:r>
            <a:r>
              <a:rPr lang="el-GR" sz="1100" dirty="0"/>
              <a:t>, W. (1999). </a:t>
            </a:r>
            <a:r>
              <a:rPr lang="el-GR" sz="1100" i="1" dirty="0"/>
              <a:t>Οι αγρότες στην Ευρώπη</a:t>
            </a:r>
            <a:r>
              <a:rPr lang="el-GR" sz="1100" dirty="0"/>
              <a:t>. Αθήνα: Ελληνικά Γράμματα.</a:t>
            </a:r>
          </a:p>
          <a:p>
            <a:pPr lvl="0">
              <a:buFont typeface="+mj-lt"/>
              <a:buAutoNum type="arabicPeriod"/>
            </a:pPr>
            <a:r>
              <a:rPr lang="en-US" sz="1100" dirty="0"/>
              <a:t>Savage</a:t>
            </a:r>
            <a:r>
              <a:rPr lang="el-GR" sz="1100" dirty="0"/>
              <a:t>, Μ., </a:t>
            </a:r>
            <a:r>
              <a:rPr lang="en-US" sz="1100" dirty="0" err="1"/>
              <a:t>Warde</a:t>
            </a:r>
            <a:r>
              <a:rPr lang="el-GR" sz="1100" dirty="0"/>
              <a:t>, Α. (2005).</a:t>
            </a:r>
            <a:r>
              <a:rPr lang="el-GR" sz="1100" i="1" dirty="0"/>
              <a:t> Αστική κοινωνιολογία, καπιταλισμός και </a:t>
            </a:r>
            <a:r>
              <a:rPr lang="el-GR" sz="1100" i="1" dirty="0" err="1"/>
              <a:t>νεοτερικότητα</a:t>
            </a:r>
            <a:r>
              <a:rPr lang="el-GR" sz="1100" i="1" dirty="0"/>
              <a:t>. </a:t>
            </a:r>
            <a:r>
              <a:rPr lang="el-GR" sz="1100" dirty="0"/>
              <a:t>Αθήνα: </a:t>
            </a:r>
            <a:r>
              <a:rPr lang="el-GR" sz="1100" dirty="0" err="1"/>
              <a:t>Παπαζήσης</a:t>
            </a:r>
            <a:r>
              <a:rPr lang="el-GR" sz="1100" dirty="0"/>
              <a:t>.</a:t>
            </a:r>
            <a:r>
              <a:rPr lang="el-GR" sz="1100" i="1" dirty="0"/>
              <a:t> </a:t>
            </a:r>
            <a:endParaRPr lang="el-GR" sz="1100" dirty="0"/>
          </a:p>
          <a:p>
            <a:pPr lvl="0">
              <a:buFont typeface="+mj-lt"/>
              <a:buAutoNum type="arabicPeriod"/>
            </a:pPr>
            <a:r>
              <a:rPr lang="el-GR" sz="1100" dirty="0" err="1"/>
              <a:t>Schwartzenberg</a:t>
            </a:r>
            <a:r>
              <a:rPr lang="el-GR" sz="1100" dirty="0"/>
              <a:t>, R.G. (1984). </a:t>
            </a:r>
            <a:r>
              <a:rPr lang="el-GR" sz="1100" i="1" dirty="0"/>
              <a:t>Πολιτική Κοινωνιολογία, τόμοι I και II</a:t>
            </a:r>
            <a:r>
              <a:rPr lang="el-GR" sz="1100" dirty="0"/>
              <a:t>. Αθήνα: Παρατηρητής.</a:t>
            </a:r>
          </a:p>
          <a:p>
            <a:pPr lvl="0">
              <a:buFont typeface="+mj-lt"/>
              <a:buAutoNum type="arabicPeriod"/>
            </a:pPr>
            <a:r>
              <a:rPr lang="en-US" sz="1100" i="1" dirty="0"/>
              <a:t>Summer</a:t>
            </a:r>
            <a:r>
              <a:rPr lang="el-GR" sz="1100" i="1" dirty="0"/>
              <a:t>, </a:t>
            </a:r>
            <a:r>
              <a:rPr lang="en-US" sz="1100" i="1" dirty="0"/>
              <a:t>C</a:t>
            </a:r>
            <a:r>
              <a:rPr lang="el-GR" sz="1100" i="1" dirty="0"/>
              <a:t>. (1994). </a:t>
            </a:r>
            <a:r>
              <a:rPr lang="en-US" sz="1100" i="1" dirty="0"/>
              <a:t>The Sociology of Deviance</a:t>
            </a:r>
            <a:r>
              <a:rPr lang="el-GR" sz="1100" i="1" dirty="0"/>
              <a:t>. </a:t>
            </a:r>
            <a:r>
              <a:rPr lang="en-US" sz="1100" dirty="0"/>
              <a:t>Los Angeles</a:t>
            </a:r>
            <a:r>
              <a:rPr lang="el-GR" sz="1100" dirty="0"/>
              <a:t>: </a:t>
            </a:r>
            <a:r>
              <a:rPr lang="en-US" sz="1100" dirty="0"/>
              <a:t>Sage</a:t>
            </a:r>
            <a:r>
              <a:rPr lang="el-GR" sz="1100" dirty="0"/>
              <a:t>.</a:t>
            </a:r>
          </a:p>
          <a:p>
            <a:pPr lvl="0">
              <a:buFont typeface="+mj-lt"/>
              <a:buAutoNum type="arabicPeriod"/>
            </a:pPr>
            <a:r>
              <a:rPr lang="el-GR" sz="1100" dirty="0" err="1"/>
              <a:t>Szasz</a:t>
            </a:r>
            <a:r>
              <a:rPr lang="el-GR" sz="1100" dirty="0"/>
              <a:t>, T. (1983). </a:t>
            </a:r>
            <a:r>
              <a:rPr lang="el-GR" sz="1100" i="1" dirty="0"/>
              <a:t>Η βιομηχανία της τρέλας</a:t>
            </a:r>
            <a:r>
              <a:rPr lang="el-GR" sz="1100" dirty="0"/>
              <a:t>. Αθήνα: </a:t>
            </a:r>
            <a:r>
              <a:rPr lang="el-GR" sz="1100" dirty="0" err="1"/>
              <a:t>Τανός</a:t>
            </a:r>
            <a:r>
              <a:rPr lang="el-GR" sz="1100" dirty="0"/>
              <a:t>.</a:t>
            </a:r>
          </a:p>
          <a:p>
            <a:pPr lvl="0">
              <a:buFont typeface="+mj-lt"/>
              <a:buAutoNum type="arabicPeriod"/>
            </a:pPr>
            <a:r>
              <a:rPr lang="en-US" sz="1100" dirty="0" err="1"/>
              <a:t>Themelis</a:t>
            </a:r>
            <a:r>
              <a:rPr lang="en-US" sz="1100" dirty="0"/>
              <a:t>, S. (2013).</a:t>
            </a:r>
            <a:r>
              <a:rPr lang="en-US" sz="1100" i="1" dirty="0"/>
              <a:t> Social Change and Education in Greece. A Study in Class Struggle </a:t>
            </a:r>
            <a:r>
              <a:rPr lang="en-US" sz="1100" i="1" dirty="0" err="1"/>
              <a:t>Dymanics</a:t>
            </a:r>
            <a:r>
              <a:rPr lang="en-US" sz="1100" i="1" dirty="0"/>
              <a:t>. </a:t>
            </a:r>
            <a:r>
              <a:rPr lang="en-US" sz="1100" dirty="0"/>
              <a:t>New York: Palgrave Macmillan.</a:t>
            </a:r>
            <a:endParaRPr lang="el-GR" sz="1100" dirty="0"/>
          </a:p>
          <a:p>
            <a:pPr lvl="0">
              <a:buFont typeface="+mj-lt"/>
              <a:buAutoNum type="arabicPeriod"/>
            </a:pPr>
            <a:r>
              <a:rPr lang="el-GR" sz="1100" dirty="0" err="1"/>
              <a:t>Vaillant</a:t>
            </a:r>
            <a:r>
              <a:rPr lang="el-GR" sz="1100" dirty="0"/>
              <a:t>, E. (2002). </a:t>
            </a:r>
            <a:r>
              <a:rPr lang="el-GR" sz="1100" i="1" dirty="0"/>
              <a:t>Μάθε να αντιμετωπίζεις το ρατσισμό</a:t>
            </a:r>
            <a:r>
              <a:rPr lang="el-GR" sz="1100" dirty="0"/>
              <a:t>. Αθήνα: Ερευνητές.</a:t>
            </a:r>
          </a:p>
        </p:txBody>
      </p:sp>
    </p:spTree>
    <p:extLst>
      <p:ext uri="{BB962C8B-B14F-4D97-AF65-F5344CB8AC3E}">
        <p14:creationId xmlns:p14="http://schemas.microsoft.com/office/powerpoint/2010/main" val="29960671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67544" y="0"/>
            <a:ext cx="7467600" cy="634082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l-GR" b="1" dirty="0"/>
              <a:t>Ενδεικτική βιβλιογραφία</a:t>
            </a:r>
          </a:p>
        </p:txBody>
      </p:sp>
      <p:sp>
        <p:nvSpPr>
          <p:cNvPr id="181251" name="Rectangle 3"/>
          <p:cNvSpPr>
            <a:spLocks noGrp="1"/>
          </p:cNvSpPr>
          <p:nvPr>
            <p:ph type="body" idx="4294967295"/>
          </p:nvPr>
        </p:nvSpPr>
        <p:spPr>
          <a:xfrm>
            <a:off x="179512" y="620688"/>
            <a:ext cx="8244408" cy="6048672"/>
          </a:xfrm>
        </p:spPr>
        <p:txBody>
          <a:bodyPr/>
          <a:lstStyle/>
          <a:p>
            <a:pPr lvl="0">
              <a:buFont typeface="+mj-lt"/>
              <a:buAutoNum type="arabicPeriod"/>
            </a:pPr>
            <a:r>
              <a:rPr lang="el-GR" sz="1100" dirty="0" err="1"/>
              <a:t>Vernier</a:t>
            </a:r>
            <a:r>
              <a:rPr lang="el-GR" sz="1100" dirty="0"/>
              <a:t>, B. (2000). </a:t>
            </a:r>
            <a:r>
              <a:rPr lang="el-GR" sz="1100" i="1" dirty="0"/>
              <a:t>Η κοινωνική γένεση των αισθημάτων</a:t>
            </a:r>
            <a:r>
              <a:rPr lang="el-GR" sz="1100" dirty="0"/>
              <a:t>. Αθήνα: Αλεξάνδρεια.</a:t>
            </a:r>
          </a:p>
          <a:p>
            <a:pPr lvl="0">
              <a:buFont typeface="+mj-lt"/>
              <a:buAutoNum type="arabicPeriod"/>
            </a:pPr>
            <a:r>
              <a:rPr lang="el-GR" sz="1100" dirty="0" err="1"/>
              <a:t>Weber</a:t>
            </a:r>
            <a:r>
              <a:rPr lang="el-GR" sz="1100" dirty="0"/>
              <a:t>, M. (1983). </a:t>
            </a:r>
            <a:r>
              <a:rPr lang="el-GR" sz="1100" i="1" dirty="0"/>
              <a:t>Βασικές έννοιες της κοινωνιολογίας</a:t>
            </a:r>
            <a:r>
              <a:rPr lang="el-GR" sz="1100" dirty="0"/>
              <a:t>. Αθήνα: Κένταυρος.</a:t>
            </a:r>
          </a:p>
          <a:p>
            <a:pPr lvl="0">
              <a:buFont typeface="+mj-lt"/>
              <a:buAutoNum type="arabicPeriod"/>
            </a:pPr>
            <a:r>
              <a:rPr lang="el-GR" sz="1100" dirty="0" err="1"/>
              <a:t>Weber</a:t>
            </a:r>
            <a:r>
              <a:rPr lang="el-GR" sz="1100" dirty="0"/>
              <a:t>, M. (1996). </a:t>
            </a:r>
            <a:r>
              <a:rPr lang="el-GR" sz="1100" i="1" dirty="0"/>
              <a:t>Κοινωνιολογία του κράτους</a:t>
            </a:r>
            <a:r>
              <a:rPr lang="el-GR" sz="1100" dirty="0"/>
              <a:t>. Αθήνα: Κένταυρος.</a:t>
            </a:r>
          </a:p>
          <a:p>
            <a:pPr lvl="0">
              <a:buFont typeface="+mj-lt"/>
              <a:buAutoNum type="arabicPeriod"/>
            </a:pPr>
            <a:r>
              <a:rPr lang="en-US" sz="1100" dirty="0"/>
              <a:t>Weber</a:t>
            </a:r>
            <a:r>
              <a:rPr lang="el-GR" sz="1100" dirty="0"/>
              <a:t>, Μ. (</a:t>
            </a:r>
            <a:r>
              <a:rPr lang="el-GR" sz="1100" dirty="0" err="1"/>
              <a:t>χ.χ</a:t>
            </a:r>
            <a:r>
              <a:rPr lang="el-GR" sz="1100" dirty="0"/>
              <a:t>.).</a:t>
            </a:r>
            <a:r>
              <a:rPr lang="el-GR" sz="1100" i="1" dirty="0"/>
              <a:t> Η προτεσταντική ηθική και το πνεύμα του καπιταλισμού. </a:t>
            </a:r>
            <a:r>
              <a:rPr lang="el-GR" sz="1100" dirty="0"/>
              <a:t>Αθήνα: Κάλβος.</a:t>
            </a:r>
          </a:p>
          <a:p>
            <a:pPr lvl="0">
              <a:buFont typeface="+mj-lt"/>
              <a:buAutoNum type="arabicPeriod"/>
            </a:pPr>
            <a:r>
              <a:rPr lang="en-US" sz="1100" dirty="0"/>
              <a:t>Wright</a:t>
            </a:r>
            <a:r>
              <a:rPr lang="el-GR" sz="1100" dirty="0"/>
              <a:t>, Ε. Ο. (1978).</a:t>
            </a:r>
            <a:r>
              <a:rPr lang="el-GR" sz="1100" i="1" dirty="0"/>
              <a:t> </a:t>
            </a:r>
            <a:r>
              <a:rPr lang="en-US" sz="1100" i="1" dirty="0"/>
              <a:t>Class, Crisis and the State. </a:t>
            </a:r>
            <a:r>
              <a:rPr lang="en-US" sz="1100" dirty="0"/>
              <a:t>London</a:t>
            </a:r>
            <a:r>
              <a:rPr lang="el-GR" sz="1100" dirty="0"/>
              <a:t>: </a:t>
            </a:r>
            <a:r>
              <a:rPr lang="en-US" sz="1100" dirty="0"/>
              <a:t>New Left Books</a:t>
            </a:r>
            <a:r>
              <a:rPr lang="el-GR" sz="1100" dirty="0"/>
              <a:t>.</a:t>
            </a:r>
          </a:p>
          <a:p>
            <a:pPr lvl="0">
              <a:buFont typeface="+mj-lt"/>
              <a:buAutoNum type="arabicPeriod"/>
            </a:pPr>
            <a:r>
              <a:rPr lang="el-GR" sz="1100" dirty="0"/>
              <a:t>Αλεξανδρόπουλος, Σ. (2001).</a:t>
            </a:r>
            <a:r>
              <a:rPr lang="el-GR" sz="1100" i="1" dirty="0"/>
              <a:t> Θεωρίες για τη συλλογική δράση και τα κοινωνικά κινήματα. Αθήνα: Κριτική.</a:t>
            </a:r>
            <a:endParaRPr lang="el-GR" sz="1100" dirty="0"/>
          </a:p>
          <a:p>
            <a:pPr lvl="0">
              <a:buFont typeface="+mj-lt"/>
              <a:buAutoNum type="arabicPeriod"/>
            </a:pPr>
            <a:r>
              <a:rPr lang="el-GR" sz="1100" dirty="0"/>
              <a:t>Αλεξιάδης, Σ. (1996). </a:t>
            </a:r>
            <a:r>
              <a:rPr lang="el-GR" sz="1100" i="1" dirty="0"/>
              <a:t>Εγχειρίδιο Εγκληματολογίας</a:t>
            </a:r>
            <a:r>
              <a:rPr lang="el-GR" sz="1100" dirty="0"/>
              <a:t>. Αθήνα: </a:t>
            </a:r>
            <a:r>
              <a:rPr lang="el-GR" sz="1100" dirty="0" err="1"/>
              <a:t>Σάκκουλας</a:t>
            </a:r>
            <a:r>
              <a:rPr lang="el-GR" sz="1100" dirty="0"/>
              <a:t>.</a:t>
            </a:r>
          </a:p>
          <a:p>
            <a:pPr lvl="0">
              <a:buFont typeface="+mj-lt"/>
              <a:buAutoNum type="arabicPeriod"/>
            </a:pPr>
            <a:r>
              <a:rPr lang="el-GR" sz="1100" dirty="0"/>
              <a:t>Αλεξίου, Θ. (2009).</a:t>
            </a:r>
            <a:r>
              <a:rPr lang="el-GR" sz="1100" i="1" dirty="0"/>
              <a:t> Κοινωνικές τάξεις, κοινωνικές ανισότητες και συνθήκες ζωής. </a:t>
            </a:r>
            <a:r>
              <a:rPr lang="el-GR" sz="1100" dirty="0"/>
              <a:t>Αθήνα: </a:t>
            </a:r>
            <a:r>
              <a:rPr lang="el-GR" sz="1100" dirty="0" err="1"/>
              <a:t>Παπαζήσης</a:t>
            </a:r>
            <a:r>
              <a:rPr lang="el-GR" sz="1100" dirty="0"/>
              <a:t>.</a:t>
            </a:r>
          </a:p>
          <a:p>
            <a:pPr lvl="0">
              <a:buFont typeface="+mj-lt"/>
              <a:buAutoNum type="arabicPeriod"/>
            </a:pPr>
            <a:r>
              <a:rPr lang="el-GR" sz="1100" dirty="0" err="1"/>
              <a:t>Άντερσον</a:t>
            </a:r>
            <a:r>
              <a:rPr lang="el-GR" sz="1100" dirty="0"/>
              <a:t>, </a:t>
            </a:r>
            <a:r>
              <a:rPr lang="el-GR" sz="1100" dirty="0" err="1"/>
              <a:t>Μπ</a:t>
            </a:r>
            <a:r>
              <a:rPr lang="el-GR" sz="1100" dirty="0"/>
              <a:t>. (1997). </a:t>
            </a:r>
            <a:r>
              <a:rPr lang="el-GR" sz="1100" i="1" dirty="0"/>
              <a:t>Φαντασιακές κοινότητες</a:t>
            </a:r>
            <a:r>
              <a:rPr lang="el-GR" sz="1100" dirty="0"/>
              <a:t>. Αθήνα: Νεφέλη.</a:t>
            </a:r>
          </a:p>
          <a:p>
            <a:pPr lvl="0">
              <a:buFont typeface="+mj-lt"/>
              <a:buAutoNum type="arabicPeriod"/>
            </a:pPr>
            <a:r>
              <a:rPr lang="el-GR" sz="1100" dirty="0"/>
              <a:t>Αντωνοπούλου, Μ. (1991). </a:t>
            </a:r>
            <a:r>
              <a:rPr lang="el-GR" sz="1100" i="1" dirty="0"/>
              <a:t>Ο μεταπολεμικός μετασχηματισμός της ελληνικής οικονομίας και το οικιστικό φαινόμενο</a:t>
            </a:r>
            <a:r>
              <a:rPr lang="el-GR" sz="1100" dirty="0"/>
              <a:t>. Αθήνα: </a:t>
            </a:r>
            <a:r>
              <a:rPr lang="el-GR" sz="1100" dirty="0" err="1"/>
              <a:t>Παπαζήσης</a:t>
            </a:r>
            <a:r>
              <a:rPr lang="el-GR" sz="1100" dirty="0"/>
              <a:t>.</a:t>
            </a:r>
          </a:p>
          <a:p>
            <a:pPr lvl="0">
              <a:buFont typeface="+mj-lt"/>
              <a:buAutoNum type="arabicPeriod"/>
            </a:pPr>
            <a:r>
              <a:rPr lang="el-GR" sz="1100" dirty="0"/>
              <a:t>Αντωνοπούλου, Μ. (2000). </a:t>
            </a:r>
            <a:r>
              <a:rPr lang="el-GR" sz="1100" i="1" dirty="0"/>
              <a:t>Κοινωνική πράξη και υλισμός - Σπουδή στην κοινωνιολογία της γνώσης</a:t>
            </a:r>
            <a:r>
              <a:rPr lang="el-GR" sz="1100" dirty="0"/>
              <a:t>. Αθήνα: Αλεξάνδρεια.</a:t>
            </a:r>
          </a:p>
          <a:p>
            <a:pPr lvl="0">
              <a:buFont typeface="+mj-lt"/>
              <a:buAutoNum type="arabicPeriod"/>
            </a:pPr>
            <a:r>
              <a:rPr lang="el-GR" sz="1100" dirty="0" err="1"/>
              <a:t>Αστρινάκης</a:t>
            </a:r>
            <a:r>
              <a:rPr lang="el-GR" sz="1100" dirty="0"/>
              <a:t>, Α. (1991). </a:t>
            </a:r>
            <a:r>
              <a:rPr lang="el-GR" sz="1100" i="1" dirty="0"/>
              <a:t>Νεανικές υποκουλτούρες. Παρεκκλίνουσες υποκουλτούρες της νεολαίας της εργατικής τάξης. Η βρετανική θεώρηση και η ελληνική εμπειρία</a:t>
            </a:r>
            <a:r>
              <a:rPr lang="el-GR" sz="1100" dirty="0"/>
              <a:t>. Αθήνα: </a:t>
            </a:r>
            <a:r>
              <a:rPr lang="el-GR" sz="1100" dirty="0" err="1"/>
              <a:t>Παπαζήσης</a:t>
            </a:r>
            <a:r>
              <a:rPr lang="el-GR" sz="1100" dirty="0"/>
              <a:t>.</a:t>
            </a:r>
          </a:p>
          <a:p>
            <a:pPr lvl="0">
              <a:buFont typeface="+mj-lt"/>
              <a:buAutoNum type="arabicPeriod"/>
            </a:pPr>
            <a:r>
              <a:rPr lang="el-GR" sz="1100" dirty="0" err="1"/>
              <a:t>Βαξεβανόγλου</a:t>
            </a:r>
            <a:r>
              <a:rPr lang="el-GR" sz="1100" dirty="0"/>
              <a:t>, Α. (2001). </a:t>
            </a:r>
            <a:r>
              <a:rPr lang="el-GR" sz="1100" i="1" dirty="0"/>
              <a:t>Έλληνες Τσιγγάνοι. Περιθωριακοί και οικογενειάρχες</a:t>
            </a:r>
            <a:r>
              <a:rPr lang="el-GR" sz="1100" dirty="0"/>
              <a:t>. Αθήνα: Αλεξάνδρεια.</a:t>
            </a:r>
          </a:p>
          <a:p>
            <a:pPr lvl="0">
              <a:buFont typeface="+mj-lt"/>
              <a:buAutoNum type="arabicPeriod"/>
            </a:pPr>
            <a:r>
              <a:rPr lang="el-GR" sz="1100" i="1" dirty="0"/>
              <a:t>Βασικά θέματα κοινωνιολογίας και κοινωνιολογικό λεξικό</a:t>
            </a:r>
            <a:r>
              <a:rPr lang="el-GR" sz="1100" dirty="0"/>
              <a:t> (1982). Αθήνα: Καστανιώτης.</a:t>
            </a:r>
          </a:p>
          <a:p>
            <a:pPr lvl="0">
              <a:buFont typeface="+mj-lt"/>
              <a:buAutoNum type="arabicPeriod"/>
            </a:pPr>
            <a:r>
              <a:rPr lang="el-GR" sz="1100" dirty="0"/>
              <a:t>Βλαχόπουλος, Σ., </a:t>
            </a:r>
            <a:r>
              <a:rPr lang="el-GR" sz="1100" dirty="0" err="1"/>
              <a:t>Γεωργούλας</a:t>
            </a:r>
            <a:r>
              <a:rPr lang="el-GR" sz="1100" dirty="0"/>
              <a:t>, Α., </a:t>
            </a:r>
            <a:r>
              <a:rPr lang="el-GR" sz="1100" dirty="0" err="1"/>
              <a:t>Ιντζεσίλογλου</a:t>
            </a:r>
            <a:r>
              <a:rPr lang="el-GR" sz="1100" dirty="0"/>
              <a:t>, Ν., Κάλφας, Α. &amp; </a:t>
            </a:r>
            <a:r>
              <a:rPr lang="el-GR" sz="1100" dirty="0" err="1"/>
              <a:t>Μπρίκα</a:t>
            </a:r>
            <a:r>
              <a:rPr lang="el-GR" sz="1100" dirty="0"/>
              <a:t>, Ε. (1998). </a:t>
            </a:r>
            <a:r>
              <a:rPr lang="el-GR" sz="1100" i="1" dirty="0"/>
              <a:t>Κοινωνιολογία, Γ Λυκείου</a:t>
            </a:r>
            <a:r>
              <a:rPr lang="el-GR" sz="1100" dirty="0"/>
              <a:t>. Αθήνα: Ο.Ε.Δ.Β.</a:t>
            </a:r>
          </a:p>
          <a:p>
            <a:pPr lvl="0">
              <a:buFont typeface="+mj-lt"/>
              <a:buAutoNum type="arabicPeriod"/>
            </a:pPr>
            <a:r>
              <a:rPr lang="el-GR" sz="1100" dirty="0"/>
              <a:t>Γεωργίου, Σ., </a:t>
            </a:r>
            <a:r>
              <a:rPr lang="el-GR" sz="1100" dirty="0" err="1"/>
              <a:t>Δαρεμάς</a:t>
            </a:r>
            <a:r>
              <a:rPr lang="el-GR" sz="1100" dirty="0"/>
              <a:t>, Γ. &amp; Φωτόπουλος, Ν. (1999). </a:t>
            </a:r>
            <a:r>
              <a:rPr lang="el-GR" sz="1100" i="1" dirty="0"/>
              <a:t>Κοινωνιολογία της εργασίας-Εργασιακό περιβάλλον, Τομέας Εφαρμοσμένων Τεχνών, Α' τάξη ΤΕΕ</a:t>
            </a:r>
            <a:r>
              <a:rPr lang="el-GR" sz="1100" dirty="0"/>
              <a:t>. Αθήνα: Ο.Ε.Δ.Β.</a:t>
            </a:r>
          </a:p>
          <a:p>
            <a:pPr lvl="0">
              <a:buFont typeface="+mj-lt"/>
              <a:buAutoNum type="arabicPeriod"/>
            </a:pPr>
            <a:r>
              <a:rPr lang="el-GR" sz="1100" dirty="0" err="1"/>
              <a:t>Γεωργούλας</a:t>
            </a:r>
            <a:r>
              <a:rPr lang="el-GR" sz="1100" dirty="0"/>
              <a:t>, Σ. (2000). </a:t>
            </a:r>
            <a:r>
              <a:rPr lang="el-GR" sz="1100" i="1" dirty="0"/>
              <a:t>Ανήλικοι παραβάτες</a:t>
            </a:r>
            <a:r>
              <a:rPr lang="el-GR" sz="1100" dirty="0"/>
              <a:t>. Αθήνα: Ελληνικά Γράμματα.</a:t>
            </a:r>
          </a:p>
          <a:p>
            <a:pPr lvl="0">
              <a:buFont typeface="+mj-lt"/>
              <a:buAutoNum type="arabicPeriod"/>
            </a:pPr>
            <a:r>
              <a:rPr lang="el-GR" sz="1100" dirty="0" err="1"/>
              <a:t>Γιούλτσης</a:t>
            </a:r>
            <a:r>
              <a:rPr lang="el-GR" sz="1100" dirty="0"/>
              <a:t>, Β. (2005</a:t>
            </a:r>
            <a:r>
              <a:rPr lang="el-GR" sz="1100" baseline="30000" dirty="0"/>
              <a:t>5</a:t>
            </a:r>
            <a:r>
              <a:rPr lang="el-GR" sz="1100" i="1" dirty="0"/>
              <a:t>). Γενική Κοινωνιολογία</a:t>
            </a:r>
            <a:r>
              <a:rPr lang="el-GR" sz="1100" dirty="0"/>
              <a:t>. Θεσσαλονίκη: Αφοί Κυριακίδη.</a:t>
            </a:r>
          </a:p>
          <a:p>
            <a:pPr lvl="0">
              <a:buFont typeface="+mj-lt"/>
              <a:buAutoNum type="arabicPeriod"/>
            </a:pPr>
            <a:r>
              <a:rPr lang="el-GR" sz="1100" dirty="0" err="1"/>
              <a:t>Γκιζελή</a:t>
            </a:r>
            <a:r>
              <a:rPr lang="el-GR" sz="1100" dirty="0"/>
              <a:t>, Β. (1993). </a:t>
            </a:r>
            <a:r>
              <a:rPr lang="el-GR" sz="1100" i="1" dirty="0"/>
              <a:t>Απλά μαθήματα Κοινωνιολογίας</a:t>
            </a:r>
            <a:r>
              <a:rPr lang="el-GR" sz="1100" dirty="0"/>
              <a:t>. Αθήνα: Ο.Ε.Δ.Β.</a:t>
            </a:r>
          </a:p>
          <a:p>
            <a:pPr lvl="0">
              <a:buFont typeface="+mj-lt"/>
              <a:buAutoNum type="arabicPeriod"/>
            </a:pPr>
            <a:r>
              <a:rPr lang="el-GR" sz="1100" dirty="0"/>
              <a:t>Γκίκας, Σ. (1995). </a:t>
            </a:r>
            <a:r>
              <a:rPr lang="el-GR" sz="1100" i="1" dirty="0"/>
              <a:t>Κοινωνιολογική σκέψη</a:t>
            </a:r>
            <a:r>
              <a:rPr lang="el-GR" sz="1100" dirty="0"/>
              <a:t>. Αθήνα: Σαββάλας.</a:t>
            </a:r>
          </a:p>
          <a:p>
            <a:pPr lvl="0">
              <a:buFont typeface="+mj-lt"/>
              <a:buAutoNum type="arabicPeriod"/>
            </a:pPr>
            <a:r>
              <a:rPr lang="el-GR" sz="1100" dirty="0"/>
              <a:t>Γληνός, Δ. (1976). </a:t>
            </a:r>
            <a:r>
              <a:rPr lang="el-GR" sz="1100" i="1" dirty="0"/>
              <a:t>Τριλογία Πολέμου</a:t>
            </a:r>
            <a:r>
              <a:rPr lang="el-GR" sz="1100" dirty="0"/>
              <a:t>. Αθήνα: Αθηνά.</a:t>
            </a:r>
          </a:p>
          <a:p>
            <a:pPr lvl="0">
              <a:buFont typeface="+mj-lt"/>
              <a:buAutoNum type="arabicPeriod"/>
            </a:pPr>
            <a:r>
              <a:rPr lang="el-GR" sz="1100" dirty="0"/>
              <a:t>Δαμανάκης, Μ. (1998). </a:t>
            </a:r>
            <a:r>
              <a:rPr lang="el-GR" sz="1100" i="1" dirty="0"/>
              <a:t>Η εκπαίδευση των παλιννοστούντων και αλλοδαπών μαθητών στην Ελλάδα. Διαπολιτισμική Παιδαγωγική</a:t>
            </a:r>
            <a:r>
              <a:rPr lang="el-GR" sz="1100" dirty="0"/>
              <a:t>. Αθήνα: </a:t>
            </a:r>
            <a:r>
              <a:rPr lang="el-GR" sz="1100" dirty="0" err="1"/>
              <a:t>Gutenberg</a:t>
            </a:r>
            <a:r>
              <a:rPr lang="el-GR" sz="11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642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67544" y="0"/>
            <a:ext cx="7467600" cy="634082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l-GR" b="1" dirty="0"/>
              <a:t>Ενδεικτική βιβλιογραφία</a:t>
            </a:r>
          </a:p>
        </p:txBody>
      </p:sp>
      <p:sp>
        <p:nvSpPr>
          <p:cNvPr id="181251" name="Rectangle 3"/>
          <p:cNvSpPr>
            <a:spLocks noGrp="1"/>
          </p:cNvSpPr>
          <p:nvPr>
            <p:ph type="body" idx="4294967295"/>
          </p:nvPr>
        </p:nvSpPr>
        <p:spPr>
          <a:xfrm>
            <a:off x="179512" y="620688"/>
            <a:ext cx="8244408" cy="6048672"/>
          </a:xfrm>
        </p:spPr>
        <p:txBody>
          <a:bodyPr/>
          <a:lstStyle/>
          <a:p>
            <a:pPr lvl="0">
              <a:buFont typeface="+mj-lt"/>
              <a:buAutoNum type="arabicPeriod"/>
            </a:pPr>
            <a:r>
              <a:rPr lang="el-GR" sz="1100" dirty="0"/>
              <a:t>Δασκαλάκης, </a:t>
            </a:r>
            <a:r>
              <a:rPr lang="en-US" sz="1100" dirty="0"/>
              <a:t>H</a:t>
            </a:r>
            <a:r>
              <a:rPr lang="el-GR" sz="1100" dirty="0"/>
              <a:t>.,</a:t>
            </a:r>
            <a:r>
              <a:rPr lang="el-GR" sz="1100" i="1" dirty="0"/>
              <a:t> </a:t>
            </a:r>
            <a:r>
              <a:rPr lang="el-GR" sz="1100" dirty="0"/>
              <a:t>(1985). </a:t>
            </a:r>
            <a:r>
              <a:rPr lang="en-US" sz="1100" i="1" dirty="0"/>
              <a:t>H</a:t>
            </a:r>
            <a:r>
              <a:rPr lang="el-GR" sz="1100" i="1" dirty="0"/>
              <a:t> εγκληματολογία της κοινωνικής αντίδρασης. </a:t>
            </a:r>
            <a:r>
              <a:rPr lang="en-US" sz="1100" dirty="0"/>
              <a:t>A</a:t>
            </a:r>
            <a:r>
              <a:rPr lang="el-GR" sz="1100" dirty="0" err="1"/>
              <a:t>θήνα</a:t>
            </a:r>
            <a:r>
              <a:rPr lang="el-GR" sz="1100" dirty="0"/>
              <a:t>: </a:t>
            </a:r>
            <a:r>
              <a:rPr lang="el-GR" sz="1100" dirty="0" err="1"/>
              <a:t>εκδ</a:t>
            </a:r>
            <a:r>
              <a:rPr lang="el-GR" sz="1100" dirty="0"/>
              <a:t>. </a:t>
            </a:r>
            <a:r>
              <a:rPr lang="el-GR" sz="1100" dirty="0" err="1"/>
              <a:t>συγγρ</a:t>
            </a:r>
            <a:r>
              <a:rPr lang="el-GR" sz="1100" dirty="0"/>
              <a:t>.</a:t>
            </a:r>
          </a:p>
          <a:p>
            <a:pPr lvl="0">
              <a:buFont typeface="+mj-lt"/>
              <a:buAutoNum type="arabicPeriod"/>
            </a:pPr>
            <a:r>
              <a:rPr lang="el-GR" sz="1100" dirty="0"/>
              <a:t>Δασκαλάκης, Η. (1985). </a:t>
            </a:r>
            <a:r>
              <a:rPr lang="el-GR" sz="1100" i="1" dirty="0"/>
              <a:t>Μεταχείριση Εγκληματία</a:t>
            </a:r>
            <a:r>
              <a:rPr lang="el-GR" sz="1100" dirty="0"/>
              <a:t>. Αθήνα: </a:t>
            </a:r>
            <a:r>
              <a:rPr lang="el-GR" sz="1100" dirty="0" err="1"/>
              <a:t>Σάκκουλας</a:t>
            </a:r>
            <a:r>
              <a:rPr lang="el-GR" sz="1100" dirty="0"/>
              <a:t>.</a:t>
            </a:r>
          </a:p>
          <a:p>
            <a:pPr lvl="0">
              <a:buFont typeface="+mj-lt"/>
              <a:buAutoNum type="arabicPeriod"/>
            </a:pPr>
            <a:r>
              <a:rPr lang="el-GR" sz="1100" dirty="0" err="1"/>
              <a:t>Δρεττάκης</a:t>
            </a:r>
            <a:r>
              <a:rPr lang="el-GR" sz="1100" dirty="0"/>
              <a:t>, Μ. (1991). </a:t>
            </a:r>
            <a:r>
              <a:rPr lang="el-GR" sz="1100" i="1" dirty="0"/>
              <a:t>Η Ανατομία της Βουλής, 1974-1990</a:t>
            </a:r>
            <a:r>
              <a:rPr lang="el-GR" sz="1100" dirty="0"/>
              <a:t>. Αθήνα: </a:t>
            </a:r>
            <a:r>
              <a:rPr lang="el-GR" sz="1100" dirty="0" err="1"/>
              <a:t>Gutenberg</a:t>
            </a:r>
            <a:r>
              <a:rPr lang="el-GR" sz="1100" dirty="0"/>
              <a:t>.</a:t>
            </a:r>
          </a:p>
          <a:p>
            <a:pPr lvl="0">
              <a:buFont typeface="+mj-lt"/>
              <a:buAutoNum type="arabicPeriod"/>
            </a:pPr>
            <a:r>
              <a:rPr lang="el-GR" sz="1100" dirty="0" err="1"/>
              <a:t>Ελίας</a:t>
            </a:r>
            <a:r>
              <a:rPr lang="el-GR" sz="1100" dirty="0"/>
              <a:t>, Ν. (1997). </a:t>
            </a:r>
            <a:r>
              <a:rPr lang="el-GR" sz="1100" i="1" dirty="0"/>
              <a:t>Η διαδικασία του πολιτισμού - Μια ιστορία της κοινωνικής συμπεριφοράς στη Δύση</a:t>
            </a:r>
            <a:r>
              <a:rPr lang="el-GR" sz="1100" dirty="0"/>
              <a:t>. Αθήνα: Αλεξάνδρεια.</a:t>
            </a:r>
          </a:p>
          <a:p>
            <a:pPr lvl="0">
              <a:buFont typeface="+mj-lt"/>
              <a:buAutoNum type="arabicPeriod"/>
            </a:pPr>
            <a:r>
              <a:rPr lang="el-GR" sz="1100" dirty="0" err="1"/>
              <a:t>Ελίας</a:t>
            </a:r>
            <a:r>
              <a:rPr lang="el-GR" sz="1100" dirty="0"/>
              <a:t>, Ν. (1997)</a:t>
            </a:r>
            <a:r>
              <a:rPr lang="el-GR" sz="1100" i="1" dirty="0"/>
              <a:t>. Η εξέλιξη του πολιτισμού. Ήθη και κοινωνική συμπεριφορά τη νεωτερική Ευρώπη. Αθήνα: Νεφέλη.</a:t>
            </a:r>
            <a:endParaRPr lang="el-GR" sz="1100" dirty="0"/>
          </a:p>
          <a:p>
            <a:pPr lvl="0">
              <a:buFont typeface="+mj-lt"/>
              <a:buAutoNum type="arabicPeriod"/>
            </a:pPr>
            <a:r>
              <a:rPr lang="el-GR" sz="1100" dirty="0" err="1"/>
              <a:t>Ζέγκερ</a:t>
            </a:r>
            <a:r>
              <a:rPr lang="el-GR" sz="1100" dirty="0"/>
              <a:t>, Ι. (1977). </a:t>
            </a:r>
            <a:r>
              <a:rPr lang="el-GR" sz="1100" i="1" dirty="0"/>
              <a:t>Εισαγωγή στην Κοινωνιολογία. Θεωρία, Μέθοδος, Πρακτική</a:t>
            </a:r>
            <a:r>
              <a:rPr lang="el-GR" sz="1100" dirty="0"/>
              <a:t>. Αθήνα: </a:t>
            </a:r>
            <a:r>
              <a:rPr lang="el-GR" sz="1100" dirty="0" err="1"/>
              <a:t>Μπουκουμάνης</a:t>
            </a:r>
            <a:r>
              <a:rPr lang="el-GR" sz="1100" dirty="0"/>
              <a:t>.</a:t>
            </a:r>
          </a:p>
          <a:p>
            <a:pPr lvl="0">
              <a:buFont typeface="+mj-lt"/>
              <a:buAutoNum type="arabicPeriod"/>
            </a:pPr>
            <a:r>
              <a:rPr lang="el-GR" sz="1100" dirty="0"/>
              <a:t>Ζολά, Ε. (1985). </a:t>
            </a:r>
            <a:r>
              <a:rPr lang="el-GR" sz="1100" i="1" dirty="0"/>
              <a:t>Η ταβέρνα</a:t>
            </a:r>
            <a:r>
              <a:rPr lang="el-GR" sz="1100" dirty="0"/>
              <a:t>. Αθήνα: Ζαχαρόπουλος.</a:t>
            </a:r>
          </a:p>
          <a:p>
            <a:pPr lvl="0">
              <a:buFont typeface="+mj-lt"/>
              <a:buAutoNum type="arabicPeriod"/>
            </a:pPr>
            <a:r>
              <a:rPr lang="el-GR" sz="1100" dirty="0" err="1"/>
              <a:t>Θανοπούλου</a:t>
            </a:r>
            <a:r>
              <a:rPr lang="el-GR" sz="1100" dirty="0"/>
              <a:t>, Μ., </a:t>
            </a:r>
            <a:r>
              <a:rPr lang="el-GR" sz="1100" dirty="0" err="1"/>
              <a:t>Κωτσοβέλου</a:t>
            </a:r>
            <a:r>
              <a:rPr lang="el-GR" sz="1100" dirty="0"/>
              <a:t>, Β. &amp; </a:t>
            </a:r>
            <a:r>
              <a:rPr lang="el-GR" sz="1100" dirty="0" err="1"/>
              <a:t>Παπαρούνη</a:t>
            </a:r>
            <a:r>
              <a:rPr lang="el-GR" sz="1100" dirty="0"/>
              <a:t>, Ρ. (1999). Η σχέση επαγγελματικής και οικογενειακής ζωής των γυναικών-Διερεύνηση της ελληνικής βιβλιογραφίας. </a:t>
            </a:r>
            <a:r>
              <a:rPr lang="el-GR" sz="1100" i="1" dirty="0"/>
              <a:t>Σύγχρονα Θέματα</a:t>
            </a:r>
            <a:r>
              <a:rPr lang="el-GR" sz="1100" dirty="0"/>
              <a:t>, τεύχη 71-72.</a:t>
            </a:r>
          </a:p>
          <a:p>
            <a:pPr lvl="0">
              <a:buFont typeface="+mj-lt"/>
              <a:buAutoNum type="arabicPeriod"/>
            </a:pPr>
            <a:r>
              <a:rPr lang="el-GR" sz="1100" dirty="0" err="1"/>
              <a:t>Καβουνίδη</a:t>
            </a:r>
            <a:r>
              <a:rPr lang="el-GR" sz="1100" dirty="0"/>
              <a:t>, Τζ. (1984). Μερικά προβλήματα στη μελέτη της ιστορίας της ελληνικής οικογένειας. </a:t>
            </a:r>
            <a:r>
              <a:rPr lang="el-GR" sz="1100" i="1" dirty="0"/>
              <a:t>Σύγχρονα Θέματα</a:t>
            </a:r>
            <a:r>
              <a:rPr lang="el-GR" sz="1100" dirty="0"/>
              <a:t>, τεύχος 22.</a:t>
            </a:r>
          </a:p>
          <a:p>
            <a:pPr lvl="0">
              <a:buFont typeface="+mj-lt"/>
              <a:buAutoNum type="arabicPeriod"/>
            </a:pPr>
            <a:r>
              <a:rPr lang="el-GR" sz="1100" dirty="0" err="1"/>
              <a:t>Καλτσούνη</a:t>
            </a:r>
            <a:r>
              <a:rPr lang="el-GR" sz="1100" dirty="0"/>
              <a:t>-Νόβα, Χ. (1995).</a:t>
            </a:r>
            <a:r>
              <a:rPr lang="el-GR" sz="1100" i="1" dirty="0"/>
              <a:t> Κοινωνικοποίηση. Η γένεση του υποκειμένου. </a:t>
            </a:r>
            <a:r>
              <a:rPr lang="el-GR" sz="1100" dirty="0"/>
              <a:t>Αθήνα: </a:t>
            </a:r>
            <a:r>
              <a:rPr lang="el-GR" sz="1100" dirty="0" err="1"/>
              <a:t>Gutenberg</a:t>
            </a:r>
            <a:r>
              <a:rPr lang="el-GR" sz="1100" dirty="0"/>
              <a:t>.</a:t>
            </a:r>
          </a:p>
          <a:p>
            <a:pPr lvl="0">
              <a:buFont typeface="+mj-lt"/>
              <a:buAutoNum type="arabicPeriod"/>
            </a:pPr>
            <a:r>
              <a:rPr lang="el-GR" sz="1100" dirty="0" err="1"/>
              <a:t>Καράγιωργας</a:t>
            </a:r>
            <a:r>
              <a:rPr lang="el-GR" sz="1100" dirty="0"/>
              <a:t>, Σ., Γεωργακόπουλος, Θ., Καραντινός, Δ., </a:t>
            </a:r>
            <a:r>
              <a:rPr lang="el-GR" sz="1100" dirty="0" err="1"/>
              <a:t>Λοϊζίδης</a:t>
            </a:r>
            <a:r>
              <a:rPr lang="el-GR" sz="1100" dirty="0"/>
              <a:t>, Γ., </a:t>
            </a:r>
            <a:r>
              <a:rPr lang="el-GR" sz="1100" dirty="0" err="1"/>
              <a:t>Μπούζας</a:t>
            </a:r>
            <a:r>
              <a:rPr lang="el-GR" sz="1100" dirty="0"/>
              <a:t>, Ν., </a:t>
            </a:r>
            <a:r>
              <a:rPr lang="el-GR" sz="1100" dirty="0" err="1"/>
              <a:t>Υφαντόπουλος</a:t>
            </a:r>
            <a:r>
              <a:rPr lang="el-GR" sz="1100" dirty="0"/>
              <a:t>, Γ. &amp; </a:t>
            </a:r>
            <a:r>
              <a:rPr lang="el-GR" sz="1100" dirty="0" err="1"/>
              <a:t>Χρυσάκης</a:t>
            </a:r>
            <a:r>
              <a:rPr lang="el-GR" sz="1100" dirty="0"/>
              <a:t>, Μ. (1990). </a:t>
            </a:r>
            <a:r>
              <a:rPr lang="el-GR" sz="1100" i="1" dirty="0"/>
              <a:t>Διαστάσεις της φτώχειας στην Ελλάδα</a:t>
            </a:r>
            <a:r>
              <a:rPr lang="el-GR" sz="1100" dirty="0"/>
              <a:t>. Αθήνα: Ε.Κ.Κ.Ε.</a:t>
            </a:r>
          </a:p>
          <a:p>
            <a:pPr lvl="0">
              <a:buFont typeface="+mj-lt"/>
              <a:buAutoNum type="arabicPeriod"/>
            </a:pPr>
            <a:r>
              <a:rPr lang="el-GR" sz="1100" dirty="0"/>
              <a:t>Καραντίνας, Δ. (2001). </a:t>
            </a:r>
            <a:r>
              <a:rPr lang="el-GR" sz="1100" i="1" dirty="0"/>
              <a:t>«Πρόσφατες εξελίξεις στην αγορά εργασίας», στο Κοινωνικό πορτρέτο της Ελλάδας</a:t>
            </a:r>
            <a:r>
              <a:rPr lang="el-GR" sz="1100" dirty="0"/>
              <a:t>. Αθήνα: Ε.Κ.Κ.Ε.</a:t>
            </a:r>
          </a:p>
          <a:p>
            <a:pPr lvl="0">
              <a:buFont typeface="+mj-lt"/>
              <a:buAutoNum type="arabicPeriod"/>
            </a:pPr>
            <a:r>
              <a:rPr lang="el-GR" sz="1100" dirty="0" err="1"/>
              <a:t>Καφφές</a:t>
            </a:r>
            <a:r>
              <a:rPr lang="el-GR" sz="1100" dirty="0"/>
              <a:t>, Γ. (2001). </a:t>
            </a:r>
            <a:r>
              <a:rPr lang="el-GR" sz="1100" i="1" dirty="0"/>
              <a:t>Τι είναι πόλεμος; Κοινωνιολογία της βίας και του πολέμου</a:t>
            </a:r>
            <a:r>
              <a:rPr lang="el-GR" sz="1100" dirty="0"/>
              <a:t>. Αθήνα: </a:t>
            </a:r>
            <a:r>
              <a:rPr lang="el-GR" sz="1100" dirty="0" err="1"/>
              <a:t>Παπαζήσης</a:t>
            </a:r>
            <a:r>
              <a:rPr lang="el-GR" sz="1100" dirty="0"/>
              <a:t>.</a:t>
            </a:r>
          </a:p>
          <a:p>
            <a:pPr lvl="0">
              <a:buFont typeface="+mj-lt"/>
              <a:buAutoNum type="arabicPeriod"/>
            </a:pPr>
            <a:r>
              <a:rPr lang="el-GR" sz="1100" dirty="0" err="1"/>
              <a:t>Κύρτσης</a:t>
            </a:r>
            <a:r>
              <a:rPr lang="el-GR" sz="1100" dirty="0"/>
              <a:t>, Α. (1999). </a:t>
            </a:r>
            <a:r>
              <a:rPr lang="el-GR" sz="1100" i="1" dirty="0"/>
              <a:t>Κοινωνιολογική Θεωρία της Ανάπτυξης</a:t>
            </a:r>
            <a:r>
              <a:rPr lang="el-GR" sz="1100" dirty="0"/>
              <a:t>. Αθήνα: Νήσος.</a:t>
            </a:r>
          </a:p>
          <a:p>
            <a:pPr lvl="0">
              <a:buFont typeface="+mj-lt"/>
              <a:buAutoNum type="arabicPeriod"/>
            </a:pPr>
            <a:r>
              <a:rPr lang="el-GR" sz="1100" dirty="0"/>
              <a:t>Λαμπροπούλου, E. (1994)</a:t>
            </a:r>
            <a:r>
              <a:rPr lang="el-GR" sz="1100" i="1" dirty="0"/>
              <a:t>. </a:t>
            </a:r>
            <a:r>
              <a:rPr lang="el-GR" sz="1100" i="1" dirty="0" err="1"/>
              <a:t>Kοινωνικός</a:t>
            </a:r>
            <a:r>
              <a:rPr lang="el-GR" sz="1100" i="1" dirty="0"/>
              <a:t> έλεγχος του εγκλήματος. </a:t>
            </a:r>
            <a:r>
              <a:rPr lang="el-GR" sz="1100" dirty="0" err="1"/>
              <a:t>Aθήνα</a:t>
            </a:r>
            <a:r>
              <a:rPr lang="el-GR" sz="1100" dirty="0"/>
              <a:t>: </a:t>
            </a:r>
            <a:r>
              <a:rPr lang="el-GR" sz="1100" dirty="0" err="1"/>
              <a:t>Παπαζήσης</a:t>
            </a:r>
            <a:r>
              <a:rPr lang="el-GR" sz="1100" dirty="0"/>
              <a:t>.</a:t>
            </a:r>
          </a:p>
          <a:p>
            <a:pPr lvl="0">
              <a:buFont typeface="+mj-lt"/>
              <a:buAutoNum type="arabicPeriod"/>
            </a:pPr>
            <a:r>
              <a:rPr lang="el-GR" sz="1100" dirty="0"/>
              <a:t>Λαμπροπούλου, Ε. (1997). </a:t>
            </a:r>
            <a:r>
              <a:rPr lang="el-GR" sz="1100" i="1" dirty="0"/>
              <a:t>Η κατασκευή της κοινωνικής πραγματικότητας και τα μέσα μαζικής επικοινωνίας</a:t>
            </a:r>
            <a:r>
              <a:rPr lang="el-GR" sz="1100" dirty="0"/>
              <a:t>. Αθήνα: Ελληνικά Γράμματα.</a:t>
            </a:r>
          </a:p>
          <a:p>
            <a:pPr lvl="0">
              <a:buFont typeface="+mj-lt"/>
              <a:buAutoNum type="arabicPeriod"/>
            </a:pPr>
            <a:r>
              <a:rPr lang="el-GR" sz="1100" dirty="0"/>
              <a:t>Μαρξ, Κ. (1978). </a:t>
            </a:r>
            <a:r>
              <a:rPr lang="el-GR" sz="1100" i="1" dirty="0"/>
              <a:t>Το Κεφάλαιο</a:t>
            </a:r>
            <a:r>
              <a:rPr lang="el-GR" sz="1100" dirty="0"/>
              <a:t>. Αθήνα: Σύγχρονη Εποχή.</a:t>
            </a:r>
          </a:p>
          <a:p>
            <a:pPr lvl="0">
              <a:buFont typeface="+mj-lt"/>
              <a:buAutoNum type="arabicPeriod"/>
            </a:pPr>
            <a:r>
              <a:rPr lang="el-GR" sz="1100" dirty="0" err="1"/>
              <a:t>Ματζουράνη</a:t>
            </a:r>
            <a:r>
              <a:rPr lang="el-GR" sz="1100" dirty="0"/>
              <a:t>, Γ.Ζ. (1974). </a:t>
            </a:r>
            <a:r>
              <a:rPr lang="el-GR" sz="1100" i="1" dirty="0"/>
              <a:t>Έλληνες εργάτες στη Γερμανία</a:t>
            </a:r>
            <a:r>
              <a:rPr lang="el-GR" sz="1100" dirty="0"/>
              <a:t>. Αθήνα: </a:t>
            </a:r>
            <a:r>
              <a:rPr lang="el-GR" sz="1100" dirty="0" err="1"/>
              <a:t>Gutenberg</a:t>
            </a:r>
            <a:r>
              <a:rPr lang="el-GR" sz="1100" dirty="0"/>
              <a:t>.</a:t>
            </a:r>
          </a:p>
          <a:p>
            <a:pPr lvl="0">
              <a:buFont typeface="+mj-lt"/>
              <a:buAutoNum type="arabicPeriod"/>
            </a:pPr>
            <a:r>
              <a:rPr lang="el-GR" sz="1100" dirty="0"/>
              <a:t>Μοσχονάς, A. (2005)</a:t>
            </a:r>
            <a:r>
              <a:rPr lang="el-GR" sz="1100" i="1" dirty="0"/>
              <a:t>. Τάξεις και στρώματα στις σύγχρονες κοινωνίες. </a:t>
            </a:r>
            <a:r>
              <a:rPr lang="el-GR" sz="1100" dirty="0"/>
              <a:t>Αθήνα: Οδυσσέας.</a:t>
            </a:r>
          </a:p>
          <a:p>
            <a:pPr lvl="0">
              <a:buFont typeface="+mj-lt"/>
              <a:buAutoNum type="arabicPeriod"/>
            </a:pPr>
            <a:r>
              <a:rPr lang="el-GR" sz="1100" dirty="0" err="1"/>
              <a:t>Μουζέλης</a:t>
            </a:r>
            <a:r>
              <a:rPr lang="el-GR" sz="1100" dirty="0"/>
              <a:t>, Ν. (1978). </a:t>
            </a:r>
            <a:r>
              <a:rPr lang="el-GR" sz="1100" i="1" dirty="0"/>
              <a:t>Νεοελληνική κοινωνία: όψεις υπανάπτυξης</a:t>
            </a:r>
            <a:r>
              <a:rPr lang="el-GR" sz="1100" dirty="0"/>
              <a:t>. Αθήνα: </a:t>
            </a:r>
            <a:r>
              <a:rPr lang="el-GR" sz="1100" dirty="0" err="1"/>
              <a:t>ΕξάνταςήΘεμέλιο</a:t>
            </a:r>
            <a:r>
              <a:rPr lang="el-GR" sz="1100" dirty="0"/>
              <a:t>.</a:t>
            </a:r>
          </a:p>
          <a:p>
            <a:pPr lvl="0">
              <a:buFont typeface="+mj-lt"/>
              <a:buAutoNum type="arabicPeriod"/>
            </a:pPr>
            <a:r>
              <a:rPr lang="el-GR" sz="1100" dirty="0" err="1"/>
              <a:t>Μουζέλης</a:t>
            </a:r>
            <a:r>
              <a:rPr lang="el-GR" sz="1100" dirty="0"/>
              <a:t>, Ν. (2009).</a:t>
            </a:r>
            <a:r>
              <a:rPr lang="el-GR" sz="1100" i="1" dirty="0"/>
              <a:t> Οργάνωση και γραφειοκρατία. </a:t>
            </a:r>
            <a:r>
              <a:rPr lang="el-GR" sz="1100" dirty="0"/>
              <a:t>Αθήνα: </a:t>
            </a:r>
            <a:r>
              <a:rPr lang="el-GR" sz="1100" dirty="0" err="1"/>
              <a:t>Σάκκουλας</a:t>
            </a:r>
            <a:r>
              <a:rPr lang="el-GR" sz="1100" dirty="0"/>
              <a:t>.</a:t>
            </a:r>
          </a:p>
          <a:p>
            <a:pPr lvl="0"/>
            <a:endParaRPr lang="el-GR" sz="2200" i="1" dirty="0"/>
          </a:p>
        </p:txBody>
      </p:sp>
    </p:spTree>
    <p:extLst>
      <p:ext uri="{BB962C8B-B14F-4D97-AF65-F5344CB8AC3E}">
        <p14:creationId xmlns:p14="http://schemas.microsoft.com/office/powerpoint/2010/main" val="10119860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1" name="Rectangle 3"/>
          <p:cNvSpPr>
            <a:spLocks noGrp="1"/>
          </p:cNvSpPr>
          <p:nvPr>
            <p:ph type="body" idx="4294967295"/>
          </p:nvPr>
        </p:nvSpPr>
        <p:spPr>
          <a:xfrm>
            <a:off x="179512" y="260648"/>
            <a:ext cx="8244408" cy="6408712"/>
          </a:xfrm>
        </p:spPr>
        <p:txBody>
          <a:bodyPr/>
          <a:lstStyle/>
          <a:p>
            <a:pPr lvl="0">
              <a:buFont typeface="+mj-lt"/>
              <a:buAutoNum type="arabicPeriod"/>
            </a:pPr>
            <a:r>
              <a:rPr lang="el-GR" sz="1100" dirty="0" err="1"/>
              <a:t>Μουσούρου</a:t>
            </a:r>
            <a:r>
              <a:rPr lang="el-GR" sz="1100" dirty="0"/>
              <a:t>, Λ.Μ. (2003). </a:t>
            </a:r>
            <a:r>
              <a:rPr lang="el-GR" sz="1100" i="1" dirty="0"/>
              <a:t>Κοινωνιολογία της Σύγχρονης Οικογένειας</a:t>
            </a:r>
            <a:r>
              <a:rPr lang="el-GR" sz="1100" dirty="0"/>
              <a:t>. Αθήνα: </a:t>
            </a:r>
            <a:r>
              <a:rPr lang="el-GR" sz="1100" dirty="0" err="1"/>
              <a:t>Gutenberg</a:t>
            </a:r>
            <a:r>
              <a:rPr lang="el-GR" sz="1100" dirty="0"/>
              <a:t>.</a:t>
            </a:r>
          </a:p>
          <a:p>
            <a:pPr lvl="0">
              <a:buFont typeface="+mj-lt"/>
              <a:buAutoNum type="arabicPeriod"/>
            </a:pPr>
            <a:r>
              <a:rPr lang="el-GR" sz="1100" dirty="0" err="1"/>
              <a:t>Μπάλιας</a:t>
            </a:r>
            <a:r>
              <a:rPr lang="el-GR" sz="1100" dirty="0"/>
              <a:t>, Ε. (2000). Δημοκρατία και Δίκαιο: </a:t>
            </a:r>
            <a:r>
              <a:rPr lang="el-GR" sz="1100" dirty="0" err="1"/>
              <a:t>Ανομικά</a:t>
            </a:r>
            <a:r>
              <a:rPr lang="el-GR" sz="1100" dirty="0"/>
              <a:t> φαινόμενα και εξουσιαστικές πρακτικές στον ελληνικό δημόσιο χώρο</a:t>
            </a:r>
            <a:r>
              <a:rPr lang="el-GR" sz="1100" i="1" dirty="0"/>
              <a:t>. Στο Δομές και σχέσεις εξουσίας στη σημερινή Ελλάδα</a:t>
            </a:r>
            <a:r>
              <a:rPr lang="el-GR" sz="1100" dirty="0"/>
              <a:t>. Αθήνα: Ίδρυμα Σάκη </a:t>
            </a:r>
            <a:r>
              <a:rPr lang="el-GR" sz="1100" dirty="0" err="1"/>
              <a:t>Καράγιωργα</a:t>
            </a:r>
            <a:r>
              <a:rPr lang="el-GR" sz="1100" dirty="0"/>
              <a:t>.</a:t>
            </a:r>
          </a:p>
          <a:p>
            <a:pPr lvl="0">
              <a:buFont typeface="+mj-lt"/>
              <a:buAutoNum type="arabicPeriod"/>
            </a:pPr>
            <a:r>
              <a:rPr lang="el-GR" sz="1100" dirty="0" err="1"/>
              <a:t>Μπόση</a:t>
            </a:r>
            <a:r>
              <a:rPr lang="el-GR" sz="1100" dirty="0"/>
              <a:t>, Μ. (1996). </a:t>
            </a:r>
            <a:r>
              <a:rPr lang="el-GR" sz="1100" i="1" dirty="0"/>
              <a:t>Ελλάδα και τρομοκρατία</a:t>
            </a:r>
            <a:r>
              <a:rPr lang="el-GR" sz="1100" dirty="0"/>
              <a:t>. Κομοτηνή: </a:t>
            </a:r>
            <a:r>
              <a:rPr lang="el-GR" sz="1100" dirty="0" err="1"/>
              <a:t>Σάκκουλας</a:t>
            </a:r>
            <a:r>
              <a:rPr lang="el-GR" sz="1100" dirty="0"/>
              <a:t>.</a:t>
            </a:r>
          </a:p>
          <a:p>
            <a:pPr lvl="0">
              <a:buFont typeface="+mj-lt"/>
              <a:buAutoNum type="arabicPeriod"/>
            </a:pPr>
            <a:r>
              <a:rPr lang="el-GR" sz="1100" dirty="0" err="1"/>
              <a:t>Νούτσος</a:t>
            </a:r>
            <a:r>
              <a:rPr lang="el-GR" sz="1100" dirty="0"/>
              <a:t>, X. (1979).</a:t>
            </a:r>
            <a:r>
              <a:rPr lang="el-GR" sz="1100" i="1" dirty="0"/>
              <a:t> Προγράμματα μέσης εκπαίδευσης και κοινωνικός έλεγχος (1931-1973). </a:t>
            </a:r>
            <a:r>
              <a:rPr lang="el-GR" sz="1100" dirty="0" err="1"/>
              <a:t>Aθήνα</a:t>
            </a:r>
            <a:r>
              <a:rPr lang="el-GR" sz="1100" dirty="0"/>
              <a:t>: Θεμέλιο.</a:t>
            </a:r>
          </a:p>
          <a:p>
            <a:pPr lvl="0">
              <a:buFont typeface="+mj-lt"/>
              <a:buAutoNum type="arabicPeriod"/>
            </a:pPr>
            <a:r>
              <a:rPr lang="el-GR" sz="1100" dirty="0"/>
              <a:t>Πανούσης, Γ. (1987). </a:t>
            </a:r>
            <a:r>
              <a:rPr lang="el-GR" sz="1100" i="1" dirty="0"/>
              <a:t>Θεμελιώδη Ζητήματα Εγκληματολογίας</a:t>
            </a:r>
            <a:r>
              <a:rPr lang="el-GR" sz="1100" dirty="0"/>
              <a:t>. Αθήνα: </a:t>
            </a:r>
            <a:r>
              <a:rPr lang="el-GR" sz="1100" dirty="0" err="1"/>
              <a:t>Σάκκουλας</a:t>
            </a:r>
            <a:r>
              <a:rPr lang="el-GR" sz="1100" dirty="0"/>
              <a:t>.</a:t>
            </a:r>
          </a:p>
          <a:p>
            <a:pPr lvl="0">
              <a:buFont typeface="+mj-lt"/>
              <a:buAutoNum type="arabicPeriod"/>
            </a:pPr>
            <a:r>
              <a:rPr lang="el-GR" sz="1100" dirty="0"/>
              <a:t>Παπαδημητρίου, Ζ. (2000). </a:t>
            </a:r>
            <a:r>
              <a:rPr lang="el-GR" sz="1100" i="1" dirty="0"/>
              <a:t>Ευρωπαϊκός Ρατσισμός</a:t>
            </a:r>
            <a:r>
              <a:rPr lang="el-GR" sz="1100" dirty="0"/>
              <a:t>. Αθήνα: Ελληνικά Γράμματα.</a:t>
            </a:r>
          </a:p>
          <a:p>
            <a:pPr lvl="0">
              <a:buFont typeface="+mj-lt"/>
              <a:buAutoNum type="arabicPeriod"/>
            </a:pPr>
            <a:r>
              <a:rPr lang="el-GR" sz="1100" dirty="0" err="1"/>
              <a:t>Παπαταξιάρχης</a:t>
            </a:r>
            <a:r>
              <a:rPr lang="el-GR" sz="1100" dirty="0"/>
              <a:t>, Ε. &amp; </a:t>
            </a:r>
            <a:r>
              <a:rPr lang="el-GR" sz="1100" dirty="0" err="1"/>
              <a:t>Παραδέλλης</a:t>
            </a:r>
            <a:r>
              <a:rPr lang="el-GR" sz="1100" dirty="0"/>
              <a:t>, Θ. (</a:t>
            </a:r>
            <a:r>
              <a:rPr lang="el-GR" sz="1100" dirty="0" err="1"/>
              <a:t>επιμ</a:t>
            </a:r>
            <a:r>
              <a:rPr lang="el-GR" sz="1100" dirty="0"/>
              <a:t>.) (1992). </a:t>
            </a:r>
            <a:r>
              <a:rPr lang="el-GR" sz="1100" i="1" dirty="0"/>
              <a:t>Ταυτότητες και φύλο στη σύγχρονη Ελλάδα</a:t>
            </a:r>
            <a:r>
              <a:rPr lang="el-GR" sz="1100" dirty="0"/>
              <a:t>. Αθήνα: Καστανιώτης.</a:t>
            </a:r>
          </a:p>
          <a:p>
            <a:pPr lvl="0">
              <a:buFont typeface="+mj-lt"/>
              <a:buAutoNum type="arabicPeriod"/>
            </a:pPr>
            <a:r>
              <a:rPr lang="el-GR" sz="1100" dirty="0"/>
              <a:t>Παυλίδης, Π. (2012). </a:t>
            </a:r>
            <a:r>
              <a:rPr lang="el-GR" sz="1100" i="1" dirty="0"/>
              <a:t>Η γνώση στη διαλεκτική της κοινωνικής εξέλιξης</a:t>
            </a:r>
            <a:r>
              <a:rPr lang="el-GR" sz="1100" dirty="0"/>
              <a:t>. Θεσσαλονίκη: Επίκεντρο.</a:t>
            </a:r>
          </a:p>
          <a:p>
            <a:pPr lvl="0">
              <a:buFont typeface="+mj-lt"/>
              <a:buAutoNum type="arabicPeriod"/>
            </a:pPr>
            <a:r>
              <a:rPr lang="el-GR" sz="1100" dirty="0" err="1"/>
              <a:t>Πετμεζίδου</a:t>
            </a:r>
            <a:r>
              <a:rPr lang="el-GR" sz="1100" dirty="0"/>
              <a:t>, Μ. (2003). Σύγχρονες θεωρητικές διαμάχες και νέες συνθέσεις.</a:t>
            </a:r>
            <a:r>
              <a:rPr lang="el-GR" sz="1100" i="1" dirty="0"/>
              <a:t> Στο Σύγχρονη κοινωνιολογική θεωρία</a:t>
            </a:r>
            <a:r>
              <a:rPr lang="el-GR" sz="1100" dirty="0"/>
              <a:t>. Ηράκλειο: Πανεπιστημιακές Εκδόσεις Κρήτης.</a:t>
            </a:r>
          </a:p>
          <a:p>
            <a:pPr lvl="0">
              <a:buFont typeface="+mj-lt"/>
              <a:buAutoNum type="arabicPeriod"/>
            </a:pPr>
            <a:r>
              <a:rPr lang="el-GR" sz="1100" dirty="0" err="1"/>
              <a:t>Πετμεζίδου</a:t>
            </a:r>
            <a:r>
              <a:rPr lang="el-GR" sz="1100" dirty="0"/>
              <a:t>-</a:t>
            </a:r>
            <a:r>
              <a:rPr lang="el-GR" sz="1100" dirty="0" err="1"/>
              <a:t>Τσουλουβή</a:t>
            </a:r>
            <a:r>
              <a:rPr lang="el-GR" sz="1100" dirty="0"/>
              <a:t>, Μ. (1987).</a:t>
            </a:r>
            <a:r>
              <a:rPr lang="el-GR" sz="1100" i="1" dirty="0"/>
              <a:t> Κοινωνικές τάξεις και μηχανισμοί κοινωνικής αναπαραγωγής. </a:t>
            </a:r>
            <a:r>
              <a:rPr lang="el-GR" sz="1100" dirty="0"/>
              <a:t>Αθήνα: Εξάντας.</a:t>
            </a:r>
          </a:p>
          <a:p>
            <a:pPr lvl="0">
              <a:buFont typeface="+mj-lt"/>
              <a:buAutoNum type="arabicPeriod"/>
            </a:pPr>
            <a:r>
              <a:rPr lang="el-GR" sz="1100" dirty="0" err="1"/>
              <a:t>Σενελλάρ</a:t>
            </a:r>
            <a:r>
              <a:rPr lang="el-GR" sz="1100" dirty="0"/>
              <a:t>, Μ. (1997). </a:t>
            </a:r>
            <a:r>
              <a:rPr lang="el-GR" sz="1100" i="1" dirty="0"/>
              <a:t>Η τέχνη του κυβερνάν</a:t>
            </a:r>
            <a:r>
              <a:rPr lang="el-GR" sz="1100" dirty="0"/>
              <a:t>. Αθήνα: Καστανιώτης.</a:t>
            </a:r>
          </a:p>
          <a:p>
            <a:pPr lvl="0">
              <a:buFont typeface="+mj-lt"/>
              <a:buAutoNum type="arabicPeriod"/>
            </a:pPr>
            <a:r>
              <a:rPr lang="el-GR" sz="1100" dirty="0"/>
              <a:t>Σταμάτης, Κ. (2005). </a:t>
            </a:r>
            <a:r>
              <a:rPr lang="el-GR" sz="1100" i="1" dirty="0"/>
              <a:t>Η αβέβαιη «κοινωνία της γνώσης»</a:t>
            </a:r>
            <a:r>
              <a:rPr lang="el-GR" sz="1100" dirty="0"/>
              <a:t>. Αθήνα: Σαββάλας.</a:t>
            </a:r>
          </a:p>
          <a:p>
            <a:pPr lvl="0">
              <a:buFont typeface="+mj-lt"/>
              <a:buAutoNum type="arabicPeriod"/>
            </a:pPr>
            <a:r>
              <a:rPr lang="el-GR" sz="1100" dirty="0" err="1"/>
              <a:t>Τάτσης</a:t>
            </a:r>
            <a:r>
              <a:rPr lang="el-GR" sz="1100" i="1" dirty="0"/>
              <a:t>,</a:t>
            </a:r>
            <a:r>
              <a:rPr lang="el-GR" sz="1100" dirty="0"/>
              <a:t> Ν.</a:t>
            </a:r>
            <a:r>
              <a:rPr lang="el-GR" sz="1100" i="1" dirty="0"/>
              <a:t> </a:t>
            </a:r>
            <a:r>
              <a:rPr lang="el-GR" sz="1100" dirty="0"/>
              <a:t>(1981). </a:t>
            </a:r>
            <a:r>
              <a:rPr lang="el-GR" sz="1100" i="1" dirty="0"/>
              <a:t>Κοινωνιολογία. Κοινωνική οργάνωση και πολιτισμικές διεργα­σίες,</a:t>
            </a:r>
            <a:r>
              <a:rPr lang="el-GR" sz="1100" dirty="0"/>
              <a:t> </a:t>
            </a:r>
            <a:r>
              <a:rPr lang="el-GR" sz="1100" dirty="0" err="1"/>
              <a:t>τόμ</a:t>
            </a:r>
            <a:r>
              <a:rPr lang="el-GR" sz="1100" dirty="0"/>
              <a:t> 2. Αθήνα: </a:t>
            </a:r>
            <a:r>
              <a:rPr lang="el-GR" sz="1100" dirty="0" err="1"/>
              <a:t>εκδ</a:t>
            </a:r>
            <a:r>
              <a:rPr lang="el-GR" sz="1100" dirty="0"/>
              <a:t>. </a:t>
            </a:r>
            <a:r>
              <a:rPr lang="el-GR" sz="1100" dirty="0" err="1"/>
              <a:t>συγγρ</a:t>
            </a:r>
            <a:r>
              <a:rPr lang="el-GR" sz="1100" dirty="0"/>
              <a:t>.</a:t>
            </a:r>
          </a:p>
          <a:p>
            <a:pPr lvl="0">
              <a:buFont typeface="+mj-lt"/>
              <a:buAutoNum type="arabicPeriod"/>
            </a:pPr>
            <a:r>
              <a:rPr lang="el-GR" sz="1100" dirty="0" err="1"/>
              <a:t>Τάτσης</a:t>
            </a:r>
            <a:r>
              <a:rPr lang="el-GR" sz="1100" i="1" dirty="0"/>
              <a:t>,</a:t>
            </a:r>
            <a:r>
              <a:rPr lang="el-GR" sz="1100" dirty="0"/>
              <a:t> Ν.</a:t>
            </a:r>
            <a:r>
              <a:rPr lang="el-GR" sz="1100" i="1" dirty="0"/>
              <a:t> </a:t>
            </a:r>
            <a:r>
              <a:rPr lang="el-GR" sz="1100" dirty="0"/>
              <a:t>(1986). </a:t>
            </a:r>
            <a:r>
              <a:rPr lang="el-GR" sz="1100" i="1" dirty="0"/>
              <a:t>Η διδασκαλία της κοινωνιολογικής θεωρίας.</a:t>
            </a:r>
            <a:r>
              <a:rPr lang="el-GR" sz="1100" dirty="0"/>
              <a:t> Αθήνα: </a:t>
            </a:r>
            <a:r>
              <a:rPr lang="el-GR" sz="1100" dirty="0" err="1"/>
              <a:t>Gutenberg</a:t>
            </a:r>
            <a:r>
              <a:rPr lang="el-GR" sz="1100" dirty="0"/>
              <a:t>.</a:t>
            </a:r>
          </a:p>
          <a:p>
            <a:pPr lvl="0">
              <a:buFont typeface="+mj-lt"/>
              <a:buAutoNum type="arabicPeriod"/>
            </a:pPr>
            <a:r>
              <a:rPr lang="el-GR" sz="1100" dirty="0" err="1"/>
              <a:t>Τάτσης</a:t>
            </a:r>
            <a:r>
              <a:rPr lang="el-GR" sz="1100" dirty="0"/>
              <a:t>, Ν. (1997</a:t>
            </a:r>
            <a:r>
              <a:rPr lang="el-GR" sz="1100" baseline="30000" dirty="0"/>
              <a:t>5</a:t>
            </a:r>
            <a:r>
              <a:rPr lang="el-GR" sz="1100" dirty="0"/>
              <a:t>). </a:t>
            </a:r>
            <a:r>
              <a:rPr lang="el-GR" sz="1100" i="1" dirty="0"/>
              <a:t>Κοινωνιολογία. Ιστορική εισαγωγή και θεωρητικές θεμελιώσεις</a:t>
            </a:r>
            <a:r>
              <a:rPr lang="el-GR" sz="1100" dirty="0"/>
              <a:t>, τοµ. Α΄ και Β΄. Αθήνα: Οδυσσέας.</a:t>
            </a:r>
          </a:p>
          <a:p>
            <a:pPr lvl="0">
              <a:buFont typeface="+mj-lt"/>
              <a:buAutoNum type="arabicPeriod"/>
            </a:pPr>
            <a:r>
              <a:rPr lang="el-GR" sz="1100" dirty="0" err="1"/>
              <a:t>Τάτσης</a:t>
            </a:r>
            <a:r>
              <a:rPr lang="el-GR" sz="1100" dirty="0"/>
              <a:t>, Ν. (1999).</a:t>
            </a:r>
            <a:r>
              <a:rPr lang="el-GR" sz="1100" i="1" dirty="0"/>
              <a:t> Κλασσικές έρευνες των κοινωνικών επιστημών. </a:t>
            </a:r>
            <a:r>
              <a:rPr lang="el-GR" sz="1100" dirty="0"/>
              <a:t>Αθήνα: Οδυσσέας.</a:t>
            </a:r>
          </a:p>
          <a:p>
            <a:pPr lvl="0">
              <a:buFont typeface="+mj-lt"/>
              <a:buAutoNum type="arabicPeriod"/>
            </a:pPr>
            <a:r>
              <a:rPr lang="el-GR" sz="1100" dirty="0" err="1"/>
              <a:t>Τάτσης</a:t>
            </a:r>
            <a:r>
              <a:rPr lang="el-GR" sz="1100" i="1" dirty="0"/>
              <a:t>,</a:t>
            </a:r>
            <a:r>
              <a:rPr lang="el-GR" sz="1100" dirty="0"/>
              <a:t> Ν.</a:t>
            </a:r>
            <a:r>
              <a:rPr lang="el-GR" sz="1100" i="1" dirty="0"/>
              <a:t> </a:t>
            </a:r>
            <a:r>
              <a:rPr lang="el-GR" sz="1100" dirty="0"/>
              <a:t>(2004). </a:t>
            </a:r>
            <a:r>
              <a:rPr lang="el-GR" sz="1100" i="1" dirty="0" err="1"/>
              <a:t>Νεωτερικότητα</a:t>
            </a:r>
            <a:r>
              <a:rPr lang="el-GR" sz="1100" i="1" dirty="0"/>
              <a:t> και κοινωνική αλλαγή: Κοινωνιολογικές προσεγγίσεις</a:t>
            </a:r>
            <a:r>
              <a:rPr lang="el-GR" sz="1100" dirty="0"/>
              <a:t>. Αθήνα: Νήσος. </a:t>
            </a:r>
          </a:p>
          <a:p>
            <a:pPr lvl="0">
              <a:buFont typeface="+mj-lt"/>
              <a:buAutoNum type="arabicPeriod"/>
            </a:pPr>
            <a:r>
              <a:rPr lang="el-GR" sz="1100" dirty="0"/>
              <a:t>Τσαούσης, Δ. (1989). </a:t>
            </a:r>
            <a:r>
              <a:rPr lang="el-GR" sz="1100" i="1" dirty="0"/>
              <a:t>Χρηστικό Λεξικό Κοινωνιολογίας</a:t>
            </a:r>
            <a:r>
              <a:rPr lang="el-GR" sz="1100" dirty="0"/>
              <a:t>. Αθήνα: </a:t>
            </a:r>
            <a:r>
              <a:rPr lang="el-GR" sz="1100" dirty="0" err="1"/>
              <a:t>Gutenberg</a:t>
            </a:r>
            <a:r>
              <a:rPr lang="el-GR" sz="1100" dirty="0"/>
              <a:t>.</a:t>
            </a:r>
          </a:p>
          <a:p>
            <a:pPr lvl="0">
              <a:buFont typeface="+mj-lt"/>
              <a:buAutoNum type="arabicPeriod"/>
            </a:pPr>
            <a:r>
              <a:rPr lang="el-GR" sz="1100" dirty="0"/>
              <a:t>Τσαούσης, Δ. (2001). </a:t>
            </a:r>
            <a:r>
              <a:rPr lang="el-GR" sz="1100" i="1" dirty="0"/>
              <a:t>Η κοινωνία µας. Οργάνωση, λειτουργία, </a:t>
            </a:r>
            <a:r>
              <a:rPr lang="el-GR" sz="1100" i="1" dirty="0" err="1"/>
              <a:t>δυναµική</a:t>
            </a:r>
            <a:r>
              <a:rPr lang="el-GR" sz="1100" dirty="0"/>
              <a:t>. Αθήνα: </a:t>
            </a:r>
            <a:r>
              <a:rPr lang="el-GR" sz="1100" dirty="0" err="1"/>
              <a:t>Gutenberg</a:t>
            </a:r>
            <a:r>
              <a:rPr lang="el-GR" sz="1100" dirty="0"/>
              <a:t>.</a:t>
            </a:r>
          </a:p>
          <a:p>
            <a:pPr lvl="0">
              <a:buFont typeface="+mj-lt"/>
              <a:buAutoNum type="arabicPeriod"/>
            </a:pPr>
            <a:r>
              <a:rPr lang="el-GR" sz="1100" dirty="0"/>
              <a:t>Τσαούσης, Δ. (2001</a:t>
            </a:r>
            <a:r>
              <a:rPr lang="el-GR" sz="1100" baseline="30000" dirty="0"/>
              <a:t>15</a:t>
            </a:r>
            <a:r>
              <a:rPr lang="el-GR" sz="1100" dirty="0"/>
              <a:t>). </a:t>
            </a:r>
            <a:r>
              <a:rPr lang="el-GR" sz="1100" i="1" dirty="0"/>
              <a:t>Η Κοινωνία του Ανθρώπου</a:t>
            </a:r>
            <a:r>
              <a:rPr lang="el-GR" sz="1100" dirty="0"/>
              <a:t>. </a:t>
            </a:r>
            <a:r>
              <a:rPr lang="el-GR" sz="1100" i="1" dirty="0"/>
              <a:t>Εισαγωγή στην</a:t>
            </a:r>
            <a:r>
              <a:rPr lang="el-GR" sz="1100" dirty="0"/>
              <a:t> </a:t>
            </a:r>
            <a:r>
              <a:rPr lang="el-GR" sz="1100" i="1" dirty="0"/>
              <a:t>Κοινωνιολογία</a:t>
            </a:r>
            <a:r>
              <a:rPr lang="el-GR" sz="1100" dirty="0"/>
              <a:t>. Αθήνα: </a:t>
            </a:r>
            <a:r>
              <a:rPr lang="el-GR" sz="1100" dirty="0" err="1"/>
              <a:t>Gutenberg</a:t>
            </a:r>
            <a:r>
              <a:rPr lang="el-GR" sz="1100" dirty="0"/>
              <a:t>.</a:t>
            </a:r>
          </a:p>
          <a:p>
            <a:pPr lvl="0">
              <a:buFont typeface="+mj-lt"/>
              <a:buAutoNum type="arabicPeriod"/>
            </a:pPr>
            <a:r>
              <a:rPr lang="el-GR" sz="1100" dirty="0"/>
              <a:t>Τσόμσκι, Ν. &amp; </a:t>
            </a:r>
            <a:r>
              <a:rPr lang="el-GR" sz="1100" dirty="0" err="1"/>
              <a:t>Χίτσενς</a:t>
            </a:r>
            <a:r>
              <a:rPr lang="el-GR" sz="1100" dirty="0"/>
              <a:t>, Κ. (2002). </a:t>
            </a:r>
            <a:r>
              <a:rPr lang="el-GR" sz="1100" i="1" dirty="0"/>
              <a:t>Η μεγάλη διαμάχη: παγκοσμιοποίηση, τρομοκρατία και αριστερά</a:t>
            </a:r>
            <a:r>
              <a:rPr lang="el-GR" sz="1100" dirty="0"/>
              <a:t>. Πειραιάς: Ελάτη-Βιβλία.</a:t>
            </a:r>
          </a:p>
          <a:p>
            <a:pPr lvl="0">
              <a:buFont typeface="+mj-lt"/>
              <a:buAutoNum type="arabicPeriod"/>
            </a:pPr>
            <a:r>
              <a:rPr lang="el-GR" sz="1100" dirty="0"/>
              <a:t>Τσουκαλάς, Κ. (1998). </a:t>
            </a:r>
            <a:r>
              <a:rPr lang="el-GR" sz="1100" i="1" dirty="0"/>
              <a:t>«Μπροστά στο ρατσισμό του σήμερα» στο Έξι κείμενα για το ρατσισμό</a:t>
            </a:r>
            <a:r>
              <a:rPr lang="el-GR" sz="1100" dirty="0"/>
              <a:t>. Αθήνα: Παρασκήνιο, Κίνηση Πολιτών κατά του Ρατσισμού.</a:t>
            </a:r>
          </a:p>
          <a:p>
            <a:pPr lvl="0">
              <a:buFont typeface="+mj-lt"/>
              <a:buAutoNum type="arabicPeriod"/>
            </a:pPr>
            <a:r>
              <a:rPr lang="el-GR" sz="1100" dirty="0" err="1"/>
              <a:t>Φαρσεδάκης</a:t>
            </a:r>
            <a:r>
              <a:rPr lang="el-GR" sz="1100" dirty="0"/>
              <a:t>, </a:t>
            </a:r>
            <a:r>
              <a:rPr lang="el-GR" sz="1100" dirty="0" err="1"/>
              <a:t>Ιακ</a:t>
            </a:r>
            <a:r>
              <a:rPr lang="el-GR" sz="1100" dirty="0"/>
              <a:t>. (1996). </a:t>
            </a:r>
            <a:r>
              <a:rPr lang="el-GR" sz="1100" i="1" dirty="0"/>
              <a:t>Στοιχεία εγκληματολογίας</a:t>
            </a:r>
            <a:r>
              <a:rPr lang="el-GR" sz="1100" dirty="0"/>
              <a:t>. Αθήνα: Νομική Βιβλιοθήκη.</a:t>
            </a:r>
          </a:p>
          <a:p>
            <a:pPr lvl="0">
              <a:buFont typeface="+mj-lt"/>
              <a:buAutoNum type="arabicPeriod"/>
            </a:pPr>
            <a:r>
              <a:rPr lang="el-GR" sz="1100" dirty="0"/>
              <a:t>Φίλιας, Β. (1974). </a:t>
            </a:r>
            <a:r>
              <a:rPr lang="el-GR" sz="1100" i="1" dirty="0"/>
              <a:t>Προβλήματα κοινωνικού Μετασχηματισμού</a:t>
            </a:r>
            <a:r>
              <a:rPr lang="el-GR" sz="1100" dirty="0"/>
              <a:t>. Αθήνα: </a:t>
            </a:r>
            <a:r>
              <a:rPr lang="el-GR" sz="1100" dirty="0" err="1"/>
              <a:t>Παπαζήσης</a:t>
            </a:r>
            <a:r>
              <a:rPr lang="el-GR" sz="1100" dirty="0"/>
              <a:t>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1" name="Rectangle 3"/>
          <p:cNvSpPr>
            <a:spLocks noGrp="1"/>
          </p:cNvSpPr>
          <p:nvPr>
            <p:ph type="body" idx="4294967295"/>
          </p:nvPr>
        </p:nvSpPr>
        <p:spPr>
          <a:xfrm>
            <a:off x="179512" y="260648"/>
            <a:ext cx="8244408" cy="6408712"/>
          </a:xfrm>
        </p:spPr>
        <p:txBody>
          <a:bodyPr/>
          <a:lstStyle/>
          <a:p>
            <a:pPr lvl="0">
              <a:buFont typeface="+mj-lt"/>
              <a:buAutoNum type="arabicPeriod"/>
            </a:pPr>
            <a:r>
              <a:rPr lang="el-GR" sz="1100" dirty="0"/>
              <a:t>Φίλιας, Β. (1976). </a:t>
            </a:r>
            <a:r>
              <a:rPr lang="el-GR" sz="1100" i="1" dirty="0"/>
              <a:t>Δοκίμια Κοινωνιολογίας. </a:t>
            </a:r>
            <a:r>
              <a:rPr lang="el-GR" sz="1100" dirty="0"/>
              <a:t>Αθήνα: </a:t>
            </a:r>
            <a:r>
              <a:rPr lang="el-GR" sz="1100" dirty="0" err="1"/>
              <a:t>Μπουκουμάνης</a:t>
            </a:r>
            <a:r>
              <a:rPr lang="el-GR" sz="1100" dirty="0"/>
              <a:t>.</a:t>
            </a:r>
          </a:p>
          <a:p>
            <a:pPr lvl="0">
              <a:buFont typeface="+mj-lt"/>
              <a:buAutoNum type="arabicPeriod"/>
            </a:pPr>
            <a:r>
              <a:rPr lang="el-GR" sz="1100" dirty="0"/>
              <a:t>Φίλιας, Β. (1978). </a:t>
            </a:r>
            <a:r>
              <a:rPr lang="el-GR" sz="1100" i="1" dirty="0"/>
              <a:t>Κοινωνικά Συστήματα</a:t>
            </a:r>
            <a:r>
              <a:rPr lang="el-GR" sz="1100" dirty="0"/>
              <a:t>. Αθήνα: Νέα Σύνορα.</a:t>
            </a:r>
          </a:p>
          <a:p>
            <a:pPr lvl="0">
              <a:buFont typeface="+mj-lt"/>
              <a:buAutoNum type="arabicPeriod"/>
            </a:pPr>
            <a:r>
              <a:rPr lang="el-GR" sz="1100" dirty="0"/>
              <a:t>Φίλιας, Β. (1987</a:t>
            </a:r>
            <a:r>
              <a:rPr lang="el-GR" sz="1100" baseline="30000" dirty="0"/>
              <a:t>6</a:t>
            </a:r>
            <a:r>
              <a:rPr lang="el-GR" sz="1100" dirty="0"/>
              <a:t>). </a:t>
            </a:r>
            <a:r>
              <a:rPr lang="el-GR" sz="1100" i="1" dirty="0"/>
              <a:t>Κοινωνιολογικές προσεγγίσεις. </a:t>
            </a:r>
            <a:r>
              <a:rPr lang="el-GR" sz="1100" dirty="0"/>
              <a:t>Αθήνα: Σύγχρονη εποχή.</a:t>
            </a:r>
          </a:p>
          <a:p>
            <a:pPr lvl="0">
              <a:buFont typeface="+mj-lt"/>
              <a:buAutoNum type="arabicPeriod"/>
            </a:pPr>
            <a:r>
              <a:rPr lang="en-US" sz="1100" dirty="0" err="1"/>
              <a:t>Φίλι</a:t>
            </a:r>
            <a:r>
              <a:rPr lang="en-US" sz="1100" dirty="0"/>
              <a:t>ας</a:t>
            </a:r>
            <a:r>
              <a:rPr lang="el-GR" sz="1100" dirty="0"/>
              <a:t>, Β. (1991). </a:t>
            </a:r>
            <a:r>
              <a:rPr lang="el-GR" sz="1100" i="1" dirty="0"/>
              <a:t>Δεκατέσσερα δοκίμια Κοινωνιολογίας. </a:t>
            </a:r>
            <a:r>
              <a:rPr lang="el-GR" sz="1100" dirty="0"/>
              <a:t>Αθήνα: </a:t>
            </a:r>
            <a:r>
              <a:rPr lang="el-GR" sz="1100" dirty="0" err="1"/>
              <a:t>Μπουκουμάνης</a:t>
            </a:r>
            <a:r>
              <a:rPr lang="el-GR" sz="1100" dirty="0"/>
              <a:t>.</a:t>
            </a:r>
          </a:p>
          <a:p>
            <a:pPr lvl="0">
              <a:buFont typeface="+mj-lt"/>
              <a:buAutoNum type="arabicPeriod"/>
            </a:pPr>
            <a:r>
              <a:rPr lang="el-GR" sz="1100" dirty="0"/>
              <a:t>Φουκώ, </a:t>
            </a:r>
            <a:r>
              <a:rPr lang="en-US" sz="1100" dirty="0"/>
              <a:t>M</a:t>
            </a:r>
            <a:r>
              <a:rPr lang="el-GR" sz="1100" dirty="0"/>
              <a:t>.</a:t>
            </a:r>
            <a:r>
              <a:rPr lang="el-GR" sz="1100" i="1" dirty="0"/>
              <a:t> (</a:t>
            </a:r>
            <a:r>
              <a:rPr lang="el-GR" sz="1100" i="1" dirty="0" err="1"/>
              <a:t>χ.χ</a:t>
            </a:r>
            <a:r>
              <a:rPr lang="el-GR" sz="1100" i="1" dirty="0"/>
              <a:t>.). Επιτήρηση και τιμωρία. </a:t>
            </a:r>
            <a:r>
              <a:rPr lang="en-US" sz="1100" i="1" dirty="0"/>
              <a:t>H</a:t>
            </a:r>
            <a:r>
              <a:rPr lang="el-GR" sz="1100" i="1" dirty="0"/>
              <a:t> γέννηση της φυλακής. </a:t>
            </a:r>
            <a:r>
              <a:rPr lang="en-US" sz="1100" dirty="0"/>
              <a:t>A</a:t>
            </a:r>
            <a:r>
              <a:rPr lang="el-GR" sz="1100" dirty="0" err="1"/>
              <a:t>θήνα</a:t>
            </a:r>
            <a:r>
              <a:rPr lang="el-GR" sz="1100" dirty="0"/>
              <a:t>: </a:t>
            </a:r>
            <a:r>
              <a:rPr lang="el-GR" sz="1100" dirty="0" err="1"/>
              <a:t>Ράππα</a:t>
            </a:r>
            <a:r>
              <a:rPr lang="el-GR" sz="1100" dirty="0"/>
              <a:t>.</a:t>
            </a:r>
          </a:p>
          <a:p>
            <a:pPr lvl="0">
              <a:buFont typeface="+mj-lt"/>
              <a:buAutoNum type="arabicPeriod"/>
            </a:pPr>
            <a:r>
              <a:rPr lang="el-GR" sz="1100" dirty="0" err="1"/>
              <a:t>Χαϊντενραϊχ</a:t>
            </a:r>
            <a:r>
              <a:rPr lang="el-GR" sz="1100" dirty="0"/>
              <a:t>, Ε., </a:t>
            </a:r>
            <a:r>
              <a:rPr lang="el-GR" sz="1100" dirty="0" err="1"/>
              <a:t>Χτούρης</a:t>
            </a:r>
            <a:r>
              <a:rPr lang="el-GR" sz="1100" dirty="0"/>
              <a:t>, Σ., </a:t>
            </a:r>
            <a:r>
              <a:rPr lang="el-GR" sz="1100" dirty="0" err="1"/>
              <a:t>Ίψεν</a:t>
            </a:r>
            <a:r>
              <a:rPr lang="el-GR" sz="1100" dirty="0"/>
              <a:t>, Ντ. (2007).</a:t>
            </a:r>
            <a:r>
              <a:rPr lang="el-GR" sz="1100" i="1" dirty="0"/>
              <a:t> Αθήνα. Η κοινωνική δημιουργία μιας μεσογειακής μητρόπολης. </a:t>
            </a:r>
            <a:r>
              <a:rPr lang="el-GR" sz="1100" dirty="0"/>
              <a:t>Αθήνα: Κριτική.</a:t>
            </a:r>
          </a:p>
          <a:p>
            <a:pPr lvl="0">
              <a:buFont typeface="+mj-lt"/>
              <a:buAutoNum type="arabicPeriod"/>
            </a:pPr>
            <a:r>
              <a:rPr lang="el-GR" sz="1100" dirty="0"/>
              <a:t>Χατζή, Δ. (1979). </a:t>
            </a:r>
            <a:r>
              <a:rPr lang="el-GR" sz="1100" i="1" dirty="0"/>
              <a:t>Ανυπεράσπιστοι</a:t>
            </a:r>
            <a:r>
              <a:rPr lang="el-GR" sz="1100" dirty="0"/>
              <a:t>. Αθήνα: Καστανιώτης.</a:t>
            </a:r>
          </a:p>
          <a:p>
            <a:pPr lvl="0">
              <a:buFont typeface="+mj-lt"/>
              <a:buAutoNum type="arabicPeriod"/>
            </a:pPr>
            <a:r>
              <a:rPr lang="el-GR" sz="1100" dirty="0" err="1"/>
              <a:t>Ψημμένος</a:t>
            </a:r>
            <a:r>
              <a:rPr lang="el-GR" sz="1100" dirty="0"/>
              <a:t>, I. (1999). </a:t>
            </a:r>
            <a:r>
              <a:rPr lang="el-GR" sz="1100" i="1" dirty="0"/>
              <a:t>Μετανάστευση και εργασία στην Ευρώπη: Η δημιουργία νέων κοινωνικών χώρων</a:t>
            </a:r>
            <a:r>
              <a:rPr lang="el-GR" sz="1100" dirty="0"/>
              <a:t>. Αθήνα: Κέντρο Διαπολιτισμικής Αγωγής, Εθνικό και Καποδιστριακό Πανεπιστήμιο Αθηνών.</a:t>
            </a:r>
          </a:p>
          <a:p>
            <a:pPr lvl="0">
              <a:buFont typeface="+mj-lt"/>
              <a:buAutoNum type="arabicPeriod"/>
            </a:pPr>
            <a:r>
              <a:rPr lang="el-GR" sz="1100" dirty="0" err="1"/>
              <a:t>Ψυχοπαίδης</a:t>
            </a:r>
            <a:r>
              <a:rPr lang="el-GR" sz="1100" dirty="0"/>
              <a:t>, Κ. (1993)</a:t>
            </a:r>
            <a:r>
              <a:rPr lang="el-GR" sz="1100" i="1" dirty="0"/>
              <a:t>. Ο </a:t>
            </a:r>
            <a:r>
              <a:rPr lang="en-US" sz="1100" i="1" dirty="0"/>
              <a:t>Max Weber</a:t>
            </a:r>
            <a:r>
              <a:rPr lang="el-GR" sz="1100" i="1" dirty="0"/>
              <a:t> και η κατασκευή των εννοιών στις κοινωνικές επιστήμες. </a:t>
            </a:r>
            <a:r>
              <a:rPr lang="el-GR" sz="1100" dirty="0"/>
              <a:t>Αθήνα: Κένταυρος.</a:t>
            </a:r>
          </a:p>
          <a:p>
            <a:pPr lvl="0">
              <a:buClr>
                <a:srgbClr val="FE8637"/>
              </a:buClr>
            </a:pPr>
            <a:endParaRPr lang="el-GR" sz="1100" dirty="0"/>
          </a:p>
          <a:p>
            <a:pPr lvl="0">
              <a:buClr>
                <a:srgbClr val="FE8637"/>
              </a:buClr>
            </a:pPr>
            <a:r>
              <a:rPr lang="el-GR" sz="1100" b="1" dirty="0"/>
              <a:t>ΠΑΡΑΔΕΙΓΜΑΤΑ ΕΡΓΑΣΙΩΝ</a:t>
            </a:r>
          </a:p>
          <a:p>
            <a:endParaRPr lang="el-GR" sz="1100" i="1" dirty="0"/>
          </a:p>
          <a:p>
            <a:r>
              <a:rPr lang="el-GR" sz="1100" i="1" dirty="0">
                <a:solidFill>
                  <a:srgbClr val="00B050"/>
                </a:solidFill>
              </a:rPr>
              <a:t>(Π.Χ.1)</a:t>
            </a:r>
            <a:r>
              <a:rPr lang="el-GR" sz="1100" i="1" dirty="0"/>
              <a:t> </a:t>
            </a:r>
            <a:r>
              <a:rPr lang="el-GR" sz="1100" b="1" dirty="0"/>
              <a:t>Θέμα/ερώτημα: «</a:t>
            </a:r>
            <a:r>
              <a:rPr lang="el-GR" sz="1100" b="1" i="1" dirty="0" err="1"/>
              <a:t>Εθνοτικές</a:t>
            </a:r>
            <a:r>
              <a:rPr lang="el-GR" sz="1100" b="1" i="1" dirty="0"/>
              <a:t> και φυλετικές μειονότητες</a:t>
            </a:r>
            <a:r>
              <a:rPr lang="el-GR" sz="1100" b="1" dirty="0"/>
              <a:t>»</a:t>
            </a:r>
            <a:endParaRPr lang="el-GR" sz="1100" dirty="0"/>
          </a:p>
          <a:p>
            <a:pPr lvl="0"/>
            <a:r>
              <a:rPr lang="en-US" sz="1100" b="1" dirty="0"/>
              <a:t>G</a:t>
            </a:r>
            <a:r>
              <a:rPr lang="en-GB" sz="1100" b="1" dirty="0" err="1"/>
              <a:t>iddens</a:t>
            </a:r>
            <a:r>
              <a:rPr lang="el-GR" sz="1100" b="1" dirty="0"/>
              <a:t>, </a:t>
            </a:r>
            <a:r>
              <a:rPr lang="en-US" sz="1100" b="1" dirty="0"/>
              <a:t>A</a:t>
            </a:r>
            <a:r>
              <a:rPr lang="el-GR" sz="1100" b="1" dirty="0"/>
              <a:t>. &amp; </a:t>
            </a:r>
            <a:r>
              <a:rPr lang="en-GB" sz="1100" b="1" dirty="0"/>
              <a:t>Sutton</a:t>
            </a:r>
            <a:r>
              <a:rPr lang="el-GR" sz="1100" b="1" dirty="0"/>
              <a:t>, </a:t>
            </a:r>
            <a:r>
              <a:rPr lang="en-GB" sz="1100" b="1" dirty="0"/>
              <a:t>P</a:t>
            </a:r>
            <a:r>
              <a:rPr lang="el-GR" sz="1100" b="1" dirty="0"/>
              <a:t>. (2020).</a:t>
            </a:r>
            <a:r>
              <a:rPr lang="el-GR" sz="1100" b="1" i="1" dirty="0"/>
              <a:t> Κοινωνιολογία. </a:t>
            </a:r>
            <a:r>
              <a:rPr lang="el-GR" sz="1100" b="1" dirty="0"/>
              <a:t>Αθήνα: </a:t>
            </a:r>
            <a:r>
              <a:rPr lang="el-GR" sz="1100" b="1" dirty="0" err="1"/>
              <a:t>Gutenberg</a:t>
            </a:r>
            <a:r>
              <a:rPr lang="el-GR" sz="1100" b="1" dirty="0"/>
              <a:t>. (σελ. 731).</a:t>
            </a:r>
            <a:endParaRPr lang="el-GR" sz="1100" dirty="0"/>
          </a:p>
          <a:p>
            <a:pPr lvl="0"/>
            <a:r>
              <a:rPr lang="en-US" sz="1100" b="1" dirty="0"/>
              <a:t>Giddens</a:t>
            </a:r>
            <a:r>
              <a:rPr lang="el-GR" sz="1100" dirty="0"/>
              <a:t>, Α.</a:t>
            </a:r>
            <a:r>
              <a:rPr lang="el-GR" sz="1100" i="1" dirty="0"/>
              <a:t> «Εθνότητα και </a:t>
            </a:r>
            <a:r>
              <a:rPr lang="el-GR" sz="1100" i="1" dirty="0" err="1"/>
              <a:t>Φυλη</a:t>
            </a:r>
            <a:r>
              <a:rPr lang="el-GR" sz="1100" i="1" dirty="0"/>
              <a:t>», στο </a:t>
            </a:r>
            <a:r>
              <a:rPr lang="en-US" sz="1100" i="1" dirty="0"/>
              <a:t>Giddens</a:t>
            </a:r>
            <a:r>
              <a:rPr lang="el-GR" sz="1100" i="1" dirty="0"/>
              <a:t>, Α., Κοινωνιολογία, Αθήνα 2002, σ.297. </a:t>
            </a:r>
            <a:endParaRPr lang="el-GR" sz="1100" dirty="0"/>
          </a:p>
          <a:p>
            <a:pPr lvl="0"/>
            <a:r>
              <a:rPr lang="el-GR" sz="1100" i="1" dirty="0"/>
              <a:t>«Φυλή και εθνότητα» στο </a:t>
            </a:r>
            <a:r>
              <a:rPr lang="en-US" sz="1100" b="1" i="1" dirty="0"/>
              <a:t>Alexander</a:t>
            </a:r>
            <a:r>
              <a:rPr lang="el-GR" sz="1100" i="1" dirty="0"/>
              <a:t>, </a:t>
            </a:r>
            <a:r>
              <a:rPr lang="en-US" sz="1100" i="1" dirty="0"/>
              <a:t>J</a:t>
            </a:r>
            <a:r>
              <a:rPr lang="el-GR" sz="1100" i="1" dirty="0"/>
              <a:t>, </a:t>
            </a:r>
            <a:r>
              <a:rPr lang="en-US" sz="1100" i="1" dirty="0"/>
              <a:t>Thompson</a:t>
            </a:r>
            <a:r>
              <a:rPr lang="el-GR" sz="1100" i="1" dirty="0"/>
              <a:t>, Κ., κ.ά. (2016). </a:t>
            </a:r>
            <a:r>
              <a:rPr lang="en-US" sz="1100" i="1" dirty="0" err="1"/>
              <a:t>Σύγχρονη</a:t>
            </a:r>
            <a:r>
              <a:rPr lang="en-US" sz="1100" i="1" dirty="0"/>
              <a:t> </a:t>
            </a:r>
            <a:r>
              <a:rPr lang="en-US" sz="1100" i="1" dirty="0" err="1"/>
              <a:t>Εισ</a:t>
            </a:r>
            <a:r>
              <a:rPr lang="en-US" sz="1100" i="1" dirty="0"/>
              <a:t>αγωγή στην Κοινωνιολογία. </a:t>
            </a:r>
            <a:r>
              <a:rPr lang="en-US" sz="1100" i="1" dirty="0" err="1"/>
              <a:t>Αθήν</a:t>
            </a:r>
            <a:r>
              <a:rPr lang="en-US" sz="1100" i="1" dirty="0"/>
              <a:t>α: Gutenberg</a:t>
            </a:r>
            <a:r>
              <a:rPr lang="el-GR" sz="1100" i="1" dirty="0"/>
              <a:t>, σ.425.</a:t>
            </a:r>
            <a:endParaRPr lang="el-GR" sz="1100" dirty="0"/>
          </a:p>
          <a:p>
            <a:pPr lvl="0"/>
            <a:r>
              <a:rPr lang="en-US" sz="1100" i="1" dirty="0"/>
              <a:t>Bourdieu</a:t>
            </a:r>
            <a:r>
              <a:rPr lang="el-GR" sz="1100" i="1" dirty="0"/>
              <a:t>, </a:t>
            </a:r>
            <a:r>
              <a:rPr lang="en-US" sz="1100" i="1" dirty="0"/>
              <a:t>P</a:t>
            </a:r>
            <a:r>
              <a:rPr lang="el-GR" sz="1100" i="1" dirty="0"/>
              <a:t>., </a:t>
            </a:r>
            <a:r>
              <a:rPr lang="en-US" sz="1100" i="1" dirty="0" err="1"/>
              <a:t>Wacguant</a:t>
            </a:r>
            <a:r>
              <a:rPr lang="el-GR" sz="1100" i="1" dirty="0"/>
              <a:t>, </a:t>
            </a:r>
            <a:r>
              <a:rPr lang="en-US" sz="1100" i="1" dirty="0"/>
              <a:t>L</a:t>
            </a:r>
            <a:r>
              <a:rPr lang="el-GR" sz="1100" i="1" dirty="0"/>
              <a:t>. (2001) «Για την πανουργία του Ιμπεριαλιστικού Λόγου», Ουτοπία 44 (μετάφραση από το περιοδικό </a:t>
            </a:r>
            <a:r>
              <a:rPr lang="en-US" sz="1100" i="1" dirty="0"/>
              <a:t>Theory</a:t>
            </a:r>
            <a:r>
              <a:rPr lang="el-GR" sz="1100" i="1" dirty="0"/>
              <a:t>. </a:t>
            </a:r>
            <a:r>
              <a:rPr lang="en-US" sz="1100" i="1" dirty="0"/>
              <a:t>Culture</a:t>
            </a:r>
            <a:r>
              <a:rPr lang="el-GR" sz="1100" i="1" dirty="0"/>
              <a:t> &amp;</a:t>
            </a:r>
            <a:r>
              <a:rPr lang="en-US" sz="1100" i="1" dirty="0"/>
              <a:t>Society</a:t>
            </a:r>
            <a:r>
              <a:rPr lang="el-GR" sz="1100" i="1" dirty="0"/>
              <a:t> 16, 1999).</a:t>
            </a:r>
            <a:endParaRPr lang="el-GR" sz="1100" dirty="0"/>
          </a:p>
          <a:p>
            <a:pPr lvl="0"/>
            <a:r>
              <a:rPr lang="el-GR" sz="1100" i="1" dirty="0" err="1"/>
              <a:t>Βαλλερστάιν</a:t>
            </a:r>
            <a:r>
              <a:rPr lang="el-GR" sz="1100" i="1" dirty="0"/>
              <a:t>, Ι. (1991), «Κοινωνικές συγκρούσεις στα ανεξάρτητα κράτη της Μαύρης Αφρικής: επανεξέταση των εννοιών ‘‘φυλής’’ και ‘‘</a:t>
            </a:r>
            <a:r>
              <a:rPr lang="el-GR" sz="1100" i="1" dirty="0" err="1"/>
              <a:t>ομάδωση</a:t>
            </a:r>
            <a:r>
              <a:rPr lang="el-GR" sz="1100" i="1" dirty="0"/>
              <a:t> κύρους’’», στο </a:t>
            </a:r>
            <a:r>
              <a:rPr lang="el-GR" sz="1100" i="1" dirty="0" err="1"/>
              <a:t>Μπαλιμπάρ</a:t>
            </a:r>
            <a:r>
              <a:rPr lang="el-GR" sz="1100" i="1" dirty="0"/>
              <a:t>, Ε., </a:t>
            </a:r>
            <a:r>
              <a:rPr lang="el-GR" sz="1100" i="1" dirty="0" err="1"/>
              <a:t>Βαλλερστάιν</a:t>
            </a:r>
            <a:r>
              <a:rPr lang="el-GR" sz="1100" i="1" dirty="0"/>
              <a:t>, Ε., Φυλή, έθνος, τάξη. Οι διφορούμενες ταυτότητες, Αθήνα: Ο Πολίτης.</a:t>
            </a:r>
            <a:endParaRPr lang="el-GR" sz="1100" dirty="0"/>
          </a:p>
          <a:p>
            <a:pPr lvl="0"/>
            <a:r>
              <a:rPr lang="el-GR" sz="1100" i="1" dirty="0" err="1"/>
              <a:t>Μπαλιμπάρ</a:t>
            </a:r>
            <a:r>
              <a:rPr lang="el-GR" sz="1100" i="1" dirty="0"/>
              <a:t>, Ε. (1991), «Ρατσισμός και εθνικισμός», στο </a:t>
            </a:r>
            <a:r>
              <a:rPr lang="el-GR" sz="1100" i="1" dirty="0" err="1"/>
              <a:t>Μπαλιμπάρ</a:t>
            </a:r>
            <a:r>
              <a:rPr lang="el-GR" sz="1100" i="1" dirty="0"/>
              <a:t>, Ε., </a:t>
            </a:r>
            <a:r>
              <a:rPr lang="el-GR" sz="1100" i="1" dirty="0" err="1"/>
              <a:t>Βαλλερστάιν</a:t>
            </a:r>
            <a:r>
              <a:rPr lang="el-GR" sz="1100" i="1" dirty="0"/>
              <a:t>, Ε., Φυλή, έθνος, τάξη. Οι διφορούμενες ταυτότητες, Αθήνα: Ο Πολίτης.</a:t>
            </a:r>
          </a:p>
          <a:p>
            <a:pPr lvl="0">
              <a:buClr>
                <a:srgbClr val="FE8637"/>
              </a:buClr>
            </a:pPr>
            <a:endParaRPr lang="el-GR" sz="1100" dirty="0"/>
          </a:p>
        </p:txBody>
      </p:sp>
    </p:spTree>
    <p:extLst>
      <p:ext uri="{BB962C8B-B14F-4D97-AF65-F5344CB8AC3E}">
        <p14:creationId xmlns:p14="http://schemas.microsoft.com/office/powerpoint/2010/main" val="3026259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467600" cy="6264696"/>
          </a:xfrm>
        </p:spPr>
        <p:txBody>
          <a:bodyPr/>
          <a:lstStyle/>
          <a:p>
            <a:r>
              <a:rPr lang="el-GR" sz="1200" i="1" dirty="0">
                <a:solidFill>
                  <a:srgbClr val="00B050"/>
                </a:solidFill>
              </a:rPr>
              <a:t>(Π.Χ.2)</a:t>
            </a:r>
            <a:r>
              <a:rPr lang="el-GR" sz="1200" i="1" dirty="0"/>
              <a:t> </a:t>
            </a:r>
            <a:r>
              <a:rPr lang="el-GR" sz="1200" b="1" dirty="0"/>
              <a:t>Θέμα/ερώτημα: «</a:t>
            </a:r>
            <a:r>
              <a:rPr lang="el-GR" sz="1200" b="1" i="1" dirty="0"/>
              <a:t>Η Εργασία</a:t>
            </a:r>
            <a:r>
              <a:rPr lang="el-GR" sz="1200" b="1" dirty="0"/>
              <a:t>»</a:t>
            </a:r>
            <a:endParaRPr lang="el-GR" sz="1200" dirty="0"/>
          </a:p>
          <a:p>
            <a:pPr lvl="0"/>
            <a:r>
              <a:rPr lang="en-US" sz="1200" b="1" dirty="0"/>
              <a:t>G</a:t>
            </a:r>
            <a:r>
              <a:rPr lang="en-GB" sz="1200" b="1" dirty="0" err="1"/>
              <a:t>iddens</a:t>
            </a:r>
            <a:r>
              <a:rPr lang="el-GR" sz="1200" b="1" dirty="0"/>
              <a:t>, </a:t>
            </a:r>
            <a:r>
              <a:rPr lang="en-US" sz="1200" b="1" dirty="0"/>
              <a:t>A</a:t>
            </a:r>
            <a:r>
              <a:rPr lang="el-GR" sz="1200" b="1" dirty="0"/>
              <a:t>. &amp; </a:t>
            </a:r>
            <a:r>
              <a:rPr lang="en-GB" sz="1200" b="1" dirty="0"/>
              <a:t>Sutton</a:t>
            </a:r>
            <a:r>
              <a:rPr lang="el-GR" sz="1200" b="1" dirty="0"/>
              <a:t>, </a:t>
            </a:r>
            <a:r>
              <a:rPr lang="en-GB" sz="1200" b="1" dirty="0"/>
              <a:t>P</a:t>
            </a:r>
            <a:r>
              <a:rPr lang="el-GR" sz="1200" b="1" dirty="0"/>
              <a:t>. (2020).</a:t>
            </a:r>
            <a:r>
              <a:rPr lang="el-GR" sz="1200" b="1" i="1" dirty="0"/>
              <a:t> Κοινωνιολογία. </a:t>
            </a:r>
            <a:r>
              <a:rPr lang="el-GR" sz="1200" b="1" dirty="0"/>
              <a:t>Αθήνα: </a:t>
            </a:r>
            <a:r>
              <a:rPr lang="el-GR" sz="1200" b="1" dirty="0" err="1"/>
              <a:t>Gutenberg</a:t>
            </a:r>
            <a:r>
              <a:rPr lang="el-GR" sz="1200" b="1" dirty="0"/>
              <a:t>. (σελ. 287).</a:t>
            </a:r>
            <a:endParaRPr lang="el-GR" sz="1200" dirty="0"/>
          </a:p>
          <a:p>
            <a:pPr lvl="0"/>
            <a:r>
              <a:rPr lang="el-GR" sz="1200" b="1" i="1" dirty="0" err="1"/>
              <a:t>Giddens</a:t>
            </a:r>
            <a:r>
              <a:rPr lang="el-GR" sz="1200" i="1" dirty="0"/>
              <a:t>, Α. (2002), «Εργασία και οικονομική ζωή», στο </a:t>
            </a:r>
            <a:r>
              <a:rPr lang="el-GR" sz="1200" i="1" dirty="0" err="1"/>
              <a:t>Giddens</a:t>
            </a:r>
            <a:r>
              <a:rPr lang="el-GR" sz="1200" i="1" dirty="0"/>
              <a:t>, Α., Κοινωνιολογία, Αθήνα: </a:t>
            </a:r>
            <a:r>
              <a:rPr lang="el-GR" sz="1200" i="1" dirty="0" err="1"/>
              <a:t>Gutenberg</a:t>
            </a:r>
            <a:r>
              <a:rPr lang="el-GR" sz="1200" i="1" dirty="0"/>
              <a:t>.</a:t>
            </a:r>
            <a:endParaRPr lang="el-GR" sz="1200" dirty="0"/>
          </a:p>
          <a:p>
            <a:pPr lvl="0"/>
            <a:r>
              <a:rPr lang="el-GR" sz="1200" i="1" dirty="0"/>
              <a:t>«Εργασία και οικονομία» στο </a:t>
            </a:r>
            <a:r>
              <a:rPr lang="en-US" sz="1200" b="1" i="1" dirty="0"/>
              <a:t>Alexander</a:t>
            </a:r>
            <a:r>
              <a:rPr lang="el-GR" sz="1200" i="1" dirty="0"/>
              <a:t>, </a:t>
            </a:r>
            <a:r>
              <a:rPr lang="en-US" sz="1200" i="1" dirty="0"/>
              <a:t>J</a:t>
            </a:r>
            <a:r>
              <a:rPr lang="el-GR" sz="1200" i="1" dirty="0"/>
              <a:t>, </a:t>
            </a:r>
            <a:r>
              <a:rPr lang="en-US" sz="1200" i="1" dirty="0"/>
              <a:t>Thompson</a:t>
            </a:r>
            <a:r>
              <a:rPr lang="el-GR" sz="1200" i="1" dirty="0"/>
              <a:t>, Κ., κ.ά. (2016). Σύγχρονη Εισαγωγή στην Κοινωνιολογία. Αθήνα: </a:t>
            </a:r>
            <a:r>
              <a:rPr lang="en-US" sz="1200" i="1" dirty="0"/>
              <a:t>Gutenberg</a:t>
            </a:r>
            <a:r>
              <a:rPr lang="el-GR" sz="1200" i="1" dirty="0"/>
              <a:t>, σ.522.</a:t>
            </a:r>
            <a:endParaRPr lang="el-GR" sz="1200" dirty="0"/>
          </a:p>
          <a:p>
            <a:pPr lvl="0"/>
            <a:r>
              <a:rPr lang="el-GR" sz="1200" i="1" dirty="0" err="1"/>
              <a:t>Gorz</a:t>
            </a:r>
            <a:r>
              <a:rPr lang="el-GR" sz="1200" i="1" dirty="0"/>
              <a:t>, A. (1999), «Η έξοδος από τη μισθωτή κοινωνία», στο </a:t>
            </a:r>
            <a:r>
              <a:rPr lang="el-GR" sz="1200" i="1" dirty="0" err="1"/>
              <a:t>Gorz</a:t>
            </a:r>
            <a:r>
              <a:rPr lang="el-GR" sz="1200" i="1" dirty="0"/>
              <a:t>, A., Η αθλιότητα του σήμερα και η προοπτική για το αύριο, Αθήνα: Νέα Σύνορα-Α.Λιβάνης.3</a:t>
            </a:r>
            <a:endParaRPr lang="el-GR" sz="1200" dirty="0"/>
          </a:p>
          <a:p>
            <a:pPr lvl="0"/>
            <a:r>
              <a:rPr lang="el-GR" sz="1200" i="1" dirty="0"/>
              <a:t>Αλεξίου, Θ. (2006) «Το εργασιακό “ήθος” του </a:t>
            </a:r>
            <a:r>
              <a:rPr lang="el-GR" sz="1200" i="1" dirty="0" err="1"/>
              <a:t>Μεταφορνιτσμού</a:t>
            </a:r>
            <a:r>
              <a:rPr lang="el-GR" sz="1200" i="1" dirty="0"/>
              <a:t>», στο </a:t>
            </a:r>
            <a:r>
              <a:rPr lang="el-GR" sz="1200" i="1" dirty="0" err="1"/>
              <a:t>Παναγιωτοπούλου</a:t>
            </a:r>
            <a:r>
              <a:rPr lang="el-GR" sz="1200" i="1" dirty="0"/>
              <a:t>, Ρ., </a:t>
            </a:r>
            <a:endParaRPr lang="el-GR" sz="1200" dirty="0"/>
          </a:p>
          <a:p>
            <a:pPr lvl="0"/>
            <a:r>
              <a:rPr lang="el-GR" sz="1200" i="1" dirty="0" err="1"/>
              <a:t>Κονιόρδος</a:t>
            </a:r>
            <a:r>
              <a:rPr lang="el-GR" sz="1200" i="1" dirty="0"/>
              <a:t>, Σ., </a:t>
            </a:r>
            <a:r>
              <a:rPr lang="el-GR" sz="1200" i="1" dirty="0" err="1"/>
              <a:t>Μαράτου</a:t>
            </a:r>
            <a:r>
              <a:rPr lang="el-GR" sz="1200" i="1" dirty="0"/>
              <a:t>-</a:t>
            </a:r>
            <a:r>
              <a:rPr lang="el-GR" sz="1200" i="1" dirty="0" err="1"/>
              <a:t>Αλιπράντη</a:t>
            </a:r>
            <a:r>
              <a:rPr lang="el-GR" sz="1200" i="1" dirty="0"/>
              <a:t>, Λ. (</a:t>
            </a:r>
            <a:r>
              <a:rPr lang="el-GR" sz="1200" i="1" dirty="0" err="1"/>
              <a:t>επιμ</a:t>
            </a:r>
            <a:r>
              <a:rPr lang="el-GR" sz="1200" i="1" dirty="0"/>
              <a:t>.), Παγκοσμιοποίηση και σύγχρονη κοινωνία. </a:t>
            </a:r>
            <a:endParaRPr lang="el-GR" sz="1200" dirty="0"/>
          </a:p>
          <a:p>
            <a:pPr lvl="0"/>
            <a:r>
              <a:rPr lang="el-GR" sz="1200" i="1" dirty="0"/>
              <a:t>Αθήνα: ΕΚΚΕ.</a:t>
            </a:r>
            <a:endParaRPr lang="el-GR" sz="1200" dirty="0"/>
          </a:p>
          <a:p>
            <a:pPr lvl="0"/>
            <a:r>
              <a:rPr lang="el-GR" sz="1200" i="1" dirty="0" err="1"/>
              <a:t>Braverman</a:t>
            </a:r>
            <a:r>
              <a:rPr lang="el-GR" sz="1200" i="1" dirty="0"/>
              <a:t>, H. (2005), Εργασία και μονοπωλιακό κεφάλαιο. Η υποβάθμιση της εργασίας στον εικοστό αιώνα, </a:t>
            </a:r>
            <a:r>
              <a:rPr lang="el-GR" sz="1200" i="1" dirty="0" err="1"/>
              <a:t>τομ</a:t>
            </a:r>
            <a:r>
              <a:rPr lang="el-GR" sz="1200" i="1" dirty="0"/>
              <a:t>. Α΄. Αθήνα: Λέσχη Κατασκόπων του 21ου αιώνα.</a:t>
            </a:r>
            <a:endParaRPr lang="el-GR" sz="1200" dirty="0"/>
          </a:p>
          <a:p>
            <a:pPr lvl="0"/>
            <a:r>
              <a:rPr lang="el-GR" sz="1200" i="1" dirty="0" err="1"/>
              <a:t>Watson</a:t>
            </a:r>
            <a:r>
              <a:rPr lang="el-GR" sz="1200" i="1" dirty="0"/>
              <a:t>, T. (2006), «Εργασία: νόημα, ευκαιρίες και βιώματα», στο </a:t>
            </a:r>
            <a:r>
              <a:rPr lang="el-GR" sz="1200" i="1" dirty="0" err="1"/>
              <a:t>Watson</a:t>
            </a:r>
            <a:r>
              <a:rPr lang="el-GR" sz="1200" i="1" dirty="0"/>
              <a:t>, T., Κοινωνιολογία, Εργασία και βιομηχανία. Αθήνα: Αλεξάνδρεια.</a:t>
            </a:r>
          </a:p>
          <a:p>
            <a:pPr lvl="0"/>
            <a:endParaRPr lang="el-GR" sz="1200" i="1" dirty="0"/>
          </a:p>
          <a:p>
            <a:r>
              <a:rPr lang="el-GR" sz="1200" i="1" dirty="0">
                <a:solidFill>
                  <a:srgbClr val="00B050"/>
                </a:solidFill>
              </a:rPr>
              <a:t>(Π.Χ.3)</a:t>
            </a:r>
            <a:r>
              <a:rPr lang="el-GR" sz="1200" i="1" dirty="0"/>
              <a:t> </a:t>
            </a:r>
            <a:r>
              <a:rPr lang="el-GR" sz="1200" b="1" dirty="0"/>
              <a:t>Θέμα/ερώτημα: «</a:t>
            </a:r>
            <a:r>
              <a:rPr lang="el-GR" sz="1200" b="1" i="1" dirty="0"/>
              <a:t>Το Φύλο και οι </a:t>
            </a:r>
            <a:r>
              <a:rPr lang="el-GR" sz="1200" b="1" i="1" dirty="0" err="1"/>
              <a:t>έμφυλες</a:t>
            </a:r>
            <a:r>
              <a:rPr lang="el-GR" sz="1200" b="1" i="1" dirty="0"/>
              <a:t> ανισότητες</a:t>
            </a:r>
            <a:r>
              <a:rPr lang="el-GR" sz="1200" b="1" dirty="0"/>
              <a:t>»</a:t>
            </a:r>
            <a:endParaRPr lang="el-GR" sz="1200" dirty="0"/>
          </a:p>
          <a:p>
            <a:pPr lvl="0"/>
            <a:r>
              <a:rPr lang="en-US" sz="1200" b="1" dirty="0"/>
              <a:t>G</a:t>
            </a:r>
            <a:r>
              <a:rPr lang="en-GB" sz="1200" b="1" dirty="0" err="1"/>
              <a:t>iddens</a:t>
            </a:r>
            <a:r>
              <a:rPr lang="el-GR" sz="1200" b="1" dirty="0"/>
              <a:t>, </a:t>
            </a:r>
            <a:r>
              <a:rPr lang="en-US" sz="1200" b="1" dirty="0"/>
              <a:t>A</a:t>
            </a:r>
            <a:r>
              <a:rPr lang="el-GR" sz="1200" b="1" dirty="0"/>
              <a:t>. &amp; </a:t>
            </a:r>
            <a:r>
              <a:rPr lang="en-GB" sz="1200" b="1" dirty="0"/>
              <a:t>Sutton</a:t>
            </a:r>
            <a:r>
              <a:rPr lang="el-GR" sz="1200" b="1" dirty="0"/>
              <a:t>, </a:t>
            </a:r>
            <a:r>
              <a:rPr lang="en-GB" sz="1200" b="1" dirty="0"/>
              <a:t>P</a:t>
            </a:r>
            <a:r>
              <a:rPr lang="el-GR" sz="1200" b="1" dirty="0"/>
              <a:t>. (2020).</a:t>
            </a:r>
            <a:r>
              <a:rPr lang="el-GR" sz="1200" b="1" i="1" dirty="0"/>
              <a:t> Κοινωνιολογία. </a:t>
            </a:r>
            <a:r>
              <a:rPr lang="el-GR" sz="1200" b="1" dirty="0"/>
              <a:t>Αθήνα: </a:t>
            </a:r>
            <a:r>
              <a:rPr lang="el-GR" sz="1200" b="1" dirty="0" err="1"/>
              <a:t>Gutenberg</a:t>
            </a:r>
            <a:r>
              <a:rPr lang="el-GR" sz="1200" b="1" dirty="0"/>
              <a:t>. (σελ. 681).</a:t>
            </a:r>
            <a:endParaRPr lang="el-GR" sz="1200" dirty="0"/>
          </a:p>
          <a:p>
            <a:pPr lvl="0"/>
            <a:r>
              <a:rPr lang="el-GR" sz="1200" b="1" i="1" dirty="0" err="1"/>
              <a:t>Giddens</a:t>
            </a:r>
            <a:r>
              <a:rPr lang="el-GR" sz="1200" i="1" dirty="0"/>
              <a:t>, Α. (2002), «</a:t>
            </a:r>
            <a:r>
              <a:rPr lang="el-GR" sz="1200" i="1" dirty="0" err="1"/>
              <a:t>Στρωμάτωση</a:t>
            </a:r>
            <a:r>
              <a:rPr lang="el-GR" sz="1200" i="1" dirty="0"/>
              <a:t> και ταξική δομή», στο </a:t>
            </a:r>
            <a:r>
              <a:rPr lang="el-GR" sz="1200" i="1" dirty="0" err="1"/>
              <a:t>Giddens</a:t>
            </a:r>
            <a:r>
              <a:rPr lang="el-GR" sz="1200" i="1" dirty="0"/>
              <a:t>, Α., Κοινωνιολογία, Αθήνα: </a:t>
            </a:r>
            <a:r>
              <a:rPr lang="el-GR" sz="1200" i="1" dirty="0" err="1"/>
              <a:t>Gutenberg</a:t>
            </a:r>
            <a:r>
              <a:rPr lang="el-GR" sz="1200" i="1" dirty="0"/>
              <a:t>.</a:t>
            </a:r>
            <a:endParaRPr lang="el-GR" sz="1200" dirty="0"/>
          </a:p>
          <a:p>
            <a:pPr lvl="0"/>
            <a:r>
              <a:rPr lang="el-GR" sz="1200" i="1" dirty="0"/>
              <a:t>«Κοινωνικό φύλο (γένος)» στο </a:t>
            </a:r>
            <a:r>
              <a:rPr lang="en-US" sz="1200" b="1" i="1" dirty="0"/>
              <a:t>Alexander</a:t>
            </a:r>
            <a:r>
              <a:rPr lang="el-GR" sz="1200" i="1" dirty="0"/>
              <a:t>, </a:t>
            </a:r>
            <a:r>
              <a:rPr lang="en-US" sz="1200" i="1" dirty="0"/>
              <a:t>J</a:t>
            </a:r>
            <a:r>
              <a:rPr lang="el-GR" sz="1200" i="1" dirty="0"/>
              <a:t>, </a:t>
            </a:r>
            <a:r>
              <a:rPr lang="en-US" sz="1200" i="1" dirty="0"/>
              <a:t>Thompson</a:t>
            </a:r>
            <a:r>
              <a:rPr lang="el-GR" sz="1200" i="1" dirty="0"/>
              <a:t>, Κ., κ.ά. (2016). Σύγχρονη Εισαγωγή στην Κοινωνιολογία. Αθήνα: </a:t>
            </a:r>
            <a:r>
              <a:rPr lang="en-US" sz="1200" i="1" dirty="0"/>
              <a:t>Gutenberg</a:t>
            </a:r>
            <a:r>
              <a:rPr lang="el-GR" sz="1200" i="1" dirty="0"/>
              <a:t>, σ.385.</a:t>
            </a:r>
            <a:endParaRPr lang="el-GR" sz="1200" dirty="0"/>
          </a:p>
          <a:p>
            <a:pPr lvl="0"/>
            <a:r>
              <a:rPr lang="el-GR" sz="1200" i="1" dirty="0" err="1"/>
              <a:t>Hughes</a:t>
            </a:r>
            <a:r>
              <a:rPr lang="el-GR" sz="1200" i="1" dirty="0"/>
              <a:t>, M, </a:t>
            </a:r>
            <a:r>
              <a:rPr lang="el-GR" sz="1200" i="1" dirty="0" err="1"/>
              <a:t>Kroehler</a:t>
            </a:r>
            <a:r>
              <a:rPr lang="el-GR" sz="1200" i="1" dirty="0"/>
              <a:t>, C.J. (2007), «Η ανισότητα των φύλων», στο </a:t>
            </a:r>
            <a:r>
              <a:rPr lang="el-GR" sz="1200" i="1" dirty="0" err="1"/>
              <a:t>Hughes</a:t>
            </a:r>
            <a:r>
              <a:rPr lang="el-GR" sz="1200" i="1" dirty="0"/>
              <a:t>, M, </a:t>
            </a:r>
            <a:r>
              <a:rPr lang="el-GR" sz="1200" i="1" dirty="0" err="1"/>
              <a:t>Kroehler</a:t>
            </a:r>
            <a:r>
              <a:rPr lang="el-GR" sz="1200" i="1" dirty="0"/>
              <a:t>, C.J., Κοινωνιολογία. Οι βασικές έννοιες, Αθήνα: Κριτική.</a:t>
            </a:r>
            <a:endParaRPr lang="el-GR" sz="1200" dirty="0"/>
          </a:p>
          <a:p>
            <a:pPr lvl="0"/>
            <a:r>
              <a:rPr lang="el-GR" sz="1200" i="1" dirty="0" err="1"/>
              <a:t>Conell</a:t>
            </a:r>
            <a:r>
              <a:rPr lang="el-GR" sz="1200" i="1" dirty="0"/>
              <a:t>, R., Το κοινωνικό φύλο, </a:t>
            </a:r>
            <a:r>
              <a:rPr lang="el-GR" sz="1200" i="1" dirty="0" err="1"/>
              <a:t>Aθήνα</a:t>
            </a:r>
            <a:r>
              <a:rPr lang="el-GR" sz="1200" i="1" dirty="0"/>
              <a:t>: Επίκεντρο.</a:t>
            </a:r>
            <a:endParaRPr lang="el-GR" sz="1200" dirty="0"/>
          </a:p>
          <a:p>
            <a:pPr lvl="0"/>
            <a:r>
              <a:rPr lang="el-GR" sz="1200" i="1" dirty="0" err="1"/>
              <a:t>Baxandall</a:t>
            </a:r>
            <a:r>
              <a:rPr lang="el-GR" sz="1200" i="1" dirty="0"/>
              <a:t>, Ρ., </a:t>
            </a:r>
            <a:r>
              <a:rPr lang="el-GR" sz="1200" i="1" dirty="0" err="1"/>
              <a:t>Erven</a:t>
            </a:r>
            <a:r>
              <a:rPr lang="el-GR" sz="1200" i="1" dirty="0"/>
              <a:t>, </a:t>
            </a:r>
            <a:r>
              <a:rPr lang="el-GR" sz="1200" i="1" dirty="0" err="1"/>
              <a:t>Ε.,Gordon</a:t>
            </a:r>
            <a:r>
              <a:rPr lang="el-GR" sz="1200" i="1" dirty="0"/>
              <a:t>, L. (1983), «Η εργατική τάξη έχει δύο φύλα», </a:t>
            </a:r>
            <a:r>
              <a:rPr lang="el-GR" sz="1200" i="1" dirty="0" err="1"/>
              <a:t>Mηνιαία</a:t>
            </a:r>
            <a:r>
              <a:rPr lang="el-GR" sz="1200" i="1" dirty="0"/>
              <a:t> Επιθεώρηση 38.</a:t>
            </a:r>
            <a:endParaRPr lang="el-GR" sz="1200" dirty="0"/>
          </a:p>
          <a:p>
            <a:pPr lvl="0"/>
            <a:endParaRPr lang="el-GR" sz="1200" dirty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BF4EB1C-319D-4FD6-AABC-4421327F2F64}" type="slidenum">
              <a:rPr lang="el-GR" smtClean="0"/>
              <a:pPr>
                <a:defRPr/>
              </a:pPr>
              <a:t>28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17724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80920" cy="778098"/>
          </a:xfrm>
        </p:spPr>
        <p:txBody>
          <a:bodyPr>
            <a:normAutofit/>
          </a:bodyPr>
          <a:lstStyle/>
          <a:p>
            <a:pPr algn="ctr"/>
            <a:r>
              <a:rPr lang="el-GR" sz="3200" b="1" dirty="0">
                <a:solidFill>
                  <a:srgbClr val="FF0000"/>
                </a:solidFill>
              </a:rPr>
              <a:t>Χρονοδιάγραμμα</a:t>
            </a:r>
            <a:endParaRPr lang="el-GR" sz="3100" dirty="0">
              <a:solidFill>
                <a:srgbClr val="FF000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251520" y="1052736"/>
            <a:ext cx="8487668" cy="5544616"/>
          </a:xfrm>
        </p:spPr>
        <p:txBody>
          <a:bodyPr/>
          <a:lstStyle/>
          <a:p>
            <a:r>
              <a:rPr lang="el-GR" sz="3200" b="1" dirty="0">
                <a:solidFill>
                  <a:schemeClr val="bg2">
                    <a:lumMod val="50000"/>
                  </a:schemeClr>
                </a:solidFill>
              </a:rPr>
              <a:t>ΦΕΒ.:</a:t>
            </a:r>
            <a:r>
              <a:rPr lang="el-GR" sz="3200" b="1" dirty="0">
                <a:solidFill>
                  <a:srgbClr val="00B050"/>
                </a:solidFill>
              </a:rPr>
              <a:t> </a:t>
            </a:r>
            <a:r>
              <a:rPr lang="el-GR" sz="3200" b="1" dirty="0">
                <a:solidFill>
                  <a:srgbClr val="FF0000"/>
                </a:solidFill>
              </a:rPr>
              <a:t>10/2 </a:t>
            </a:r>
            <a:r>
              <a:rPr lang="el-GR" b="1" dirty="0"/>
              <a:t>Σημ.1</a:t>
            </a:r>
            <a:r>
              <a:rPr lang="el-GR" sz="3200" b="1" dirty="0">
                <a:solidFill>
                  <a:srgbClr val="FF0000"/>
                </a:solidFill>
              </a:rPr>
              <a:t>, 17/2</a:t>
            </a:r>
            <a:r>
              <a:rPr lang="el-GR" sz="3200" b="1" dirty="0"/>
              <a:t> </a:t>
            </a:r>
            <a:r>
              <a:rPr lang="el-GR" b="1" dirty="0"/>
              <a:t>Σημ.2</a:t>
            </a:r>
            <a:r>
              <a:rPr lang="el-GR" sz="3200" b="1" dirty="0">
                <a:solidFill>
                  <a:srgbClr val="FF0000"/>
                </a:solidFill>
              </a:rPr>
              <a:t>, 24/2 </a:t>
            </a:r>
            <a:r>
              <a:rPr lang="el-GR" b="1" dirty="0"/>
              <a:t>Σημ.3</a:t>
            </a:r>
          </a:p>
          <a:p>
            <a:r>
              <a:rPr lang="el-GR" sz="3200" b="1" dirty="0">
                <a:solidFill>
                  <a:schemeClr val="accent2">
                    <a:lumMod val="75000"/>
                  </a:schemeClr>
                </a:solidFill>
              </a:rPr>
              <a:t>ΜΑΡ.: </a:t>
            </a:r>
            <a:r>
              <a:rPr lang="el-GR" sz="3200" b="1" strike="sngStrike" dirty="0">
                <a:solidFill>
                  <a:srgbClr val="FF0000"/>
                </a:solidFill>
              </a:rPr>
              <a:t>3/3,</a:t>
            </a:r>
            <a:r>
              <a:rPr lang="el-GR" sz="3200" b="1" dirty="0">
                <a:solidFill>
                  <a:srgbClr val="FF0000"/>
                </a:solidFill>
              </a:rPr>
              <a:t> 10/3</a:t>
            </a:r>
            <a:r>
              <a:rPr lang="el-GR" b="1" dirty="0">
                <a:solidFill>
                  <a:srgbClr val="FF0000"/>
                </a:solidFill>
              </a:rPr>
              <a:t> </a:t>
            </a:r>
            <a:r>
              <a:rPr lang="el-GR" b="1" dirty="0"/>
              <a:t>Σημ.4</a:t>
            </a:r>
            <a:r>
              <a:rPr lang="el-GR" sz="3200" b="1" dirty="0">
                <a:solidFill>
                  <a:srgbClr val="FF0000"/>
                </a:solidFill>
              </a:rPr>
              <a:t>, 17/3 </a:t>
            </a:r>
            <a:r>
              <a:rPr lang="el-GR" b="1" dirty="0"/>
              <a:t>Σημ.5</a:t>
            </a:r>
            <a:r>
              <a:rPr lang="el-GR" sz="3200" b="1" dirty="0">
                <a:solidFill>
                  <a:srgbClr val="FF0000"/>
                </a:solidFill>
              </a:rPr>
              <a:t>, 24/3 </a:t>
            </a:r>
            <a:r>
              <a:rPr lang="el-GR" b="1" dirty="0"/>
              <a:t>Σημ.6</a:t>
            </a:r>
            <a:r>
              <a:rPr lang="el-GR" sz="2900" b="1" dirty="0">
                <a:solidFill>
                  <a:srgbClr val="FF0000"/>
                </a:solidFill>
              </a:rPr>
              <a:t>, </a:t>
            </a:r>
            <a:r>
              <a:rPr lang="el-GR" sz="3200" b="1" dirty="0">
                <a:solidFill>
                  <a:srgbClr val="FF0000"/>
                </a:solidFill>
              </a:rPr>
              <a:t>31/3</a:t>
            </a:r>
            <a:r>
              <a:rPr lang="el-GR" sz="3200" b="1" dirty="0">
                <a:solidFill>
                  <a:prstClr val="black"/>
                </a:solidFill>
              </a:rPr>
              <a:t> </a:t>
            </a:r>
            <a:r>
              <a:rPr lang="el-GR" b="1" dirty="0"/>
              <a:t>Σημ.7</a:t>
            </a:r>
          </a:p>
          <a:p>
            <a:r>
              <a:rPr lang="el-GR" sz="3200" b="1" dirty="0">
                <a:solidFill>
                  <a:srgbClr val="00B050"/>
                </a:solidFill>
              </a:rPr>
              <a:t>ΑΠΡ.: </a:t>
            </a:r>
            <a:r>
              <a:rPr lang="el-GR" sz="3200" b="1" dirty="0">
                <a:solidFill>
                  <a:srgbClr val="FF0000"/>
                </a:solidFill>
              </a:rPr>
              <a:t>7/4 </a:t>
            </a:r>
            <a:r>
              <a:rPr lang="el-GR" b="1" dirty="0"/>
              <a:t>Σημ.8</a:t>
            </a:r>
            <a:r>
              <a:rPr lang="el-GR" sz="3200" b="1" dirty="0"/>
              <a:t> </a:t>
            </a:r>
            <a:r>
              <a:rPr lang="el-GR" sz="3200" b="1" dirty="0">
                <a:solidFill>
                  <a:srgbClr val="FF0000"/>
                </a:solidFill>
              </a:rPr>
              <a:t>(Ταινία),</a:t>
            </a:r>
            <a:endParaRPr lang="el-GR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l-GR" sz="3200" b="1" dirty="0"/>
              <a:t>-------------------------</a:t>
            </a:r>
            <a:r>
              <a:rPr lang="el-GR" sz="3200" b="1" dirty="0">
                <a:solidFill>
                  <a:srgbClr val="FF0000"/>
                </a:solidFill>
              </a:rPr>
              <a:t>ΠΑΣΧΑ</a:t>
            </a:r>
            <a:r>
              <a:rPr lang="el-GR" sz="3200" b="1" dirty="0"/>
              <a:t>-------------------------</a:t>
            </a:r>
          </a:p>
          <a:p>
            <a:pPr marL="0" indent="0">
              <a:buNone/>
            </a:pPr>
            <a:r>
              <a:rPr lang="el-GR" sz="3200" b="1" dirty="0">
                <a:solidFill>
                  <a:srgbClr val="FF0000"/>
                </a:solidFill>
              </a:rPr>
              <a:t>	      28 /4 </a:t>
            </a:r>
            <a:r>
              <a:rPr lang="el-GR" b="1" dirty="0"/>
              <a:t>Σημ.9</a:t>
            </a:r>
            <a:r>
              <a:rPr lang="el-GR" sz="3200" b="1" dirty="0">
                <a:solidFill>
                  <a:srgbClr val="FF0000"/>
                </a:solidFill>
              </a:rPr>
              <a:t>, 22/4</a:t>
            </a:r>
            <a:endParaRPr lang="el-GR" sz="1400" b="1" dirty="0"/>
          </a:p>
          <a:p>
            <a:r>
              <a:rPr lang="el-GR" sz="3200" b="1" dirty="0">
                <a:solidFill>
                  <a:srgbClr val="7030A0"/>
                </a:solidFill>
              </a:rPr>
              <a:t>ΜΑΙ: </a:t>
            </a:r>
            <a:r>
              <a:rPr lang="el-GR" sz="3200" b="1" dirty="0">
                <a:solidFill>
                  <a:srgbClr val="FF0000"/>
                </a:solidFill>
              </a:rPr>
              <a:t>5/5 </a:t>
            </a:r>
            <a:r>
              <a:rPr lang="el-GR" b="1" dirty="0"/>
              <a:t>Σημ.10</a:t>
            </a:r>
            <a:r>
              <a:rPr lang="el-GR" sz="3200" b="1" dirty="0">
                <a:solidFill>
                  <a:srgbClr val="FF0000"/>
                </a:solidFill>
              </a:rPr>
              <a:t> </a:t>
            </a:r>
            <a:r>
              <a:rPr lang="el-GR" b="1" dirty="0">
                <a:solidFill>
                  <a:srgbClr val="FF0000"/>
                </a:solidFill>
              </a:rPr>
              <a:t>(1η </a:t>
            </a:r>
            <a:r>
              <a:rPr lang="el-GR" b="1" dirty="0" err="1">
                <a:solidFill>
                  <a:srgbClr val="FF0000"/>
                </a:solidFill>
              </a:rPr>
              <a:t>παρουσ</a:t>
            </a:r>
            <a:r>
              <a:rPr lang="el-GR" b="1" dirty="0">
                <a:solidFill>
                  <a:srgbClr val="FF0000"/>
                </a:solidFill>
              </a:rPr>
              <a:t>.), </a:t>
            </a:r>
            <a:r>
              <a:rPr lang="el-GR" sz="3200" b="1" dirty="0">
                <a:solidFill>
                  <a:srgbClr val="FF0000"/>
                </a:solidFill>
              </a:rPr>
              <a:t>12/5 </a:t>
            </a:r>
            <a:r>
              <a:rPr lang="el-GR" b="1" dirty="0">
                <a:solidFill>
                  <a:prstClr val="black"/>
                </a:solidFill>
              </a:rPr>
              <a:t>Σημ.11</a:t>
            </a:r>
            <a:r>
              <a:rPr lang="el-GR" sz="3200" b="1" dirty="0">
                <a:solidFill>
                  <a:srgbClr val="FF0000"/>
                </a:solidFill>
              </a:rPr>
              <a:t> </a:t>
            </a:r>
            <a:r>
              <a:rPr lang="el-GR" b="1" dirty="0">
                <a:solidFill>
                  <a:srgbClr val="FF0000"/>
                </a:solidFill>
              </a:rPr>
              <a:t>(2η </a:t>
            </a:r>
            <a:r>
              <a:rPr lang="el-GR" b="1" dirty="0" err="1">
                <a:solidFill>
                  <a:srgbClr val="FF0000"/>
                </a:solidFill>
              </a:rPr>
              <a:t>παρουσ</a:t>
            </a:r>
            <a:r>
              <a:rPr lang="el-GR" b="1" dirty="0">
                <a:solidFill>
                  <a:srgbClr val="FF0000"/>
                </a:solidFill>
              </a:rPr>
              <a:t>.) (ΥΛΗ), </a:t>
            </a:r>
            <a:r>
              <a:rPr lang="el-GR" sz="3200" b="1" dirty="0">
                <a:solidFill>
                  <a:srgbClr val="FF0000"/>
                </a:solidFill>
              </a:rPr>
              <a:t>19/5</a:t>
            </a:r>
            <a:r>
              <a:rPr lang="el-GR" b="1" dirty="0">
                <a:solidFill>
                  <a:srgbClr val="FF0000"/>
                </a:solidFill>
              </a:rPr>
              <a:t> </a:t>
            </a:r>
            <a:r>
              <a:rPr lang="el-GR" b="1" dirty="0">
                <a:solidFill>
                  <a:prstClr val="black"/>
                </a:solidFill>
              </a:rPr>
              <a:t>Σημ.12 </a:t>
            </a:r>
            <a:r>
              <a:rPr lang="el-GR" b="1" dirty="0">
                <a:solidFill>
                  <a:srgbClr val="FF0000"/>
                </a:solidFill>
              </a:rPr>
              <a:t>(3η </a:t>
            </a:r>
            <a:r>
              <a:rPr lang="el-GR" b="1" dirty="0" err="1">
                <a:solidFill>
                  <a:srgbClr val="FF0000"/>
                </a:solidFill>
              </a:rPr>
              <a:t>παρουσ</a:t>
            </a:r>
            <a:r>
              <a:rPr lang="el-GR" b="1" dirty="0">
                <a:solidFill>
                  <a:srgbClr val="FF0000"/>
                </a:solidFill>
              </a:rPr>
              <a:t>.) Ανακεφαλαίωση</a:t>
            </a:r>
          </a:p>
          <a:p>
            <a:endParaRPr lang="el-GR" sz="1000" b="1" dirty="0">
              <a:solidFill>
                <a:srgbClr val="FF0000"/>
              </a:solidFill>
            </a:endParaRPr>
          </a:p>
          <a:p>
            <a:pPr algn="ctr"/>
            <a:r>
              <a:rPr lang="el-GR" b="1" dirty="0">
                <a:solidFill>
                  <a:srgbClr val="0033CC"/>
                </a:solidFill>
              </a:rPr>
              <a:t>(Εξετάσεις ΙΟΥΝ. 2/6-20/6)</a:t>
            </a:r>
          </a:p>
          <a:p>
            <a:endParaRPr lang="el-GR" b="1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BF4EB1C-319D-4FD6-AABC-4421327F2F64}" type="slidenum">
              <a:rPr lang="el-GR" smtClean="0"/>
              <a:pPr>
                <a:defRPr/>
              </a:pPr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62546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80920" cy="648072"/>
          </a:xfrm>
        </p:spPr>
        <p:txBody>
          <a:bodyPr>
            <a:normAutofit/>
          </a:bodyPr>
          <a:lstStyle/>
          <a:p>
            <a:pPr algn="ctr"/>
            <a:r>
              <a:rPr lang="el-GR" sz="2400" b="1" dirty="0" err="1">
                <a:solidFill>
                  <a:srgbClr val="FF0000"/>
                </a:solidFill>
              </a:rPr>
              <a:t>ΣτόχοΣ</a:t>
            </a:r>
            <a:r>
              <a:rPr lang="el-GR" sz="2400" b="1" dirty="0">
                <a:solidFill>
                  <a:srgbClr val="FF0000"/>
                </a:solidFill>
              </a:rPr>
              <a:t> </a:t>
            </a:r>
            <a:r>
              <a:rPr lang="el-GR" sz="2400" b="1" dirty="0" err="1"/>
              <a:t>μαθήματοΣ</a:t>
            </a:r>
            <a:endParaRPr lang="el-GR" sz="24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251520" y="908720"/>
            <a:ext cx="8352928" cy="5949280"/>
          </a:xfrm>
        </p:spPr>
        <p:txBody>
          <a:bodyPr/>
          <a:lstStyle/>
          <a:p>
            <a:r>
              <a:rPr lang="el-GR" dirty="0"/>
              <a:t>1. να </a:t>
            </a:r>
            <a:r>
              <a:rPr lang="el-GR" u="sng" dirty="0">
                <a:solidFill>
                  <a:srgbClr val="0000FF"/>
                </a:solidFill>
              </a:rPr>
              <a:t>εξοικειώσει</a:t>
            </a:r>
            <a:r>
              <a:rPr lang="el-GR" dirty="0">
                <a:solidFill>
                  <a:srgbClr val="0000FF"/>
                </a:solidFill>
              </a:rPr>
              <a:t> </a:t>
            </a:r>
            <a:r>
              <a:rPr lang="el-GR" dirty="0"/>
              <a:t>τους </a:t>
            </a:r>
            <a:r>
              <a:rPr lang="el-GR" dirty="0">
                <a:solidFill>
                  <a:srgbClr val="00B050"/>
                </a:solidFill>
              </a:rPr>
              <a:t>φοιτητές</a:t>
            </a:r>
            <a:r>
              <a:rPr lang="el-GR" dirty="0"/>
              <a:t> με </a:t>
            </a:r>
            <a:r>
              <a:rPr lang="el-GR" b="1" dirty="0"/>
              <a:t>την επιστήμη της Κοινωνιολογίας</a:t>
            </a:r>
            <a:r>
              <a:rPr lang="el-GR" dirty="0"/>
              <a:t>, από την </a:t>
            </a:r>
            <a:r>
              <a:rPr lang="el-GR" u="sng" dirty="0"/>
              <a:t>αφετηρία της σκέψης</a:t>
            </a:r>
            <a:r>
              <a:rPr lang="el-GR" dirty="0"/>
              <a:t> μέχρι και την </a:t>
            </a:r>
            <a:r>
              <a:rPr lang="el-GR" u="sng" dirty="0"/>
              <a:t>εφαρμογή των μεθόδων της σε πεδία ή αντικείμενα της κοινωνικής έρευνας</a:t>
            </a:r>
            <a:r>
              <a:rPr lang="el-GR" dirty="0"/>
              <a:t>.</a:t>
            </a:r>
          </a:p>
          <a:p>
            <a:pPr lvl="0"/>
            <a:r>
              <a:rPr lang="el-GR" dirty="0"/>
              <a:t>Έτσι, στο πλαίσιο του μαθήματος </a:t>
            </a:r>
            <a:r>
              <a:rPr lang="el-GR" u="sng" dirty="0"/>
              <a:t>θα αναλυθεί μεθοδολογικά η </a:t>
            </a:r>
            <a:r>
              <a:rPr lang="el-GR" b="1" u="sng" dirty="0"/>
              <a:t>κοινωνία</a:t>
            </a:r>
            <a:r>
              <a:rPr lang="el-GR" dirty="0"/>
              <a:t> υπό το πρίσμα </a:t>
            </a:r>
            <a:r>
              <a:rPr lang="el-GR" b="1" dirty="0"/>
              <a:t>διεπιστημονικών ερμηνειών</a:t>
            </a:r>
            <a:r>
              <a:rPr lang="el-GR" dirty="0"/>
              <a:t>.</a:t>
            </a:r>
          </a:p>
          <a:p>
            <a:pPr lvl="0"/>
            <a:r>
              <a:rPr lang="el-GR" dirty="0"/>
              <a:t>Στην πορεία αυτή </a:t>
            </a:r>
            <a:r>
              <a:rPr lang="el-GR" u="sng" dirty="0"/>
              <a:t>θα υπογραμμιστούν οι </a:t>
            </a:r>
            <a:r>
              <a:rPr lang="el-GR" b="1" i="1" u="sng" dirty="0"/>
              <a:t>παράγοντες</a:t>
            </a:r>
            <a:r>
              <a:rPr lang="el-GR" b="1" dirty="0"/>
              <a:t> </a:t>
            </a:r>
            <a:r>
              <a:rPr lang="el-GR" dirty="0"/>
              <a:t>που διαμορφώνουν την</a:t>
            </a:r>
            <a:r>
              <a:rPr lang="el-GR" b="1" dirty="0"/>
              <a:t> </a:t>
            </a:r>
            <a:r>
              <a:rPr lang="el-GR" b="1" u="sng" dirty="0"/>
              <a:t>κοινωνική συμπεριφορά</a:t>
            </a:r>
            <a:r>
              <a:rPr lang="el-GR" b="1" dirty="0"/>
              <a:t> </a:t>
            </a:r>
            <a:r>
              <a:rPr lang="el-GR" dirty="0"/>
              <a:t>του ανθρώπου και </a:t>
            </a:r>
            <a:r>
              <a:rPr lang="el-GR" u="sng" dirty="0"/>
              <a:t>κατευθύνουν τις </a:t>
            </a:r>
            <a:r>
              <a:rPr lang="el-GR" b="1" u="sng" dirty="0"/>
              <a:t>(κοινωνικές) σχέσεις</a:t>
            </a:r>
            <a:r>
              <a:rPr lang="el-GR" u="sng" dirty="0"/>
              <a:t> του με το περιβάλλον</a:t>
            </a:r>
            <a:r>
              <a:rPr lang="el-GR" dirty="0"/>
              <a:t>.</a:t>
            </a:r>
          </a:p>
          <a:p>
            <a:endParaRPr lang="el-GR" dirty="0"/>
          </a:p>
          <a:p>
            <a:pPr lvl="1"/>
            <a:endParaRPr lang="el-GR" sz="240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BF4EB1C-319D-4FD6-AABC-4421327F2F64}" type="slidenum">
              <a:rPr lang="el-GR" smtClean="0"/>
              <a:pPr>
                <a:defRPr/>
              </a:pPr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62546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80920" cy="648072"/>
          </a:xfrm>
        </p:spPr>
        <p:txBody>
          <a:bodyPr>
            <a:normAutofit/>
          </a:bodyPr>
          <a:lstStyle/>
          <a:p>
            <a:pPr algn="ctr"/>
            <a:r>
              <a:rPr lang="el-GR" sz="2400" b="1" dirty="0" err="1">
                <a:solidFill>
                  <a:srgbClr val="FF0000"/>
                </a:solidFill>
              </a:rPr>
              <a:t>ΣτόχοΣ</a:t>
            </a:r>
            <a:r>
              <a:rPr lang="el-GR" sz="2400" b="1" dirty="0">
                <a:solidFill>
                  <a:srgbClr val="FF0000"/>
                </a:solidFill>
              </a:rPr>
              <a:t> </a:t>
            </a:r>
            <a:r>
              <a:rPr lang="el-GR" sz="2400" b="1" dirty="0" err="1"/>
              <a:t>μαθήματοΣ</a:t>
            </a:r>
            <a:endParaRPr lang="el-GR" sz="24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251520" y="908720"/>
            <a:ext cx="8352928" cy="5949280"/>
          </a:xfrm>
        </p:spPr>
        <p:txBody>
          <a:bodyPr/>
          <a:lstStyle/>
          <a:p>
            <a:r>
              <a:rPr lang="el-GR" dirty="0"/>
              <a:t>Δηλαδή, θα τονιστούν οι στοιχειώδεις </a:t>
            </a:r>
            <a:r>
              <a:rPr lang="el-GR" b="1" dirty="0"/>
              <a:t>παράγοντες</a:t>
            </a:r>
            <a:r>
              <a:rPr lang="el-GR" dirty="0"/>
              <a:t> που </a:t>
            </a:r>
            <a:r>
              <a:rPr lang="el-GR" u="sng" dirty="0"/>
              <a:t>συγκροτούν το </a:t>
            </a:r>
            <a:r>
              <a:rPr lang="el-GR" b="1" u="sng" dirty="0"/>
              <a:t>κοινωνικό </a:t>
            </a:r>
            <a:r>
              <a:rPr lang="el-GR" u="sng" dirty="0"/>
              <a:t>και</a:t>
            </a:r>
            <a:r>
              <a:rPr lang="el-GR" b="1" u="sng" dirty="0"/>
              <a:t> πολιτισμικό σύστημα</a:t>
            </a:r>
            <a:r>
              <a:rPr lang="el-GR" b="1" dirty="0"/>
              <a:t> </a:t>
            </a:r>
            <a:r>
              <a:rPr lang="el-GR" dirty="0"/>
              <a:t>στο οποίο </a:t>
            </a:r>
            <a:r>
              <a:rPr lang="el-GR" u="sng" dirty="0"/>
              <a:t>γεννιόμαστε</a:t>
            </a:r>
            <a:r>
              <a:rPr lang="el-GR" dirty="0"/>
              <a:t>, </a:t>
            </a:r>
            <a:r>
              <a:rPr lang="el-GR" u="sng" dirty="0"/>
              <a:t>μαθαίνουμε</a:t>
            </a:r>
            <a:r>
              <a:rPr lang="el-GR" dirty="0"/>
              <a:t> σταδιακά να </a:t>
            </a:r>
            <a:r>
              <a:rPr lang="el-GR" b="1" dirty="0"/>
              <a:t>συμπεριφερόμαστε</a:t>
            </a:r>
            <a:r>
              <a:rPr lang="el-GR" dirty="0"/>
              <a:t> και να </a:t>
            </a:r>
            <a:r>
              <a:rPr lang="el-GR" b="1" dirty="0"/>
              <a:t>επικοινωνούμε</a:t>
            </a:r>
            <a:r>
              <a:rPr lang="el-GR" dirty="0"/>
              <a:t> με τα άλλα άτομα-μέλη της κοινωνίας. Σε αυτή την </a:t>
            </a:r>
            <a:r>
              <a:rPr lang="el-GR" b="1" dirty="0"/>
              <a:t>ικανότητα</a:t>
            </a:r>
            <a:r>
              <a:rPr lang="el-GR" dirty="0"/>
              <a:t> συμβάλλουν </a:t>
            </a:r>
            <a:r>
              <a:rPr lang="el-GR" b="1" u="sng" dirty="0"/>
              <a:t>(</a:t>
            </a:r>
            <a:r>
              <a:rPr lang="el-GR" b="1" i="1" u="sng" dirty="0" err="1"/>
              <a:t>κοινωνικοποιητικοί</a:t>
            </a:r>
            <a:r>
              <a:rPr lang="el-GR" b="1" u="sng" dirty="0"/>
              <a:t> παράγοντες)</a:t>
            </a:r>
            <a:endParaRPr lang="el-GR" dirty="0"/>
          </a:p>
          <a:p>
            <a:br>
              <a:rPr lang="el-GR" u="sng" dirty="0"/>
            </a:br>
            <a:r>
              <a:rPr lang="el-GR" u="sng" dirty="0"/>
              <a:t>α) οι </a:t>
            </a:r>
            <a:r>
              <a:rPr lang="el-GR" b="1" i="1" u="sng" dirty="0"/>
              <a:t>θεσμοί</a:t>
            </a:r>
            <a:r>
              <a:rPr lang="el-GR" dirty="0"/>
              <a:t> που μας «</a:t>
            </a:r>
            <a:r>
              <a:rPr lang="el-GR" b="1" dirty="0"/>
              <a:t>γαλουχούν</a:t>
            </a:r>
            <a:r>
              <a:rPr lang="el-GR" dirty="0"/>
              <a:t>»,</a:t>
            </a:r>
          </a:p>
          <a:p>
            <a:r>
              <a:rPr lang="el-GR" u="sng" dirty="0"/>
              <a:t>β) οι </a:t>
            </a:r>
            <a:r>
              <a:rPr lang="el-GR" b="1" i="1" u="sng" dirty="0"/>
              <a:t>κανόνες</a:t>
            </a:r>
            <a:r>
              <a:rPr lang="el-GR" dirty="0"/>
              <a:t> που μας </a:t>
            </a:r>
            <a:r>
              <a:rPr lang="el-GR" b="1" dirty="0"/>
              <a:t>ελέγχουν</a:t>
            </a:r>
            <a:r>
              <a:rPr lang="el-GR" dirty="0"/>
              <a:t>,</a:t>
            </a:r>
          </a:p>
          <a:p>
            <a:r>
              <a:rPr lang="el-GR" u="sng" dirty="0"/>
              <a:t>γ) οι </a:t>
            </a:r>
            <a:r>
              <a:rPr lang="el-GR" b="1" i="1" u="sng" dirty="0"/>
              <a:t>αξίες</a:t>
            </a:r>
            <a:r>
              <a:rPr lang="el-GR" dirty="0"/>
              <a:t> που μας </a:t>
            </a:r>
            <a:r>
              <a:rPr lang="el-GR" b="1" dirty="0"/>
              <a:t>κατευθύνουν</a:t>
            </a:r>
            <a:r>
              <a:rPr lang="el-GR" dirty="0"/>
              <a:t> και</a:t>
            </a:r>
          </a:p>
          <a:p>
            <a:r>
              <a:rPr lang="el-GR" u="sng" dirty="0"/>
              <a:t>δ) τα </a:t>
            </a:r>
            <a:r>
              <a:rPr lang="el-GR" b="1" i="1" u="sng" dirty="0"/>
              <a:t>πρότυπα</a:t>
            </a:r>
            <a:r>
              <a:rPr lang="el-GR" dirty="0"/>
              <a:t> της συμπεριφοράς που μας </a:t>
            </a:r>
            <a:r>
              <a:rPr lang="el-GR" b="1" dirty="0"/>
              <a:t>αναγνωρίζουν/διακρίνουν</a:t>
            </a:r>
            <a:r>
              <a:rPr lang="el-GR" dirty="0"/>
              <a:t>.</a:t>
            </a:r>
          </a:p>
          <a:p>
            <a:pPr lvl="1"/>
            <a:endParaRPr lang="el-GR" sz="240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BF4EB1C-319D-4FD6-AABC-4421327F2F64}" type="slidenum">
              <a:rPr lang="el-GR" smtClean="0"/>
              <a:pPr>
                <a:defRPr/>
              </a:pPr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67979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80920" cy="648072"/>
          </a:xfrm>
        </p:spPr>
        <p:txBody>
          <a:bodyPr>
            <a:normAutofit/>
          </a:bodyPr>
          <a:lstStyle/>
          <a:p>
            <a:pPr algn="ctr"/>
            <a:r>
              <a:rPr lang="el-GR" sz="2400" b="1" dirty="0" err="1">
                <a:solidFill>
                  <a:srgbClr val="FF0000"/>
                </a:solidFill>
              </a:rPr>
              <a:t>ΣτόχοΣ</a:t>
            </a:r>
            <a:r>
              <a:rPr lang="el-GR" sz="2400" b="1" dirty="0">
                <a:solidFill>
                  <a:srgbClr val="FF0000"/>
                </a:solidFill>
              </a:rPr>
              <a:t> </a:t>
            </a:r>
            <a:r>
              <a:rPr lang="el-GR" sz="2400" b="1" dirty="0" err="1"/>
              <a:t>μαθήματοΣ</a:t>
            </a:r>
            <a:endParaRPr lang="el-GR" sz="24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251520" y="908720"/>
            <a:ext cx="8352928" cy="5949280"/>
          </a:xfrm>
        </p:spPr>
        <p:txBody>
          <a:bodyPr/>
          <a:lstStyle/>
          <a:p>
            <a:r>
              <a:rPr lang="el-GR" b="1" i="1" dirty="0"/>
              <a:t>Βασικοί άξονες</a:t>
            </a:r>
            <a:r>
              <a:rPr lang="el-GR" dirty="0"/>
              <a:t> των εν λόγω παραγόντων είναι: 	</a:t>
            </a:r>
          </a:p>
          <a:p>
            <a:pPr lvl="1"/>
            <a:r>
              <a:rPr lang="el-GR" dirty="0"/>
              <a:t>Α. από τη μια, η </a:t>
            </a:r>
            <a:r>
              <a:rPr lang="el-GR" b="1" u="sng" dirty="0"/>
              <a:t>ένταξη</a:t>
            </a:r>
            <a:r>
              <a:rPr lang="el-GR" u="sng" dirty="0"/>
              <a:t> του ανθρώπου στην κοινωνία</a:t>
            </a:r>
            <a:r>
              <a:rPr lang="el-GR" dirty="0"/>
              <a:t> </a:t>
            </a:r>
            <a:r>
              <a:rPr lang="el-GR" b="1" dirty="0"/>
              <a:t>(</a:t>
            </a:r>
            <a:r>
              <a:rPr lang="el-GR" b="1" i="1" u="sng" dirty="0" err="1"/>
              <a:t>ατομοκεντρική</a:t>
            </a:r>
            <a:r>
              <a:rPr lang="el-GR" b="1" dirty="0"/>
              <a:t> λειτουργία)</a:t>
            </a:r>
            <a:r>
              <a:rPr lang="el-GR" dirty="0"/>
              <a:t>, και</a:t>
            </a:r>
          </a:p>
          <a:p>
            <a:pPr lvl="1"/>
            <a:r>
              <a:rPr lang="el-GR" dirty="0"/>
              <a:t>Β. από την άλλη, η </a:t>
            </a:r>
            <a:r>
              <a:rPr lang="el-GR" b="1" u="sng" dirty="0"/>
              <a:t>διείσδυση</a:t>
            </a:r>
            <a:r>
              <a:rPr lang="el-GR" u="sng" dirty="0"/>
              <a:t> της κοινωνίας στον άνθρωπο</a:t>
            </a:r>
            <a:r>
              <a:rPr lang="el-GR" dirty="0"/>
              <a:t> </a:t>
            </a:r>
            <a:r>
              <a:rPr lang="el-GR" b="1" dirty="0"/>
              <a:t>(</a:t>
            </a:r>
            <a:r>
              <a:rPr lang="el-GR" b="1" i="1" u="sng" dirty="0" err="1"/>
              <a:t>κοινωνιοκεντρική</a:t>
            </a:r>
            <a:r>
              <a:rPr lang="el-GR" b="1" dirty="0"/>
              <a:t> λειτουργία)</a:t>
            </a:r>
            <a:r>
              <a:rPr lang="el-GR" dirty="0"/>
              <a:t>.</a:t>
            </a:r>
          </a:p>
          <a:p>
            <a:r>
              <a:rPr lang="el-GR" dirty="0"/>
              <a:t>Άρα, η προσοχή μας θα εστιασθεί: α) στην </a:t>
            </a:r>
            <a:r>
              <a:rPr lang="el-GR" b="1" dirty="0"/>
              <a:t>ένταξη &amp; ενσωμάτωση του ανθρώπου στο </a:t>
            </a:r>
            <a:r>
              <a:rPr lang="el-GR" b="1" dirty="0" err="1"/>
              <a:t>κοινωνικο</a:t>
            </a:r>
            <a:r>
              <a:rPr lang="el-GR" b="1" dirty="0"/>
              <a:t>-πολιτισμικό σύστημα</a:t>
            </a:r>
            <a:r>
              <a:rPr lang="el-GR" dirty="0"/>
              <a:t> που τον περιβάλλει, β) στην </a:t>
            </a:r>
            <a:r>
              <a:rPr lang="el-GR" b="1" dirty="0" err="1"/>
              <a:t>κοιν</a:t>
            </a:r>
            <a:r>
              <a:rPr lang="el-GR" b="1" dirty="0"/>
              <a:t>. συνοχή</a:t>
            </a:r>
            <a:r>
              <a:rPr lang="el-GR" dirty="0"/>
              <a:t> των ομάδων γ) στους </a:t>
            </a:r>
            <a:r>
              <a:rPr lang="el-GR" b="1" dirty="0"/>
              <a:t>θεσμούς</a:t>
            </a:r>
            <a:r>
              <a:rPr lang="el-GR" dirty="0"/>
              <a:t>, δ) στη </a:t>
            </a:r>
            <a:r>
              <a:rPr lang="el-GR" b="1" i="1" dirty="0"/>
              <a:t>λειτουργία</a:t>
            </a:r>
            <a:r>
              <a:rPr lang="el-GR" b="1" dirty="0"/>
              <a:t> </a:t>
            </a:r>
            <a:r>
              <a:rPr lang="el-GR" dirty="0"/>
              <a:t>της κοινωνίας, ε) στα </a:t>
            </a:r>
            <a:r>
              <a:rPr lang="el-GR" b="1" dirty="0" err="1"/>
              <a:t>κοιν</a:t>
            </a:r>
            <a:r>
              <a:rPr lang="el-GR" b="1" dirty="0"/>
              <a:t>.  προβλήματα</a:t>
            </a:r>
            <a:r>
              <a:rPr lang="el-GR" dirty="0"/>
              <a:t> (</a:t>
            </a:r>
            <a:r>
              <a:rPr lang="el-GR" b="1" i="1" dirty="0"/>
              <a:t>δυσλειτουργία</a:t>
            </a:r>
            <a:r>
              <a:rPr lang="el-GR" dirty="0"/>
              <a:t> της κοινωνίας), στ) στην </a:t>
            </a:r>
            <a:r>
              <a:rPr lang="el-GR" b="1" dirty="0" err="1"/>
              <a:t>κοιν</a:t>
            </a:r>
            <a:r>
              <a:rPr lang="el-GR" b="1" dirty="0"/>
              <a:t>. αλλαγή</a:t>
            </a:r>
            <a:r>
              <a:rPr lang="el-GR" dirty="0"/>
              <a:t>, και ζ) στους μεγάλους </a:t>
            </a:r>
            <a:r>
              <a:rPr lang="el-GR" b="1" dirty="0"/>
              <a:t>κλάδους της </a:t>
            </a:r>
            <a:r>
              <a:rPr lang="el-GR" b="1" dirty="0" err="1"/>
              <a:t>Κοιν</a:t>
            </a:r>
            <a:r>
              <a:rPr lang="el-GR" b="1" dirty="0"/>
              <a:t>/</a:t>
            </a:r>
            <a:r>
              <a:rPr lang="el-GR" b="1" dirty="0" err="1"/>
              <a:t>γίας</a:t>
            </a:r>
            <a:r>
              <a:rPr lang="el-GR" dirty="0"/>
              <a:t>.</a:t>
            </a:r>
          </a:p>
          <a:p>
            <a:endParaRPr lang="el-GR" dirty="0"/>
          </a:p>
          <a:p>
            <a:pPr lvl="1"/>
            <a:endParaRPr lang="el-GR" sz="240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BF4EB1C-319D-4FD6-AABC-4421327F2F64}" type="slidenum">
              <a:rPr lang="el-GR" smtClean="0"/>
              <a:pPr>
                <a:defRPr/>
              </a:pPr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237519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3 - Θέση αριθμού διαφάνειας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1" hangingPunct="1"/>
            <a:fld id="{91513405-4573-4FA3-9E05-125A46C0EB48}" type="slidenum">
              <a:rPr lang="el-GR" altLang="en-US" sz="1400"/>
              <a:pPr algn="r" eaLnBrk="1" hangingPunct="1"/>
              <a:t>7</a:t>
            </a:fld>
            <a:endParaRPr lang="el-GR" altLang="en-US" sz="1400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260350"/>
            <a:ext cx="8229600" cy="360338"/>
          </a:xfrm>
        </p:spPr>
        <p:txBody>
          <a:bodyPr anchorCtr="1">
            <a:normAutofit fontScale="90000"/>
          </a:bodyPr>
          <a:lstStyle/>
          <a:p>
            <a:pPr eaLnBrk="1" hangingPunct="1">
              <a:defRPr/>
            </a:pPr>
            <a:r>
              <a:rPr lang="el-GR" b="1" dirty="0">
                <a:solidFill>
                  <a:srgbClr val="FF0000"/>
                </a:solidFill>
              </a:rPr>
              <a:t>Περιεχόμενα</a:t>
            </a:r>
            <a:r>
              <a:rPr lang="el-GR" b="1" dirty="0"/>
              <a:t> </a:t>
            </a:r>
            <a:r>
              <a:rPr lang="el-GR" b="1" dirty="0" err="1"/>
              <a:t>μαθήματοΣ</a:t>
            </a:r>
            <a:endParaRPr lang="el-GR" b="1" i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5496" y="653149"/>
            <a:ext cx="9144000" cy="5877272"/>
          </a:xfrm>
        </p:spPr>
        <p:txBody>
          <a:bodyPr/>
          <a:lstStyle/>
          <a:p>
            <a:pPr lvl="0"/>
            <a:r>
              <a:rPr lang="el-GR" b="1" dirty="0"/>
              <a:t>1. Εισαγωγικά:</a:t>
            </a:r>
            <a:endParaRPr lang="el-GR" dirty="0"/>
          </a:p>
          <a:p>
            <a:r>
              <a:rPr lang="el-GR" sz="2100" dirty="0"/>
              <a:t>α. </a:t>
            </a:r>
            <a:r>
              <a:rPr lang="el-GR" sz="2100" b="1" i="1" dirty="0"/>
              <a:t>Ορισμοί</a:t>
            </a:r>
            <a:r>
              <a:rPr lang="el-GR" sz="2100" dirty="0"/>
              <a:t> Κοινωνιολογίας: </a:t>
            </a:r>
            <a:r>
              <a:rPr lang="el-GR" sz="2100" b="1" dirty="0"/>
              <a:t>«</a:t>
            </a:r>
            <a:r>
              <a:rPr lang="el-GR" sz="2100" i="1" dirty="0"/>
              <a:t>Κοινωνιολογία είναι η επιστήμη που μελετά, ως κοινωνικά φαινόμενα, την </a:t>
            </a:r>
            <a:r>
              <a:rPr lang="el-GR" sz="2100" b="1" i="1" dirty="0"/>
              <a:t>κοινωνική συμπεριφορά</a:t>
            </a:r>
            <a:r>
              <a:rPr lang="el-GR" sz="2100" i="1" dirty="0"/>
              <a:t> και την </a:t>
            </a:r>
            <a:r>
              <a:rPr lang="el-GR" sz="2100" b="1" i="1" dirty="0"/>
              <a:t>κοινωνική δράση</a:t>
            </a:r>
            <a:r>
              <a:rPr lang="el-GR" sz="2100" b="1" dirty="0"/>
              <a:t>»</a:t>
            </a:r>
            <a:endParaRPr lang="el-GR" sz="2100" dirty="0"/>
          </a:p>
          <a:p>
            <a:r>
              <a:rPr lang="el-GR" sz="2100" dirty="0"/>
              <a:t>β. </a:t>
            </a:r>
            <a:r>
              <a:rPr lang="el-GR" sz="2100" b="1" i="1" dirty="0"/>
              <a:t>Κοινωνικό φαινόμενο</a:t>
            </a:r>
            <a:r>
              <a:rPr lang="el-GR" sz="2100" dirty="0"/>
              <a:t> και οι προϋποθέσεις του</a:t>
            </a:r>
          </a:p>
          <a:p>
            <a:r>
              <a:rPr lang="el-GR" sz="2100" dirty="0"/>
              <a:t>γ. Η επιστημονική </a:t>
            </a:r>
            <a:r>
              <a:rPr lang="el-GR" sz="2100" b="1" i="1" dirty="0"/>
              <a:t>μεθοδολογία</a:t>
            </a:r>
            <a:r>
              <a:rPr lang="el-GR" sz="2100" dirty="0"/>
              <a:t> της Κοινωνιολογίας 							                           </a:t>
            </a:r>
            <a:r>
              <a:rPr lang="el-GR" sz="2100" b="1" dirty="0">
                <a:solidFill>
                  <a:srgbClr val="00B050"/>
                </a:solidFill>
              </a:rPr>
              <a:t>(Σημειώσεις 2)</a:t>
            </a:r>
            <a:endParaRPr lang="el-GR" sz="2100" dirty="0">
              <a:solidFill>
                <a:srgbClr val="00B050"/>
              </a:solidFill>
            </a:endParaRPr>
          </a:p>
          <a:p>
            <a:pPr lvl="0"/>
            <a:r>
              <a:rPr lang="el-GR" b="1" dirty="0"/>
              <a:t>2. Γένεση της Κοινωνιολογίας-Θεωρητικές προσεγγίσεις </a:t>
            </a:r>
            <a:endParaRPr lang="el-GR" dirty="0"/>
          </a:p>
          <a:p>
            <a:r>
              <a:rPr lang="el-GR" sz="2100" dirty="0"/>
              <a:t>(</a:t>
            </a:r>
            <a:r>
              <a:rPr lang="el-GR" sz="2100" dirty="0" err="1"/>
              <a:t>Κοντ</a:t>
            </a:r>
            <a:r>
              <a:rPr lang="el-GR" sz="2100" dirty="0"/>
              <a:t>, Μαρξ, </a:t>
            </a:r>
            <a:r>
              <a:rPr lang="el-GR" sz="2100" dirty="0" err="1"/>
              <a:t>Ντιρκάιμ</a:t>
            </a:r>
            <a:r>
              <a:rPr lang="el-GR" sz="2100" dirty="0"/>
              <a:t>, Βέμπερ                                 </a:t>
            </a:r>
            <a:r>
              <a:rPr lang="el-GR" sz="2100" b="1" dirty="0">
                <a:solidFill>
                  <a:srgbClr val="00B050"/>
                </a:solidFill>
              </a:rPr>
              <a:t>(Σημειώσεις 3)</a:t>
            </a:r>
            <a:endParaRPr lang="el-GR" sz="2100" dirty="0">
              <a:solidFill>
                <a:srgbClr val="00B050"/>
              </a:solidFill>
            </a:endParaRPr>
          </a:p>
          <a:p>
            <a:r>
              <a:rPr lang="el-GR" sz="2100" dirty="0"/>
              <a:t>– Λειτουργισμός/</a:t>
            </a:r>
            <a:r>
              <a:rPr lang="el-GR" sz="2100" dirty="0" err="1"/>
              <a:t>Κοιν</a:t>
            </a:r>
            <a:r>
              <a:rPr lang="el-GR" sz="2100" dirty="0"/>
              <a:t>. Συναίνεσης, </a:t>
            </a:r>
            <a:r>
              <a:rPr lang="el-GR" sz="2100" dirty="0" err="1"/>
              <a:t>Κοιν</a:t>
            </a:r>
            <a:r>
              <a:rPr lang="el-GR" sz="2100" dirty="0"/>
              <a:t>. Σύγκρουσης, &amp; Κοινωνικής/Συμβολικής </a:t>
            </a:r>
            <a:r>
              <a:rPr lang="el-GR" sz="2100" dirty="0" err="1"/>
              <a:t>Διαντίδρασης</a:t>
            </a:r>
            <a:r>
              <a:rPr lang="el-GR" sz="2100" dirty="0"/>
              <a:t>)                     </a:t>
            </a:r>
            <a:r>
              <a:rPr lang="el-GR" sz="2100" b="1" dirty="0">
                <a:solidFill>
                  <a:srgbClr val="00B050"/>
                </a:solidFill>
              </a:rPr>
              <a:t>(Σημειώσεις 4)</a:t>
            </a:r>
          </a:p>
          <a:p>
            <a:pPr lvl="0"/>
            <a:r>
              <a:rPr lang="el-GR" sz="2100" b="1" dirty="0"/>
              <a:t>3. Οι πηγές της Κοινωνιολογίας: </a:t>
            </a:r>
            <a:r>
              <a:rPr lang="el-GR" sz="2100" dirty="0"/>
              <a:t>Πολιτική Φιλοσοφία, Φιλοσοφία της Ιστορίας, Εξελικτικές θεωρίες, Κινήματα εθνικής απελευθέρωσης και κοινωνικής, πολιτικής και θρησκευτικής μεταρρύθμισης, Θρησκευτική Ιδέα,</a:t>
            </a:r>
            <a:r>
              <a:rPr lang="el-GR" sz="2100" b="1" dirty="0"/>
              <a:t> Βιομηχανική Επανάσταση </a:t>
            </a:r>
            <a:r>
              <a:rPr lang="el-GR" sz="2100" b="1" dirty="0">
                <a:solidFill>
                  <a:srgbClr val="00B050"/>
                </a:solidFill>
              </a:rPr>
              <a:t>(Σημειώσεις 5 &amp; 6)</a:t>
            </a:r>
            <a:endParaRPr lang="el-GR" sz="2100" dirty="0">
              <a:solidFill>
                <a:srgbClr val="00B050"/>
              </a:solidFill>
            </a:endParaRPr>
          </a:p>
          <a:p>
            <a:endParaRPr lang="el-GR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>
    <p:pull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3 - Θέση αριθμού διαφάνειας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1" hangingPunct="1"/>
            <a:fld id="{91513405-4573-4FA3-9E05-125A46C0EB48}" type="slidenum">
              <a:rPr lang="el-GR" altLang="en-US" sz="1400"/>
              <a:pPr algn="r" eaLnBrk="1" hangingPunct="1"/>
              <a:t>8</a:t>
            </a:fld>
            <a:endParaRPr lang="el-GR" altLang="en-US" sz="1400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8715" y="116632"/>
            <a:ext cx="8229600" cy="774700"/>
          </a:xfrm>
        </p:spPr>
        <p:txBody>
          <a:bodyPr anchorCtr="1">
            <a:normAutofit/>
          </a:bodyPr>
          <a:lstStyle/>
          <a:p>
            <a:pPr eaLnBrk="1" hangingPunct="1">
              <a:defRPr/>
            </a:pPr>
            <a:r>
              <a:rPr lang="el-GR" b="1" dirty="0">
                <a:solidFill>
                  <a:srgbClr val="FF0000"/>
                </a:solidFill>
              </a:rPr>
              <a:t>Περιεχόμενα</a:t>
            </a:r>
            <a:r>
              <a:rPr lang="el-GR" b="1" dirty="0"/>
              <a:t> </a:t>
            </a:r>
            <a:r>
              <a:rPr lang="el-GR" b="1" dirty="0" err="1"/>
              <a:t>μαθήματοΣ</a:t>
            </a:r>
            <a:endParaRPr lang="el-GR" b="1" i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908720"/>
            <a:ext cx="9144000" cy="5732462"/>
          </a:xfrm>
        </p:spPr>
        <p:txBody>
          <a:bodyPr/>
          <a:lstStyle/>
          <a:p>
            <a:pPr lvl="0"/>
            <a:r>
              <a:rPr lang="el-GR" b="1" dirty="0"/>
              <a:t>4. Λειτουργία-δυσλειτουργία της κοινωνίας</a:t>
            </a:r>
            <a:endParaRPr lang="el-GR" dirty="0"/>
          </a:p>
          <a:p>
            <a:r>
              <a:rPr lang="el-GR" b="1" i="1" dirty="0"/>
              <a:t>α. Δομή και εσωτερική οργάνωση της Κοινωνίας</a:t>
            </a:r>
            <a:endParaRPr lang="el-GR" dirty="0"/>
          </a:p>
          <a:p>
            <a:pPr lvl="1"/>
            <a:r>
              <a:rPr lang="el-GR" sz="2400" dirty="0"/>
              <a:t>α. Κοινωνικές ομάδες		</a:t>
            </a:r>
          </a:p>
          <a:p>
            <a:pPr lvl="1"/>
            <a:r>
              <a:rPr lang="el-GR" sz="2400" dirty="0"/>
              <a:t>β. Κοινωνικότητα και κοινωνική συνοχή  </a:t>
            </a:r>
            <a:r>
              <a:rPr lang="el-GR" sz="2400" b="1" dirty="0">
                <a:solidFill>
                  <a:srgbClr val="00B050"/>
                </a:solidFill>
              </a:rPr>
              <a:t>(Σημειώσεις 7)</a:t>
            </a:r>
            <a:endParaRPr lang="el-GR" sz="2400" dirty="0">
              <a:solidFill>
                <a:srgbClr val="00B050"/>
              </a:solidFill>
            </a:endParaRPr>
          </a:p>
          <a:p>
            <a:pPr lvl="1"/>
            <a:r>
              <a:rPr lang="el-GR" sz="2400" dirty="0"/>
              <a:t>γ. Κοινωνικοποίηση 	                  </a:t>
            </a:r>
            <a:r>
              <a:rPr lang="el-GR" sz="2400" b="1" dirty="0">
                <a:solidFill>
                  <a:srgbClr val="00B050"/>
                </a:solidFill>
              </a:rPr>
              <a:t>(Σημειώσεις 8, Ταινία)</a:t>
            </a:r>
            <a:endParaRPr lang="el-GR" sz="2400" dirty="0">
              <a:solidFill>
                <a:srgbClr val="00B050"/>
              </a:solidFill>
            </a:endParaRPr>
          </a:p>
          <a:p>
            <a:pPr lvl="1"/>
            <a:r>
              <a:rPr lang="el-GR" sz="2400" dirty="0"/>
              <a:t>δ. Κοινωνικός ρόλος		                      </a:t>
            </a:r>
            <a:r>
              <a:rPr lang="el-GR" sz="2400" b="1" dirty="0">
                <a:solidFill>
                  <a:srgbClr val="00B050"/>
                </a:solidFill>
              </a:rPr>
              <a:t>(Σημειώσεις 9)</a:t>
            </a:r>
            <a:endParaRPr lang="el-GR" sz="2400" dirty="0">
              <a:solidFill>
                <a:srgbClr val="00B050"/>
              </a:solidFill>
            </a:endParaRPr>
          </a:p>
          <a:p>
            <a:pPr lvl="1"/>
            <a:r>
              <a:rPr lang="el-GR" sz="2400" dirty="0"/>
              <a:t>ε. Κοινωνικός έλεγχος                    </a:t>
            </a:r>
          </a:p>
          <a:p>
            <a:pPr lvl="1"/>
            <a:r>
              <a:rPr lang="el-GR" sz="2400" dirty="0"/>
              <a:t>στ. Κοινωνική οργάνωση, κοινωνικός θεσμός</a:t>
            </a:r>
            <a:r>
              <a:rPr lang="el-GR" sz="2400" b="1" dirty="0">
                <a:solidFill>
                  <a:srgbClr val="00B050"/>
                </a:solidFill>
              </a:rPr>
              <a:t>(Σημειώσ.10)</a:t>
            </a:r>
            <a:endParaRPr lang="el-GR" sz="2400" dirty="0">
              <a:solidFill>
                <a:srgbClr val="00B050"/>
              </a:solidFill>
            </a:endParaRPr>
          </a:p>
          <a:p>
            <a:pPr lvl="1"/>
            <a:r>
              <a:rPr lang="el-GR" sz="2400" dirty="0"/>
              <a:t>ζ. Κοινωνικοί οργανισμοί</a:t>
            </a:r>
          </a:p>
          <a:p>
            <a:pPr lvl="1"/>
            <a:r>
              <a:rPr lang="el-GR" sz="2400" dirty="0"/>
              <a:t>η. Κοινωνική αλλαγή, μετασχηματισμός </a:t>
            </a:r>
            <a:r>
              <a:rPr lang="el-GR" sz="2400" b="1" dirty="0">
                <a:solidFill>
                  <a:srgbClr val="00B050"/>
                </a:solidFill>
              </a:rPr>
              <a:t>(Σημειώσεις 11)</a:t>
            </a:r>
            <a:endParaRPr lang="el-GR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6772452"/>
      </p:ext>
    </p:extLst>
  </p:cSld>
  <p:clrMapOvr>
    <a:masterClrMapping/>
  </p:clrMapOvr>
  <p:transition>
    <p:pull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3 - Θέση αριθμού διαφάνειας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1" hangingPunct="1"/>
            <a:fld id="{91513405-4573-4FA3-9E05-125A46C0EB48}" type="slidenum">
              <a:rPr lang="el-GR" altLang="en-US" sz="1400"/>
              <a:pPr algn="r" eaLnBrk="1" hangingPunct="1"/>
              <a:t>9</a:t>
            </a:fld>
            <a:endParaRPr lang="el-GR" altLang="en-US" sz="1400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260350"/>
            <a:ext cx="8229600" cy="774700"/>
          </a:xfrm>
        </p:spPr>
        <p:txBody>
          <a:bodyPr anchorCtr="1">
            <a:normAutofit/>
          </a:bodyPr>
          <a:lstStyle/>
          <a:p>
            <a:pPr eaLnBrk="1" hangingPunct="1">
              <a:defRPr/>
            </a:pPr>
            <a:r>
              <a:rPr lang="el-GR" b="1" dirty="0">
                <a:solidFill>
                  <a:srgbClr val="FF0000"/>
                </a:solidFill>
              </a:rPr>
              <a:t>Περιεχόμενα</a:t>
            </a:r>
            <a:r>
              <a:rPr lang="el-GR" b="1" dirty="0"/>
              <a:t> </a:t>
            </a:r>
            <a:r>
              <a:rPr lang="el-GR" b="1" dirty="0" err="1"/>
              <a:t>μαθήματοΣ</a:t>
            </a:r>
            <a:endParaRPr lang="el-GR" b="1" i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25538"/>
            <a:ext cx="9144000" cy="5732462"/>
          </a:xfrm>
        </p:spPr>
        <p:txBody>
          <a:bodyPr/>
          <a:lstStyle/>
          <a:p>
            <a:r>
              <a:rPr lang="el-GR" b="1" i="1" dirty="0"/>
              <a:t>β. Κοινωνικά προβλήματα</a:t>
            </a:r>
            <a:endParaRPr lang="el-GR" dirty="0"/>
          </a:p>
          <a:p>
            <a:br>
              <a:rPr lang="el-GR" dirty="0"/>
            </a:br>
            <a:r>
              <a:rPr lang="el-GR" dirty="0"/>
              <a:t>α. Τα ναρκωτικά                                           </a:t>
            </a:r>
            <a:r>
              <a:rPr lang="el-GR" b="1" dirty="0">
                <a:solidFill>
                  <a:srgbClr val="00B050"/>
                </a:solidFill>
              </a:rPr>
              <a:t>(Σημειώσεις 12)</a:t>
            </a:r>
            <a:endParaRPr lang="el-GR" dirty="0">
              <a:solidFill>
                <a:srgbClr val="00B050"/>
              </a:solidFill>
            </a:endParaRPr>
          </a:p>
          <a:p>
            <a:r>
              <a:rPr lang="el-GR" dirty="0"/>
              <a:t>β. Κοινωνικές και φυλετικές διακρίσεις</a:t>
            </a:r>
          </a:p>
          <a:p>
            <a:r>
              <a:rPr lang="el-GR" dirty="0"/>
              <a:t>γ. Το πρόβλημα του πολέμου</a:t>
            </a:r>
          </a:p>
          <a:p>
            <a:r>
              <a:rPr lang="el-GR" dirty="0"/>
              <a:t>δ. Το δημογραφικό πρόβλημα</a:t>
            </a:r>
          </a:p>
          <a:p>
            <a:r>
              <a:rPr lang="el-GR" dirty="0"/>
              <a:t>ε. Οι εθνικισμοί και οι </a:t>
            </a:r>
            <a:r>
              <a:rPr lang="el-GR" dirty="0" err="1"/>
              <a:t>φουνταμενταλισμοί</a:t>
            </a:r>
            <a:endParaRPr lang="el-GR" dirty="0"/>
          </a:p>
          <a:p>
            <a:r>
              <a:rPr lang="el-GR" dirty="0"/>
              <a:t>στ. Το οικολογικό πρόβλημα</a:t>
            </a:r>
          </a:p>
          <a:p>
            <a:pPr lvl="0"/>
            <a:br>
              <a:rPr lang="el-GR" b="1" dirty="0"/>
            </a:br>
            <a:r>
              <a:rPr lang="el-GR" b="1" dirty="0"/>
              <a:t>5. Κλάδοι της Κοινωνιολογίας</a:t>
            </a:r>
            <a:endParaRPr lang="el-GR" dirty="0"/>
          </a:p>
          <a:p>
            <a:r>
              <a:rPr lang="el-GR" dirty="0"/>
              <a:t>Κοινωνιολογία της Θρησκείας, της Παιδείας, της Οικογένειας, του ελεύθερου χρόνου</a:t>
            </a:r>
          </a:p>
        </p:txBody>
      </p:sp>
    </p:spTree>
    <p:extLst>
      <p:ext uri="{BB962C8B-B14F-4D97-AF65-F5344CB8AC3E}">
        <p14:creationId xmlns:p14="http://schemas.microsoft.com/office/powerpoint/2010/main" val="3368358941"/>
      </p:ext>
    </p:extLst>
  </p:cSld>
  <p:clrMapOvr>
    <a:masterClrMapping/>
  </p:clrMapOvr>
  <p:transition>
    <p:pull dir="r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Προεξοχή">
  <a:themeElements>
    <a:clrScheme name="Προεξοχή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Προεξοχή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Προεξοχή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Προεξοχή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2438</TotalTime>
  <Words>5653</Words>
  <Application>Microsoft Office PowerPoint</Application>
  <PresentationFormat>Προβολή στην οθόνη (4:3)</PresentationFormat>
  <Paragraphs>312</Paragraphs>
  <Slides>28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28</vt:i4>
      </vt:variant>
    </vt:vector>
  </HeadingPairs>
  <TitlesOfParts>
    <vt:vector size="35" baseType="lpstr">
      <vt:lpstr>Arial</vt:lpstr>
      <vt:lpstr>Calibri</vt:lpstr>
      <vt:lpstr>Century Schoolbook</vt:lpstr>
      <vt:lpstr>Times New Roman</vt:lpstr>
      <vt:lpstr>Wingdings</vt:lpstr>
      <vt:lpstr>Wingdings 2</vt:lpstr>
      <vt:lpstr>Προεξοχή</vt:lpstr>
      <vt:lpstr>ΠΑΝΕΠΙΣΤΗΜΙΟ ΚΡΗΤΗΣ                                                                       ΣΧΟΛΗ ΕΠΙΣΤΗΜΩΝ ΑΓΩΓΗΣ ΠΑΙΔΑΓΩΓΙΚΟ ΤΜΗΜΑ Π.Ε  ΜΑΘΗΜΑ: ΕΙΣΑΓΩΓΗ ΣΤΗΝ ΚΟΙΝΩΝΙΟΛΟΓΙΑ (ΕΠΑ 313)</vt:lpstr>
      <vt:lpstr>Περιεχόμενα</vt:lpstr>
      <vt:lpstr>Χρονοδιάγραμμα</vt:lpstr>
      <vt:lpstr>ΣτόχοΣ μαθήματοΣ</vt:lpstr>
      <vt:lpstr>ΣτόχοΣ μαθήματοΣ</vt:lpstr>
      <vt:lpstr>ΣτόχοΣ μαθήματοΣ</vt:lpstr>
      <vt:lpstr>Περιεχόμενα μαθήματοΣ</vt:lpstr>
      <vt:lpstr>Περιεχόμενα μαθήματοΣ</vt:lpstr>
      <vt:lpstr>Περιεχόμενα μαθήματοΣ</vt:lpstr>
      <vt:lpstr>Βιβλίο, ΣημειώσειΣ</vt:lpstr>
      <vt:lpstr>ΗΛΕΚΤΡΟΝΙΚΟ ΜΑΘΗΜΑ-ΣημειώσειΣ</vt:lpstr>
      <vt:lpstr>Προαιρετική ενισχυτική εργασία</vt:lpstr>
      <vt:lpstr>  Θέμα εργασίας</vt:lpstr>
      <vt:lpstr>  Ερώτημα εργασίας</vt:lpstr>
      <vt:lpstr>  Τρόπος δουλειάς</vt:lpstr>
      <vt:lpstr>  Δομή εργασίας και η ανάλυσή της</vt:lpstr>
      <vt:lpstr>  Δομή εργασίας και η ανάλυσή της</vt:lpstr>
      <vt:lpstr>  Μεθοδολογία εργασίας</vt:lpstr>
      <vt:lpstr>  Μεθοδολογία εργασίας/βιβλιογραφία</vt:lpstr>
      <vt:lpstr>  Δομή παρουσίασης</vt:lpstr>
      <vt:lpstr>  Εξετάσεις</vt:lpstr>
      <vt:lpstr>Ενδεικτική βιβλιογραφία</vt:lpstr>
      <vt:lpstr>Ενδεικτική βιβλιογραφία</vt:lpstr>
      <vt:lpstr>Ενδεικτική βιβλιογραφία</vt:lpstr>
      <vt:lpstr>Ενδεικτική βιβλιογραφία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Εισαγωγη</dc:title>
  <dc:creator>popaki</dc:creator>
  <cp:lastModifiedBy>κριτής</cp:lastModifiedBy>
  <cp:revision>155</cp:revision>
  <dcterms:created xsi:type="dcterms:W3CDTF">2014-10-09T07:58:43Z</dcterms:created>
  <dcterms:modified xsi:type="dcterms:W3CDTF">2025-02-10T11:25:49Z</dcterms:modified>
</cp:coreProperties>
</file>