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2" r:id="rId19"/>
    <p:sldId id="274" r:id="rId20"/>
    <p:sldId id="275" r:id="rId21"/>
    <p:sldId id="280" r:id="rId22"/>
    <p:sldId id="282" r:id="rId23"/>
    <p:sldId id="283" r:id="rId24"/>
    <p:sldId id="294" r:id="rId25"/>
    <p:sldId id="288" r:id="rId26"/>
    <p:sldId id="289" r:id="rId27"/>
    <p:sldId id="290" r:id="rId28"/>
    <p:sldId id="291" r:id="rId29"/>
    <p:sldId id="292" r:id="rId30"/>
    <p:sldId id="293"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43C477-BB20-4838-9867-B0933AE85431}"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1E7A27A0-F3BA-49E1-9D0C-40CA3BB9FD94}">
      <dgm:prSet phldrT="[Κείμενο]" custT="1"/>
      <dgm:spPr/>
      <dgm:t>
        <a:bodyPr/>
        <a:lstStyle/>
        <a:p>
          <a:r>
            <a:rPr lang="el-GR" sz="2400" dirty="0" smtClean="0"/>
            <a:t>Διαφοροποίηση περιεχομένου</a:t>
          </a:r>
          <a:endParaRPr lang="el-GR" sz="2400" dirty="0"/>
        </a:p>
      </dgm:t>
    </dgm:pt>
    <dgm:pt modelId="{15FF1784-34A7-4B7F-9A3A-108B778E53AA}" type="parTrans" cxnId="{8DA820E7-4E36-4F0E-B626-A50A43F7AF37}">
      <dgm:prSet/>
      <dgm:spPr/>
      <dgm:t>
        <a:bodyPr/>
        <a:lstStyle/>
        <a:p>
          <a:endParaRPr lang="el-GR"/>
        </a:p>
      </dgm:t>
    </dgm:pt>
    <dgm:pt modelId="{BE91FADE-A59F-49AA-BA21-6630FA6EBC53}" type="sibTrans" cxnId="{8DA820E7-4E36-4F0E-B626-A50A43F7AF37}">
      <dgm:prSet/>
      <dgm:spPr/>
      <dgm:t>
        <a:bodyPr/>
        <a:lstStyle/>
        <a:p>
          <a:endParaRPr lang="el-GR"/>
        </a:p>
      </dgm:t>
    </dgm:pt>
    <dgm:pt modelId="{9A17DD2B-9C5D-428D-A172-4B8510D5B01C}">
      <dgm:prSet phldrT="[Κείμενο]" custT="1"/>
      <dgm:spPr/>
      <dgm:t>
        <a:bodyPr/>
        <a:lstStyle/>
        <a:p>
          <a:r>
            <a:rPr lang="el-GR" sz="2000" dirty="0" smtClean="0"/>
            <a:t>Γνώσεις, δεξιότητες</a:t>
          </a:r>
          <a:r>
            <a:rPr lang="en-US" sz="2000" dirty="0" smtClean="0"/>
            <a:t>, </a:t>
          </a:r>
          <a:r>
            <a:rPr lang="el-GR" sz="2000" dirty="0" smtClean="0"/>
            <a:t>στάσεις</a:t>
          </a:r>
          <a:endParaRPr lang="el-GR" sz="2000" dirty="0"/>
        </a:p>
      </dgm:t>
    </dgm:pt>
    <dgm:pt modelId="{F73F43C1-358F-4277-A7F4-8ABD1D21F716}" type="parTrans" cxnId="{F04B632C-C27F-428D-A423-F5EFAB7A9586}">
      <dgm:prSet/>
      <dgm:spPr/>
      <dgm:t>
        <a:bodyPr/>
        <a:lstStyle/>
        <a:p>
          <a:endParaRPr lang="el-GR"/>
        </a:p>
      </dgm:t>
    </dgm:pt>
    <dgm:pt modelId="{1A38CB05-9220-4AC8-BFFF-766A3EF13E66}" type="sibTrans" cxnId="{F04B632C-C27F-428D-A423-F5EFAB7A9586}">
      <dgm:prSet/>
      <dgm:spPr/>
      <dgm:t>
        <a:bodyPr/>
        <a:lstStyle/>
        <a:p>
          <a:endParaRPr lang="el-GR"/>
        </a:p>
      </dgm:t>
    </dgm:pt>
    <dgm:pt modelId="{FA9FAB68-1E88-4AE2-ACB3-1B92BFF70B80}">
      <dgm:prSet phldrT="[Κείμενο]" custT="1"/>
      <dgm:spPr/>
      <dgm:t>
        <a:bodyPr/>
        <a:lstStyle/>
        <a:p>
          <a:r>
            <a:rPr lang="el-GR" sz="2000" dirty="0" smtClean="0"/>
            <a:t>Τι θα μάθουν οι μαθητές</a:t>
          </a:r>
          <a:endParaRPr lang="el-GR" sz="2000" dirty="0"/>
        </a:p>
      </dgm:t>
    </dgm:pt>
    <dgm:pt modelId="{EB85CBC9-CBA1-4561-A01A-2AC25072CB8D}" type="parTrans" cxnId="{31B0EFA0-E399-44C2-8267-AFE5A34E8B0D}">
      <dgm:prSet/>
      <dgm:spPr/>
      <dgm:t>
        <a:bodyPr/>
        <a:lstStyle/>
        <a:p>
          <a:endParaRPr lang="el-GR"/>
        </a:p>
      </dgm:t>
    </dgm:pt>
    <dgm:pt modelId="{2E954367-262A-4ACA-8354-986F43563BD9}" type="sibTrans" cxnId="{31B0EFA0-E399-44C2-8267-AFE5A34E8B0D}">
      <dgm:prSet/>
      <dgm:spPr/>
      <dgm:t>
        <a:bodyPr/>
        <a:lstStyle/>
        <a:p>
          <a:endParaRPr lang="el-GR"/>
        </a:p>
      </dgm:t>
    </dgm:pt>
    <dgm:pt modelId="{86B50008-921A-44A0-988F-FDA2EBD6005D}">
      <dgm:prSet phldrT="[Κείμενο]" custT="1"/>
      <dgm:spPr/>
      <dgm:t>
        <a:bodyPr/>
        <a:lstStyle/>
        <a:p>
          <a:r>
            <a:rPr lang="el-GR" sz="2400" dirty="0" smtClean="0"/>
            <a:t>Διαφοροποίηση διαδικασίας</a:t>
          </a:r>
          <a:endParaRPr lang="el-GR" sz="2400" dirty="0"/>
        </a:p>
      </dgm:t>
    </dgm:pt>
    <dgm:pt modelId="{E7D307F2-19C4-422C-8C60-9E3EC1887EAD}" type="parTrans" cxnId="{550F7A65-64AE-4F09-B5FB-5F021C0D9DC7}">
      <dgm:prSet/>
      <dgm:spPr/>
      <dgm:t>
        <a:bodyPr/>
        <a:lstStyle/>
        <a:p>
          <a:endParaRPr lang="el-GR"/>
        </a:p>
      </dgm:t>
    </dgm:pt>
    <dgm:pt modelId="{B8E6BD57-AA2A-4EAB-A1C5-626C75097461}" type="sibTrans" cxnId="{550F7A65-64AE-4F09-B5FB-5F021C0D9DC7}">
      <dgm:prSet/>
      <dgm:spPr/>
      <dgm:t>
        <a:bodyPr/>
        <a:lstStyle/>
        <a:p>
          <a:endParaRPr lang="el-GR"/>
        </a:p>
      </dgm:t>
    </dgm:pt>
    <dgm:pt modelId="{4AA8AA3F-638F-405E-A749-9552A7004F38}">
      <dgm:prSet phldrT="[Κείμενο]" custT="1"/>
      <dgm:spPr/>
      <dgm:t>
        <a:bodyPr/>
        <a:lstStyle/>
        <a:p>
          <a:r>
            <a:rPr lang="el-GR" sz="2000" dirty="0" smtClean="0"/>
            <a:t>Τρόπο απόκτησης γνώσης</a:t>
          </a:r>
          <a:endParaRPr lang="el-GR" sz="2000" dirty="0"/>
        </a:p>
      </dgm:t>
    </dgm:pt>
    <dgm:pt modelId="{18A30874-7A7C-4AF1-920C-18866458439C}" type="parTrans" cxnId="{042AE76D-EAFA-406B-A37F-5B52A539AD3F}">
      <dgm:prSet/>
      <dgm:spPr/>
      <dgm:t>
        <a:bodyPr/>
        <a:lstStyle/>
        <a:p>
          <a:endParaRPr lang="el-GR"/>
        </a:p>
      </dgm:t>
    </dgm:pt>
    <dgm:pt modelId="{D0EC1FA9-C637-46DC-A76B-F30AE67888E6}" type="sibTrans" cxnId="{042AE76D-EAFA-406B-A37F-5B52A539AD3F}">
      <dgm:prSet/>
      <dgm:spPr/>
      <dgm:t>
        <a:bodyPr/>
        <a:lstStyle/>
        <a:p>
          <a:endParaRPr lang="el-GR"/>
        </a:p>
      </dgm:t>
    </dgm:pt>
    <dgm:pt modelId="{2FF2F430-0A79-49E6-9BF3-F18D4F46F4C5}">
      <dgm:prSet phldrT="[Κείμενο]" custT="1"/>
      <dgm:spPr/>
      <dgm:t>
        <a:bodyPr/>
        <a:lstStyle/>
        <a:p>
          <a:r>
            <a:rPr lang="el-GR" sz="2000" dirty="0" smtClean="0"/>
            <a:t>Δραστηριότητες, διδακτικά μέσα</a:t>
          </a:r>
          <a:endParaRPr lang="el-GR" sz="2000" dirty="0"/>
        </a:p>
      </dgm:t>
    </dgm:pt>
    <dgm:pt modelId="{BF8A9AE3-6354-461B-8730-199DBBA214B7}" type="parTrans" cxnId="{77E4E53D-D85A-46CB-A8F1-B5CECB4033C0}">
      <dgm:prSet/>
      <dgm:spPr/>
      <dgm:t>
        <a:bodyPr/>
        <a:lstStyle/>
        <a:p>
          <a:endParaRPr lang="el-GR"/>
        </a:p>
      </dgm:t>
    </dgm:pt>
    <dgm:pt modelId="{9DA34453-6772-4AC1-B037-4E9F6C2ED700}" type="sibTrans" cxnId="{77E4E53D-D85A-46CB-A8F1-B5CECB4033C0}">
      <dgm:prSet/>
      <dgm:spPr/>
      <dgm:t>
        <a:bodyPr/>
        <a:lstStyle/>
        <a:p>
          <a:endParaRPr lang="el-GR"/>
        </a:p>
      </dgm:t>
    </dgm:pt>
    <dgm:pt modelId="{4741512C-2977-48BC-8133-2D0468E8480C}">
      <dgm:prSet phldrT="[Κείμενο]" custT="1"/>
      <dgm:spPr/>
      <dgm:t>
        <a:bodyPr/>
        <a:lstStyle/>
        <a:p>
          <a:r>
            <a:rPr lang="el-GR" sz="2400" dirty="0" smtClean="0"/>
            <a:t>Διαφοροποίηση</a:t>
          </a:r>
        </a:p>
        <a:p>
          <a:r>
            <a:rPr lang="el-GR" sz="2400" dirty="0" smtClean="0"/>
            <a:t>αποτελέσματος</a:t>
          </a:r>
          <a:endParaRPr lang="el-GR" sz="2400" dirty="0"/>
        </a:p>
      </dgm:t>
    </dgm:pt>
    <dgm:pt modelId="{5435F093-CB5A-4EF6-A95F-5891AAC5BF9F}" type="parTrans" cxnId="{DDE76A78-344D-43D8-90C7-C70D4C8CDBC7}">
      <dgm:prSet/>
      <dgm:spPr/>
      <dgm:t>
        <a:bodyPr/>
        <a:lstStyle/>
        <a:p>
          <a:endParaRPr lang="el-GR"/>
        </a:p>
      </dgm:t>
    </dgm:pt>
    <dgm:pt modelId="{D384DA4F-7E8A-4E48-9ACC-6B273A3664EB}" type="sibTrans" cxnId="{DDE76A78-344D-43D8-90C7-C70D4C8CDBC7}">
      <dgm:prSet/>
      <dgm:spPr/>
      <dgm:t>
        <a:bodyPr/>
        <a:lstStyle/>
        <a:p>
          <a:endParaRPr lang="el-GR"/>
        </a:p>
      </dgm:t>
    </dgm:pt>
    <dgm:pt modelId="{C8F103AB-42D2-464B-B2A3-01C5E033CB44}">
      <dgm:prSet phldrT="[Κείμενο]" custT="1"/>
      <dgm:spPr/>
      <dgm:t>
        <a:bodyPr/>
        <a:lstStyle/>
        <a:p>
          <a:r>
            <a:rPr lang="el-GR" sz="2000" dirty="0" smtClean="0"/>
            <a:t>Απόκτηση γνώσεων και δεξιοτήτων</a:t>
          </a:r>
          <a:endParaRPr lang="el-GR" sz="2000" dirty="0"/>
        </a:p>
      </dgm:t>
    </dgm:pt>
    <dgm:pt modelId="{4BC99E42-E819-4FD0-896D-9E6CC21839DB}" type="parTrans" cxnId="{DE84174E-D0B3-4A8B-83DF-C9DA65904386}">
      <dgm:prSet/>
      <dgm:spPr/>
      <dgm:t>
        <a:bodyPr/>
        <a:lstStyle/>
        <a:p>
          <a:endParaRPr lang="el-GR"/>
        </a:p>
      </dgm:t>
    </dgm:pt>
    <dgm:pt modelId="{2C4EAAC0-3B9E-44F2-8EA8-F4B2D0D739B1}" type="sibTrans" cxnId="{DE84174E-D0B3-4A8B-83DF-C9DA65904386}">
      <dgm:prSet/>
      <dgm:spPr/>
      <dgm:t>
        <a:bodyPr/>
        <a:lstStyle/>
        <a:p>
          <a:endParaRPr lang="el-GR"/>
        </a:p>
      </dgm:t>
    </dgm:pt>
    <dgm:pt modelId="{BA46BA12-2EC4-46F1-B380-A614C9760622}">
      <dgm:prSet phldrT="[Κείμενο]" custT="1"/>
      <dgm:spPr/>
      <dgm:t>
        <a:bodyPr/>
        <a:lstStyle/>
        <a:p>
          <a:r>
            <a:rPr lang="el-GR" sz="2000" dirty="0" smtClean="0"/>
            <a:t>Τι έμαθε τελικά ο μαθητής</a:t>
          </a:r>
          <a:endParaRPr lang="el-GR" sz="2000" dirty="0"/>
        </a:p>
      </dgm:t>
    </dgm:pt>
    <dgm:pt modelId="{6176E133-B5E2-4796-B537-7538B9881C0D}" type="parTrans" cxnId="{789A0680-3259-4900-8BBF-37FCED6AE6F9}">
      <dgm:prSet/>
      <dgm:spPr/>
      <dgm:t>
        <a:bodyPr/>
        <a:lstStyle/>
        <a:p>
          <a:endParaRPr lang="el-GR"/>
        </a:p>
      </dgm:t>
    </dgm:pt>
    <dgm:pt modelId="{E3974362-D5A0-45AE-B34D-13C11FABB61E}" type="sibTrans" cxnId="{789A0680-3259-4900-8BBF-37FCED6AE6F9}">
      <dgm:prSet/>
      <dgm:spPr/>
      <dgm:t>
        <a:bodyPr/>
        <a:lstStyle/>
        <a:p>
          <a:endParaRPr lang="el-GR"/>
        </a:p>
      </dgm:t>
    </dgm:pt>
    <dgm:pt modelId="{E47BF5F7-AD8F-47DB-877A-192AB14FFFA2}">
      <dgm:prSet phldrT="[Κείμενο]" custT="1"/>
      <dgm:spPr/>
      <dgm:t>
        <a:bodyPr/>
        <a:lstStyle/>
        <a:p>
          <a:r>
            <a:rPr lang="el-GR" sz="2000" dirty="0" smtClean="0"/>
            <a:t>Ο μαθητής δείχνει αυτό που έμαθε με διαφορετικό τρόπο</a:t>
          </a:r>
          <a:endParaRPr lang="el-GR" sz="2000" dirty="0"/>
        </a:p>
      </dgm:t>
    </dgm:pt>
    <dgm:pt modelId="{6091F081-CE81-4B78-B3C7-4C4586C45004}" type="parTrans" cxnId="{0327CFF6-0D31-4C53-BA16-604871B46150}">
      <dgm:prSet/>
      <dgm:spPr/>
    </dgm:pt>
    <dgm:pt modelId="{86D06E4A-6198-4534-B949-915FCBACCC55}" type="sibTrans" cxnId="{0327CFF6-0D31-4C53-BA16-604871B46150}">
      <dgm:prSet/>
      <dgm:spPr/>
    </dgm:pt>
    <dgm:pt modelId="{E757AEE0-6656-419A-854A-B033C30297B8}" type="pres">
      <dgm:prSet presAssocID="{9643C477-BB20-4838-9867-B0933AE85431}" presName="Name0" presStyleCnt="0">
        <dgm:presLayoutVars>
          <dgm:dir/>
          <dgm:animLvl val="lvl"/>
          <dgm:resizeHandles val="exact"/>
        </dgm:presLayoutVars>
      </dgm:prSet>
      <dgm:spPr/>
      <dgm:t>
        <a:bodyPr/>
        <a:lstStyle/>
        <a:p>
          <a:endParaRPr lang="el-GR"/>
        </a:p>
      </dgm:t>
    </dgm:pt>
    <dgm:pt modelId="{B56A8461-0586-4808-8E6A-1FA070CF2DE9}" type="pres">
      <dgm:prSet presAssocID="{1E7A27A0-F3BA-49E1-9D0C-40CA3BB9FD94}" presName="linNode" presStyleCnt="0"/>
      <dgm:spPr/>
    </dgm:pt>
    <dgm:pt modelId="{34EB745D-59E5-4680-8678-337C6FADF98D}" type="pres">
      <dgm:prSet presAssocID="{1E7A27A0-F3BA-49E1-9D0C-40CA3BB9FD94}" presName="parentText" presStyleLbl="node1" presStyleIdx="0" presStyleCnt="3">
        <dgm:presLayoutVars>
          <dgm:chMax val="1"/>
          <dgm:bulletEnabled val="1"/>
        </dgm:presLayoutVars>
      </dgm:prSet>
      <dgm:spPr/>
      <dgm:t>
        <a:bodyPr/>
        <a:lstStyle/>
        <a:p>
          <a:endParaRPr lang="el-GR"/>
        </a:p>
      </dgm:t>
    </dgm:pt>
    <dgm:pt modelId="{3C24C8BA-1528-4168-8AB0-FE51A80CC1BF}" type="pres">
      <dgm:prSet presAssocID="{1E7A27A0-F3BA-49E1-9D0C-40CA3BB9FD94}" presName="descendantText" presStyleLbl="alignAccFollowNode1" presStyleIdx="0" presStyleCnt="3">
        <dgm:presLayoutVars>
          <dgm:bulletEnabled val="1"/>
        </dgm:presLayoutVars>
      </dgm:prSet>
      <dgm:spPr/>
      <dgm:t>
        <a:bodyPr/>
        <a:lstStyle/>
        <a:p>
          <a:endParaRPr lang="el-GR"/>
        </a:p>
      </dgm:t>
    </dgm:pt>
    <dgm:pt modelId="{73956143-848D-4483-ADE5-9AAB80970077}" type="pres">
      <dgm:prSet presAssocID="{BE91FADE-A59F-49AA-BA21-6630FA6EBC53}" presName="sp" presStyleCnt="0"/>
      <dgm:spPr/>
    </dgm:pt>
    <dgm:pt modelId="{016DEA82-B45A-4998-8272-E77D640C8EA2}" type="pres">
      <dgm:prSet presAssocID="{86B50008-921A-44A0-988F-FDA2EBD6005D}" presName="linNode" presStyleCnt="0"/>
      <dgm:spPr/>
    </dgm:pt>
    <dgm:pt modelId="{8ADDC415-9CE7-43FC-9B78-592A5B0ABDE4}" type="pres">
      <dgm:prSet presAssocID="{86B50008-921A-44A0-988F-FDA2EBD6005D}" presName="parentText" presStyleLbl="node1" presStyleIdx="1" presStyleCnt="3">
        <dgm:presLayoutVars>
          <dgm:chMax val="1"/>
          <dgm:bulletEnabled val="1"/>
        </dgm:presLayoutVars>
      </dgm:prSet>
      <dgm:spPr/>
      <dgm:t>
        <a:bodyPr/>
        <a:lstStyle/>
        <a:p>
          <a:endParaRPr lang="el-GR"/>
        </a:p>
      </dgm:t>
    </dgm:pt>
    <dgm:pt modelId="{4033A011-8199-47AE-B529-6FE6F87356A4}" type="pres">
      <dgm:prSet presAssocID="{86B50008-921A-44A0-988F-FDA2EBD6005D}" presName="descendantText" presStyleLbl="alignAccFollowNode1" presStyleIdx="1" presStyleCnt="3">
        <dgm:presLayoutVars>
          <dgm:bulletEnabled val="1"/>
        </dgm:presLayoutVars>
      </dgm:prSet>
      <dgm:spPr/>
      <dgm:t>
        <a:bodyPr/>
        <a:lstStyle/>
        <a:p>
          <a:endParaRPr lang="el-GR"/>
        </a:p>
      </dgm:t>
    </dgm:pt>
    <dgm:pt modelId="{3185C639-3A1F-4692-A645-1AE915180FDB}" type="pres">
      <dgm:prSet presAssocID="{B8E6BD57-AA2A-4EAB-A1C5-626C75097461}" presName="sp" presStyleCnt="0"/>
      <dgm:spPr/>
    </dgm:pt>
    <dgm:pt modelId="{827AB5B1-D8E6-4C8B-B418-B7E72D91CA21}" type="pres">
      <dgm:prSet presAssocID="{4741512C-2977-48BC-8133-2D0468E8480C}" presName="linNode" presStyleCnt="0"/>
      <dgm:spPr/>
    </dgm:pt>
    <dgm:pt modelId="{3882BF42-B0E4-4992-85AE-CC49B62AA923}" type="pres">
      <dgm:prSet presAssocID="{4741512C-2977-48BC-8133-2D0468E8480C}" presName="parentText" presStyleLbl="node1" presStyleIdx="2" presStyleCnt="3">
        <dgm:presLayoutVars>
          <dgm:chMax val="1"/>
          <dgm:bulletEnabled val="1"/>
        </dgm:presLayoutVars>
      </dgm:prSet>
      <dgm:spPr/>
      <dgm:t>
        <a:bodyPr/>
        <a:lstStyle/>
        <a:p>
          <a:endParaRPr lang="el-GR"/>
        </a:p>
      </dgm:t>
    </dgm:pt>
    <dgm:pt modelId="{86AC96E1-0CC8-4604-A882-6A14976BDCF3}" type="pres">
      <dgm:prSet presAssocID="{4741512C-2977-48BC-8133-2D0468E8480C}" presName="descendantText" presStyleLbl="alignAccFollowNode1" presStyleIdx="2" presStyleCnt="3">
        <dgm:presLayoutVars>
          <dgm:bulletEnabled val="1"/>
        </dgm:presLayoutVars>
      </dgm:prSet>
      <dgm:spPr/>
      <dgm:t>
        <a:bodyPr/>
        <a:lstStyle/>
        <a:p>
          <a:endParaRPr lang="el-GR"/>
        </a:p>
      </dgm:t>
    </dgm:pt>
  </dgm:ptLst>
  <dgm:cxnLst>
    <dgm:cxn modelId="{D92BFEE1-752C-4D65-983A-AA6EACB676A4}" type="presOf" srcId="{9643C477-BB20-4838-9867-B0933AE85431}" destId="{E757AEE0-6656-419A-854A-B033C30297B8}" srcOrd="0" destOrd="0" presId="urn:microsoft.com/office/officeart/2005/8/layout/vList5"/>
    <dgm:cxn modelId="{8A326D34-975D-4D85-92E7-1B74B677F13D}" type="presOf" srcId="{4741512C-2977-48BC-8133-2D0468E8480C}" destId="{3882BF42-B0E4-4992-85AE-CC49B62AA923}" srcOrd="0" destOrd="0" presId="urn:microsoft.com/office/officeart/2005/8/layout/vList5"/>
    <dgm:cxn modelId="{0327CFF6-0D31-4C53-BA16-604871B46150}" srcId="{4741512C-2977-48BC-8133-2D0468E8480C}" destId="{E47BF5F7-AD8F-47DB-877A-192AB14FFFA2}" srcOrd="2" destOrd="0" parTransId="{6091F081-CE81-4B78-B3C7-4C4586C45004}" sibTransId="{86D06E4A-6198-4534-B949-915FCBACCC55}"/>
    <dgm:cxn modelId="{DDE76A78-344D-43D8-90C7-C70D4C8CDBC7}" srcId="{9643C477-BB20-4838-9867-B0933AE85431}" destId="{4741512C-2977-48BC-8133-2D0468E8480C}" srcOrd="2" destOrd="0" parTransId="{5435F093-CB5A-4EF6-A95F-5891AAC5BF9F}" sibTransId="{D384DA4F-7E8A-4E48-9ACC-6B273A3664EB}"/>
    <dgm:cxn modelId="{0F2BDA32-DBE1-4165-9F4B-960A9235EE98}" type="presOf" srcId="{FA9FAB68-1E88-4AE2-ACB3-1B92BFF70B80}" destId="{3C24C8BA-1528-4168-8AB0-FE51A80CC1BF}" srcOrd="0" destOrd="1" presId="urn:microsoft.com/office/officeart/2005/8/layout/vList5"/>
    <dgm:cxn modelId="{550F7A65-64AE-4F09-B5FB-5F021C0D9DC7}" srcId="{9643C477-BB20-4838-9867-B0933AE85431}" destId="{86B50008-921A-44A0-988F-FDA2EBD6005D}" srcOrd="1" destOrd="0" parTransId="{E7D307F2-19C4-422C-8C60-9E3EC1887EAD}" sibTransId="{B8E6BD57-AA2A-4EAB-A1C5-626C75097461}"/>
    <dgm:cxn modelId="{966A0B24-D239-4976-9E53-B27EF78FEE55}" type="presOf" srcId="{9A17DD2B-9C5D-428D-A172-4B8510D5B01C}" destId="{3C24C8BA-1528-4168-8AB0-FE51A80CC1BF}" srcOrd="0" destOrd="0" presId="urn:microsoft.com/office/officeart/2005/8/layout/vList5"/>
    <dgm:cxn modelId="{8DA820E7-4E36-4F0E-B626-A50A43F7AF37}" srcId="{9643C477-BB20-4838-9867-B0933AE85431}" destId="{1E7A27A0-F3BA-49E1-9D0C-40CA3BB9FD94}" srcOrd="0" destOrd="0" parTransId="{15FF1784-34A7-4B7F-9A3A-108B778E53AA}" sibTransId="{BE91FADE-A59F-49AA-BA21-6630FA6EBC53}"/>
    <dgm:cxn modelId="{1989CC1D-EC25-4F38-AAA8-B26AE9133F25}" type="presOf" srcId="{2FF2F430-0A79-49E6-9BF3-F18D4F46F4C5}" destId="{4033A011-8199-47AE-B529-6FE6F87356A4}" srcOrd="0" destOrd="1" presId="urn:microsoft.com/office/officeart/2005/8/layout/vList5"/>
    <dgm:cxn modelId="{A2EE6789-204B-4487-B504-CDBA69249047}" type="presOf" srcId="{86B50008-921A-44A0-988F-FDA2EBD6005D}" destId="{8ADDC415-9CE7-43FC-9B78-592A5B0ABDE4}" srcOrd="0" destOrd="0" presId="urn:microsoft.com/office/officeart/2005/8/layout/vList5"/>
    <dgm:cxn modelId="{890A20EB-542D-454E-9D77-ECA815F73AC6}" type="presOf" srcId="{C8F103AB-42D2-464B-B2A3-01C5E033CB44}" destId="{86AC96E1-0CC8-4604-A882-6A14976BDCF3}" srcOrd="0" destOrd="0" presId="urn:microsoft.com/office/officeart/2005/8/layout/vList5"/>
    <dgm:cxn modelId="{8DDBE427-0C2A-4247-A203-EA1E3D7B3DB9}" type="presOf" srcId="{4AA8AA3F-638F-405E-A749-9552A7004F38}" destId="{4033A011-8199-47AE-B529-6FE6F87356A4}" srcOrd="0" destOrd="0" presId="urn:microsoft.com/office/officeart/2005/8/layout/vList5"/>
    <dgm:cxn modelId="{789A0680-3259-4900-8BBF-37FCED6AE6F9}" srcId="{4741512C-2977-48BC-8133-2D0468E8480C}" destId="{BA46BA12-2EC4-46F1-B380-A614C9760622}" srcOrd="1" destOrd="0" parTransId="{6176E133-B5E2-4796-B537-7538B9881C0D}" sibTransId="{E3974362-D5A0-45AE-B34D-13C11FABB61E}"/>
    <dgm:cxn modelId="{00E97BA2-6506-4970-B61D-1CBC5E0093E6}" type="presOf" srcId="{E47BF5F7-AD8F-47DB-877A-192AB14FFFA2}" destId="{86AC96E1-0CC8-4604-A882-6A14976BDCF3}" srcOrd="0" destOrd="2" presId="urn:microsoft.com/office/officeart/2005/8/layout/vList5"/>
    <dgm:cxn modelId="{DE84174E-D0B3-4A8B-83DF-C9DA65904386}" srcId="{4741512C-2977-48BC-8133-2D0468E8480C}" destId="{C8F103AB-42D2-464B-B2A3-01C5E033CB44}" srcOrd="0" destOrd="0" parTransId="{4BC99E42-E819-4FD0-896D-9E6CC21839DB}" sibTransId="{2C4EAAC0-3B9E-44F2-8EA8-F4B2D0D739B1}"/>
    <dgm:cxn modelId="{FB68CA31-5641-4BA3-9043-53BF2E4EB411}" type="presOf" srcId="{BA46BA12-2EC4-46F1-B380-A614C9760622}" destId="{86AC96E1-0CC8-4604-A882-6A14976BDCF3}" srcOrd="0" destOrd="1" presId="urn:microsoft.com/office/officeart/2005/8/layout/vList5"/>
    <dgm:cxn modelId="{F04B632C-C27F-428D-A423-F5EFAB7A9586}" srcId="{1E7A27A0-F3BA-49E1-9D0C-40CA3BB9FD94}" destId="{9A17DD2B-9C5D-428D-A172-4B8510D5B01C}" srcOrd="0" destOrd="0" parTransId="{F73F43C1-358F-4277-A7F4-8ABD1D21F716}" sibTransId="{1A38CB05-9220-4AC8-BFFF-766A3EF13E66}"/>
    <dgm:cxn modelId="{C3395C82-8DDB-476E-BA43-256F22DE7D85}" type="presOf" srcId="{1E7A27A0-F3BA-49E1-9D0C-40CA3BB9FD94}" destId="{34EB745D-59E5-4680-8678-337C6FADF98D}" srcOrd="0" destOrd="0" presId="urn:microsoft.com/office/officeart/2005/8/layout/vList5"/>
    <dgm:cxn modelId="{77E4E53D-D85A-46CB-A8F1-B5CECB4033C0}" srcId="{86B50008-921A-44A0-988F-FDA2EBD6005D}" destId="{2FF2F430-0A79-49E6-9BF3-F18D4F46F4C5}" srcOrd="1" destOrd="0" parTransId="{BF8A9AE3-6354-461B-8730-199DBBA214B7}" sibTransId="{9DA34453-6772-4AC1-B037-4E9F6C2ED700}"/>
    <dgm:cxn modelId="{31B0EFA0-E399-44C2-8267-AFE5A34E8B0D}" srcId="{1E7A27A0-F3BA-49E1-9D0C-40CA3BB9FD94}" destId="{FA9FAB68-1E88-4AE2-ACB3-1B92BFF70B80}" srcOrd="1" destOrd="0" parTransId="{EB85CBC9-CBA1-4561-A01A-2AC25072CB8D}" sibTransId="{2E954367-262A-4ACA-8354-986F43563BD9}"/>
    <dgm:cxn modelId="{042AE76D-EAFA-406B-A37F-5B52A539AD3F}" srcId="{86B50008-921A-44A0-988F-FDA2EBD6005D}" destId="{4AA8AA3F-638F-405E-A749-9552A7004F38}" srcOrd="0" destOrd="0" parTransId="{18A30874-7A7C-4AF1-920C-18866458439C}" sibTransId="{D0EC1FA9-C637-46DC-A76B-F30AE67888E6}"/>
    <dgm:cxn modelId="{6FCD596D-C7A0-47D9-B24B-E217DC2D72AF}" type="presParOf" srcId="{E757AEE0-6656-419A-854A-B033C30297B8}" destId="{B56A8461-0586-4808-8E6A-1FA070CF2DE9}" srcOrd="0" destOrd="0" presId="urn:microsoft.com/office/officeart/2005/8/layout/vList5"/>
    <dgm:cxn modelId="{2F64C2D5-C1A1-4E8A-97B3-55BD6CE0D815}" type="presParOf" srcId="{B56A8461-0586-4808-8E6A-1FA070CF2DE9}" destId="{34EB745D-59E5-4680-8678-337C6FADF98D}" srcOrd="0" destOrd="0" presId="urn:microsoft.com/office/officeart/2005/8/layout/vList5"/>
    <dgm:cxn modelId="{53E11AE2-20B6-4524-AB3D-CAA6C9A7099B}" type="presParOf" srcId="{B56A8461-0586-4808-8E6A-1FA070CF2DE9}" destId="{3C24C8BA-1528-4168-8AB0-FE51A80CC1BF}" srcOrd="1" destOrd="0" presId="urn:microsoft.com/office/officeart/2005/8/layout/vList5"/>
    <dgm:cxn modelId="{6C4F96F8-3497-4AF8-9999-F097455BCA3B}" type="presParOf" srcId="{E757AEE0-6656-419A-854A-B033C30297B8}" destId="{73956143-848D-4483-ADE5-9AAB80970077}" srcOrd="1" destOrd="0" presId="urn:microsoft.com/office/officeart/2005/8/layout/vList5"/>
    <dgm:cxn modelId="{15DB55AF-331B-4C00-88FD-809ABD942066}" type="presParOf" srcId="{E757AEE0-6656-419A-854A-B033C30297B8}" destId="{016DEA82-B45A-4998-8272-E77D640C8EA2}" srcOrd="2" destOrd="0" presId="urn:microsoft.com/office/officeart/2005/8/layout/vList5"/>
    <dgm:cxn modelId="{9182C016-5669-4FAE-9E4F-0F774E73080D}" type="presParOf" srcId="{016DEA82-B45A-4998-8272-E77D640C8EA2}" destId="{8ADDC415-9CE7-43FC-9B78-592A5B0ABDE4}" srcOrd="0" destOrd="0" presId="urn:microsoft.com/office/officeart/2005/8/layout/vList5"/>
    <dgm:cxn modelId="{A931A344-6E05-4365-9EB0-E4906D670CFB}" type="presParOf" srcId="{016DEA82-B45A-4998-8272-E77D640C8EA2}" destId="{4033A011-8199-47AE-B529-6FE6F87356A4}" srcOrd="1" destOrd="0" presId="urn:microsoft.com/office/officeart/2005/8/layout/vList5"/>
    <dgm:cxn modelId="{755F655D-08BB-4112-8CDD-256277064ADD}" type="presParOf" srcId="{E757AEE0-6656-419A-854A-B033C30297B8}" destId="{3185C639-3A1F-4692-A645-1AE915180FDB}" srcOrd="3" destOrd="0" presId="urn:microsoft.com/office/officeart/2005/8/layout/vList5"/>
    <dgm:cxn modelId="{2C2A527A-0F3C-46CF-8499-CF5F132123E3}" type="presParOf" srcId="{E757AEE0-6656-419A-854A-B033C30297B8}" destId="{827AB5B1-D8E6-4C8B-B418-B7E72D91CA21}" srcOrd="4" destOrd="0" presId="urn:microsoft.com/office/officeart/2005/8/layout/vList5"/>
    <dgm:cxn modelId="{2CDE61C0-2431-49B0-B23E-53D7CD34A933}" type="presParOf" srcId="{827AB5B1-D8E6-4C8B-B418-B7E72D91CA21}" destId="{3882BF42-B0E4-4992-85AE-CC49B62AA923}" srcOrd="0" destOrd="0" presId="urn:microsoft.com/office/officeart/2005/8/layout/vList5"/>
    <dgm:cxn modelId="{08D11997-4AB8-432F-AA28-E4CD5C1B22AA}" type="presParOf" srcId="{827AB5B1-D8E6-4C8B-B418-B7E72D91CA21}" destId="{86AC96E1-0CC8-4604-A882-6A14976BDCF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160FB2-8F98-4CC2-A3AC-E664E1B67C6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09BF7C08-9740-49D5-93D3-DDA924EA1476}">
      <dgm:prSet phldrT="[Κείμενο]" custT="1"/>
      <dgm:spPr/>
      <dgm:t>
        <a:bodyPr/>
        <a:lstStyle/>
        <a:p>
          <a:r>
            <a:rPr lang="el-GR" sz="2400" dirty="0" smtClean="0"/>
            <a:t>Μαθησιακή ετοιμότητα</a:t>
          </a:r>
          <a:endParaRPr lang="el-GR" sz="2400" dirty="0"/>
        </a:p>
      </dgm:t>
    </dgm:pt>
    <dgm:pt modelId="{12BE6C48-1BBD-4654-B966-B9A55CA1835E}" type="parTrans" cxnId="{C0BAE031-38A9-4FE1-BBBF-9E484EF41FB1}">
      <dgm:prSet/>
      <dgm:spPr/>
      <dgm:t>
        <a:bodyPr/>
        <a:lstStyle/>
        <a:p>
          <a:endParaRPr lang="el-GR"/>
        </a:p>
      </dgm:t>
    </dgm:pt>
    <dgm:pt modelId="{264E0F04-92E5-416F-B67C-8CFA1E2E0340}" type="sibTrans" cxnId="{C0BAE031-38A9-4FE1-BBBF-9E484EF41FB1}">
      <dgm:prSet/>
      <dgm:spPr/>
      <dgm:t>
        <a:bodyPr/>
        <a:lstStyle/>
        <a:p>
          <a:endParaRPr lang="el-GR"/>
        </a:p>
      </dgm:t>
    </dgm:pt>
    <dgm:pt modelId="{DCF64123-AE3C-441E-A0F9-7E45580EBB41}">
      <dgm:prSet phldrT="[Κείμενο]" custT="1"/>
      <dgm:spPr/>
      <dgm:t>
        <a:bodyPr/>
        <a:lstStyle/>
        <a:p>
          <a:r>
            <a:rPr lang="el-GR" sz="1400" dirty="0" smtClean="0"/>
            <a:t>Διαχωρισμός σε ομάδες με βάση την ικανότητα</a:t>
          </a:r>
          <a:endParaRPr lang="el-GR" sz="1400" dirty="0"/>
        </a:p>
      </dgm:t>
    </dgm:pt>
    <dgm:pt modelId="{F3D658C4-6C4F-48AF-90BC-6DD9AEF13775}" type="parTrans" cxnId="{13B82975-55E6-4E86-886C-C4C44370A52A}">
      <dgm:prSet/>
      <dgm:spPr/>
      <dgm:t>
        <a:bodyPr/>
        <a:lstStyle/>
        <a:p>
          <a:endParaRPr lang="el-GR"/>
        </a:p>
      </dgm:t>
    </dgm:pt>
    <dgm:pt modelId="{DA9A9809-BF80-40BF-B612-5EE49EDB7E7E}" type="sibTrans" cxnId="{13B82975-55E6-4E86-886C-C4C44370A52A}">
      <dgm:prSet/>
      <dgm:spPr/>
      <dgm:t>
        <a:bodyPr/>
        <a:lstStyle/>
        <a:p>
          <a:endParaRPr lang="el-GR"/>
        </a:p>
      </dgm:t>
    </dgm:pt>
    <dgm:pt modelId="{C300ECE8-D4B5-4D47-99A3-3E1DAD00B8F7}">
      <dgm:prSet phldrT="[Κείμενο]" custT="1"/>
      <dgm:spPr/>
      <dgm:t>
        <a:bodyPr/>
        <a:lstStyle/>
        <a:p>
          <a:r>
            <a:rPr lang="el-GR" sz="2400" dirty="0" smtClean="0"/>
            <a:t>Ενδιαφέρον</a:t>
          </a:r>
          <a:endParaRPr lang="el-GR" sz="2400" dirty="0"/>
        </a:p>
      </dgm:t>
    </dgm:pt>
    <dgm:pt modelId="{FAD8CD03-89E2-48C4-AB32-4D3BE40DE83C}" type="parTrans" cxnId="{F3051C5D-F645-45A8-8D66-BFF389020C6C}">
      <dgm:prSet/>
      <dgm:spPr/>
      <dgm:t>
        <a:bodyPr/>
        <a:lstStyle/>
        <a:p>
          <a:endParaRPr lang="el-GR"/>
        </a:p>
      </dgm:t>
    </dgm:pt>
    <dgm:pt modelId="{9598948A-75D5-4D70-A620-BDD80A3EF3BF}" type="sibTrans" cxnId="{F3051C5D-F645-45A8-8D66-BFF389020C6C}">
      <dgm:prSet/>
      <dgm:spPr/>
      <dgm:t>
        <a:bodyPr/>
        <a:lstStyle/>
        <a:p>
          <a:endParaRPr lang="el-GR"/>
        </a:p>
      </dgm:t>
    </dgm:pt>
    <dgm:pt modelId="{B41F3CCA-B757-4950-B0C4-4D12C6DBA216}">
      <dgm:prSet phldrT="[Κείμενο]" custT="1"/>
      <dgm:spPr/>
      <dgm:t>
        <a:bodyPr/>
        <a:lstStyle/>
        <a:p>
          <a:r>
            <a:rPr lang="el-GR" sz="1600" dirty="0" smtClean="0"/>
            <a:t>Ενδιαφέροντα σε σχέση με το περιεχόμενο</a:t>
          </a:r>
          <a:endParaRPr lang="el-GR" sz="1600" dirty="0"/>
        </a:p>
      </dgm:t>
    </dgm:pt>
    <dgm:pt modelId="{56595246-ABDC-419B-B62B-EEE904D8739A}" type="parTrans" cxnId="{24434E72-72C0-4FB2-B021-69C6F940BBCA}">
      <dgm:prSet/>
      <dgm:spPr/>
      <dgm:t>
        <a:bodyPr/>
        <a:lstStyle/>
        <a:p>
          <a:endParaRPr lang="el-GR"/>
        </a:p>
      </dgm:t>
    </dgm:pt>
    <dgm:pt modelId="{3BD47EA8-4188-40D3-9AAB-5C3DEC730ED5}" type="sibTrans" cxnId="{24434E72-72C0-4FB2-B021-69C6F940BBCA}">
      <dgm:prSet/>
      <dgm:spPr/>
      <dgm:t>
        <a:bodyPr/>
        <a:lstStyle/>
        <a:p>
          <a:endParaRPr lang="el-GR"/>
        </a:p>
      </dgm:t>
    </dgm:pt>
    <dgm:pt modelId="{8BBAE9A3-358B-4F8D-9364-9E83B9ACD9A9}">
      <dgm:prSet phldrT="[Κείμενο]" custT="1"/>
      <dgm:spPr/>
      <dgm:t>
        <a:bodyPr/>
        <a:lstStyle/>
        <a:p>
          <a:r>
            <a:rPr lang="el-GR" sz="1600" dirty="0" smtClean="0"/>
            <a:t>Εύρος και ποικιλία ερωτήσεων και υλικών</a:t>
          </a:r>
          <a:endParaRPr lang="el-GR" sz="1600" dirty="0"/>
        </a:p>
      </dgm:t>
    </dgm:pt>
    <dgm:pt modelId="{2EEB51B6-1AEA-4900-9C25-40A4E38F5311}" type="parTrans" cxnId="{1DF1ACF7-C603-4B7E-8C92-FF8CD4AA1015}">
      <dgm:prSet/>
      <dgm:spPr/>
      <dgm:t>
        <a:bodyPr/>
        <a:lstStyle/>
        <a:p>
          <a:endParaRPr lang="el-GR"/>
        </a:p>
      </dgm:t>
    </dgm:pt>
    <dgm:pt modelId="{6CB48AD6-7317-4777-8C57-4CE073A04FFF}" type="sibTrans" cxnId="{1DF1ACF7-C603-4B7E-8C92-FF8CD4AA1015}">
      <dgm:prSet/>
      <dgm:spPr/>
      <dgm:t>
        <a:bodyPr/>
        <a:lstStyle/>
        <a:p>
          <a:endParaRPr lang="el-GR"/>
        </a:p>
      </dgm:t>
    </dgm:pt>
    <dgm:pt modelId="{771B4CAF-0462-4FCB-8556-A700663B6B4C}">
      <dgm:prSet phldrT="[Κείμενο]" custT="1"/>
      <dgm:spPr/>
      <dgm:t>
        <a:bodyPr/>
        <a:lstStyle/>
        <a:p>
          <a:r>
            <a:rPr lang="el-GR" sz="2400" dirty="0" smtClean="0"/>
            <a:t>Προφίλ μάθησης</a:t>
          </a:r>
          <a:endParaRPr lang="el-GR" sz="2400" dirty="0"/>
        </a:p>
      </dgm:t>
    </dgm:pt>
    <dgm:pt modelId="{5723077F-3FF7-4FB6-8A7F-B4798102EE80}" type="parTrans" cxnId="{8947EFF1-F89B-4B69-989E-D595662D72DF}">
      <dgm:prSet/>
      <dgm:spPr/>
      <dgm:t>
        <a:bodyPr/>
        <a:lstStyle/>
        <a:p>
          <a:endParaRPr lang="el-GR"/>
        </a:p>
      </dgm:t>
    </dgm:pt>
    <dgm:pt modelId="{120B4558-C1EA-4937-BE3D-728E2CC36A67}" type="sibTrans" cxnId="{8947EFF1-F89B-4B69-989E-D595662D72DF}">
      <dgm:prSet/>
      <dgm:spPr/>
      <dgm:t>
        <a:bodyPr/>
        <a:lstStyle/>
        <a:p>
          <a:endParaRPr lang="el-GR"/>
        </a:p>
      </dgm:t>
    </dgm:pt>
    <dgm:pt modelId="{C91235E8-B670-4509-81F7-A71F425FB8FF}">
      <dgm:prSet phldrT="[Κείμενο]" custT="1"/>
      <dgm:spPr/>
      <dgm:t>
        <a:bodyPr/>
        <a:lstStyle/>
        <a:p>
          <a:r>
            <a:rPr lang="el-GR" sz="1400" dirty="0" smtClean="0"/>
            <a:t>Ολικός-αναλυτικός</a:t>
          </a:r>
          <a:endParaRPr lang="el-GR" sz="1400" dirty="0"/>
        </a:p>
      </dgm:t>
    </dgm:pt>
    <dgm:pt modelId="{9E81BE2C-413E-41E1-A714-4AA17AABA874}" type="parTrans" cxnId="{4DADC08F-7364-41E8-ADEB-387972CE16D2}">
      <dgm:prSet/>
      <dgm:spPr/>
      <dgm:t>
        <a:bodyPr/>
        <a:lstStyle/>
        <a:p>
          <a:endParaRPr lang="el-GR"/>
        </a:p>
      </dgm:t>
    </dgm:pt>
    <dgm:pt modelId="{0EF18079-C882-41F0-A3C8-D0C10C4B75AC}" type="sibTrans" cxnId="{4DADC08F-7364-41E8-ADEB-387972CE16D2}">
      <dgm:prSet/>
      <dgm:spPr/>
      <dgm:t>
        <a:bodyPr/>
        <a:lstStyle/>
        <a:p>
          <a:endParaRPr lang="el-GR"/>
        </a:p>
      </dgm:t>
    </dgm:pt>
    <dgm:pt modelId="{31275D3D-DF35-4C04-90EA-62352990E565}">
      <dgm:prSet phldrT="[Κείμενο]" custT="1"/>
      <dgm:spPr/>
      <dgm:t>
        <a:bodyPr/>
        <a:lstStyle/>
        <a:p>
          <a:r>
            <a:rPr lang="el-GR" sz="1400" dirty="0" smtClean="0"/>
            <a:t>Πολλαπλοί τύποι νοημοσύνης</a:t>
          </a:r>
          <a:endParaRPr lang="el-GR" sz="1400" dirty="0"/>
        </a:p>
      </dgm:t>
    </dgm:pt>
    <dgm:pt modelId="{258D32B5-8BF1-4D60-A044-53D56BCEB218}" type="parTrans" cxnId="{EEAA8995-390C-40F6-A1AB-9778EC404CC6}">
      <dgm:prSet/>
      <dgm:spPr/>
      <dgm:t>
        <a:bodyPr/>
        <a:lstStyle/>
        <a:p>
          <a:endParaRPr lang="el-GR"/>
        </a:p>
      </dgm:t>
    </dgm:pt>
    <dgm:pt modelId="{A0C26B3D-744E-4683-9C90-A792B8EC5520}" type="sibTrans" cxnId="{EEAA8995-390C-40F6-A1AB-9778EC404CC6}">
      <dgm:prSet/>
      <dgm:spPr/>
      <dgm:t>
        <a:bodyPr/>
        <a:lstStyle/>
        <a:p>
          <a:endParaRPr lang="el-GR"/>
        </a:p>
      </dgm:t>
    </dgm:pt>
    <dgm:pt modelId="{6C3556E3-5CED-432B-B079-33286199CCD2}">
      <dgm:prSet phldrT="[Κείμενο]" custT="1"/>
      <dgm:spPr/>
      <dgm:t>
        <a:bodyPr/>
        <a:lstStyle/>
        <a:p>
          <a:r>
            <a:rPr lang="el-GR" sz="1400" dirty="0" smtClean="0"/>
            <a:t>Οπτικός-ακουστικός-κιναισθητικός</a:t>
          </a:r>
          <a:endParaRPr lang="el-GR" sz="1400" dirty="0"/>
        </a:p>
      </dgm:t>
    </dgm:pt>
    <dgm:pt modelId="{2DAFA355-9744-4893-835A-670A31FB6C48}" type="parTrans" cxnId="{10C70D87-B3AA-42AE-8101-67B43E1A461B}">
      <dgm:prSet/>
      <dgm:spPr/>
    </dgm:pt>
    <dgm:pt modelId="{E2973B3B-6A86-4136-AA59-D84A14916805}" type="sibTrans" cxnId="{10C70D87-B3AA-42AE-8101-67B43E1A461B}">
      <dgm:prSet/>
      <dgm:spPr/>
    </dgm:pt>
    <dgm:pt modelId="{017FE0DE-2157-4B37-A48F-CE30DE8FB048}">
      <dgm:prSet phldrT="[Κείμενο]" custT="1"/>
      <dgm:spPr/>
      <dgm:t>
        <a:bodyPr/>
        <a:lstStyle/>
        <a:p>
          <a:r>
            <a:rPr lang="el-GR" sz="1600" dirty="0" smtClean="0"/>
            <a:t>Ενισχύω τα προσωπικά κίνητρα για μάθηση</a:t>
          </a:r>
          <a:endParaRPr lang="el-GR" sz="1600" dirty="0"/>
        </a:p>
      </dgm:t>
    </dgm:pt>
    <dgm:pt modelId="{616B1B2E-E2B4-4DCE-ABD3-45DE4F55F84C}" type="parTrans" cxnId="{DEEA4ECD-0258-48C3-9730-FDD59E48CE1E}">
      <dgm:prSet/>
      <dgm:spPr/>
    </dgm:pt>
    <dgm:pt modelId="{96AF9839-3179-4D77-A893-8B52E11A4B75}" type="sibTrans" cxnId="{DEEA4ECD-0258-48C3-9730-FDD59E48CE1E}">
      <dgm:prSet/>
      <dgm:spPr/>
    </dgm:pt>
    <dgm:pt modelId="{688B08CE-AD8E-4491-9D5A-F17DD246B520}">
      <dgm:prSet phldrT="[Κείμενο]" custT="1"/>
      <dgm:spPr/>
      <dgm:t>
        <a:bodyPr/>
        <a:lstStyle/>
        <a:p>
          <a:r>
            <a:rPr lang="el-GR" sz="1400" dirty="0" smtClean="0"/>
            <a:t>Βοηθάω τους μαθητές να σκεφτούν τις προτιμήσεις τους </a:t>
          </a:r>
          <a:endParaRPr lang="el-GR" sz="1400" dirty="0"/>
        </a:p>
      </dgm:t>
    </dgm:pt>
    <dgm:pt modelId="{3DE296DF-CC17-4020-858C-7D34A1B77BA2}" type="parTrans" cxnId="{3FA23222-9F52-4D43-A2A9-AACA7CC335FB}">
      <dgm:prSet/>
      <dgm:spPr/>
    </dgm:pt>
    <dgm:pt modelId="{B013414E-3E45-436A-898B-5EF6EA516194}" type="sibTrans" cxnId="{3FA23222-9F52-4D43-A2A9-AACA7CC335FB}">
      <dgm:prSet/>
      <dgm:spPr/>
    </dgm:pt>
    <dgm:pt modelId="{3E93FBE1-C7B3-4BB0-8BAC-3E9FDD5301EE}">
      <dgm:prSet phldrT="[Κείμενο]" custT="1"/>
      <dgm:spPr/>
      <dgm:t>
        <a:bodyPr/>
        <a:lstStyle/>
        <a:p>
          <a:r>
            <a:rPr lang="el-GR" sz="1400" dirty="0" smtClean="0"/>
            <a:t>Προσφέρω επιλογές με βάση αυτές</a:t>
          </a:r>
          <a:endParaRPr lang="el-GR" sz="1400" dirty="0"/>
        </a:p>
      </dgm:t>
    </dgm:pt>
    <dgm:pt modelId="{01622672-0B06-49B4-A44F-64F23B41BBDD}" type="parTrans" cxnId="{855FC03F-C5B9-4701-A59B-61C738686251}">
      <dgm:prSet/>
      <dgm:spPr/>
    </dgm:pt>
    <dgm:pt modelId="{B9D46F70-2587-4286-89D4-ACA7A90EAD32}" type="sibTrans" cxnId="{855FC03F-C5B9-4701-A59B-61C738686251}">
      <dgm:prSet/>
      <dgm:spPr/>
    </dgm:pt>
    <dgm:pt modelId="{2C5EF3ED-3D85-4DA2-BCEF-7F40AA803651}">
      <dgm:prSet phldrT="[Κείμενο]" custT="1"/>
      <dgm:spPr/>
      <dgm:t>
        <a:bodyPr/>
        <a:lstStyle/>
        <a:p>
          <a:r>
            <a:rPr lang="el-GR" sz="1400" dirty="0" smtClean="0"/>
            <a:t>Δίνω ευκαιρίες επιτυχίας σε όλους</a:t>
          </a:r>
          <a:endParaRPr lang="el-GR" sz="1400" dirty="0"/>
        </a:p>
      </dgm:t>
    </dgm:pt>
    <dgm:pt modelId="{57AE1DA3-A15F-4771-A962-CDA6130EE063}" type="parTrans" cxnId="{E49E0B97-C378-497A-9727-D5CA92DBE416}">
      <dgm:prSet/>
      <dgm:spPr/>
    </dgm:pt>
    <dgm:pt modelId="{3EE035F3-D68B-44F0-95F9-C8906637EAC6}" type="sibTrans" cxnId="{E49E0B97-C378-497A-9727-D5CA92DBE416}">
      <dgm:prSet/>
      <dgm:spPr/>
    </dgm:pt>
    <dgm:pt modelId="{CBC7611E-D0C6-49CF-8FD4-603F10949C77}">
      <dgm:prSet phldrT="[Κείμενο]" custT="1"/>
      <dgm:spPr/>
      <dgm:t>
        <a:bodyPr/>
        <a:lstStyle/>
        <a:p>
          <a:r>
            <a:rPr lang="el-GR" sz="1400" dirty="0" smtClean="0"/>
            <a:t>Κάνω το μάθημα κατανοητό για όλους</a:t>
          </a:r>
          <a:endParaRPr lang="el-GR" sz="1400" dirty="0"/>
        </a:p>
      </dgm:t>
    </dgm:pt>
    <dgm:pt modelId="{8161F7A8-1C74-4471-B39B-BE24462C7D6D}" type="parTrans" cxnId="{5C8C14AB-70D9-461C-AEA3-A1E27AABCF0D}">
      <dgm:prSet/>
      <dgm:spPr/>
    </dgm:pt>
    <dgm:pt modelId="{A4F05CBF-8F72-4D14-9D3D-6783C9B9D686}" type="sibTrans" cxnId="{5C8C14AB-70D9-461C-AEA3-A1E27AABCF0D}">
      <dgm:prSet/>
      <dgm:spPr/>
    </dgm:pt>
    <dgm:pt modelId="{6CC47C87-F103-4BFD-A48C-93CFE242EAE4}">
      <dgm:prSet phldrT="[Κείμενο]" custT="1"/>
      <dgm:spPr/>
      <dgm:t>
        <a:bodyPr/>
        <a:lstStyle/>
        <a:p>
          <a:r>
            <a:rPr lang="el-GR" sz="1400" dirty="0" smtClean="0"/>
            <a:t>Ενισχύω το αίσθημα της επάρκειας</a:t>
          </a:r>
          <a:endParaRPr lang="el-GR" sz="1400" dirty="0"/>
        </a:p>
      </dgm:t>
    </dgm:pt>
    <dgm:pt modelId="{DCB4B0A1-EC65-4BAA-A937-E697883CC72F}" type="parTrans" cxnId="{7C9AE441-59F8-4501-9571-BCFE4B48568A}">
      <dgm:prSet/>
      <dgm:spPr/>
    </dgm:pt>
    <dgm:pt modelId="{DDE47553-2FBC-4E3C-BC83-9477D4A4D093}" type="sibTrans" cxnId="{7C9AE441-59F8-4501-9571-BCFE4B48568A}">
      <dgm:prSet/>
      <dgm:spPr/>
    </dgm:pt>
    <dgm:pt modelId="{C512DA4E-F6E0-4694-A605-2EB67F7ACB23}" type="pres">
      <dgm:prSet presAssocID="{E8160FB2-8F98-4CC2-A3AC-E664E1B67C65}" presName="Name0" presStyleCnt="0">
        <dgm:presLayoutVars>
          <dgm:dir/>
          <dgm:animLvl val="lvl"/>
          <dgm:resizeHandles val="exact"/>
        </dgm:presLayoutVars>
      </dgm:prSet>
      <dgm:spPr/>
      <dgm:t>
        <a:bodyPr/>
        <a:lstStyle/>
        <a:p>
          <a:endParaRPr lang="el-GR"/>
        </a:p>
      </dgm:t>
    </dgm:pt>
    <dgm:pt modelId="{1125750D-FCF0-4361-9F97-8566C6559C5F}" type="pres">
      <dgm:prSet presAssocID="{09BF7C08-9740-49D5-93D3-DDA924EA1476}" presName="linNode" presStyleCnt="0"/>
      <dgm:spPr/>
    </dgm:pt>
    <dgm:pt modelId="{A507B9EC-1980-4FCF-A756-44F32AB5BD25}" type="pres">
      <dgm:prSet presAssocID="{09BF7C08-9740-49D5-93D3-DDA924EA1476}" presName="parentText" presStyleLbl="node1" presStyleIdx="0" presStyleCnt="3">
        <dgm:presLayoutVars>
          <dgm:chMax val="1"/>
          <dgm:bulletEnabled val="1"/>
        </dgm:presLayoutVars>
      </dgm:prSet>
      <dgm:spPr/>
      <dgm:t>
        <a:bodyPr/>
        <a:lstStyle/>
        <a:p>
          <a:endParaRPr lang="el-GR"/>
        </a:p>
      </dgm:t>
    </dgm:pt>
    <dgm:pt modelId="{2F9624DC-CA93-4A50-827A-F63AC781626F}" type="pres">
      <dgm:prSet presAssocID="{09BF7C08-9740-49D5-93D3-DDA924EA1476}" presName="descendantText" presStyleLbl="alignAccFollowNode1" presStyleIdx="0" presStyleCnt="3">
        <dgm:presLayoutVars>
          <dgm:bulletEnabled val="1"/>
        </dgm:presLayoutVars>
      </dgm:prSet>
      <dgm:spPr/>
      <dgm:t>
        <a:bodyPr/>
        <a:lstStyle/>
        <a:p>
          <a:endParaRPr lang="el-GR"/>
        </a:p>
      </dgm:t>
    </dgm:pt>
    <dgm:pt modelId="{7E752D61-386E-4312-90F0-6B8B81E7FE11}" type="pres">
      <dgm:prSet presAssocID="{264E0F04-92E5-416F-B67C-8CFA1E2E0340}" presName="sp" presStyleCnt="0"/>
      <dgm:spPr/>
    </dgm:pt>
    <dgm:pt modelId="{114B9100-68F8-42C0-B496-571501C02212}" type="pres">
      <dgm:prSet presAssocID="{C300ECE8-D4B5-4D47-99A3-3E1DAD00B8F7}" presName="linNode" presStyleCnt="0"/>
      <dgm:spPr/>
    </dgm:pt>
    <dgm:pt modelId="{723D0368-5039-4BD1-BCC4-DB1E4EC75CC3}" type="pres">
      <dgm:prSet presAssocID="{C300ECE8-D4B5-4D47-99A3-3E1DAD00B8F7}" presName="parentText" presStyleLbl="node1" presStyleIdx="1" presStyleCnt="3">
        <dgm:presLayoutVars>
          <dgm:chMax val="1"/>
          <dgm:bulletEnabled val="1"/>
        </dgm:presLayoutVars>
      </dgm:prSet>
      <dgm:spPr/>
      <dgm:t>
        <a:bodyPr/>
        <a:lstStyle/>
        <a:p>
          <a:endParaRPr lang="el-GR"/>
        </a:p>
      </dgm:t>
    </dgm:pt>
    <dgm:pt modelId="{CA6A7544-A427-4ABA-9AF8-DAC4BA28AAF9}" type="pres">
      <dgm:prSet presAssocID="{C300ECE8-D4B5-4D47-99A3-3E1DAD00B8F7}" presName="descendantText" presStyleLbl="alignAccFollowNode1" presStyleIdx="1" presStyleCnt="3">
        <dgm:presLayoutVars>
          <dgm:bulletEnabled val="1"/>
        </dgm:presLayoutVars>
      </dgm:prSet>
      <dgm:spPr/>
      <dgm:t>
        <a:bodyPr/>
        <a:lstStyle/>
        <a:p>
          <a:endParaRPr lang="el-GR"/>
        </a:p>
      </dgm:t>
    </dgm:pt>
    <dgm:pt modelId="{AA857A25-7ED3-4EA3-80C9-9E7EDF728505}" type="pres">
      <dgm:prSet presAssocID="{9598948A-75D5-4D70-A620-BDD80A3EF3BF}" presName="sp" presStyleCnt="0"/>
      <dgm:spPr/>
    </dgm:pt>
    <dgm:pt modelId="{7E052FE4-6CB7-4F90-B528-6534D5104789}" type="pres">
      <dgm:prSet presAssocID="{771B4CAF-0462-4FCB-8556-A700663B6B4C}" presName="linNode" presStyleCnt="0"/>
      <dgm:spPr/>
    </dgm:pt>
    <dgm:pt modelId="{79E86141-FEAD-4CEC-8C2C-8E2BB93F21F6}" type="pres">
      <dgm:prSet presAssocID="{771B4CAF-0462-4FCB-8556-A700663B6B4C}" presName="parentText" presStyleLbl="node1" presStyleIdx="2" presStyleCnt="3">
        <dgm:presLayoutVars>
          <dgm:chMax val="1"/>
          <dgm:bulletEnabled val="1"/>
        </dgm:presLayoutVars>
      </dgm:prSet>
      <dgm:spPr/>
      <dgm:t>
        <a:bodyPr/>
        <a:lstStyle/>
        <a:p>
          <a:endParaRPr lang="el-GR"/>
        </a:p>
      </dgm:t>
    </dgm:pt>
    <dgm:pt modelId="{C1C40181-754D-44E4-960E-AA2F5D990EA3}" type="pres">
      <dgm:prSet presAssocID="{771B4CAF-0462-4FCB-8556-A700663B6B4C}" presName="descendantText" presStyleLbl="alignAccFollowNode1" presStyleIdx="2" presStyleCnt="3">
        <dgm:presLayoutVars>
          <dgm:bulletEnabled val="1"/>
        </dgm:presLayoutVars>
      </dgm:prSet>
      <dgm:spPr/>
      <dgm:t>
        <a:bodyPr/>
        <a:lstStyle/>
        <a:p>
          <a:endParaRPr lang="el-GR"/>
        </a:p>
      </dgm:t>
    </dgm:pt>
  </dgm:ptLst>
  <dgm:cxnLst>
    <dgm:cxn modelId="{C0BAE031-38A9-4FE1-BBBF-9E484EF41FB1}" srcId="{E8160FB2-8F98-4CC2-A3AC-E664E1B67C65}" destId="{09BF7C08-9740-49D5-93D3-DDA924EA1476}" srcOrd="0" destOrd="0" parTransId="{12BE6C48-1BBD-4654-B966-B9A55CA1835E}" sibTransId="{264E0F04-92E5-416F-B67C-8CFA1E2E0340}"/>
    <dgm:cxn modelId="{8947EFF1-F89B-4B69-989E-D595662D72DF}" srcId="{E8160FB2-8F98-4CC2-A3AC-E664E1B67C65}" destId="{771B4CAF-0462-4FCB-8556-A700663B6B4C}" srcOrd="2" destOrd="0" parTransId="{5723077F-3FF7-4FB6-8A7F-B4798102EE80}" sibTransId="{120B4558-C1EA-4937-BE3D-728E2CC36A67}"/>
    <dgm:cxn modelId="{3FA23222-9F52-4D43-A2A9-AACA7CC335FB}" srcId="{771B4CAF-0462-4FCB-8556-A700663B6B4C}" destId="{688B08CE-AD8E-4491-9D5A-F17DD246B520}" srcOrd="3" destOrd="0" parTransId="{3DE296DF-CC17-4020-858C-7D34A1B77BA2}" sibTransId="{B013414E-3E45-436A-898B-5EF6EA516194}"/>
    <dgm:cxn modelId="{816A4566-959F-41DF-B02F-A16C4BF29D40}" type="presOf" srcId="{2C5EF3ED-3D85-4DA2-BCEF-7F40AA803651}" destId="{2F9624DC-CA93-4A50-827A-F63AC781626F}" srcOrd="0" destOrd="3" presId="urn:microsoft.com/office/officeart/2005/8/layout/vList5"/>
    <dgm:cxn modelId="{24434E72-72C0-4FB2-B021-69C6F940BBCA}" srcId="{C300ECE8-D4B5-4D47-99A3-3E1DAD00B8F7}" destId="{B41F3CCA-B757-4950-B0C4-4D12C6DBA216}" srcOrd="0" destOrd="0" parTransId="{56595246-ABDC-419B-B62B-EEE904D8739A}" sibTransId="{3BD47EA8-4188-40D3-9AAB-5C3DEC730ED5}"/>
    <dgm:cxn modelId="{79EC00EA-4337-459A-B8E4-B2E8DDA76C6B}" type="presOf" srcId="{DCF64123-AE3C-441E-A0F9-7E45580EBB41}" destId="{2F9624DC-CA93-4A50-827A-F63AC781626F}" srcOrd="0" destOrd="0" presId="urn:microsoft.com/office/officeart/2005/8/layout/vList5"/>
    <dgm:cxn modelId="{F99C40A9-AC17-4543-903A-8EE3940BEF4A}" type="presOf" srcId="{C300ECE8-D4B5-4D47-99A3-3E1DAD00B8F7}" destId="{723D0368-5039-4BD1-BCC4-DB1E4EC75CC3}" srcOrd="0" destOrd="0" presId="urn:microsoft.com/office/officeart/2005/8/layout/vList5"/>
    <dgm:cxn modelId="{CF92983A-033C-4C8B-ACFB-6D55E665C39D}" type="presOf" srcId="{31275D3D-DF35-4C04-90EA-62352990E565}" destId="{C1C40181-754D-44E4-960E-AA2F5D990EA3}" srcOrd="0" destOrd="2" presId="urn:microsoft.com/office/officeart/2005/8/layout/vList5"/>
    <dgm:cxn modelId="{8D867BCD-51EB-474B-B656-4517DEC025E1}" type="presOf" srcId="{E8160FB2-8F98-4CC2-A3AC-E664E1B67C65}" destId="{C512DA4E-F6E0-4694-A605-2EB67F7ACB23}" srcOrd="0" destOrd="0" presId="urn:microsoft.com/office/officeart/2005/8/layout/vList5"/>
    <dgm:cxn modelId="{DEE669FE-DEA3-4755-AB11-5EEA6B823102}" type="presOf" srcId="{771B4CAF-0462-4FCB-8556-A700663B6B4C}" destId="{79E86141-FEAD-4CEC-8C2C-8E2BB93F21F6}" srcOrd="0" destOrd="0" presId="urn:microsoft.com/office/officeart/2005/8/layout/vList5"/>
    <dgm:cxn modelId="{10C70D87-B3AA-42AE-8101-67B43E1A461B}" srcId="{771B4CAF-0462-4FCB-8556-A700663B6B4C}" destId="{6C3556E3-5CED-432B-B079-33286199CCD2}" srcOrd="1" destOrd="0" parTransId="{2DAFA355-9744-4893-835A-670A31FB6C48}" sibTransId="{E2973B3B-6A86-4136-AA59-D84A14916805}"/>
    <dgm:cxn modelId="{9A4A23DF-47FA-423C-881E-DD6DD84977C0}" type="presOf" srcId="{3E93FBE1-C7B3-4BB0-8BAC-3E9FDD5301EE}" destId="{C1C40181-754D-44E4-960E-AA2F5D990EA3}" srcOrd="0" destOrd="4" presId="urn:microsoft.com/office/officeart/2005/8/layout/vList5"/>
    <dgm:cxn modelId="{DEC64A7C-F1E4-438C-87BC-575682A04782}" type="presOf" srcId="{6CC47C87-F103-4BFD-A48C-93CFE242EAE4}" destId="{2F9624DC-CA93-4A50-827A-F63AC781626F}" srcOrd="0" destOrd="2" presId="urn:microsoft.com/office/officeart/2005/8/layout/vList5"/>
    <dgm:cxn modelId="{DF26D719-D9B8-49C4-A237-9BD0F0F81772}" type="presOf" srcId="{09BF7C08-9740-49D5-93D3-DDA924EA1476}" destId="{A507B9EC-1980-4FCF-A756-44F32AB5BD25}" srcOrd="0" destOrd="0" presId="urn:microsoft.com/office/officeart/2005/8/layout/vList5"/>
    <dgm:cxn modelId="{DEEA4ECD-0258-48C3-9730-FDD59E48CE1E}" srcId="{C300ECE8-D4B5-4D47-99A3-3E1DAD00B8F7}" destId="{017FE0DE-2157-4B37-A48F-CE30DE8FB048}" srcOrd="1" destOrd="0" parTransId="{616B1B2E-E2B4-4DCE-ABD3-45DE4F55F84C}" sibTransId="{96AF9839-3179-4D77-A893-8B52E11A4B75}"/>
    <dgm:cxn modelId="{6758EC76-DCA2-4723-8323-B78D0522AC44}" type="presOf" srcId="{8BBAE9A3-358B-4F8D-9364-9E83B9ACD9A9}" destId="{CA6A7544-A427-4ABA-9AF8-DAC4BA28AAF9}" srcOrd="0" destOrd="2" presId="urn:microsoft.com/office/officeart/2005/8/layout/vList5"/>
    <dgm:cxn modelId="{4DADC08F-7364-41E8-ADEB-387972CE16D2}" srcId="{771B4CAF-0462-4FCB-8556-A700663B6B4C}" destId="{C91235E8-B670-4509-81F7-A71F425FB8FF}" srcOrd="0" destOrd="0" parTransId="{9E81BE2C-413E-41E1-A714-4AA17AABA874}" sibTransId="{0EF18079-C882-41F0-A3C8-D0C10C4B75AC}"/>
    <dgm:cxn modelId="{1DF1ACF7-C603-4B7E-8C92-FF8CD4AA1015}" srcId="{C300ECE8-D4B5-4D47-99A3-3E1DAD00B8F7}" destId="{8BBAE9A3-358B-4F8D-9364-9E83B9ACD9A9}" srcOrd="2" destOrd="0" parTransId="{2EEB51B6-1AEA-4900-9C25-40A4E38F5311}" sibTransId="{6CB48AD6-7317-4777-8C57-4CE073A04FFF}"/>
    <dgm:cxn modelId="{5C8C14AB-70D9-461C-AEA3-A1E27AABCF0D}" srcId="{09BF7C08-9740-49D5-93D3-DDA924EA1476}" destId="{CBC7611E-D0C6-49CF-8FD4-603F10949C77}" srcOrd="1" destOrd="0" parTransId="{8161F7A8-1C74-4471-B39B-BE24462C7D6D}" sibTransId="{A4F05CBF-8F72-4D14-9D3D-6783C9B9D686}"/>
    <dgm:cxn modelId="{EEAA8995-390C-40F6-A1AB-9778EC404CC6}" srcId="{771B4CAF-0462-4FCB-8556-A700663B6B4C}" destId="{31275D3D-DF35-4C04-90EA-62352990E565}" srcOrd="2" destOrd="0" parTransId="{258D32B5-8BF1-4D60-A044-53D56BCEB218}" sibTransId="{A0C26B3D-744E-4683-9C90-A792B8EC5520}"/>
    <dgm:cxn modelId="{CC892E1D-E0CA-42F5-8F89-7FD7D757856D}" type="presOf" srcId="{017FE0DE-2157-4B37-A48F-CE30DE8FB048}" destId="{CA6A7544-A427-4ABA-9AF8-DAC4BA28AAF9}" srcOrd="0" destOrd="1" presId="urn:microsoft.com/office/officeart/2005/8/layout/vList5"/>
    <dgm:cxn modelId="{16B26E71-567E-431C-AF7B-C3264A66CFD5}" type="presOf" srcId="{688B08CE-AD8E-4491-9D5A-F17DD246B520}" destId="{C1C40181-754D-44E4-960E-AA2F5D990EA3}" srcOrd="0" destOrd="3" presId="urn:microsoft.com/office/officeart/2005/8/layout/vList5"/>
    <dgm:cxn modelId="{E49E0B97-C378-497A-9727-D5CA92DBE416}" srcId="{09BF7C08-9740-49D5-93D3-DDA924EA1476}" destId="{2C5EF3ED-3D85-4DA2-BCEF-7F40AA803651}" srcOrd="3" destOrd="0" parTransId="{57AE1DA3-A15F-4771-A962-CDA6130EE063}" sibTransId="{3EE035F3-D68B-44F0-95F9-C8906637EAC6}"/>
    <dgm:cxn modelId="{13B82975-55E6-4E86-886C-C4C44370A52A}" srcId="{09BF7C08-9740-49D5-93D3-DDA924EA1476}" destId="{DCF64123-AE3C-441E-A0F9-7E45580EBB41}" srcOrd="0" destOrd="0" parTransId="{F3D658C4-6C4F-48AF-90BC-6DD9AEF13775}" sibTransId="{DA9A9809-BF80-40BF-B612-5EE49EDB7E7E}"/>
    <dgm:cxn modelId="{7C9AE441-59F8-4501-9571-BCFE4B48568A}" srcId="{09BF7C08-9740-49D5-93D3-DDA924EA1476}" destId="{6CC47C87-F103-4BFD-A48C-93CFE242EAE4}" srcOrd="2" destOrd="0" parTransId="{DCB4B0A1-EC65-4BAA-A937-E697883CC72F}" sibTransId="{DDE47553-2FBC-4E3C-BC83-9477D4A4D093}"/>
    <dgm:cxn modelId="{C8FE9E01-552B-47F9-8A65-FB5D6807E0C5}" type="presOf" srcId="{CBC7611E-D0C6-49CF-8FD4-603F10949C77}" destId="{2F9624DC-CA93-4A50-827A-F63AC781626F}" srcOrd="0" destOrd="1" presId="urn:microsoft.com/office/officeart/2005/8/layout/vList5"/>
    <dgm:cxn modelId="{6A46024C-D445-448C-B33A-55FC591E7C95}" type="presOf" srcId="{C91235E8-B670-4509-81F7-A71F425FB8FF}" destId="{C1C40181-754D-44E4-960E-AA2F5D990EA3}" srcOrd="0" destOrd="0" presId="urn:microsoft.com/office/officeart/2005/8/layout/vList5"/>
    <dgm:cxn modelId="{855FC03F-C5B9-4701-A59B-61C738686251}" srcId="{771B4CAF-0462-4FCB-8556-A700663B6B4C}" destId="{3E93FBE1-C7B3-4BB0-8BAC-3E9FDD5301EE}" srcOrd="4" destOrd="0" parTransId="{01622672-0B06-49B4-A44F-64F23B41BBDD}" sibTransId="{B9D46F70-2587-4286-89D4-ACA7A90EAD32}"/>
    <dgm:cxn modelId="{3F1F4FA3-A35D-4D2B-8F95-01EE69575945}" type="presOf" srcId="{6C3556E3-5CED-432B-B079-33286199CCD2}" destId="{C1C40181-754D-44E4-960E-AA2F5D990EA3}" srcOrd="0" destOrd="1" presId="urn:microsoft.com/office/officeart/2005/8/layout/vList5"/>
    <dgm:cxn modelId="{A2D52DEF-B891-49BB-A5DE-ECCB88DD08F2}" type="presOf" srcId="{B41F3CCA-B757-4950-B0C4-4D12C6DBA216}" destId="{CA6A7544-A427-4ABA-9AF8-DAC4BA28AAF9}" srcOrd="0" destOrd="0" presId="urn:microsoft.com/office/officeart/2005/8/layout/vList5"/>
    <dgm:cxn modelId="{F3051C5D-F645-45A8-8D66-BFF389020C6C}" srcId="{E8160FB2-8F98-4CC2-A3AC-E664E1B67C65}" destId="{C300ECE8-D4B5-4D47-99A3-3E1DAD00B8F7}" srcOrd="1" destOrd="0" parTransId="{FAD8CD03-89E2-48C4-AB32-4D3BE40DE83C}" sibTransId="{9598948A-75D5-4D70-A620-BDD80A3EF3BF}"/>
    <dgm:cxn modelId="{CDF0C7DA-4854-49EB-9760-1F361A9012A0}" type="presParOf" srcId="{C512DA4E-F6E0-4694-A605-2EB67F7ACB23}" destId="{1125750D-FCF0-4361-9F97-8566C6559C5F}" srcOrd="0" destOrd="0" presId="urn:microsoft.com/office/officeart/2005/8/layout/vList5"/>
    <dgm:cxn modelId="{D2E6944F-000E-4AE0-8792-4361F5391E2A}" type="presParOf" srcId="{1125750D-FCF0-4361-9F97-8566C6559C5F}" destId="{A507B9EC-1980-4FCF-A756-44F32AB5BD25}" srcOrd="0" destOrd="0" presId="urn:microsoft.com/office/officeart/2005/8/layout/vList5"/>
    <dgm:cxn modelId="{2F9B383E-1BA6-4497-BAD9-E991C0E48D37}" type="presParOf" srcId="{1125750D-FCF0-4361-9F97-8566C6559C5F}" destId="{2F9624DC-CA93-4A50-827A-F63AC781626F}" srcOrd="1" destOrd="0" presId="urn:microsoft.com/office/officeart/2005/8/layout/vList5"/>
    <dgm:cxn modelId="{3C3F3F96-CB67-4B08-AB5F-EFAED4C81D3A}" type="presParOf" srcId="{C512DA4E-F6E0-4694-A605-2EB67F7ACB23}" destId="{7E752D61-386E-4312-90F0-6B8B81E7FE11}" srcOrd="1" destOrd="0" presId="urn:microsoft.com/office/officeart/2005/8/layout/vList5"/>
    <dgm:cxn modelId="{5ECB2E23-AE00-4D65-9CE9-420956594481}" type="presParOf" srcId="{C512DA4E-F6E0-4694-A605-2EB67F7ACB23}" destId="{114B9100-68F8-42C0-B496-571501C02212}" srcOrd="2" destOrd="0" presId="urn:microsoft.com/office/officeart/2005/8/layout/vList5"/>
    <dgm:cxn modelId="{0BC6333B-EE0B-40C7-AD2B-3197DEC8F49D}" type="presParOf" srcId="{114B9100-68F8-42C0-B496-571501C02212}" destId="{723D0368-5039-4BD1-BCC4-DB1E4EC75CC3}" srcOrd="0" destOrd="0" presId="urn:microsoft.com/office/officeart/2005/8/layout/vList5"/>
    <dgm:cxn modelId="{21CC1205-69D6-4FD7-A922-E89C08110B4F}" type="presParOf" srcId="{114B9100-68F8-42C0-B496-571501C02212}" destId="{CA6A7544-A427-4ABA-9AF8-DAC4BA28AAF9}" srcOrd="1" destOrd="0" presId="urn:microsoft.com/office/officeart/2005/8/layout/vList5"/>
    <dgm:cxn modelId="{7680B1DB-B687-474E-B3A9-CBEE0974FF92}" type="presParOf" srcId="{C512DA4E-F6E0-4694-A605-2EB67F7ACB23}" destId="{AA857A25-7ED3-4EA3-80C9-9E7EDF728505}" srcOrd="3" destOrd="0" presId="urn:microsoft.com/office/officeart/2005/8/layout/vList5"/>
    <dgm:cxn modelId="{86606352-36E2-4B93-9D11-3EEFC26F3C04}" type="presParOf" srcId="{C512DA4E-F6E0-4694-A605-2EB67F7ACB23}" destId="{7E052FE4-6CB7-4F90-B528-6534D5104789}" srcOrd="4" destOrd="0" presId="urn:microsoft.com/office/officeart/2005/8/layout/vList5"/>
    <dgm:cxn modelId="{07DB7BAC-2399-456A-BA7D-AD9BB74074AE}" type="presParOf" srcId="{7E052FE4-6CB7-4F90-B528-6534D5104789}" destId="{79E86141-FEAD-4CEC-8C2C-8E2BB93F21F6}" srcOrd="0" destOrd="0" presId="urn:microsoft.com/office/officeart/2005/8/layout/vList5"/>
    <dgm:cxn modelId="{39B19FA0-8A45-4C6F-B284-BE35B5436D9E}" type="presParOf" srcId="{7E052FE4-6CB7-4F90-B528-6534D5104789}" destId="{C1C40181-754D-44E4-960E-AA2F5D990E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160FB2-8F98-4CC2-A3AC-E664E1B67C6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l-GR"/>
        </a:p>
      </dgm:t>
    </dgm:pt>
    <dgm:pt modelId="{09BF7C08-9740-49D5-93D3-DDA924EA1476}">
      <dgm:prSet phldrT="[Κείμενο]" custT="1"/>
      <dgm:spPr/>
      <dgm:t>
        <a:bodyPr/>
        <a:lstStyle/>
        <a:p>
          <a:r>
            <a:rPr lang="el-GR" sz="2400" dirty="0" smtClean="0"/>
            <a:t>Μαθησιακή ετοιμότητα</a:t>
          </a:r>
          <a:endParaRPr lang="el-GR" sz="2400" dirty="0"/>
        </a:p>
      </dgm:t>
    </dgm:pt>
    <dgm:pt modelId="{12BE6C48-1BBD-4654-B966-B9A55CA1835E}" type="parTrans" cxnId="{C0BAE031-38A9-4FE1-BBBF-9E484EF41FB1}">
      <dgm:prSet/>
      <dgm:spPr/>
      <dgm:t>
        <a:bodyPr/>
        <a:lstStyle/>
        <a:p>
          <a:endParaRPr lang="el-GR"/>
        </a:p>
      </dgm:t>
    </dgm:pt>
    <dgm:pt modelId="{264E0F04-92E5-416F-B67C-8CFA1E2E0340}" type="sibTrans" cxnId="{C0BAE031-38A9-4FE1-BBBF-9E484EF41FB1}">
      <dgm:prSet/>
      <dgm:spPr/>
      <dgm:t>
        <a:bodyPr/>
        <a:lstStyle/>
        <a:p>
          <a:endParaRPr lang="el-GR"/>
        </a:p>
      </dgm:t>
    </dgm:pt>
    <dgm:pt modelId="{DCF64123-AE3C-441E-A0F9-7E45580EBB41}">
      <dgm:prSet phldrT="[Κείμενο]" custT="1"/>
      <dgm:spPr/>
      <dgm:t>
        <a:bodyPr/>
        <a:lstStyle/>
        <a:p>
          <a:r>
            <a:rPr lang="el-GR" sz="1400" dirty="0" smtClean="0"/>
            <a:t>Διαχωρισμός σε ομάδες με βάση την ικανότητα</a:t>
          </a:r>
          <a:endParaRPr lang="el-GR" sz="1400" dirty="0"/>
        </a:p>
      </dgm:t>
    </dgm:pt>
    <dgm:pt modelId="{F3D658C4-6C4F-48AF-90BC-6DD9AEF13775}" type="parTrans" cxnId="{13B82975-55E6-4E86-886C-C4C44370A52A}">
      <dgm:prSet/>
      <dgm:spPr/>
      <dgm:t>
        <a:bodyPr/>
        <a:lstStyle/>
        <a:p>
          <a:endParaRPr lang="el-GR"/>
        </a:p>
      </dgm:t>
    </dgm:pt>
    <dgm:pt modelId="{DA9A9809-BF80-40BF-B612-5EE49EDB7E7E}" type="sibTrans" cxnId="{13B82975-55E6-4E86-886C-C4C44370A52A}">
      <dgm:prSet/>
      <dgm:spPr/>
      <dgm:t>
        <a:bodyPr/>
        <a:lstStyle/>
        <a:p>
          <a:endParaRPr lang="el-GR"/>
        </a:p>
      </dgm:t>
    </dgm:pt>
    <dgm:pt modelId="{C300ECE8-D4B5-4D47-99A3-3E1DAD00B8F7}">
      <dgm:prSet phldrT="[Κείμενο]" custT="1"/>
      <dgm:spPr/>
      <dgm:t>
        <a:bodyPr/>
        <a:lstStyle/>
        <a:p>
          <a:r>
            <a:rPr lang="el-GR" sz="2400" dirty="0" smtClean="0"/>
            <a:t>Ενδιαφέρον</a:t>
          </a:r>
          <a:endParaRPr lang="el-GR" sz="2400" dirty="0"/>
        </a:p>
      </dgm:t>
    </dgm:pt>
    <dgm:pt modelId="{FAD8CD03-89E2-48C4-AB32-4D3BE40DE83C}" type="parTrans" cxnId="{F3051C5D-F645-45A8-8D66-BFF389020C6C}">
      <dgm:prSet/>
      <dgm:spPr/>
      <dgm:t>
        <a:bodyPr/>
        <a:lstStyle/>
        <a:p>
          <a:endParaRPr lang="el-GR"/>
        </a:p>
      </dgm:t>
    </dgm:pt>
    <dgm:pt modelId="{9598948A-75D5-4D70-A620-BDD80A3EF3BF}" type="sibTrans" cxnId="{F3051C5D-F645-45A8-8D66-BFF389020C6C}">
      <dgm:prSet/>
      <dgm:spPr/>
      <dgm:t>
        <a:bodyPr/>
        <a:lstStyle/>
        <a:p>
          <a:endParaRPr lang="el-GR"/>
        </a:p>
      </dgm:t>
    </dgm:pt>
    <dgm:pt modelId="{B41F3CCA-B757-4950-B0C4-4D12C6DBA216}">
      <dgm:prSet phldrT="[Κείμενο]" custT="1"/>
      <dgm:spPr/>
      <dgm:t>
        <a:bodyPr/>
        <a:lstStyle/>
        <a:p>
          <a:r>
            <a:rPr lang="el-GR" sz="1600" dirty="0" smtClean="0"/>
            <a:t>Ενδιαφέροντα σε σχέση με το περιεχόμενο</a:t>
          </a:r>
          <a:endParaRPr lang="el-GR" sz="1600" dirty="0"/>
        </a:p>
      </dgm:t>
    </dgm:pt>
    <dgm:pt modelId="{56595246-ABDC-419B-B62B-EEE904D8739A}" type="parTrans" cxnId="{24434E72-72C0-4FB2-B021-69C6F940BBCA}">
      <dgm:prSet/>
      <dgm:spPr/>
      <dgm:t>
        <a:bodyPr/>
        <a:lstStyle/>
        <a:p>
          <a:endParaRPr lang="el-GR"/>
        </a:p>
      </dgm:t>
    </dgm:pt>
    <dgm:pt modelId="{3BD47EA8-4188-40D3-9AAB-5C3DEC730ED5}" type="sibTrans" cxnId="{24434E72-72C0-4FB2-B021-69C6F940BBCA}">
      <dgm:prSet/>
      <dgm:spPr/>
      <dgm:t>
        <a:bodyPr/>
        <a:lstStyle/>
        <a:p>
          <a:endParaRPr lang="el-GR"/>
        </a:p>
      </dgm:t>
    </dgm:pt>
    <dgm:pt modelId="{8BBAE9A3-358B-4F8D-9364-9E83B9ACD9A9}">
      <dgm:prSet phldrT="[Κείμενο]" custT="1"/>
      <dgm:spPr/>
      <dgm:t>
        <a:bodyPr/>
        <a:lstStyle/>
        <a:p>
          <a:r>
            <a:rPr lang="el-GR" sz="1600" dirty="0" smtClean="0"/>
            <a:t>Εύρος και ποικιλία ερωτήσεων και υλικών</a:t>
          </a:r>
          <a:endParaRPr lang="el-GR" sz="1600" dirty="0"/>
        </a:p>
      </dgm:t>
    </dgm:pt>
    <dgm:pt modelId="{2EEB51B6-1AEA-4900-9C25-40A4E38F5311}" type="parTrans" cxnId="{1DF1ACF7-C603-4B7E-8C92-FF8CD4AA1015}">
      <dgm:prSet/>
      <dgm:spPr/>
      <dgm:t>
        <a:bodyPr/>
        <a:lstStyle/>
        <a:p>
          <a:endParaRPr lang="el-GR"/>
        </a:p>
      </dgm:t>
    </dgm:pt>
    <dgm:pt modelId="{6CB48AD6-7317-4777-8C57-4CE073A04FFF}" type="sibTrans" cxnId="{1DF1ACF7-C603-4B7E-8C92-FF8CD4AA1015}">
      <dgm:prSet/>
      <dgm:spPr/>
      <dgm:t>
        <a:bodyPr/>
        <a:lstStyle/>
        <a:p>
          <a:endParaRPr lang="el-GR"/>
        </a:p>
      </dgm:t>
    </dgm:pt>
    <dgm:pt modelId="{771B4CAF-0462-4FCB-8556-A700663B6B4C}">
      <dgm:prSet phldrT="[Κείμενο]" custT="1"/>
      <dgm:spPr/>
      <dgm:t>
        <a:bodyPr/>
        <a:lstStyle/>
        <a:p>
          <a:r>
            <a:rPr lang="el-GR" sz="2400" dirty="0" smtClean="0"/>
            <a:t>Προφίλ μάθησης</a:t>
          </a:r>
          <a:endParaRPr lang="el-GR" sz="2400" dirty="0"/>
        </a:p>
      </dgm:t>
    </dgm:pt>
    <dgm:pt modelId="{5723077F-3FF7-4FB6-8A7F-B4798102EE80}" type="parTrans" cxnId="{8947EFF1-F89B-4B69-989E-D595662D72DF}">
      <dgm:prSet/>
      <dgm:spPr/>
      <dgm:t>
        <a:bodyPr/>
        <a:lstStyle/>
        <a:p>
          <a:endParaRPr lang="el-GR"/>
        </a:p>
      </dgm:t>
    </dgm:pt>
    <dgm:pt modelId="{120B4558-C1EA-4937-BE3D-728E2CC36A67}" type="sibTrans" cxnId="{8947EFF1-F89B-4B69-989E-D595662D72DF}">
      <dgm:prSet/>
      <dgm:spPr/>
      <dgm:t>
        <a:bodyPr/>
        <a:lstStyle/>
        <a:p>
          <a:endParaRPr lang="el-GR"/>
        </a:p>
      </dgm:t>
    </dgm:pt>
    <dgm:pt modelId="{C91235E8-B670-4509-81F7-A71F425FB8FF}">
      <dgm:prSet phldrT="[Κείμενο]" custT="1"/>
      <dgm:spPr/>
      <dgm:t>
        <a:bodyPr/>
        <a:lstStyle/>
        <a:p>
          <a:r>
            <a:rPr lang="el-GR" sz="1400" dirty="0" smtClean="0"/>
            <a:t>Ολικός-αναλυτικός</a:t>
          </a:r>
          <a:endParaRPr lang="el-GR" sz="1400" dirty="0"/>
        </a:p>
      </dgm:t>
    </dgm:pt>
    <dgm:pt modelId="{9E81BE2C-413E-41E1-A714-4AA17AABA874}" type="parTrans" cxnId="{4DADC08F-7364-41E8-ADEB-387972CE16D2}">
      <dgm:prSet/>
      <dgm:spPr/>
      <dgm:t>
        <a:bodyPr/>
        <a:lstStyle/>
        <a:p>
          <a:endParaRPr lang="el-GR"/>
        </a:p>
      </dgm:t>
    </dgm:pt>
    <dgm:pt modelId="{0EF18079-C882-41F0-A3C8-D0C10C4B75AC}" type="sibTrans" cxnId="{4DADC08F-7364-41E8-ADEB-387972CE16D2}">
      <dgm:prSet/>
      <dgm:spPr/>
      <dgm:t>
        <a:bodyPr/>
        <a:lstStyle/>
        <a:p>
          <a:endParaRPr lang="el-GR"/>
        </a:p>
      </dgm:t>
    </dgm:pt>
    <dgm:pt modelId="{31275D3D-DF35-4C04-90EA-62352990E565}">
      <dgm:prSet phldrT="[Κείμενο]" custT="1"/>
      <dgm:spPr/>
      <dgm:t>
        <a:bodyPr/>
        <a:lstStyle/>
        <a:p>
          <a:r>
            <a:rPr lang="el-GR" sz="1400" dirty="0" smtClean="0"/>
            <a:t>Πολλαπλοί τύποι νοημοσύνης</a:t>
          </a:r>
          <a:endParaRPr lang="el-GR" sz="1400" dirty="0"/>
        </a:p>
      </dgm:t>
    </dgm:pt>
    <dgm:pt modelId="{258D32B5-8BF1-4D60-A044-53D56BCEB218}" type="parTrans" cxnId="{EEAA8995-390C-40F6-A1AB-9778EC404CC6}">
      <dgm:prSet/>
      <dgm:spPr/>
      <dgm:t>
        <a:bodyPr/>
        <a:lstStyle/>
        <a:p>
          <a:endParaRPr lang="el-GR"/>
        </a:p>
      </dgm:t>
    </dgm:pt>
    <dgm:pt modelId="{A0C26B3D-744E-4683-9C90-A792B8EC5520}" type="sibTrans" cxnId="{EEAA8995-390C-40F6-A1AB-9778EC404CC6}">
      <dgm:prSet/>
      <dgm:spPr/>
      <dgm:t>
        <a:bodyPr/>
        <a:lstStyle/>
        <a:p>
          <a:endParaRPr lang="el-GR"/>
        </a:p>
      </dgm:t>
    </dgm:pt>
    <dgm:pt modelId="{6C3556E3-5CED-432B-B079-33286199CCD2}">
      <dgm:prSet phldrT="[Κείμενο]" custT="1"/>
      <dgm:spPr/>
      <dgm:t>
        <a:bodyPr/>
        <a:lstStyle/>
        <a:p>
          <a:r>
            <a:rPr lang="el-GR" sz="1400" dirty="0" smtClean="0"/>
            <a:t>Οπτικός-ακουστικός-κιναισθητικός</a:t>
          </a:r>
          <a:endParaRPr lang="el-GR" sz="1400" dirty="0"/>
        </a:p>
      </dgm:t>
    </dgm:pt>
    <dgm:pt modelId="{2DAFA355-9744-4893-835A-670A31FB6C48}" type="parTrans" cxnId="{10C70D87-B3AA-42AE-8101-67B43E1A461B}">
      <dgm:prSet/>
      <dgm:spPr/>
    </dgm:pt>
    <dgm:pt modelId="{E2973B3B-6A86-4136-AA59-D84A14916805}" type="sibTrans" cxnId="{10C70D87-B3AA-42AE-8101-67B43E1A461B}">
      <dgm:prSet/>
      <dgm:spPr/>
    </dgm:pt>
    <dgm:pt modelId="{017FE0DE-2157-4B37-A48F-CE30DE8FB048}">
      <dgm:prSet phldrT="[Κείμενο]" custT="1"/>
      <dgm:spPr/>
      <dgm:t>
        <a:bodyPr/>
        <a:lstStyle/>
        <a:p>
          <a:r>
            <a:rPr lang="el-GR" sz="1600" dirty="0" smtClean="0"/>
            <a:t>Ενισχύω τα προσωπικά κίνητρα για μάθηση</a:t>
          </a:r>
          <a:endParaRPr lang="el-GR" sz="1600" dirty="0"/>
        </a:p>
      </dgm:t>
    </dgm:pt>
    <dgm:pt modelId="{616B1B2E-E2B4-4DCE-ABD3-45DE4F55F84C}" type="parTrans" cxnId="{DEEA4ECD-0258-48C3-9730-FDD59E48CE1E}">
      <dgm:prSet/>
      <dgm:spPr/>
    </dgm:pt>
    <dgm:pt modelId="{96AF9839-3179-4D77-A893-8B52E11A4B75}" type="sibTrans" cxnId="{DEEA4ECD-0258-48C3-9730-FDD59E48CE1E}">
      <dgm:prSet/>
      <dgm:spPr/>
    </dgm:pt>
    <dgm:pt modelId="{688B08CE-AD8E-4491-9D5A-F17DD246B520}">
      <dgm:prSet phldrT="[Κείμενο]" custT="1"/>
      <dgm:spPr/>
      <dgm:t>
        <a:bodyPr/>
        <a:lstStyle/>
        <a:p>
          <a:r>
            <a:rPr lang="el-GR" sz="1400" dirty="0" smtClean="0"/>
            <a:t>Βοηθάω τους μαθητές να σκεφτούν τις προτιμήσεις τους </a:t>
          </a:r>
          <a:endParaRPr lang="el-GR" sz="1400" dirty="0"/>
        </a:p>
      </dgm:t>
    </dgm:pt>
    <dgm:pt modelId="{3DE296DF-CC17-4020-858C-7D34A1B77BA2}" type="parTrans" cxnId="{3FA23222-9F52-4D43-A2A9-AACA7CC335FB}">
      <dgm:prSet/>
      <dgm:spPr/>
    </dgm:pt>
    <dgm:pt modelId="{B013414E-3E45-436A-898B-5EF6EA516194}" type="sibTrans" cxnId="{3FA23222-9F52-4D43-A2A9-AACA7CC335FB}">
      <dgm:prSet/>
      <dgm:spPr/>
    </dgm:pt>
    <dgm:pt modelId="{3E93FBE1-C7B3-4BB0-8BAC-3E9FDD5301EE}">
      <dgm:prSet phldrT="[Κείμενο]" custT="1"/>
      <dgm:spPr/>
      <dgm:t>
        <a:bodyPr/>
        <a:lstStyle/>
        <a:p>
          <a:r>
            <a:rPr lang="el-GR" sz="1400" dirty="0" smtClean="0"/>
            <a:t>Προσφέρω επιλογές με βάση αυτές</a:t>
          </a:r>
          <a:endParaRPr lang="el-GR" sz="1400" dirty="0"/>
        </a:p>
      </dgm:t>
    </dgm:pt>
    <dgm:pt modelId="{01622672-0B06-49B4-A44F-64F23B41BBDD}" type="parTrans" cxnId="{855FC03F-C5B9-4701-A59B-61C738686251}">
      <dgm:prSet/>
      <dgm:spPr/>
    </dgm:pt>
    <dgm:pt modelId="{B9D46F70-2587-4286-89D4-ACA7A90EAD32}" type="sibTrans" cxnId="{855FC03F-C5B9-4701-A59B-61C738686251}">
      <dgm:prSet/>
      <dgm:spPr/>
    </dgm:pt>
    <dgm:pt modelId="{2C5EF3ED-3D85-4DA2-BCEF-7F40AA803651}">
      <dgm:prSet phldrT="[Κείμενο]" custT="1"/>
      <dgm:spPr/>
      <dgm:t>
        <a:bodyPr/>
        <a:lstStyle/>
        <a:p>
          <a:r>
            <a:rPr lang="el-GR" sz="1400" dirty="0" smtClean="0"/>
            <a:t>Δίνω ευκαιρίες επιτυχίας σε όλους</a:t>
          </a:r>
          <a:endParaRPr lang="el-GR" sz="1400" dirty="0"/>
        </a:p>
      </dgm:t>
    </dgm:pt>
    <dgm:pt modelId="{57AE1DA3-A15F-4771-A962-CDA6130EE063}" type="parTrans" cxnId="{E49E0B97-C378-497A-9727-D5CA92DBE416}">
      <dgm:prSet/>
      <dgm:spPr/>
    </dgm:pt>
    <dgm:pt modelId="{3EE035F3-D68B-44F0-95F9-C8906637EAC6}" type="sibTrans" cxnId="{E49E0B97-C378-497A-9727-D5CA92DBE416}">
      <dgm:prSet/>
      <dgm:spPr/>
    </dgm:pt>
    <dgm:pt modelId="{CBC7611E-D0C6-49CF-8FD4-603F10949C77}">
      <dgm:prSet phldrT="[Κείμενο]" custT="1"/>
      <dgm:spPr/>
      <dgm:t>
        <a:bodyPr/>
        <a:lstStyle/>
        <a:p>
          <a:r>
            <a:rPr lang="el-GR" sz="1400" dirty="0" smtClean="0"/>
            <a:t>Κάνω το μάθημα κατανοητό για όλους</a:t>
          </a:r>
          <a:endParaRPr lang="el-GR" sz="1400" dirty="0"/>
        </a:p>
      </dgm:t>
    </dgm:pt>
    <dgm:pt modelId="{8161F7A8-1C74-4471-B39B-BE24462C7D6D}" type="parTrans" cxnId="{5C8C14AB-70D9-461C-AEA3-A1E27AABCF0D}">
      <dgm:prSet/>
      <dgm:spPr/>
    </dgm:pt>
    <dgm:pt modelId="{A4F05CBF-8F72-4D14-9D3D-6783C9B9D686}" type="sibTrans" cxnId="{5C8C14AB-70D9-461C-AEA3-A1E27AABCF0D}">
      <dgm:prSet/>
      <dgm:spPr/>
    </dgm:pt>
    <dgm:pt modelId="{6CC47C87-F103-4BFD-A48C-93CFE242EAE4}">
      <dgm:prSet phldrT="[Κείμενο]" custT="1"/>
      <dgm:spPr/>
      <dgm:t>
        <a:bodyPr/>
        <a:lstStyle/>
        <a:p>
          <a:r>
            <a:rPr lang="el-GR" sz="1400" dirty="0" smtClean="0"/>
            <a:t>Ενισχύω το αίσθημα της επάρκειας</a:t>
          </a:r>
          <a:endParaRPr lang="el-GR" sz="1400" dirty="0"/>
        </a:p>
      </dgm:t>
    </dgm:pt>
    <dgm:pt modelId="{DCB4B0A1-EC65-4BAA-A937-E697883CC72F}" type="parTrans" cxnId="{7C9AE441-59F8-4501-9571-BCFE4B48568A}">
      <dgm:prSet/>
      <dgm:spPr/>
    </dgm:pt>
    <dgm:pt modelId="{DDE47553-2FBC-4E3C-BC83-9477D4A4D093}" type="sibTrans" cxnId="{7C9AE441-59F8-4501-9571-BCFE4B48568A}">
      <dgm:prSet/>
      <dgm:spPr/>
    </dgm:pt>
    <dgm:pt modelId="{C512DA4E-F6E0-4694-A605-2EB67F7ACB23}" type="pres">
      <dgm:prSet presAssocID="{E8160FB2-8F98-4CC2-A3AC-E664E1B67C65}" presName="Name0" presStyleCnt="0">
        <dgm:presLayoutVars>
          <dgm:dir/>
          <dgm:animLvl val="lvl"/>
          <dgm:resizeHandles val="exact"/>
        </dgm:presLayoutVars>
      </dgm:prSet>
      <dgm:spPr/>
      <dgm:t>
        <a:bodyPr/>
        <a:lstStyle/>
        <a:p>
          <a:endParaRPr lang="el-GR"/>
        </a:p>
      </dgm:t>
    </dgm:pt>
    <dgm:pt modelId="{1125750D-FCF0-4361-9F97-8566C6559C5F}" type="pres">
      <dgm:prSet presAssocID="{09BF7C08-9740-49D5-93D3-DDA924EA1476}" presName="linNode" presStyleCnt="0"/>
      <dgm:spPr/>
    </dgm:pt>
    <dgm:pt modelId="{A507B9EC-1980-4FCF-A756-44F32AB5BD25}" type="pres">
      <dgm:prSet presAssocID="{09BF7C08-9740-49D5-93D3-DDA924EA1476}" presName="parentText" presStyleLbl="node1" presStyleIdx="0" presStyleCnt="3">
        <dgm:presLayoutVars>
          <dgm:chMax val="1"/>
          <dgm:bulletEnabled val="1"/>
        </dgm:presLayoutVars>
      </dgm:prSet>
      <dgm:spPr/>
      <dgm:t>
        <a:bodyPr/>
        <a:lstStyle/>
        <a:p>
          <a:endParaRPr lang="el-GR"/>
        </a:p>
      </dgm:t>
    </dgm:pt>
    <dgm:pt modelId="{2F9624DC-CA93-4A50-827A-F63AC781626F}" type="pres">
      <dgm:prSet presAssocID="{09BF7C08-9740-49D5-93D3-DDA924EA1476}" presName="descendantText" presStyleLbl="alignAccFollowNode1" presStyleIdx="0" presStyleCnt="3">
        <dgm:presLayoutVars>
          <dgm:bulletEnabled val="1"/>
        </dgm:presLayoutVars>
      </dgm:prSet>
      <dgm:spPr/>
      <dgm:t>
        <a:bodyPr/>
        <a:lstStyle/>
        <a:p>
          <a:endParaRPr lang="el-GR"/>
        </a:p>
      </dgm:t>
    </dgm:pt>
    <dgm:pt modelId="{7E752D61-386E-4312-90F0-6B8B81E7FE11}" type="pres">
      <dgm:prSet presAssocID="{264E0F04-92E5-416F-B67C-8CFA1E2E0340}" presName="sp" presStyleCnt="0"/>
      <dgm:spPr/>
    </dgm:pt>
    <dgm:pt modelId="{114B9100-68F8-42C0-B496-571501C02212}" type="pres">
      <dgm:prSet presAssocID="{C300ECE8-D4B5-4D47-99A3-3E1DAD00B8F7}" presName="linNode" presStyleCnt="0"/>
      <dgm:spPr/>
    </dgm:pt>
    <dgm:pt modelId="{723D0368-5039-4BD1-BCC4-DB1E4EC75CC3}" type="pres">
      <dgm:prSet presAssocID="{C300ECE8-D4B5-4D47-99A3-3E1DAD00B8F7}" presName="parentText" presStyleLbl="node1" presStyleIdx="1" presStyleCnt="3">
        <dgm:presLayoutVars>
          <dgm:chMax val="1"/>
          <dgm:bulletEnabled val="1"/>
        </dgm:presLayoutVars>
      </dgm:prSet>
      <dgm:spPr/>
      <dgm:t>
        <a:bodyPr/>
        <a:lstStyle/>
        <a:p>
          <a:endParaRPr lang="el-GR"/>
        </a:p>
      </dgm:t>
    </dgm:pt>
    <dgm:pt modelId="{CA6A7544-A427-4ABA-9AF8-DAC4BA28AAF9}" type="pres">
      <dgm:prSet presAssocID="{C300ECE8-D4B5-4D47-99A3-3E1DAD00B8F7}" presName="descendantText" presStyleLbl="alignAccFollowNode1" presStyleIdx="1" presStyleCnt="3">
        <dgm:presLayoutVars>
          <dgm:bulletEnabled val="1"/>
        </dgm:presLayoutVars>
      </dgm:prSet>
      <dgm:spPr/>
      <dgm:t>
        <a:bodyPr/>
        <a:lstStyle/>
        <a:p>
          <a:endParaRPr lang="el-GR"/>
        </a:p>
      </dgm:t>
    </dgm:pt>
    <dgm:pt modelId="{AA857A25-7ED3-4EA3-80C9-9E7EDF728505}" type="pres">
      <dgm:prSet presAssocID="{9598948A-75D5-4D70-A620-BDD80A3EF3BF}" presName="sp" presStyleCnt="0"/>
      <dgm:spPr/>
    </dgm:pt>
    <dgm:pt modelId="{7E052FE4-6CB7-4F90-B528-6534D5104789}" type="pres">
      <dgm:prSet presAssocID="{771B4CAF-0462-4FCB-8556-A700663B6B4C}" presName="linNode" presStyleCnt="0"/>
      <dgm:spPr/>
    </dgm:pt>
    <dgm:pt modelId="{79E86141-FEAD-4CEC-8C2C-8E2BB93F21F6}" type="pres">
      <dgm:prSet presAssocID="{771B4CAF-0462-4FCB-8556-A700663B6B4C}" presName="parentText" presStyleLbl="node1" presStyleIdx="2" presStyleCnt="3">
        <dgm:presLayoutVars>
          <dgm:chMax val="1"/>
          <dgm:bulletEnabled val="1"/>
        </dgm:presLayoutVars>
      </dgm:prSet>
      <dgm:spPr/>
      <dgm:t>
        <a:bodyPr/>
        <a:lstStyle/>
        <a:p>
          <a:endParaRPr lang="el-GR"/>
        </a:p>
      </dgm:t>
    </dgm:pt>
    <dgm:pt modelId="{C1C40181-754D-44E4-960E-AA2F5D990EA3}" type="pres">
      <dgm:prSet presAssocID="{771B4CAF-0462-4FCB-8556-A700663B6B4C}" presName="descendantText" presStyleLbl="alignAccFollowNode1" presStyleIdx="2" presStyleCnt="3">
        <dgm:presLayoutVars>
          <dgm:bulletEnabled val="1"/>
        </dgm:presLayoutVars>
      </dgm:prSet>
      <dgm:spPr/>
      <dgm:t>
        <a:bodyPr/>
        <a:lstStyle/>
        <a:p>
          <a:endParaRPr lang="el-GR"/>
        </a:p>
      </dgm:t>
    </dgm:pt>
  </dgm:ptLst>
  <dgm:cxnLst>
    <dgm:cxn modelId="{60CEE3F1-83A1-4594-A723-DD59543640CA}" type="presOf" srcId="{771B4CAF-0462-4FCB-8556-A700663B6B4C}" destId="{79E86141-FEAD-4CEC-8C2C-8E2BB93F21F6}" srcOrd="0" destOrd="0" presId="urn:microsoft.com/office/officeart/2005/8/layout/vList5"/>
    <dgm:cxn modelId="{B5137450-A168-4AB6-BEE1-DE43F591CC03}" type="presOf" srcId="{31275D3D-DF35-4C04-90EA-62352990E565}" destId="{C1C40181-754D-44E4-960E-AA2F5D990EA3}" srcOrd="0" destOrd="2" presId="urn:microsoft.com/office/officeart/2005/8/layout/vList5"/>
    <dgm:cxn modelId="{D5ED8D74-3AD6-4A62-9762-5D5159DB6485}" type="presOf" srcId="{017FE0DE-2157-4B37-A48F-CE30DE8FB048}" destId="{CA6A7544-A427-4ABA-9AF8-DAC4BA28AAF9}" srcOrd="0" destOrd="1" presId="urn:microsoft.com/office/officeart/2005/8/layout/vList5"/>
    <dgm:cxn modelId="{C0BAE031-38A9-4FE1-BBBF-9E484EF41FB1}" srcId="{E8160FB2-8F98-4CC2-A3AC-E664E1B67C65}" destId="{09BF7C08-9740-49D5-93D3-DDA924EA1476}" srcOrd="0" destOrd="0" parTransId="{12BE6C48-1BBD-4654-B966-B9A55CA1835E}" sibTransId="{264E0F04-92E5-416F-B67C-8CFA1E2E0340}"/>
    <dgm:cxn modelId="{8947EFF1-F89B-4B69-989E-D595662D72DF}" srcId="{E8160FB2-8F98-4CC2-A3AC-E664E1B67C65}" destId="{771B4CAF-0462-4FCB-8556-A700663B6B4C}" srcOrd="2" destOrd="0" parTransId="{5723077F-3FF7-4FB6-8A7F-B4798102EE80}" sibTransId="{120B4558-C1EA-4937-BE3D-728E2CC36A67}"/>
    <dgm:cxn modelId="{3FA23222-9F52-4D43-A2A9-AACA7CC335FB}" srcId="{771B4CAF-0462-4FCB-8556-A700663B6B4C}" destId="{688B08CE-AD8E-4491-9D5A-F17DD246B520}" srcOrd="3" destOrd="0" parTransId="{3DE296DF-CC17-4020-858C-7D34A1B77BA2}" sibTransId="{B013414E-3E45-436A-898B-5EF6EA516194}"/>
    <dgm:cxn modelId="{24434E72-72C0-4FB2-B021-69C6F940BBCA}" srcId="{C300ECE8-D4B5-4D47-99A3-3E1DAD00B8F7}" destId="{B41F3CCA-B757-4950-B0C4-4D12C6DBA216}" srcOrd="0" destOrd="0" parTransId="{56595246-ABDC-419B-B62B-EEE904D8739A}" sibTransId="{3BD47EA8-4188-40D3-9AAB-5C3DEC730ED5}"/>
    <dgm:cxn modelId="{10C70D87-B3AA-42AE-8101-67B43E1A461B}" srcId="{771B4CAF-0462-4FCB-8556-A700663B6B4C}" destId="{6C3556E3-5CED-432B-B079-33286199CCD2}" srcOrd="1" destOrd="0" parTransId="{2DAFA355-9744-4893-835A-670A31FB6C48}" sibTransId="{E2973B3B-6A86-4136-AA59-D84A14916805}"/>
    <dgm:cxn modelId="{59C65532-D395-4ADA-B246-94229750C4D3}" type="presOf" srcId="{2C5EF3ED-3D85-4DA2-BCEF-7F40AA803651}" destId="{2F9624DC-CA93-4A50-827A-F63AC781626F}" srcOrd="0" destOrd="3" presId="urn:microsoft.com/office/officeart/2005/8/layout/vList5"/>
    <dgm:cxn modelId="{434283B0-B647-4B03-B654-2D5F27C807A1}" type="presOf" srcId="{C91235E8-B670-4509-81F7-A71F425FB8FF}" destId="{C1C40181-754D-44E4-960E-AA2F5D990EA3}" srcOrd="0" destOrd="0" presId="urn:microsoft.com/office/officeart/2005/8/layout/vList5"/>
    <dgm:cxn modelId="{DEEA4ECD-0258-48C3-9730-FDD59E48CE1E}" srcId="{C300ECE8-D4B5-4D47-99A3-3E1DAD00B8F7}" destId="{017FE0DE-2157-4B37-A48F-CE30DE8FB048}" srcOrd="1" destOrd="0" parTransId="{616B1B2E-E2B4-4DCE-ABD3-45DE4F55F84C}" sibTransId="{96AF9839-3179-4D77-A893-8B52E11A4B75}"/>
    <dgm:cxn modelId="{345CFCF3-E5E9-4F3B-A042-9FF5A1D40764}" type="presOf" srcId="{8BBAE9A3-358B-4F8D-9364-9E83B9ACD9A9}" destId="{CA6A7544-A427-4ABA-9AF8-DAC4BA28AAF9}" srcOrd="0" destOrd="2" presId="urn:microsoft.com/office/officeart/2005/8/layout/vList5"/>
    <dgm:cxn modelId="{FC7D63EB-47D9-4ABF-8381-2E37BE28E1BB}" type="presOf" srcId="{CBC7611E-D0C6-49CF-8FD4-603F10949C77}" destId="{2F9624DC-CA93-4A50-827A-F63AC781626F}" srcOrd="0" destOrd="1" presId="urn:microsoft.com/office/officeart/2005/8/layout/vList5"/>
    <dgm:cxn modelId="{4DADC08F-7364-41E8-ADEB-387972CE16D2}" srcId="{771B4CAF-0462-4FCB-8556-A700663B6B4C}" destId="{C91235E8-B670-4509-81F7-A71F425FB8FF}" srcOrd="0" destOrd="0" parTransId="{9E81BE2C-413E-41E1-A714-4AA17AABA874}" sibTransId="{0EF18079-C882-41F0-A3C8-D0C10C4B75AC}"/>
    <dgm:cxn modelId="{603D2596-3AD7-41D0-BABC-FC53DC611135}" type="presOf" srcId="{6C3556E3-5CED-432B-B079-33286199CCD2}" destId="{C1C40181-754D-44E4-960E-AA2F5D990EA3}" srcOrd="0" destOrd="1" presId="urn:microsoft.com/office/officeart/2005/8/layout/vList5"/>
    <dgm:cxn modelId="{1DF1ACF7-C603-4B7E-8C92-FF8CD4AA1015}" srcId="{C300ECE8-D4B5-4D47-99A3-3E1DAD00B8F7}" destId="{8BBAE9A3-358B-4F8D-9364-9E83B9ACD9A9}" srcOrd="2" destOrd="0" parTransId="{2EEB51B6-1AEA-4900-9C25-40A4E38F5311}" sibTransId="{6CB48AD6-7317-4777-8C57-4CE073A04FFF}"/>
    <dgm:cxn modelId="{D397E3EE-A7E9-4633-90D1-D6209C242913}" type="presOf" srcId="{6CC47C87-F103-4BFD-A48C-93CFE242EAE4}" destId="{2F9624DC-CA93-4A50-827A-F63AC781626F}" srcOrd="0" destOrd="2" presId="urn:microsoft.com/office/officeart/2005/8/layout/vList5"/>
    <dgm:cxn modelId="{5C8C14AB-70D9-461C-AEA3-A1E27AABCF0D}" srcId="{09BF7C08-9740-49D5-93D3-DDA924EA1476}" destId="{CBC7611E-D0C6-49CF-8FD4-603F10949C77}" srcOrd="1" destOrd="0" parTransId="{8161F7A8-1C74-4471-B39B-BE24462C7D6D}" sibTransId="{A4F05CBF-8F72-4D14-9D3D-6783C9B9D686}"/>
    <dgm:cxn modelId="{26C2D4D6-5DE2-41A3-BACB-C84370F3D69C}" type="presOf" srcId="{E8160FB2-8F98-4CC2-A3AC-E664E1B67C65}" destId="{C512DA4E-F6E0-4694-A605-2EB67F7ACB23}" srcOrd="0" destOrd="0" presId="urn:microsoft.com/office/officeart/2005/8/layout/vList5"/>
    <dgm:cxn modelId="{94BF2820-2647-49A1-B1DB-9CE223306E88}" type="presOf" srcId="{DCF64123-AE3C-441E-A0F9-7E45580EBB41}" destId="{2F9624DC-CA93-4A50-827A-F63AC781626F}" srcOrd="0" destOrd="0" presId="urn:microsoft.com/office/officeart/2005/8/layout/vList5"/>
    <dgm:cxn modelId="{D911ED51-9FD0-4CA4-9D66-8E2EA31D7CFF}" type="presOf" srcId="{C300ECE8-D4B5-4D47-99A3-3E1DAD00B8F7}" destId="{723D0368-5039-4BD1-BCC4-DB1E4EC75CC3}" srcOrd="0" destOrd="0" presId="urn:microsoft.com/office/officeart/2005/8/layout/vList5"/>
    <dgm:cxn modelId="{EEAA8995-390C-40F6-A1AB-9778EC404CC6}" srcId="{771B4CAF-0462-4FCB-8556-A700663B6B4C}" destId="{31275D3D-DF35-4C04-90EA-62352990E565}" srcOrd="2" destOrd="0" parTransId="{258D32B5-8BF1-4D60-A044-53D56BCEB218}" sibTransId="{A0C26B3D-744E-4683-9C90-A792B8EC5520}"/>
    <dgm:cxn modelId="{E49E0B97-C378-497A-9727-D5CA92DBE416}" srcId="{09BF7C08-9740-49D5-93D3-DDA924EA1476}" destId="{2C5EF3ED-3D85-4DA2-BCEF-7F40AA803651}" srcOrd="3" destOrd="0" parTransId="{57AE1DA3-A15F-4771-A962-CDA6130EE063}" sibTransId="{3EE035F3-D68B-44F0-95F9-C8906637EAC6}"/>
    <dgm:cxn modelId="{13B82975-55E6-4E86-886C-C4C44370A52A}" srcId="{09BF7C08-9740-49D5-93D3-DDA924EA1476}" destId="{DCF64123-AE3C-441E-A0F9-7E45580EBB41}" srcOrd="0" destOrd="0" parTransId="{F3D658C4-6C4F-48AF-90BC-6DD9AEF13775}" sibTransId="{DA9A9809-BF80-40BF-B612-5EE49EDB7E7E}"/>
    <dgm:cxn modelId="{096802C9-C3E1-47EC-ADED-5C44AC56AC1E}" type="presOf" srcId="{3E93FBE1-C7B3-4BB0-8BAC-3E9FDD5301EE}" destId="{C1C40181-754D-44E4-960E-AA2F5D990EA3}" srcOrd="0" destOrd="4" presId="urn:microsoft.com/office/officeart/2005/8/layout/vList5"/>
    <dgm:cxn modelId="{7C9AE441-59F8-4501-9571-BCFE4B48568A}" srcId="{09BF7C08-9740-49D5-93D3-DDA924EA1476}" destId="{6CC47C87-F103-4BFD-A48C-93CFE242EAE4}" srcOrd="2" destOrd="0" parTransId="{DCB4B0A1-EC65-4BAA-A937-E697883CC72F}" sibTransId="{DDE47553-2FBC-4E3C-BC83-9477D4A4D093}"/>
    <dgm:cxn modelId="{855FC03F-C5B9-4701-A59B-61C738686251}" srcId="{771B4CAF-0462-4FCB-8556-A700663B6B4C}" destId="{3E93FBE1-C7B3-4BB0-8BAC-3E9FDD5301EE}" srcOrd="4" destOrd="0" parTransId="{01622672-0B06-49B4-A44F-64F23B41BBDD}" sibTransId="{B9D46F70-2587-4286-89D4-ACA7A90EAD32}"/>
    <dgm:cxn modelId="{DFFA977A-1ECC-4758-9EA5-C44B0CCC1766}" type="presOf" srcId="{B41F3CCA-B757-4950-B0C4-4D12C6DBA216}" destId="{CA6A7544-A427-4ABA-9AF8-DAC4BA28AAF9}" srcOrd="0" destOrd="0" presId="urn:microsoft.com/office/officeart/2005/8/layout/vList5"/>
    <dgm:cxn modelId="{96714AC6-4C14-4BBF-83E5-0339F0CB61E5}" type="presOf" srcId="{09BF7C08-9740-49D5-93D3-DDA924EA1476}" destId="{A507B9EC-1980-4FCF-A756-44F32AB5BD25}" srcOrd="0" destOrd="0" presId="urn:microsoft.com/office/officeart/2005/8/layout/vList5"/>
    <dgm:cxn modelId="{C8519DD9-0444-4E0B-B22F-86AAB79EE6AD}" type="presOf" srcId="{688B08CE-AD8E-4491-9D5A-F17DD246B520}" destId="{C1C40181-754D-44E4-960E-AA2F5D990EA3}" srcOrd="0" destOrd="3" presId="urn:microsoft.com/office/officeart/2005/8/layout/vList5"/>
    <dgm:cxn modelId="{F3051C5D-F645-45A8-8D66-BFF389020C6C}" srcId="{E8160FB2-8F98-4CC2-A3AC-E664E1B67C65}" destId="{C300ECE8-D4B5-4D47-99A3-3E1DAD00B8F7}" srcOrd="1" destOrd="0" parTransId="{FAD8CD03-89E2-48C4-AB32-4D3BE40DE83C}" sibTransId="{9598948A-75D5-4D70-A620-BDD80A3EF3BF}"/>
    <dgm:cxn modelId="{3FDBF8B1-10A9-4843-BC89-56CAA518AF88}" type="presParOf" srcId="{C512DA4E-F6E0-4694-A605-2EB67F7ACB23}" destId="{1125750D-FCF0-4361-9F97-8566C6559C5F}" srcOrd="0" destOrd="0" presId="urn:microsoft.com/office/officeart/2005/8/layout/vList5"/>
    <dgm:cxn modelId="{385EFC92-829B-47B9-A5EE-0BBED13ECCCB}" type="presParOf" srcId="{1125750D-FCF0-4361-9F97-8566C6559C5F}" destId="{A507B9EC-1980-4FCF-A756-44F32AB5BD25}" srcOrd="0" destOrd="0" presId="urn:microsoft.com/office/officeart/2005/8/layout/vList5"/>
    <dgm:cxn modelId="{37C65934-7893-432F-B58A-C66025441C01}" type="presParOf" srcId="{1125750D-FCF0-4361-9F97-8566C6559C5F}" destId="{2F9624DC-CA93-4A50-827A-F63AC781626F}" srcOrd="1" destOrd="0" presId="urn:microsoft.com/office/officeart/2005/8/layout/vList5"/>
    <dgm:cxn modelId="{8838A08A-F71A-4928-830F-F8402311125F}" type="presParOf" srcId="{C512DA4E-F6E0-4694-A605-2EB67F7ACB23}" destId="{7E752D61-386E-4312-90F0-6B8B81E7FE11}" srcOrd="1" destOrd="0" presId="urn:microsoft.com/office/officeart/2005/8/layout/vList5"/>
    <dgm:cxn modelId="{E2FBF963-5147-490B-8E20-6204F9027348}" type="presParOf" srcId="{C512DA4E-F6E0-4694-A605-2EB67F7ACB23}" destId="{114B9100-68F8-42C0-B496-571501C02212}" srcOrd="2" destOrd="0" presId="urn:microsoft.com/office/officeart/2005/8/layout/vList5"/>
    <dgm:cxn modelId="{8DFFFA03-8850-4180-B070-BE49EF035379}" type="presParOf" srcId="{114B9100-68F8-42C0-B496-571501C02212}" destId="{723D0368-5039-4BD1-BCC4-DB1E4EC75CC3}" srcOrd="0" destOrd="0" presId="urn:microsoft.com/office/officeart/2005/8/layout/vList5"/>
    <dgm:cxn modelId="{4CE1831A-106A-41B5-BC53-BAFC51F9A5DD}" type="presParOf" srcId="{114B9100-68F8-42C0-B496-571501C02212}" destId="{CA6A7544-A427-4ABA-9AF8-DAC4BA28AAF9}" srcOrd="1" destOrd="0" presId="urn:microsoft.com/office/officeart/2005/8/layout/vList5"/>
    <dgm:cxn modelId="{CEA9690D-C7A7-429A-8D97-81E9DEF794EF}" type="presParOf" srcId="{C512DA4E-F6E0-4694-A605-2EB67F7ACB23}" destId="{AA857A25-7ED3-4EA3-80C9-9E7EDF728505}" srcOrd="3" destOrd="0" presId="urn:microsoft.com/office/officeart/2005/8/layout/vList5"/>
    <dgm:cxn modelId="{C2178399-75D1-4CF2-8ECE-E482B99F9E1C}" type="presParOf" srcId="{C512DA4E-F6E0-4694-A605-2EB67F7ACB23}" destId="{7E052FE4-6CB7-4F90-B528-6534D5104789}" srcOrd="4" destOrd="0" presId="urn:microsoft.com/office/officeart/2005/8/layout/vList5"/>
    <dgm:cxn modelId="{B93228AC-A35B-4823-8664-E9BE02AD6344}" type="presParOf" srcId="{7E052FE4-6CB7-4F90-B528-6534D5104789}" destId="{79E86141-FEAD-4CEC-8C2C-8E2BB93F21F6}" srcOrd="0" destOrd="0" presId="urn:microsoft.com/office/officeart/2005/8/layout/vList5"/>
    <dgm:cxn modelId="{E9CDAA11-A817-4B68-89FD-11A1A17B4E3B}" type="presParOf" srcId="{7E052FE4-6CB7-4F90-B528-6534D5104789}" destId="{C1C40181-754D-44E4-960E-AA2F5D990EA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79C2B36-7ED7-482A-966E-3B760103BA1B}"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l-GR"/>
        </a:p>
      </dgm:t>
    </dgm:pt>
    <dgm:pt modelId="{81625897-4595-4127-B158-30ABE5474683}">
      <dgm:prSet phldrT="[Κείμενο]" custT="1"/>
      <dgm:spPr>
        <a:solidFill>
          <a:schemeClr val="accent1">
            <a:lumMod val="40000"/>
            <a:lumOff val="60000"/>
          </a:schemeClr>
        </a:solidFill>
      </dgm:spPr>
      <dgm:t>
        <a:bodyPr/>
        <a:lstStyle/>
        <a:p>
          <a:r>
            <a:rPr lang="el-GR" sz="2000" dirty="0" smtClean="0">
              <a:solidFill>
                <a:schemeClr val="tx1"/>
              </a:solidFill>
            </a:rPr>
            <a:t>Οργάνωση τάξης:</a:t>
          </a:r>
        </a:p>
        <a:p>
          <a:r>
            <a:rPr lang="el-GR" sz="2000" dirty="0" smtClean="0">
              <a:solidFill>
                <a:schemeClr val="tx1"/>
              </a:solidFill>
            </a:rPr>
            <a:t>Ομάδες εργασίας-διαφορετικές ομάδες/2 εβδομάδες</a:t>
          </a:r>
        </a:p>
        <a:p>
          <a:r>
            <a:rPr lang="el-GR" sz="2000" dirty="0" smtClean="0">
              <a:solidFill>
                <a:schemeClr val="tx1"/>
              </a:solidFill>
            </a:rPr>
            <a:t>Τα βιβλία τοποθετούνται σε κουτιά με διαφορετικά χρώματα</a:t>
          </a:r>
        </a:p>
        <a:p>
          <a:endParaRPr lang="el-GR" sz="2400" dirty="0"/>
        </a:p>
      </dgm:t>
    </dgm:pt>
    <dgm:pt modelId="{393C578E-9D9D-4C91-B8EC-70FB821DFE63}" type="parTrans" cxnId="{BEB6D36A-B974-490D-88A6-4E7CB49C7FB5}">
      <dgm:prSet/>
      <dgm:spPr/>
      <dgm:t>
        <a:bodyPr/>
        <a:lstStyle/>
        <a:p>
          <a:endParaRPr lang="el-GR"/>
        </a:p>
      </dgm:t>
    </dgm:pt>
    <dgm:pt modelId="{74B921EE-9F72-4EF0-BE5D-55BC57151055}" type="sibTrans" cxnId="{BEB6D36A-B974-490D-88A6-4E7CB49C7FB5}">
      <dgm:prSet/>
      <dgm:spPr/>
      <dgm:t>
        <a:bodyPr/>
        <a:lstStyle/>
        <a:p>
          <a:endParaRPr lang="el-GR"/>
        </a:p>
      </dgm:t>
    </dgm:pt>
    <dgm:pt modelId="{CA3DFD55-1608-4980-9102-EB2725A51DAD}">
      <dgm:prSet phldrT="[Κείμενο]" custT="1"/>
      <dgm:spPr>
        <a:solidFill>
          <a:schemeClr val="accent1">
            <a:lumMod val="40000"/>
            <a:lumOff val="60000"/>
          </a:schemeClr>
        </a:solidFill>
      </dgm:spPr>
      <dgm:t>
        <a:bodyPr/>
        <a:lstStyle/>
        <a:p>
          <a:r>
            <a:rPr lang="el-GR" sz="2000" dirty="0" smtClean="0">
              <a:solidFill>
                <a:schemeClr val="tx1"/>
              </a:solidFill>
            </a:rPr>
            <a:t>Διαφοροποίηση με βάση τη μαθησιακή ετοιμότητα</a:t>
          </a:r>
          <a:endParaRPr lang="el-GR" sz="2000" dirty="0">
            <a:solidFill>
              <a:schemeClr val="tx1"/>
            </a:solidFill>
          </a:endParaRPr>
        </a:p>
      </dgm:t>
    </dgm:pt>
    <dgm:pt modelId="{24E84E87-6704-40B0-BC4D-8FD0932F6B24}" type="parTrans" cxnId="{BCCE2194-E013-4120-8ECE-E7689E158DF0}">
      <dgm:prSet/>
      <dgm:spPr/>
      <dgm:t>
        <a:bodyPr/>
        <a:lstStyle/>
        <a:p>
          <a:endParaRPr lang="el-GR"/>
        </a:p>
      </dgm:t>
    </dgm:pt>
    <dgm:pt modelId="{DF21DE56-1724-42CC-9F3B-ECAE325430F1}" type="sibTrans" cxnId="{BCCE2194-E013-4120-8ECE-E7689E158DF0}">
      <dgm:prSet/>
      <dgm:spPr/>
      <dgm:t>
        <a:bodyPr/>
        <a:lstStyle/>
        <a:p>
          <a:endParaRPr lang="el-GR"/>
        </a:p>
      </dgm:t>
    </dgm:pt>
    <dgm:pt modelId="{18235343-29FA-4B54-88EA-B5C4ADE5A4A0}">
      <dgm:prSet phldrT="[Κείμενο]" custT="1"/>
      <dgm:spPr>
        <a:solidFill>
          <a:schemeClr val="accent1">
            <a:lumMod val="40000"/>
            <a:lumOff val="60000"/>
          </a:schemeClr>
        </a:solidFill>
      </dgm:spPr>
      <dgm:t>
        <a:bodyPr/>
        <a:lstStyle/>
        <a:p>
          <a:r>
            <a:rPr lang="el-GR" sz="1400" dirty="0" smtClean="0">
              <a:solidFill>
                <a:srgbClr val="FF0000"/>
              </a:solidFill>
            </a:rPr>
            <a:t>Κόκκινο κουτί:</a:t>
          </a:r>
          <a:r>
            <a:rPr lang="el-GR" sz="1400" dirty="0" smtClean="0"/>
            <a:t> </a:t>
          </a:r>
          <a:r>
            <a:rPr lang="el-GR" sz="1400" dirty="0" smtClean="0">
              <a:solidFill>
                <a:schemeClr val="tx1"/>
              </a:solidFill>
            </a:rPr>
            <a:t>βιβλία με εύκολα αναγνωστικά κείμενα</a:t>
          </a:r>
        </a:p>
        <a:p>
          <a:r>
            <a:rPr lang="el-GR" sz="1400" dirty="0" smtClean="0">
              <a:solidFill>
                <a:srgbClr val="FFFF00"/>
              </a:solidFill>
            </a:rPr>
            <a:t>Κίτρινο κουτί</a:t>
          </a:r>
          <a:r>
            <a:rPr lang="el-GR" sz="1400" dirty="0" smtClean="0"/>
            <a:t>: </a:t>
          </a:r>
          <a:r>
            <a:rPr lang="el-GR" sz="1400" dirty="0" smtClean="0">
              <a:solidFill>
                <a:schemeClr val="tx1"/>
              </a:solidFill>
            </a:rPr>
            <a:t>βιβλία με μεσαίας δυσκολίας αναγνωστικά κείμενα</a:t>
          </a:r>
        </a:p>
        <a:p>
          <a:r>
            <a:rPr lang="el-GR" sz="1400" dirty="0" smtClean="0">
              <a:solidFill>
                <a:srgbClr val="00B050"/>
              </a:solidFill>
            </a:rPr>
            <a:t>Πράσινο κουτί: </a:t>
          </a:r>
        </a:p>
        <a:p>
          <a:r>
            <a:rPr lang="el-GR" sz="1400" dirty="0" smtClean="0">
              <a:solidFill>
                <a:schemeClr val="tx1"/>
              </a:solidFill>
            </a:rPr>
            <a:t>Βιβλία με δύσκολα αναγνωστικά κείμενα </a:t>
          </a:r>
          <a:endParaRPr lang="el-GR" sz="1400" dirty="0">
            <a:solidFill>
              <a:schemeClr val="tx1"/>
            </a:solidFill>
          </a:endParaRPr>
        </a:p>
      </dgm:t>
    </dgm:pt>
    <dgm:pt modelId="{303009D5-DA6B-4DA3-A682-1F6E4C95DAA0}" type="parTrans" cxnId="{5E630456-658D-42DB-A1E6-1FBF603A9B39}">
      <dgm:prSet/>
      <dgm:spPr/>
      <dgm:t>
        <a:bodyPr/>
        <a:lstStyle/>
        <a:p>
          <a:endParaRPr lang="el-GR"/>
        </a:p>
      </dgm:t>
    </dgm:pt>
    <dgm:pt modelId="{DDD9EA39-7131-4F3C-92B1-5426F1561E71}" type="sibTrans" cxnId="{5E630456-658D-42DB-A1E6-1FBF603A9B39}">
      <dgm:prSet/>
      <dgm:spPr/>
      <dgm:t>
        <a:bodyPr/>
        <a:lstStyle/>
        <a:p>
          <a:endParaRPr lang="el-GR"/>
        </a:p>
      </dgm:t>
    </dgm:pt>
    <dgm:pt modelId="{309915BF-D779-4016-9D56-CB39BA6BDD76}">
      <dgm:prSet phldrT="[Κείμενο]" custT="1"/>
      <dgm:spPr>
        <a:solidFill>
          <a:schemeClr val="accent1">
            <a:lumMod val="40000"/>
            <a:lumOff val="60000"/>
          </a:schemeClr>
        </a:solidFill>
      </dgm:spPr>
      <dgm:t>
        <a:bodyPr/>
        <a:lstStyle/>
        <a:p>
          <a:r>
            <a:rPr lang="el-GR" sz="1400" dirty="0" smtClean="0">
              <a:solidFill>
                <a:schemeClr val="tx1"/>
              </a:solidFill>
            </a:rPr>
            <a:t>Διαφοροποίηση με βάση το στυλ μάθησης:</a:t>
          </a:r>
        </a:p>
        <a:p>
          <a:r>
            <a:rPr lang="el-GR" sz="1400" dirty="0" smtClean="0">
              <a:solidFill>
                <a:schemeClr val="tx1"/>
              </a:solidFill>
            </a:rPr>
            <a:t>Διαβάζω φωναχτά σε συμμαθητή μου, διαβάζω  σιωπηρά, διαβάζω περισσότερο ή λιγότερο χρόνο</a:t>
          </a:r>
          <a:endParaRPr lang="el-GR" sz="1400" dirty="0">
            <a:solidFill>
              <a:schemeClr val="tx1"/>
            </a:solidFill>
          </a:endParaRPr>
        </a:p>
      </dgm:t>
    </dgm:pt>
    <dgm:pt modelId="{EB98F5A4-1FBD-481F-B2FC-5284A09D19C9}" type="parTrans" cxnId="{6BEA2DA4-CCD9-42C8-A96D-4844F07AA781}">
      <dgm:prSet/>
      <dgm:spPr/>
      <dgm:t>
        <a:bodyPr/>
        <a:lstStyle/>
        <a:p>
          <a:endParaRPr lang="el-GR"/>
        </a:p>
      </dgm:t>
    </dgm:pt>
    <dgm:pt modelId="{05778D49-DB0C-42A7-90D0-B5F4340DC883}" type="sibTrans" cxnId="{6BEA2DA4-CCD9-42C8-A96D-4844F07AA781}">
      <dgm:prSet/>
      <dgm:spPr/>
      <dgm:t>
        <a:bodyPr/>
        <a:lstStyle/>
        <a:p>
          <a:endParaRPr lang="el-GR"/>
        </a:p>
      </dgm:t>
    </dgm:pt>
    <dgm:pt modelId="{40B888F0-78C5-4468-8EE6-DC0CD85AAD13}">
      <dgm:prSet phldrT="[Κείμενο]" custT="1"/>
      <dgm:spPr>
        <a:solidFill>
          <a:schemeClr val="accent1">
            <a:lumMod val="40000"/>
            <a:lumOff val="60000"/>
          </a:schemeClr>
        </a:solidFill>
      </dgm:spPr>
      <dgm:t>
        <a:bodyPr/>
        <a:lstStyle/>
        <a:p>
          <a:r>
            <a:rPr lang="el-GR" sz="2000" dirty="0" smtClean="0">
              <a:solidFill>
                <a:schemeClr val="tx1"/>
              </a:solidFill>
            </a:rPr>
            <a:t>Διαφοροποίηση με βάση το ενδιαφέρον</a:t>
          </a:r>
          <a:endParaRPr lang="el-GR" sz="2000" dirty="0">
            <a:solidFill>
              <a:schemeClr val="tx1"/>
            </a:solidFill>
          </a:endParaRPr>
        </a:p>
      </dgm:t>
    </dgm:pt>
    <dgm:pt modelId="{E2ABFEC7-2EEE-493B-A402-E93F39A57129}" type="parTrans" cxnId="{782D8802-1D62-4078-92E1-81DC77482C90}">
      <dgm:prSet/>
      <dgm:spPr/>
      <dgm:t>
        <a:bodyPr/>
        <a:lstStyle/>
        <a:p>
          <a:endParaRPr lang="el-GR"/>
        </a:p>
      </dgm:t>
    </dgm:pt>
    <dgm:pt modelId="{A647E1C9-22E0-42A4-AF81-B8A5D3A496DF}" type="sibTrans" cxnId="{782D8802-1D62-4078-92E1-81DC77482C90}">
      <dgm:prSet/>
      <dgm:spPr/>
      <dgm:t>
        <a:bodyPr/>
        <a:lstStyle/>
        <a:p>
          <a:endParaRPr lang="el-GR"/>
        </a:p>
      </dgm:t>
    </dgm:pt>
    <dgm:pt modelId="{48A49A1A-6ACA-463C-A011-4144B4EEDA99}">
      <dgm:prSet phldrT="[Κείμενο]" custT="1"/>
      <dgm:spPr>
        <a:solidFill>
          <a:schemeClr val="accent1">
            <a:lumMod val="40000"/>
            <a:lumOff val="60000"/>
          </a:schemeClr>
        </a:solidFill>
      </dgm:spPr>
      <dgm:t>
        <a:bodyPr/>
        <a:lstStyle/>
        <a:p>
          <a:r>
            <a:rPr lang="el-GR" sz="1400" dirty="0" smtClean="0">
              <a:solidFill>
                <a:srgbClr val="FF0000"/>
              </a:solidFill>
            </a:rPr>
            <a:t>Κόκκινο κουτί </a:t>
          </a:r>
          <a:r>
            <a:rPr lang="el-GR" sz="1400" dirty="0" smtClean="0"/>
            <a:t>: βιβλία για ζώα</a:t>
          </a:r>
        </a:p>
        <a:p>
          <a:r>
            <a:rPr lang="el-GR" sz="1400" dirty="0" smtClean="0">
              <a:solidFill>
                <a:srgbClr val="FFFF00"/>
              </a:solidFill>
            </a:rPr>
            <a:t>Κίτρινο κουτί</a:t>
          </a:r>
          <a:r>
            <a:rPr lang="el-GR" sz="1400" dirty="0" smtClean="0"/>
            <a:t>: βιβλία για το διάστημα</a:t>
          </a:r>
        </a:p>
        <a:p>
          <a:r>
            <a:rPr lang="el-GR" sz="1400" dirty="0" smtClean="0">
              <a:solidFill>
                <a:srgbClr val="00B050"/>
              </a:solidFill>
            </a:rPr>
            <a:t>Πράσινο κουτί: </a:t>
          </a:r>
          <a:r>
            <a:rPr lang="el-GR" sz="1400" dirty="0" smtClean="0"/>
            <a:t>βιβλία για τη θάλασσα</a:t>
          </a:r>
          <a:endParaRPr lang="el-GR" sz="1400" dirty="0"/>
        </a:p>
      </dgm:t>
    </dgm:pt>
    <dgm:pt modelId="{8C3E8DE7-7D49-41D5-B90F-0BE7C4D363E8}" type="parTrans" cxnId="{7674FE1B-E7AA-4D82-B0D4-43B97959BD52}">
      <dgm:prSet/>
      <dgm:spPr/>
      <dgm:t>
        <a:bodyPr/>
        <a:lstStyle/>
        <a:p>
          <a:endParaRPr lang="el-GR"/>
        </a:p>
      </dgm:t>
    </dgm:pt>
    <dgm:pt modelId="{AED519B5-8A8A-490A-928D-A23F4D121738}" type="sibTrans" cxnId="{7674FE1B-E7AA-4D82-B0D4-43B97959BD52}">
      <dgm:prSet/>
      <dgm:spPr/>
      <dgm:t>
        <a:bodyPr/>
        <a:lstStyle/>
        <a:p>
          <a:endParaRPr lang="el-GR"/>
        </a:p>
      </dgm:t>
    </dgm:pt>
    <dgm:pt modelId="{D07A2783-019A-4293-9F7A-02E3888660BD}" type="pres">
      <dgm:prSet presAssocID="{179C2B36-7ED7-482A-966E-3B760103BA1B}" presName="Name0" presStyleCnt="0">
        <dgm:presLayoutVars>
          <dgm:chPref val="1"/>
          <dgm:dir/>
          <dgm:animOne val="branch"/>
          <dgm:animLvl val="lvl"/>
          <dgm:resizeHandles/>
        </dgm:presLayoutVars>
      </dgm:prSet>
      <dgm:spPr/>
      <dgm:t>
        <a:bodyPr/>
        <a:lstStyle/>
        <a:p>
          <a:endParaRPr lang="el-GR"/>
        </a:p>
      </dgm:t>
    </dgm:pt>
    <dgm:pt modelId="{0920B753-0E52-4F48-A0F4-D320DE6737EB}" type="pres">
      <dgm:prSet presAssocID="{81625897-4595-4127-B158-30ABE5474683}" presName="vertOne" presStyleCnt="0"/>
      <dgm:spPr/>
    </dgm:pt>
    <dgm:pt modelId="{A11B3214-8988-4119-A6B7-EE39FDD0726B}" type="pres">
      <dgm:prSet presAssocID="{81625897-4595-4127-B158-30ABE5474683}" presName="txOne" presStyleLbl="node0" presStyleIdx="0" presStyleCnt="1" custScaleY="62170">
        <dgm:presLayoutVars>
          <dgm:chPref val="3"/>
        </dgm:presLayoutVars>
      </dgm:prSet>
      <dgm:spPr/>
      <dgm:t>
        <a:bodyPr/>
        <a:lstStyle/>
        <a:p>
          <a:endParaRPr lang="el-GR"/>
        </a:p>
      </dgm:t>
    </dgm:pt>
    <dgm:pt modelId="{30014B57-6466-474F-B3F1-D23A659533DF}" type="pres">
      <dgm:prSet presAssocID="{81625897-4595-4127-B158-30ABE5474683}" presName="parTransOne" presStyleCnt="0"/>
      <dgm:spPr/>
    </dgm:pt>
    <dgm:pt modelId="{753874EA-8939-40B4-8DFF-38F06B0089CF}" type="pres">
      <dgm:prSet presAssocID="{81625897-4595-4127-B158-30ABE5474683}" presName="horzOne" presStyleCnt="0"/>
      <dgm:spPr/>
    </dgm:pt>
    <dgm:pt modelId="{63765039-7853-4EFB-8B31-D1974252247A}" type="pres">
      <dgm:prSet presAssocID="{CA3DFD55-1608-4980-9102-EB2725A51DAD}" presName="vertTwo" presStyleCnt="0"/>
      <dgm:spPr/>
    </dgm:pt>
    <dgm:pt modelId="{7A357C77-50F4-4767-9740-64533A085038}" type="pres">
      <dgm:prSet presAssocID="{CA3DFD55-1608-4980-9102-EB2725A51DAD}" presName="txTwo" presStyleLbl="node2" presStyleIdx="0" presStyleCnt="2" custScaleX="44731" custScaleY="47185" custLinFactNeighborX="-27691" custLinFactNeighborY="-9486">
        <dgm:presLayoutVars>
          <dgm:chPref val="3"/>
        </dgm:presLayoutVars>
      </dgm:prSet>
      <dgm:spPr/>
      <dgm:t>
        <a:bodyPr/>
        <a:lstStyle/>
        <a:p>
          <a:endParaRPr lang="el-GR"/>
        </a:p>
      </dgm:t>
    </dgm:pt>
    <dgm:pt modelId="{B12BD278-D019-43AC-91B1-3CF9F535DEE0}" type="pres">
      <dgm:prSet presAssocID="{CA3DFD55-1608-4980-9102-EB2725A51DAD}" presName="parTransTwo" presStyleCnt="0"/>
      <dgm:spPr/>
    </dgm:pt>
    <dgm:pt modelId="{49F85F2A-A684-4152-A1D6-894D32CD1AAB}" type="pres">
      <dgm:prSet presAssocID="{CA3DFD55-1608-4980-9102-EB2725A51DAD}" presName="horzTwo" presStyleCnt="0"/>
      <dgm:spPr/>
    </dgm:pt>
    <dgm:pt modelId="{5A67FF92-6F40-46FD-8EE1-31FD7992A080}" type="pres">
      <dgm:prSet presAssocID="{18235343-29FA-4B54-88EA-B5C4ADE5A4A0}" presName="vertThree" presStyleCnt="0"/>
      <dgm:spPr/>
    </dgm:pt>
    <dgm:pt modelId="{14B77E3C-69B3-472A-96B3-5DD89A9D7E2B}" type="pres">
      <dgm:prSet presAssocID="{18235343-29FA-4B54-88EA-B5C4ADE5A4A0}" presName="txThree" presStyleLbl="node3" presStyleIdx="0" presStyleCnt="3" custScaleX="140604" custScaleY="105015" custLinFactX="-100000" custLinFactNeighborX="-138797" custLinFactNeighborY="8750">
        <dgm:presLayoutVars>
          <dgm:chPref val="3"/>
        </dgm:presLayoutVars>
      </dgm:prSet>
      <dgm:spPr/>
      <dgm:t>
        <a:bodyPr/>
        <a:lstStyle/>
        <a:p>
          <a:endParaRPr lang="el-GR"/>
        </a:p>
      </dgm:t>
    </dgm:pt>
    <dgm:pt modelId="{90D1F037-51A0-40D9-8A90-347BA972D3CA}" type="pres">
      <dgm:prSet presAssocID="{18235343-29FA-4B54-88EA-B5C4ADE5A4A0}" presName="horzThree" presStyleCnt="0"/>
      <dgm:spPr/>
    </dgm:pt>
    <dgm:pt modelId="{8DA2712D-E6BD-4653-81C9-0A3B645D6456}" type="pres">
      <dgm:prSet presAssocID="{DDD9EA39-7131-4F3C-92B1-5426F1561E71}" presName="sibSpaceThree" presStyleCnt="0"/>
      <dgm:spPr/>
    </dgm:pt>
    <dgm:pt modelId="{6F6D0C83-0402-40B2-A050-4BA36859D645}" type="pres">
      <dgm:prSet presAssocID="{309915BF-D779-4016-9D56-CB39BA6BDD76}" presName="vertThree" presStyleCnt="0"/>
      <dgm:spPr/>
    </dgm:pt>
    <dgm:pt modelId="{597113F2-AC93-4D14-B1F0-0B54BDE59722}" type="pres">
      <dgm:prSet presAssocID="{309915BF-D779-4016-9D56-CB39BA6BDD76}" presName="txThree" presStyleLbl="node3" presStyleIdx="1" presStyleCnt="3" custScaleX="310404" custLinFactNeighborX="45419" custLinFactNeighborY="2074">
        <dgm:presLayoutVars>
          <dgm:chPref val="3"/>
        </dgm:presLayoutVars>
      </dgm:prSet>
      <dgm:spPr>
        <a:prstGeom prst="leftRightArrow">
          <a:avLst/>
        </a:prstGeom>
      </dgm:spPr>
      <dgm:t>
        <a:bodyPr/>
        <a:lstStyle/>
        <a:p>
          <a:endParaRPr lang="el-GR"/>
        </a:p>
      </dgm:t>
    </dgm:pt>
    <dgm:pt modelId="{C9B64340-9AE0-433D-BC24-D35A5E596258}" type="pres">
      <dgm:prSet presAssocID="{309915BF-D779-4016-9D56-CB39BA6BDD76}" presName="horzThree" presStyleCnt="0"/>
      <dgm:spPr/>
    </dgm:pt>
    <dgm:pt modelId="{C485968D-B24F-472B-9333-6B68FD8E8423}" type="pres">
      <dgm:prSet presAssocID="{DF21DE56-1724-42CC-9F3B-ECAE325430F1}" presName="sibSpaceTwo" presStyleCnt="0"/>
      <dgm:spPr/>
    </dgm:pt>
    <dgm:pt modelId="{CC7D680D-39CF-4D26-B5B6-50589E735B5D}" type="pres">
      <dgm:prSet presAssocID="{40B888F0-78C5-4468-8EE6-DC0CD85AAD13}" presName="vertTwo" presStyleCnt="0"/>
      <dgm:spPr/>
    </dgm:pt>
    <dgm:pt modelId="{2EE3132A-9B35-4E92-8BF6-F330499D6AB3}" type="pres">
      <dgm:prSet presAssocID="{40B888F0-78C5-4468-8EE6-DC0CD85AAD13}" presName="txTwo" presStyleLbl="node2" presStyleIdx="1" presStyleCnt="2" custScaleX="189910" custScaleY="51471">
        <dgm:presLayoutVars>
          <dgm:chPref val="3"/>
        </dgm:presLayoutVars>
      </dgm:prSet>
      <dgm:spPr/>
      <dgm:t>
        <a:bodyPr/>
        <a:lstStyle/>
        <a:p>
          <a:endParaRPr lang="el-GR"/>
        </a:p>
      </dgm:t>
    </dgm:pt>
    <dgm:pt modelId="{BB5B40FE-3808-43D0-9D99-033F1B1C36D2}" type="pres">
      <dgm:prSet presAssocID="{40B888F0-78C5-4468-8EE6-DC0CD85AAD13}" presName="parTransTwo" presStyleCnt="0"/>
      <dgm:spPr/>
    </dgm:pt>
    <dgm:pt modelId="{D9612B9B-9304-4867-8661-C48CAD51F7F4}" type="pres">
      <dgm:prSet presAssocID="{40B888F0-78C5-4468-8EE6-DC0CD85AAD13}" presName="horzTwo" presStyleCnt="0"/>
      <dgm:spPr/>
    </dgm:pt>
    <dgm:pt modelId="{98F64BBB-EB0F-4127-8E12-6B494D058E67}" type="pres">
      <dgm:prSet presAssocID="{48A49A1A-6ACA-463C-A011-4144B4EEDA99}" presName="vertThree" presStyleCnt="0"/>
      <dgm:spPr/>
    </dgm:pt>
    <dgm:pt modelId="{0528B73F-2A21-4ACE-8772-6E211A0EE360}" type="pres">
      <dgm:prSet presAssocID="{48A49A1A-6ACA-463C-A011-4144B4EEDA99}" presName="txThree" presStyleLbl="node3" presStyleIdx="2" presStyleCnt="3" custLinFactNeighborX="24884" custLinFactNeighborY="-2212">
        <dgm:presLayoutVars>
          <dgm:chPref val="3"/>
        </dgm:presLayoutVars>
      </dgm:prSet>
      <dgm:spPr/>
      <dgm:t>
        <a:bodyPr/>
        <a:lstStyle/>
        <a:p>
          <a:endParaRPr lang="el-GR"/>
        </a:p>
      </dgm:t>
    </dgm:pt>
    <dgm:pt modelId="{61FCEE47-C938-49DF-B8C1-67185A01216D}" type="pres">
      <dgm:prSet presAssocID="{48A49A1A-6ACA-463C-A011-4144B4EEDA99}" presName="horzThree" presStyleCnt="0"/>
      <dgm:spPr/>
    </dgm:pt>
  </dgm:ptLst>
  <dgm:cxnLst>
    <dgm:cxn modelId="{37DAEF06-23CE-46E4-B87D-161196648433}" type="presOf" srcId="{CA3DFD55-1608-4980-9102-EB2725A51DAD}" destId="{7A357C77-50F4-4767-9740-64533A085038}" srcOrd="0" destOrd="0" presId="urn:microsoft.com/office/officeart/2005/8/layout/hierarchy4"/>
    <dgm:cxn modelId="{BCCE2194-E013-4120-8ECE-E7689E158DF0}" srcId="{81625897-4595-4127-B158-30ABE5474683}" destId="{CA3DFD55-1608-4980-9102-EB2725A51DAD}" srcOrd="0" destOrd="0" parTransId="{24E84E87-6704-40B0-BC4D-8FD0932F6B24}" sibTransId="{DF21DE56-1724-42CC-9F3B-ECAE325430F1}"/>
    <dgm:cxn modelId="{0E172D74-80CB-4F48-B099-80349210EF98}" type="presOf" srcId="{18235343-29FA-4B54-88EA-B5C4ADE5A4A0}" destId="{14B77E3C-69B3-472A-96B3-5DD89A9D7E2B}" srcOrd="0" destOrd="0" presId="urn:microsoft.com/office/officeart/2005/8/layout/hierarchy4"/>
    <dgm:cxn modelId="{64882072-8605-45E1-A4E4-AFF6211DC45C}" type="presOf" srcId="{81625897-4595-4127-B158-30ABE5474683}" destId="{A11B3214-8988-4119-A6B7-EE39FDD0726B}" srcOrd="0" destOrd="0" presId="urn:microsoft.com/office/officeart/2005/8/layout/hierarchy4"/>
    <dgm:cxn modelId="{BEB6D36A-B974-490D-88A6-4E7CB49C7FB5}" srcId="{179C2B36-7ED7-482A-966E-3B760103BA1B}" destId="{81625897-4595-4127-B158-30ABE5474683}" srcOrd="0" destOrd="0" parTransId="{393C578E-9D9D-4C91-B8EC-70FB821DFE63}" sibTransId="{74B921EE-9F72-4EF0-BE5D-55BC57151055}"/>
    <dgm:cxn modelId="{B3D55EDD-A720-40D8-A993-8B1B3FBDF099}" type="presOf" srcId="{179C2B36-7ED7-482A-966E-3B760103BA1B}" destId="{D07A2783-019A-4293-9F7A-02E3888660BD}" srcOrd="0" destOrd="0" presId="urn:microsoft.com/office/officeart/2005/8/layout/hierarchy4"/>
    <dgm:cxn modelId="{8E263B04-AAE7-440D-85D8-44A48BD7CB84}" type="presOf" srcId="{40B888F0-78C5-4468-8EE6-DC0CD85AAD13}" destId="{2EE3132A-9B35-4E92-8BF6-F330499D6AB3}" srcOrd="0" destOrd="0" presId="urn:microsoft.com/office/officeart/2005/8/layout/hierarchy4"/>
    <dgm:cxn modelId="{5E630456-658D-42DB-A1E6-1FBF603A9B39}" srcId="{CA3DFD55-1608-4980-9102-EB2725A51DAD}" destId="{18235343-29FA-4B54-88EA-B5C4ADE5A4A0}" srcOrd="0" destOrd="0" parTransId="{303009D5-DA6B-4DA3-A682-1F6E4C95DAA0}" sibTransId="{DDD9EA39-7131-4F3C-92B1-5426F1561E71}"/>
    <dgm:cxn modelId="{782D8802-1D62-4078-92E1-81DC77482C90}" srcId="{81625897-4595-4127-B158-30ABE5474683}" destId="{40B888F0-78C5-4468-8EE6-DC0CD85AAD13}" srcOrd="1" destOrd="0" parTransId="{E2ABFEC7-2EEE-493B-A402-E93F39A57129}" sibTransId="{A647E1C9-22E0-42A4-AF81-B8A5D3A496DF}"/>
    <dgm:cxn modelId="{6BEA2DA4-CCD9-42C8-A96D-4844F07AA781}" srcId="{CA3DFD55-1608-4980-9102-EB2725A51DAD}" destId="{309915BF-D779-4016-9D56-CB39BA6BDD76}" srcOrd="1" destOrd="0" parTransId="{EB98F5A4-1FBD-481F-B2FC-5284A09D19C9}" sibTransId="{05778D49-DB0C-42A7-90D0-B5F4340DC883}"/>
    <dgm:cxn modelId="{1EC7EB9C-5435-424B-83EA-B174DA1F6256}" type="presOf" srcId="{48A49A1A-6ACA-463C-A011-4144B4EEDA99}" destId="{0528B73F-2A21-4ACE-8772-6E211A0EE360}" srcOrd="0" destOrd="0" presId="urn:microsoft.com/office/officeart/2005/8/layout/hierarchy4"/>
    <dgm:cxn modelId="{7674FE1B-E7AA-4D82-B0D4-43B97959BD52}" srcId="{40B888F0-78C5-4468-8EE6-DC0CD85AAD13}" destId="{48A49A1A-6ACA-463C-A011-4144B4EEDA99}" srcOrd="0" destOrd="0" parTransId="{8C3E8DE7-7D49-41D5-B90F-0BE7C4D363E8}" sibTransId="{AED519B5-8A8A-490A-928D-A23F4D121738}"/>
    <dgm:cxn modelId="{655DC866-EB33-45FA-87D5-B6ACD8166AD9}" type="presOf" srcId="{309915BF-D779-4016-9D56-CB39BA6BDD76}" destId="{597113F2-AC93-4D14-B1F0-0B54BDE59722}" srcOrd="0" destOrd="0" presId="urn:microsoft.com/office/officeart/2005/8/layout/hierarchy4"/>
    <dgm:cxn modelId="{4A4B7D50-51F2-486B-8F3F-EF99927FE573}" type="presParOf" srcId="{D07A2783-019A-4293-9F7A-02E3888660BD}" destId="{0920B753-0E52-4F48-A0F4-D320DE6737EB}" srcOrd="0" destOrd="0" presId="urn:microsoft.com/office/officeart/2005/8/layout/hierarchy4"/>
    <dgm:cxn modelId="{0BC7E1AD-929A-4B80-8EE6-B88D5B4F3DB2}" type="presParOf" srcId="{0920B753-0E52-4F48-A0F4-D320DE6737EB}" destId="{A11B3214-8988-4119-A6B7-EE39FDD0726B}" srcOrd="0" destOrd="0" presId="urn:microsoft.com/office/officeart/2005/8/layout/hierarchy4"/>
    <dgm:cxn modelId="{AD304DA8-B5E1-4E03-95AE-4AA06CE4F458}" type="presParOf" srcId="{0920B753-0E52-4F48-A0F4-D320DE6737EB}" destId="{30014B57-6466-474F-B3F1-D23A659533DF}" srcOrd="1" destOrd="0" presId="urn:microsoft.com/office/officeart/2005/8/layout/hierarchy4"/>
    <dgm:cxn modelId="{9F7431FA-6BD3-48CC-83F7-83FC8809E7AA}" type="presParOf" srcId="{0920B753-0E52-4F48-A0F4-D320DE6737EB}" destId="{753874EA-8939-40B4-8DFF-38F06B0089CF}" srcOrd="2" destOrd="0" presId="urn:microsoft.com/office/officeart/2005/8/layout/hierarchy4"/>
    <dgm:cxn modelId="{E6769C60-C6FD-43CB-9699-8D9795E5115A}" type="presParOf" srcId="{753874EA-8939-40B4-8DFF-38F06B0089CF}" destId="{63765039-7853-4EFB-8B31-D1974252247A}" srcOrd="0" destOrd="0" presId="urn:microsoft.com/office/officeart/2005/8/layout/hierarchy4"/>
    <dgm:cxn modelId="{6532957A-636F-4B72-A024-F79F5AC61A5C}" type="presParOf" srcId="{63765039-7853-4EFB-8B31-D1974252247A}" destId="{7A357C77-50F4-4767-9740-64533A085038}" srcOrd="0" destOrd="0" presId="urn:microsoft.com/office/officeart/2005/8/layout/hierarchy4"/>
    <dgm:cxn modelId="{E8F61FD2-A7AC-44F4-B8DD-8224E005861A}" type="presParOf" srcId="{63765039-7853-4EFB-8B31-D1974252247A}" destId="{B12BD278-D019-43AC-91B1-3CF9F535DEE0}" srcOrd="1" destOrd="0" presId="urn:microsoft.com/office/officeart/2005/8/layout/hierarchy4"/>
    <dgm:cxn modelId="{3E55A8CC-C054-44FE-A89C-C58FD22E405C}" type="presParOf" srcId="{63765039-7853-4EFB-8B31-D1974252247A}" destId="{49F85F2A-A684-4152-A1D6-894D32CD1AAB}" srcOrd="2" destOrd="0" presId="urn:microsoft.com/office/officeart/2005/8/layout/hierarchy4"/>
    <dgm:cxn modelId="{32C0FDDF-C01F-4808-8992-9479373A2431}" type="presParOf" srcId="{49F85F2A-A684-4152-A1D6-894D32CD1AAB}" destId="{5A67FF92-6F40-46FD-8EE1-31FD7992A080}" srcOrd="0" destOrd="0" presId="urn:microsoft.com/office/officeart/2005/8/layout/hierarchy4"/>
    <dgm:cxn modelId="{CB32680B-0EAE-42DD-A5E6-98C2A5909329}" type="presParOf" srcId="{5A67FF92-6F40-46FD-8EE1-31FD7992A080}" destId="{14B77E3C-69B3-472A-96B3-5DD89A9D7E2B}" srcOrd="0" destOrd="0" presId="urn:microsoft.com/office/officeart/2005/8/layout/hierarchy4"/>
    <dgm:cxn modelId="{363DD049-1E5C-439D-A35A-2459EDDF0462}" type="presParOf" srcId="{5A67FF92-6F40-46FD-8EE1-31FD7992A080}" destId="{90D1F037-51A0-40D9-8A90-347BA972D3CA}" srcOrd="1" destOrd="0" presId="urn:microsoft.com/office/officeart/2005/8/layout/hierarchy4"/>
    <dgm:cxn modelId="{3C95E720-623F-4A78-A26D-488EC80BA6D3}" type="presParOf" srcId="{49F85F2A-A684-4152-A1D6-894D32CD1AAB}" destId="{8DA2712D-E6BD-4653-81C9-0A3B645D6456}" srcOrd="1" destOrd="0" presId="urn:microsoft.com/office/officeart/2005/8/layout/hierarchy4"/>
    <dgm:cxn modelId="{8098AE83-F3B7-463F-A25B-01D31D9FD027}" type="presParOf" srcId="{49F85F2A-A684-4152-A1D6-894D32CD1AAB}" destId="{6F6D0C83-0402-40B2-A050-4BA36859D645}" srcOrd="2" destOrd="0" presId="urn:microsoft.com/office/officeart/2005/8/layout/hierarchy4"/>
    <dgm:cxn modelId="{11FF83F1-7CD2-4829-BBF4-2BE7D27184EE}" type="presParOf" srcId="{6F6D0C83-0402-40B2-A050-4BA36859D645}" destId="{597113F2-AC93-4D14-B1F0-0B54BDE59722}" srcOrd="0" destOrd="0" presId="urn:microsoft.com/office/officeart/2005/8/layout/hierarchy4"/>
    <dgm:cxn modelId="{954DD5CB-BCE1-4F95-973B-DEDEC8194E15}" type="presParOf" srcId="{6F6D0C83-0402-40B2-A050-4BA36859D645}" destId="{C9B64340-9AE0-433D-BC24-D35A5E596258}" srcOrd="1" destOrd="0" presId="urn:microsoft.com/office/officeart/2005/8/layout/hierarchy4"/>
    <dgm:cxn modelId="{2E766976-95D6-45A0-B07D-E4225988380B}" type="presParOf" srcId="{753874EA-8939-40B4-8DFF-38F06B0089CF}" destId="{C485968D-B24F-472B-9333-6B68FD8E8423}" srcOrd="1" destOrd="0" presId="urn:microsoft.com/office/officeart/2005/8/layout/hierarchy4"/>
    <dgm:cxn modelId="{A678055D-8468-4EED-B4BB-51C77E6AA458}" type="presParOf" srcId="{753874EA-8939-40B4-8DFF-38F06B0089CF}" destId="{CC7D680D-39CF-4D26-B5B6-50589E735B5D}" srcOrd="2" destOrd="0" presId="urn:microsoft.com/office/officeart/2005/8/layout/hierarchy4"/>
    <dgm:cxn modelId="{DBFAB73E-221B-4CF5-9D1B-1421A2FAFF51}" type="presParOf" srcId="{CC7D680D-39CF-4D26-B5B6-50589E735B5D}" destId="{2EE3132A-9B35-4E92-8BF6-F330499D6AB3}" srcOrd="0" destOrd="0" presId="urn:microsoft.com/office/officeart/2005/8/layout/hierarchy4"/>
    <dgm:cxn modelId="{C897357F-60B5-4EA7-B3D2-9960470C5725}" type="presParOf" srcId="{CC7D680D-39CF-4D26-B5B6-50589E735B5D}" destId="{BB5B40FE-3808-43D0-9D99-033F1B1C36D2}" srcOrd="1" destOrd="0" presId="urn:microsoft.com/office/officeart/2005/8/layout/hierarchy4"/>
    <dgm:cxn modelId="{6FFC8FB2-36BD-4FF6-9A8E-E14B4FB173E1}" type="presParOf" srcId="{CC7D680D-39CF-4D26-B5B6-50589E735B5D}" destId="{D9612B9B-9304-4867-8661-C48CAD51F7F4}" srcOrd="2" destOrd="0" presId="urn:microsoft.com/office/officeart/2005/8/layout/hierarchy4"/>
    <dgm:cxn modelId="{3A9A731B-FB88-40BA-B4CC-C2BEE9E8CCC7}" type="presParOf" srcId="{D9612B9B-9304-4867-8661-C48CAD51F7F4}" destId="{98F64BBB-EB0F-4127-8E12-6B494D058E67}" srcOrd="0" destOrd="0" presId="urn:microsoft.com/office/officeart/2005/8/layout/hierarchy4"/>
    <dgm:cxn modelId="{A88D86E1-94D5-4654-8BF6-372911E50A02}" type="presParOf" srcId="{98F64BBB-EB0F-4127-8E12-6B494D058E67}" destId="{0528B73F-2A21-4ACE-8772-6E211A0EE360}" srcOrd="0" destOrd="0" presId="urn:microsoft.com/office/officeart/2005/8/layout/hierarchy4"/>
    <dgm:cxn modelId="{1B0F5A45-3157-4B49-A5BE-75DA93E08420}" type="presParOf" srcId="{98F64BBB-EB0F-4127-8E12-6B494D058E67}" destId="{61FCEE47-C938-49DF-B8C1-67185A01216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24C8BA-1528-4168-8AB0-FE51A80CC1B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Γνώσεις, δεξιότητες</a:t>
          </a:r>
          <a:r>
            <a:rPr lang="en-US" sz="2000" kern="1200" dirty="0" smtClean="0"/>
            <a:t>, </a:t>
          </a:r>
          <a:r>
            <a:rPr lang="el-GR" sz="2000" kern="1200" dirty="0" smtClean="0"/>
            <a:t>στάσεις</a:t>
          </a:r>
          <a:endParaRPr lang="el-GR" sz="2000" kern="1200" dirty="0"/>
        </a:p>
        <a:p>
          <a:pPr marL="228600" lvl="1" indent="-228600" algn="l" defTabSz="889000">
            <a:lnSpc>
              <a:spcPct val="90000"/>
            </a:lnSpc>
            <a:spcBef>
              <a:spcPct val="0"/>
            </a:spcBef>
            <a:spcAft>
              <a:spcPct val="15000"/>
            </a:spcAft>
            <a:buChar char="••"/>
          </a:pPr>
          <a:r>
            <a:rPr lang="el-GR" sz="2000" kern="1200" dirty="0" smtClean="0"/>
            <a:t>Τι θα μάθουν οι μαθητές</a:t>
          </a:r>
          <a:endParaRPr lang="el-GR" sz="2000" kern="1200" dirty="0"/>
        </a:p>
      </dsp:txBody>
      <dsp:txXfrm rot="-5400000">
        <a:off x="2699766" y="217468"/>
        <a:ext cx="4739167" cy="1116820"/>
      </dsp:txXfrm>
    </dsp:sp>
    <dsp:sp modelId="{34EB745D-59E5-4680-8678-337C6FADF98D}">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 περιεχομένου</a:t>
          </a:r>
          <a:endParaRPr lang="el-GR" sz="2400" kern="1200" dirty="0"/>
        </a:p>
      </dsp:txBody>
      <dsp:txXfrm>
        <a:off x="75522" y="77866"/>
        <a:ext cx="2548722" cy="1396024"/>
      </dsp:txXfrm>
    </dsp:sp>
    <dsp:sp modelId="{4033A011-8199-47AE-B529-6FE6F87356A4}">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Τρόπο απόκτησης γνώσης</a:t>
          </a:r>
          <a:endParaRPr lang="el-GR" sz="2000" kern="1200" dirty="0"/>
        </a:p>
        <a:p>
          <a:pPr marL="228600" lvl="1" indent="-228600" algn="l" defTabSz="889000">
            <a:lnSpc>
              <a:spcPct val="90000"/>
            </a:lnSpc>
            <a:spcBef>
              <a:spcPct val="0"/>
            </a:spcBef>
            <a:spcAft>
              <a:spcPct val="15000"/>
            </a:spcAft>
            <a:buChar char="••"/>
          </a:pPr>
          <a:r>
            <a:rPr lang="el-GR" sz="2000" kern="1200" dirty="0" smtClean="0"/>
            <a:t>Δραστηριότητες, διδακτικά μέσα</a:t>
          </a:r>
          <a:endParaRPr lang="el-GR" sz="2000" kern="1200" dirty="0"/>
        </a:p>
      </dsp:txBody>
      <dsp:txXfrm rot="-5400000">
        <a:off x="2699766" y="1841890"/>
        <a:ext cx="4739167" cy="1116820"/>
      </dsp:txXfrm>
    </dsp:sp>
    <dsp:sp modelId="{8ADDC415-9CE7-43FC-9B78-592A5B0ABDE4}">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 διαδικασίας</a:t>
          </a:r>
          <a:endParaRPr lang="el-GR" sz="2400" kern="1200" dirty="0"/>
        </a:p>
      </dsp:txBody>
      <dsp:txXfrm>
        <a:off x="75522" y="1702287"/>
        <a:ext cx="2548722" cy="1396024"/>
      </dsp:txXfrm>
    </dsp:sp>
    <dsp:sp modelId="{86AC96E1-0CC8-4604-A882-6A14976BDCF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l-GR" sz="2000" kern="1200" dirty="0" smtClean="0"/>
            <a:t>Απόκτηση γνώσεων και δεξιοτήτων</a:t>
          </a:r>
          <a:endParaRPr lang="el-GR" sz="2000" kern="1200" dirty="0"/>
        </a:p>
        <a:p>
          <a:pPr marL="228600" lvl="1" indent="-228600" algn="l" defTabSz="889000">
            <a:lnSpc>
              <a:spcPct val="90000"/>
            </a:lnSpc>
            <a:spcBef>
              <a:spcPct val="0"/>
            </a:spcBef>
            <a:spcAft>
              <a:spcPct val="15000"/>
            </a:spcAft>
            <a:buChar char="••"/>
          </a:pPr>
          <a:r>
            <a:rPr lang="el-GR" sz="2000" kern="1200" dirty="0" smtClean="0"/>
            <a:t>Τι έμαθε τελικά ο μαθητής</a:t>
          </a:r>
          <a:endParaRPr lang="el-GR" sz="2000" kern="1200" dirty="0"/>
        </a:p>
        <a:p>
          <a:pPr marL="228600" lvl="1" indent="-228600" algn="l" defTabSz="889000">
            <a:lnSpc>
              <a:spcPct val="90000"/>
            </a:lnSpc>
            <a:spcBef>
              <a:spcPct val="0"/>
            </a:spcBef>
            <a:spcAft>
              <a:spcPct val="15000"/>
            </a:spcAft>
            <a:buChar char="••"/>
          </a:pPr>
          <a:r>
            <a:rPr lang="el-GR" sz="2000" kern="1200" dirty="0" smtClean="0"/>
            <a:t>Ο μαθητής δείχνει αυτό που έμαθε με διαφορετικό τρόπο</a:t>
          </a:r>
          <a:endParaRPr lang="el-GR" sz="2000" kern="1200" dirty="0"/>
        </a:p>
      </dsp:txBody>
      <dsp:txXfrm rot="-5400000">
        <a:off x="2699766" y="3466311"/>
        <a:ext cx="4739167" cy="1116820"/>
      </dsp:txXfrm>
    </dsp:sp>
    <dsp:sp modelId="{3882BF42-B0E4-4992-85AE-CC49B62AA923}">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Διαφοροποίηση</a:t>
          </a:r>
        </a:p>
        <a:p>
          <a:pPr lvl="0" algn="ctr" defTabSz="1066800">
            <a:lnSpc>
              <a:spcPct val="90000"/>
            </a:lnSpc>
            <a:spcBef>
              <a:spcPct val="0"/>
            </a:spcBef>
            <a:spcAft>
              <a:spcPct val="35000"/>
            </a:spcAft>
          </a:pPr>
          <a:r>
            <a:rPr lang="el-GR" sz="2400" kern="1200" dirty="0" smtClean="0"/>
            <a:t>αποτελέσματος</a:t>
          </a:r>
          <a:endParaRPr lang="el-GR" sz="2400" kern="1200" dirty="0"/>
        </a:p>
      </dsp:txBody>
      <dsp:txXfrm>
        <a:off x="75522" y="3326709"/>
        <a:ext cx="2548722" cy="1396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624DC-CA93-4A50-827A-F63AC781626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Διαχωρισμός σε ομάδες με βάση την ικανότητα</a:t>
          </a:r>
          <a:endParaRPr lang="el-GR" sz="1400" kern="1200" dirty="0"/>
        </a:p>
        <a:p>
          <a:pPr marL="114300" lvl="1" indent="-114300" algn="l" defTabSz="622300">
            <a:lnSpc>
              <a:spcPct val="90000"/>
            </a:lnSpc>
            <a:spcBef>
              <a:spcPct val="0"/>
            </a:spcBef>
            <a:spcAft>
              <a:spcPct val="15000"/>
            </a:spcAft>
            <a:buChar char="••"/>
          </a:pPr>
          <a:r>
            <a:rPr lang="el-GR" sz="1400" kern="1200" dirty="0" smtClean="0"/>
            <a:t>Κάνω το μάθημα κατανοητό για όλους</a:t>
          </a:r>
          <a:endParaRPr lang="el-GR" sz="1400" kern="1200" dirty="0"/>
        </a:p>
        <a:p>
          <a:pPr marL="114300" lvl="1" indent="-114300" algn="l" defTabSz="622300">
            <a:lnSpc>
              <a:spcPct val="90000"/>
            </a:lnSpc>
            <a:spcBef>
              <a:spcPct val="0"/>
            </a:spcBef>
            <a:spcAft>
              <a:spcPct val="15000"/>
            </a:spcAft>
            <a:buChar char="••"/>
          </a:pPr>
          <a:r>
            <a:rPr lang="el-GR" sz="1400" kern="1200" dirty="0" smtClean="0"/>
            <a:t>Ενισχύω το αίσθημα της επάρκειας</a:t>
          </a:r>
          <a:endParaRPr lang="el-GR" sz="1400" kern="1200" dirty="0"/>
        </a:p>
        <a:p>
          <a:pPr marL="114300" lvl="1" indent="-114300" algn="l" defTabSz="622300">
            <a:lnSpc>
              <a:spcPct val="90000"/>
            </a:lnSpc>
            <a:spcBef>
              <a:spcPct val="0"/>
            </a:spcBef>
            <a:spcAft>
              <a:spcPct val="15000"/>
            </a:spcAft>
            <a:buChar char="••"/>
          </a:pPr>
          <a:r>
            <a:rPr lang="el-GR" sz="1400" kern="1200" dirty="0" smtClean="0"/>
            <a:t>Δίνω ευκαιρίες επιτυχίας σε όλους</a:t>
          </a:r>
          <a:endParaRPr lang="el-GR" sz="1400" kern="1200" dirty="0"/>
        </a:p>
      </dsp:txBody>
      <dsp:txXfrm rot="-5400000">
        <a:off x="2699766" y="217468"/>
        <a:ext cx="4739167" cy="1116820"/>
      </dsp:txXfrm>
    </dsp:sp>
    <dsp:sp modelId="{A507B9EC-1980-4FCF-A756-44F32AB5BD25}">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Μαθησιακή ετοιμότητα</a:t>
          </a:r>
          <a:endParaRPr lang="el-GR" sz="2400" kern="1200" dirty="0"/>
        </a:p>
      </dsp:txBody>
      <dsp:txXfrm>
        <a:off x="75522" y="77866"/>
        <a:ext cx="2548722" cy="1396024"/>
      </dsp:txXfrm>
    </dsp:sp>
    <dsp:sp modelId="{CA6A7544-A427-4ABA-9AF8-DAC4BA28AAF9}">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t>Ενδιαφέροντα σε σχέση με το περιεχόμενο</a:t>
          </a:r>
          <a:endParaRPr lang="el-GR" sz="1600" kern="1200" dirty="0"/>
        </a:p>
        <a:p>
          <a:pPr marL="171450" lvl="1" indent="-171450" algn="l" defTabSz="711200">
            <a:lnSpc>
              <a:spcPct val="90000"/>
            </a:lnSpc>
            <a:spcBef>
              <a:spcPct val="0"/>
            </a:spcBef>
            <a:spcAft>
              <a:spcPct val="15000"/>
            </a:spcAft>
            <a:buChar char="••"/>
          </a:pPr>
          <a:r>
            <a:rPr lang="el-GR" sz="1600" kern="1200" dirty="0" smtClean="0"/>
            <a:t>Ενισχύω τα προσωπικά κίνητρα για μάθηση</a:t>
          </a:r>
          <a:endParaRPr lang="el-GR" sz="1600" kern="1200" dirty="0"/>
        </a:p>
        <a:p>
          <a:pPr marL="171450" lvl="1" indent="-171450" algn="l" defTabSz="711200">
            <a:lnSpc>
              <a:spcPct val="90000"/>
            </a:lnSpc>
            <a:spcBef>
              <a:spcPct val="0"/>
            </a:spcBef>
            <a:spcAft>
              <a:spcPct val="15000"/>
            </a:spcAft>
            <a:buChar char="••"/>
          </a:pPr>
          <a:r>
            <a:rPr lang="el-GR" sz="1600" kern="1200" dirty="0" smtClean="0"/>
            <a:t>Εύρος και ποικιλία ερωτήσεων και υλικών</a:t>
          </a:r>
          <a:endParaRPr lang="el-GR" sz="1600" kern="1200" dirty="0"/>
        </a:p>
      </dsp:txBody>
      <dsp:txXfrm rot="-5400000">
        <a:off x="2699766" y="1841890"/>
        <a:ext cx="4739167" cy="1116820"/>
      </dsp:txXfrm>
    </dsp:sp>
    <dsp:sp modelId="{723D0368-5039-4BD1-BCC4-DB1E4EC75CC3}">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Ενδιαφέρον</a:t>
          </a:r>
          <a:endParaRPr lang="el-GR" sz="2400" kern="1200" dirty="0"/>
        </a:p>
      </dsp:txBody>
      <dsp:txXfrm>
        <a:off x="75522" y="1702287"/>
        <a:ext cx="2548722" cy="1396024"/>
      </dsp:txXfrm>
    </dsp:sp>
    <dsp:sp modelId="{C1C40181-754D-44E4-960E-AA2F5D990EA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Ολικός-αναλυτικός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Οπτικός-ακουστικός-κιναισθητικός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Πολλαπλοί τύποι νοημοσύνης</a:t>
          </a:r>
          <a:endParaRPr lang="el-GR" sz="1400" kern="1200" dirty="0"/>
        </a:p>
        <a:p>
          <a:pPr marL="114300" lvl="1" indent="-114300" algn="l" defTabSz="622300">
            <a:lnSpc>
              <a:spcPct val="90000"/>
            </a:lnSpc>
            <a:spcBef>
              <a:spcPct val="0"/>
            </a:spcBef>
            <a:spcAft>
              <a:spcPct val="15000"/>
            </a:spcAft>
            <a:buChar char="••"/>
          </a:pPr>
          <a:r>
            <a:rPr lang="el-GR" sz="1400" kern="1200" dirty="0" smtClean="0"/>
            <a:t>Βοηθάω τους μαθητές να σκεφτούν τις προτιμήσεις τους </a:t>
          </a:r>
          <a:endParaRPr lang="el-GR" sz="1400" kern="1200" dirty="0"/>
        </a:p>
        <a:p>
          <a:pPr marL="114300" lvl="1" indent="-114300" algn="l" defTabSz="622300">
            <a:lnSpc>
              <a:spcPct val="90000"/>
            </a:lnSpc>
            <a:spcBef>
              <a:spcPct val="0"/>
            </a:spcBef>
            <a:spcAft>
              <a:spcPct val="15000"/>
            </a:spcAft>
            <a:buChar char="••"/>
          </a:pPr>
          <a:r>
            <a:rPr lang="el-GR" sz="1400" kern="1200" dirty="0" smtClean="0"/>
            <a:t>Προσφέρω επιλογές με βάση αυτές</a:t>
          </a:r>
          <a:endParaRPr lang="el-GR" sz="1400" kern="1200" dirty="0"/>
        </a:p>
      </dsp:txBody>
      <dsp:txXfrm rot="-5400000">
        <a:off x="2699766" y="3466311"/>
        <a:ext cx="4739167" cy="1116820"/>
      </dsp:txXfrm>
    </dsp:sp>
    <dsp:sp modelId="{79E86141-FEAD-4CEC-8C2C-8E2BB93F21F6}">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Προφίλ μάθησης</a:t>
          </a:r>
          <a:endParaRPr lang="el-GR" sz="2400" kern="1200" dirty="0"/>
        </a:p>
      </dsp:txBody>
      <dsp:txXfrm>
        <a:off x="75522" y="3326709"/>
        <a:ext cx="2548722" cy="13960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9624DC-CA93-4A50-827A-F63AC781626F}">
      <dsp:nvSpPr>
        <dsp:cNvPr id="0" name=""/>
        <dsp:cNvSpPr/>
      </dsp:nvSpPr>
      <dsp:spPr>
        <a:xfrm rot="5400000">
          <a:off x="4480730" y="-1623913"/>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Διαχωρισμός σε ομάδες με βάση την ικανότητα</a:t>
          </a:r>
          <a:endParaRPr lang="el-GR" sz="1400" kern="1200" dirty="0"/>
        </a:p>
        <a:p>
          <a:pPr marL="114300" lvl="1" indent="-114300" algn="l" defTabSz="622300">
            <a:lnSpc>
              <a:spcPct val="90000"/>
            </a:lnSpc>
            <a:spcBef>
              <a:spcPct val="0"/>
            </a:spcBef>
            <a:spcAft>
              <a:spcPct val="15000"/>
            </a:spcAft>
            <a:buChar char="••"/>
          </a:pPr>
          <a:r>
            <a:rPr lang="el-GR" sz="1400" kern="1200" dirty="0" smtClean="0"/>
            <a:t>Κάνω το μάθημα κατανοητό για όλους</a:t>
          </a:r>
          <a:endParaRPr lang="el-GR" sz="1400" kern="1200" dirty="0"/>
        </a:p>
        <a:p>
          <a:pPr marL="114300" lvl="1" indent="-114300" algn="l" defTabSz="622300">
            <a:lnSpc>
              <a:spcPct val="90000"/>
            </a:lnSpc>
            <a:spcBef>
              <a:spcPct val="0"/>
            </a:spcBef>
            <a:spcAft>
              <a:spcPct val="15000"/>
            </a:spcAft>
            <a:buChar char="••"/>
          </a:pPr>
          <a:r>
            <a:rPr lang="el-GR" sz="1400" kern="1200" dirty="0" smtClean="0"/>
            <a:t>Ενισχύω το αίσθημα της επάρκειας</a:t>
          </a:r>
          <a:endParaRPr lang="el-GR" sz="1400" kern="1200" dirty="0"/>
        </a:p>
        <a:p>
          <a:pPr marL="114300" lvl="1" indent="-114300" algn="l" defTabSz="622300">
            <a:lnSpc>
              <a:spcPct val="90000"/>
            </a:lnSpc>
            <a:spcBef>
              <a:spcPct val="0"/>
            </a:spcBef>
            <a:spcAft>
              <a:spcPct val="15000"/>
            </a:spcAft>
            <a:buChar char="••"/>
          </a:pPr>
          <a:r>
            <a:rPr lang="el-GR" sz="1400" kern="1200" dirty="0" smtClean="0"/>
            <a:t>Δίνω ευκαιρίες επιτυχίας σε όλους</a:t>
          </a:r>
          <a:endParaRPr lang="el-GR" sz="1400" kern="1200" dirty="0"/>
        </a:p>
      </dsp:txBody>
      <dsp:txXfrm rot="-5400000">
        <a:off x="2699766" y="217468"/>
        <a:ext cx="4739167" cy="1116820"/>
      </dsp:txXfrm>
    </dsp:sp>
    <dsp:sp modelId="{A507B9EC-1980-4FCF-A756-44F32AB5BD25}">
      <dsp:nvSpPr>
        <dsp:cNvPr id="0" name=""/>
        <dsp:cNvSpPr/>
      </dsp:nvSpPr>
      <dsp:spPr>
        <a:xfrm>
          <a:off x="0" y="2344"/>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Μαθησιακή ετοιμότητα</a:t>
          </a:r>
          <a:endParaRPr lang="el-GR" sz="2400" kern="1200" dirty="0"/>
        </a:p>
      </dsp:txBody>
      <dsp:txXfrm>
        <a:off x="75522" y="77866"/>
        <a:ext cx="2548722" cy="1396024"/>
      </dsp:txXfrm>
    </dsp:sp>
    <dsp:sp modelId="{CA6A7544-A427-4ABA-9AF8-DAC4BA28AAF9}">
      <dsp:nvSpPr>
        <dsp:cNvPr id="0" name=""/>
        <dsp:cNvSpPr/>
      </dsp:nvSpPr>
      <dsp:spPr>
        <a:xfrm rot="5400000">
          <a:off x="4480730" y="508"/>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t>Ενδιαφέροντα σε σχέση με το περιεχόμενο</a:t>
          </a:r>
          <a:endParaRPr lang="el-GR" sz="1600" kern="1200" dirty="0"/>
        </a:p>
        <a:p>
          <a:pPr marL="171450" lvl="1" indent="-171450" algn="l" defTabSz="711200">
            <a:lnSpc>
              <a:spcPct val="90000"/>
            </a:lnSpc>
            <a:spcBef>
              <a:spcPct val="0"/>
            </a:spcBef>
            <a:spcAft>
              <a:spcPct val="15000"/>
            </a:spcAft>
            <a:buChar char="••"/>
          </a:pPr>
          <a:r>
            <a:rPr lang="el-GR" sz="1600" kern="1200" dirty="0" smtClean="0"/>
            <a:t>Ενισχύω τα προσωπικά κίνητρα για μάθηση</a:t>
          </a:r>
          <a:endParaRPr lang="el-GR" sz="1600" kern="1200" dirty="0"/>
        </a:p>
        <a:p>
          <a:pPr marL="171450" lvl="1" indent="-171450" algn="l" defTabSz="711200">
            <a:lnSpc>
              <a:spcPct val="90000"/>
            </a:lnSpc>
            <a:spcBef>
              <a:spcPct val="0"/>
            </a:spcBef>
            <a:spcAft>
              <a:spcPct val="15000"/>
            </a:spcAft>
            <a:buChar char="••"/>
          </a:pPr>
          <a:r>
            <a:rPr lang="el-GR" sz="1600" kern="1200" dirty="0" smtClean="0"/>
            <a:t>Εύρος και ποικιλία ερωτήσεων και υλικών</a:t>
          </a:r>
          <a:endParaRPr lang="el-GR" sz="1600" kern="1200" dirty="0"/>
        </a:p>
      </dsp:txBody>
      <dsp:txXfrm rot="-5400000">
        <a:off x="2699766" y="1841890"/>
        <a:ext cx="4739167" cy="1116820"/>
      </dsp:txXfrm>
    </dsp:sp>
    <dsp:sp modelId="{723D0368-5039-4BD1-BCC4-DB1E4EC75CC3}">
      <dsp:nvSpPr>
        <dsp:cNvPr id="0" name=""/>
        <dsp:cNvSpPr/>
      </dsp:nvSpPr>
      <dsp:spPr>
        <a:xfrm>
          <a:off x="0" y="1626765"/>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Ενδιαφέρον</a:t>
          </a:r>
          <a:endParaRPr lang="el-GR" sz="2400" kern="1200" dirty="0"/>
        </a:p>
      </dsp:txBody>
      <dsp:txXfrm>
        <a:off x="75522" y="1702287"/>
        <a:ext cx="2548722" cy="1396024"/>
      </dsp:txXfrm>
    </dsp:sp>
    <dsp:sp modelId="{C1C40181-754D-44E4-960E-AA2F5D990EA3}">
      <dsp:nvSpPr>
        <dsp:cNvPr id="0" name=""/>
        <dsp:cNvSpPr/>
      </dsp:nvSpPr>
      <dsp:spPr>
        <a:xfrm rot="5400000">
          <a:off x="4480730" y="1624929"/>
          <a:ext cx="1237654" cy="479958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l-GR" sz="1400" kern="1200" dirty="0" smtClean="0"/>
            <a:t>Ολικός-αναλυτικός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Οπτικός-ακουστικός-κιναισθητικός</a:t>
          </a:r>
          <a:endParaRPr lang="el-GR" sz="1400" kern="1200" dirty="0"/>
        </a:p>
        <a:p>
          <a:pPr marL="114300" lvl="1" indent="-114300" algn="l" defTabSz="622300">
            <a:lnSpc>
              <a:spcPct val="90000"/>
            </a:lnSpc>
            <a:spcBef>
              <a:spcPct val="0"/>
            </a:spcBef>
            <a:spcAft>
              <a:spcPct val="15000"/>
            </a:spcAft>
            <a:buChar char="••"/>
          </a:pPr>
          <a:r>
            <a:rPr lang="el-GR" sz="1400" kern="1200" dirty="0" smtClean="0"/>
            <a:t>Πολλαπλοί τύποι νοημοσύνης</a:t>
          </a:r>
          <a:endParaRPr lang="el-GR" sz="1400" kern="1200" dirty="0"/>
        </a:p>
        <a:p>
          <a:pPr marL="114300" lvl="1" indent="-114300" algn="l" defTabSz="622300">
            <a:lnSpc>
              <a:spcPct val="90000"/>
            </a:lnSpc>
            <a:spcBef>
              <a:spcPct val="0"/>
            </a:spcBef>
            <a:spcAft>
              <a:spcPct val="15000"/>
            </a:spcAft>
            <a:buChar char="••"/>
          </a:pPr>
          <a:r>
            <a:rPr lang="el-GR" sz="1400" kern="1200" dirty="0" smtClean="0"/>
            <a:t>Βοηθάω τους μαθητές να σκεφτούν τις προτιμήσεις τους </a:t>
          </a:r>
          <a:endParaRPr lang="el-GR" sz="1400" kern="1200" dirty="0"/>
        </a:p>
        <a:p>
          <a:pPr marL="114300" lvl="1" indent="-114300" algn="l" defTabSz="622300">
            <a:lnSpc>
              <a:spcPct val="90000"/>
            </a:lnSpc>
            <a:spcBef>
              <a:spcPct val="0"/>
            </a:spcBef>
            <a:spcAft>
              <a:spcPct val="15000"/>
            </a:spcAft>
            <a:buChar char="••"/>
          </a:pPr>
          <a:r>
            <a:rPr lang="el-GR" sz="1400" kern="1200" dirty="0" smtClean="0"/>
            <a:t>Προσφέρω επιλογές με βάση αυτές</a:t>
          </a:r>
          <a:endParaRPr lang="el-GR" sz="1400" kern="1200" dirty="0"/>
        </a:p>
      </dsp:txBody>
      <dsp:txXfrm rot="-5400000">
        <a:off x="2699766" y="3466311"/>
        <a:ext cx="4739167" cy="1116820"/>
      </dsp:txXfrm>
    </dsp:sp>
    <dsp:sp modelId="{79E86141-FEAD-4CEC-8C2C-8E2BB93F21F6}">
      <dsp:nvSpPr>
        <dsp:cNvPr id="0" name=""/>
        <dsp:cNvSpPr/>
      </dsp:nvSpPr>
      <dsp:spPr>
        <a:xfrm>
          <a:off x="0" y="3251187"/>
          <a:ext cx="2699766" cy="15470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l-GR" sz="2400" kern="1200" dirty="0" smtClean="0"/>
            <a:t>Προφίλ μάθησης</a:t>
          </a:r>
          <a:endParaRPr lang="el-GR" sz="2400" kern="1200" dirty="0"/>
        </a:p>
      </dsp:txBody>
      <dsp:txXfrm>
        <a:off x="75522" y="3326709"/>
        <a:ext cx="2548722" cy="13960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1B3214-8988-4119-A6B7-EE39FDD0726B}">
      <dsp:nvSpPr>
        <dsp:cNvPr id="0" name=""/>
        <dsp:cNvSpPr/>
      </dsp:nvSpPr>
      <dsp:spPr>
        <a:xfrm>
          <a:off x="1277" y="1279"/>
          <a:ext cx="8169844" cy="1609136"/>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Οργάνωση τάξης:</a:t>
          </a:r>
        </a:p>
        <a:p>
          <a:pPr lvl="0" algn="ctr" defTabSz="889000">
            <a:lnSpc>
              <a:spcPct val="90000"/>
            </a:lnSpc>
            <a:spcBef>
              <a:spcPct val="0"/>
            </a:spcBef>
            <a:spcAft>
              <a:spcPct val="35000"/>
            </a:spcAft>
          </a:pPr>
          <a:r>
            <a:rPr lang="el-GR" sz="2000" kern="1200" dirty="0" smtClean="0">
              <a:solidFill>
                <a:schemeClr val="tx1"/>
              </a:solidFill>
            </a:rPr>
            <a:t>Ομάδες εργασίας-διαφορετικές ομάδες/2 εβδομάδες</a:t>
          </a:r>
        </a:p>
        <a:p>
          <a:pPr lvl="0" algn="ctr" defTabSz="889000">
            <a:lnSpc>
              <a:spcPct val="90000"/>
            </a:lnSpc>
            <a:spcBef>
              <a:spcPct val="0"/>
            </a:spcBef>
            <a:spcAft>
              <a:spcPct val="35000"/>
            </a:spcAft>
          </a:pPr>
          <a:r>
            <a:rPr lang="el-GR" sz="2000" kern="1200" dirty="0" smtClean="0">
              <a:solidFill>
                <a:schemeClr val="tx1"/>
              </a:solidFill>
            </a:rPr>
            <a:t>Τα βιβλία τοποθετούνται σε κουτιά με διαφορετικά χρώματα</a:t>
          </a:r>
        </a:p>
        <a:p>
          <a:pPr lvl="0" algn="ctr" defTabSz="889000">
            <a:lnSpc>
              <a:spcPct val="90000"/>
            </a:lnSpc>
            <a:spcBef>
              <a:spcPct val="0"/>
            </a:spcBef>
            <a:spcAft>
              <a:spcPct val="35000"/>
            </a:spcAft>
          </a:pPr>
          <a:endParaRPr lang="el-GR" sz="2400" kern="1200" dirty="0"/>
        </a:p>
      </dsp:txBody>
      <dsp:txXfrm>
        <a:off x="48407" y="48409"/>
        <a:ext cx="8075584" cy="1514876"/>
      </dsp:txXfrm>
    </dsp:sp>
    <dsp:sp modelId="{7A357C77-50F4-4767-9740-64533A085038}">
      <dsp:nvSpPr>
        <dsp:cNvPr id="0" name=""/>
        <dsp:cNvSpPr/>
      </dsp:nvSpPr>
      <dsp:spPr>
        <a:xfrm>
          <a:off x="3265" y="1790635"/>
          <a:ext cx="2542301" cy="1221282"/>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Διαφοροποίηση με βάση τη μαθησιακή ετοιμότητα</a:t>
          </a:r>
          <a:endParaRPr lang="el-GR" sz="2000" kern="1200" dirty="0">
            <a:solidFill>
              <a:schemeClr val="tx1"/>
            </a:solidFill>
          </a:endParaRPr>
        </a:p>
      </dsp:txBody>
      <dsp:txXfrm>
        <a:off x="39035" y="1826405"/>
        <a:ext cx="2470761" cy="1149742"/>
      </dsp:txXfrm>
    </dsp:sp>
    <dsp:sp modelId="{14B77E3C-69B3-472A-96B3-5DD89A9D7E2B}">
      <dsp:nvSpPr>
        <dsp:cNvPr id="0" name=""/>
        <dsp:cNvSpPr/>
      </dsp:nvSpPr>
      <dsp:spPr>
        <a:xfrm>
          <a:off x="0" y="3231191"/>
          <a:ext cx="1748674" cy="2718087"/>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rgbClr val="FF0000"/>
              </a:solidFill>
            </a:rPr>
            <a:t>Κόκκινο κουτί:</a:t>
          </a:r>
          <a:r>
            <a:rPr lang="el-GR" sz="1400" kern="1200" dirty="0" smtClean="0"/>
            <a:t> </a:t>
          </a:r>
          <a:r>
            <a:rPr lang="el-GR" sz="1400" kern="1200" dirty="0" smtClean="0">
              <a:solidFill>
                <a:schemeClr val="tx1"/>
              </a:solidFill>
            </a:rPr>
            <a:t>βιβλία με εύκολα αναγνωστικά κείμενα</a:t>
          </a:r>
        </a:p>
        <a:p>
          <a:pPr lvl="0" algn="ctr" defTabSz="622300">
            <a:lnSpc>
              <a:spcPct val="90000"/>
            </a:lnSpc>
            <a:spcBef>
              <a:spcPct val="0"/>
            </a:spcBef>
            <a:spcAft>
              <a:spcPct val="35000"/>
            </a:spcAft>
          </a:pPr>
          <a:r>
            <a:rPr lang="el-GR" sz="1400" kern="1200" dirty="0" smtClean="0">
              <a:solidFill>
                <a:srgbClr val="FFFF00"/>
              </a:solidFill>
            </a:rPr>
            <a:t>Κίτρινο κουτί</a:t>
          </a:r>
          <a:r>
            <a:rPr lang="el-GR" sz="1400" kern="1200" dirty="0" smtClean="0"/>
            <a:t>: </a:t>
          </a:r>
          <a:r>
            <a:rPr lang="el-GR" sz="1400" kern="1200" dirty="0" smtClean="0">
              <a:solidFill>
                <a:schemeClr val="tx1"/>
              </a:solidFill>
            </a:rPr>
            <a:t>βιβλία με μεσαίας δυσκολίας αναγνωστικά κείμενα</a:t>
          </a:r>
        </a:p>
        <a:p>
          <a:pPr lvl="0" algn="ctr" defTabSz="622300">
            <a:lnSpc>
              <a:spcPct val="90000"/>
            </a:lnSpc>
            <a:spcBef>
              <a:spcPct val="0"/>
            </a:spcBef>
            <a:spcAft>
              <a:spcPct val="35000"/>
            </a:spcAft>
          </a:pPr>
          <a:r>
            <a:rPr lang="el-GR" sz="1400" kern="1200" dirty="0" smtClean="0">
              <a:solidFill>
                <a:srgbClr val="00B050"/>
              </a:solidFill>
            </a:rPr>
            <a:t>Πράσινο κουτί: </a:t>
          </a:r>
        </a:p>
        <a:p>
          <a:pPr lvl="0" algn="ctr" defTabSz="622300">
            <a:lnSpc>
              <a:spcPct val="90000"/>
            </a:lnSpc>
            <a:spcBef>
              <a:spcPct val="0"/>
            </a:spcBef>
            <a:spcAft>
              <a:spcPct val="35000"/>
            </a:spcAft>
          </a:pPr>
          <a:r>
            <a:rPr lang="el-GR" sz="1400" kern="1200" dirty="0" smtClean="0">
              <a:solidFill>
                <a:schemeClr val="tx1"/>
              </a:solidFill>
            </a:rPr>
            <a:t>Βιβλία με δύσκολα αναγνωστικά κείμενα </a:t>
          </a:r>
          <a:endParaRPr lang="el-GR" sz="1400" kern="1200" dirty="0">
            <a:solidFill>
              <a:schemeClr val="tx1"/>
            </a:solidFill>
          </a:endParaRPr>
        </a:p>
      </dsp:txBody>
      <dsp:txXfrm>
        <a:off x="51217" y="3282408"/>
        <a:ext cx="1646240" cy="2615653"/>
      </dsp:txXfrm>
    </dsp:sp>
    <dsp:sp modelId="{597113F2-AC93-4D14-B1F0-0B54BDE59722}">
      <dsp:nvSpPr>
        <dsp:cNvPr id="0" name=""/>
        <dsp:cNvSpPr/>
      </dsp:nvSpPr>
      <dsp:spPr>
        <a:xfrm>
          <a:off x="2383341" y="3283592"/>
          <a:ext cx="3860455" cy="2588284"/>
        </a:xfrm>
        <a:prstGeom prst="leftRightArrow">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chemeClr val="tx1"/>
              </a:solidFill>
            </a:rPr>
            <a:t>Διαφοροποίηση με βάση το στυλ μάθησης:</a:t>
          </a:r>
        </a:p>
        <a:p>
          <a:pPr lvl="0" algn="ctr" defTabSz="622300">
            <a:lnSpc>
              <a:spcPct val="90000"/>
            </a:lnSpc>
            <a:spcBef>
              <a:spcPct val="0"/>
            </a:spcBef>
            <a:spcAft>
              <a:spcPct val="35000"/>
            </a:spcAft>
          </a:pPr>
          <a:r>
            <a:rPr lang="el-GR" sz="1400" kern="1200" dirty="0" smtClean="0">
              <a:solidFill>
                <a:schemeClr val="tx1"/>
              </a:solidFill>
            </a:rPr>
            <a:t>Διαβάζω φωναχτά σε συμμαθητή μου, διαβάζω  σιωπηρά, διαβάζω περισσότερο ή λιγότερο χρόνο</a:t>
          </a:r>
          <a:endParaRPr lang="el-GR" sz="1400" kern="1200" dirty="0">
            <a:solidFill>
              <a:schemeClr val="tx1"/>
            </a:solidFill>
          </a:endParaRPr>
        </a:p>
      </dsp:txBody>
      <dsp:txXfrm>
        <a:off x="3030412" y="3930663"/>
        <a:ext cx="2566313" cy="1294142"/>
      </dsp:txXfrm>
    </dsp:sp>
    <dsp:sp modelId="{2EE3132A-9B35-4E92-8BF6-F330499D6AB3}">
      <dsp:nvSpPr>
        <dsp:cNvPr id="0" name=""/>
        <dsp:cNvSpPr/>
      </dsp:nvSpPr>
      <dsp:spPr>
        <a:xfrm>
          <a:off x="5783702" y="1809523"/>
          <a:ext cx="2371135" cy="1332216"/>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solidFill>
                <a:schemeClr val="tx1"/>
              </a:solidFill>
            </a:rPr>
            <a:t>Διαφοροποίηση με βάση το ενδιαφέρον</a:t>
          </a:r>
          <a:endParaRPr lang="el-GR" sz="2000" kern="1200" dirty="0">
            <a:solidFill>
              <a:schemeClr val="tx1"/>
            </a:solidFill>
          </a:endParaRPr>
        </a:p>
      </dsp:txBody>
      <dsp:txXfrm>
        <a:off x="5822721" y="1848542"/>
        <a:ext cx="2293097" cy="1254178"/>
      </dsp:txXfrm>
    </dsp:sp>
    <dsp:sp modelId="{0528B73F-2A21-4ACE-8772-6E211A0EE360}">
      <dsp:nvSpPr>
        <dsp:cNvPr id="0" name=""/>
        <dsp:cNvSpPr/>
      </dsp:nvSpPr>
      <dsp:spPr>
        <a:xfrm>
          <a:off x="6655682" y="3283592"/>
          <a:ext cx="1248557" cy="2588284"/>
        </a:xfrm>
        <a:prstGeom prst="roundRect">
          <a:avLst>
            <a:gd name="adj" fmla="val 10000"/>
          </a:avLst>
        </a:prstGeom>
        <a:solidFill>
          <a:schemeClr val="accent1">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l-GR" sz="1400" kern="1200" dirty="0" smtClean="0">
              <a:solidFill>
                <a:srgbClr val="FF0000"/>
              </a:solidFill>
            </a:rPr>
            <a:t>Κόκκινο κουτί </a:t>
          </a:r>
          <a:r>
            <a:rPr lang="el-GR" sz="1400" kern="1200" dirty="0" smtClean="0"/>
            <a:t>: βιβλία για ζώα</a:t>
          </a:r>
        </a:p>
        <a:p>
          <a:pPr lvl="0" algn="ctr" defTabSz="622300">
            <a:lnSpc>
              <a:spcPct val="90000"/>
            </a:lnSpc>
            <a:spcBef>
              <a:spcPct val="0"/>
            </a:spcBef>
            <a:spcAft>
              <a:spcPct val="35000"/>
            </a:spcAft>
          </a:pPr>
          <a:r>
            <a:rPr lang="el-GR" sz="1400" kern="1200" dirty="0" smtClean="0">
              <a:solidFill>
                <a:srgbClr val="FFFF00"/>
              </a:solidFill>
            </a:rPr>
            <a:t>Κίτρινο κουτί</a:t>
          </a:r>
          <a:r>
            <a:rPr lang="el-GR" sz="1400" kern="1200" dirty="0" smtClean="0"/>
            <a:t>: βιβλία για το διάστημα</a:t>
          </a:r>
        </a:p>
        <a:p>
          <a:pPr lvl="0" algn="ctr" defTabSz="622300">
            <a:lnSpc>
              <a:spcPct val="90000"/>
            </a:lnSpc>
            <a:spcBef>
              <a:spcPct val="0"/>
            </a:spcBef>
            <a:spcAft>
              <a:spcPct val="35000"/>
            </a:spcAft>
          </a:pPr>
          <a:r>
            <a:rPr lang="el-GR" sz="1400" kern="1200" dirty="0" smtClean="0">
              <a:solidFill>
                <a:srgbClr val="00B050"/>
              </a:solidFill>
            </a:rPr>
            <a:t>Πράσινο κουτί: </a:t>
          </a:r>
          <a:r>
            <a:rPr lang="el-GR" sz="1400" kern="1200" dirty="0" smtClean="0"/>
            <a:t>βιβλία για τη θάλασσα</a:t>
          </a:r>
          <a:endParaRPr lang="el-GR" sz="1400" kern="1200" dirty="0"/>
        </a:p>
      </dsp:txBody>
      <dsp:txXfrm>
        <a:off x="6692251" y="3320161"/>
        <a:ext cx="1175419" cy="251514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E43D0-74FF-43F2-9B1B-0484CC865138}" type="datetimeFigureOut">
              <a:rPr lang="el-GR" smtClean="0"/>
              <a:t>25/4/2021</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48066D-648E-47FD-B52D-BAC0C72EE4A3}" type="slidenum">
              <a:rPr lang="el-GR" smtClean="0"/>
              <a:t>‹#›</a:t>
            </a:fld>
            <a:endParaRPr lang="el-GR"/>
          </a:p>
        </p:txBody>
      </p:sp>
    </p:spTree>
    <p:extLst>
      <p:ext uri="{BB962C8B-B14F-4D97-AF65-F5344CB8AC3E}">
        <p14:creationId xmlns:p14="http://schemas.microsoft.com/office/powerpoint/2010/main" val="1432708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D55A848-A48C-47D6-9942-23CC4F842A9D}" type="slidenum">
              <a:rPr lang="el-GR" smtClean="0"/>
              <a:pPr/>
              <a:t>2</a:t>
            </a:fld>
            <a:endParaRPr lang="el-G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 Θέση εικόνας διαφάνειας"/>
          <p:cNvSpPr>
            <a:spLocks noGrp="1" noRot="1" noChangeAspect="1" noTextEdit="1"/>
          </p:cNvSpPr>
          <p:nvPr>
            <p:ph type="sldImg"/>
          </p:nvPr>
        </p:nvSpPr>
        <p:spPr>
          <a:ln/>
        </p:spPr>
      </p:sp>
      <p:sp>
        <p:nvSpPr>
          <p:cNvPr id="47107" name="2 - Θέση σημειώσεων"/>
          <p:cNvSpPr>
            <a:spLocks noGrp="1"/>
          </p:cNvSpPr>
          <p:nvPr>
            <p:ph type="body" idx="1"/>
          </p:nvPr>
        </p:nvSpPr>
        <p:spPr>
          <a:noFill/>
          <a:ln/>
        </p:spPr>
        <p:txBody>
          <a:bodyPr/>
          <a:lstStyle/>
          <a:p>
            <a:pPr eaLnBrk="1" hangingPunct="1"/>
            <a:endParaRPr lang="el-GR" smtClean="0"/>
          </a:p>
        </p:txBody>
      </p:sp>
      <p:sp>
        <p:nvSpPr>
          <p:cNvPr id="47108" name="3 - Θέση αριθμού διαφάνειας"/>
          <p:cNvSpPr>
            <a:spLocks noGrp="1"/>
          </p:cNvSpPr>
          <p:nvPr>
            <p:ph type="sldNum" sz="quarter" idx="5"/>
          </p:nvPr>
        </p:nvSpPr>
        <p:spPr>
          <a:noFill/>
        </p:spPr>
        <p:txBody>
          <a:bodyPr/>
          <a:lstStyle/>
          <a:p>
            <a:fld id="{B3F83D0F-A936-49BF-9F6B-03DE47A20898}" type="slidenum">
              <a:rPr lang="el-GR" smtClean="0">
                <a:solidFill>
                  <a:prstClr val="black"/>
                </a:solidFill>
              </a:rPr>
              <a:pPr/>
              <a:t>25</a:t>
            </a:fld>
            <a:endParaRPr lang="el-GR" smtClean="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 Θέση εικόνας διαφάνειας"/>
          <p:cNvSpPr>
            <a:spLocks noGrp="1" noRot="1" noChangeAspect="1" noTextEdit="1"/>
          </p:cNvSpPr>
          <p:nvPr>
            <p:ph type="sldImg"/>
          </p:nvPr>
        </p:nvSpPr>
        <p:spPr>
          <a:ln/>
        </p:spPr>
      </p:sp>
      <p:sp>
        <p:nvSpPr>
          <p:cNvPr id="48131" name="2 - Θέση σημειώσεων"/>
          <p:cNvSpPr>
            <a:spLocks noGrp="1"/>
          </p:cNvSpPr>
          <p:nvPr>
            <p:ph type="body" idx="1"/>
          </p:nvPr>
        </p:nvSpPr>
        <p:spPr>
          <a:noFill/>
          <a:ln/>
        </p:spPr>
        <p:txBody>
          <a:bodyPr/>
          <a:lstStyle/>
          <a:p>
            <a:endParaRPr lang="el-GR" smtClean="0"/>
          </a:p>
        </p:txBody>
      </p:sp>
      <p:sp>
        <p:nvSpPr>
          <p:cNvPr id="48132" name="3 - Θέση αριθμού διαφάνειας"/>
          <p:cNvSpPr>
            <a:spLocks noGrp="1"/>
          </p:cNvSpPr>
          <p:nvPr>
            <p:ph type="sldNum" sz="quarter" idx="5"/>
          </p:nvPr>
        </p:nvSpPr>
        <p:spPr>
          <a:noFill/>
        </p:spPr>
        <p:txBody>
          <a:bodyPr/>
          <a:lstStyle/>
          <a:p>
            <a:fld id="{B8F1E560-6886-4AFD-B53A-EBB393EAF03A}" type="slidenum">
              <a:rPr lang="el-GR" smtClean="0">
                <a:solidFill>
                  <a:prstClr val="black"/>
                </a:solidFill>
              </a:rPr>
              <a:pPr/>
              <a:t>27</a:t>
            </a:fld>
            <a:endParaRPr lang="el-GR"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CFE57D3A-0DA1-4798-9394-28057EAC9797}" type="slidenum">
              <a:rPr lang="el-GR" smtClean="0"/>
              <a:pPr/>
              <a:t>4</a:t>
            </a:fld>
            <a:endParaRPr lang="el-G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2389925E-5511-42AD-801F-945E39C60DF5}" type="slidenum">
              <a:rPr lang="el-GR" smtClean="0"/>
              <a:pPr/>
              <a:t>5</a:t>
            </a:fld>
            <a:endParaRPr lang="el-GR"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A3754488-D65B-417B-971B-ED801D045523}" type="slidenum">
              <a:rPr lang="el-GR" smtClean="0"/>
              <a:pPr/>
              <a:t>8</a:t>
            </a:fld>
            <a:endParaRPr lang="el-GR"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43B6B698-0BBF-4B59-A463-52DFF6653D9B}" type="slidenum">
              <a:rPr lang="el-GR" smtClean="0"/>
              <a:pPr/>
              <a:t>9</a:t>
            </a:fld>
            <a:endParaRPr lang="el-GR"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A2BC3F28-2DB9-4393-B29F-65D64BD693EC}" type="slidenum">
              <a:rPr lang="el-GR" smtClean="0"/>
              <a:pPr/>
              <a:t>10</a:t>
            </a:fld>
            <a:endParaRPr lang="el-G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3C9E3D4A-1771-4087-8AEB-5095B5D4B4D2}" type="slidenum">
              <a:rPr lang="el-GR" smtClean="0"/>
              <a:pPr/>
              <a:t>14</a:t>
            </a:fld>
            <a:endParaRPr lang="el-GR" smtClean="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EF26CFC5-CA3B-4FF4-96A6-923662B61A3D}" type="slidenum">
              <a:rPr lang="el-GR" smtClean="0"/>
              <a:pPr/>
              <a:t>15</a:t>
            </a:fld>
            <a:endParaRPr lang="el-GR"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35D4898E-03C1-4E7E-A367-130933E0072E}" type="slidenum">
              <a:rPr lang="el-GR" smtClean="0"/>
              <a:pPr/>
              <a:t>16</a:t>
            </a:fld>
            <a:endParaRPr lang="el-GR"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2853615-BFDE-46DE-814C-47EC6EF6D371}" type="datetimeFigureOut">
              <a:rPr lang="el-GR" smtClean="0"/>
              <a:t>25/4/2021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DF53439-851E-44AD-84B1-B6BFC3D0C74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53615-BFDE-46DE-814C-47EC6EF6D371}" type="datetimeFigureOut">
              <a:rPr lang="el-GR" smtClean="0"/>
              <a:t>25/4/2021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53439-851E-44AD-84B1-B6BFC3D0C74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file:///D:\&#914;&#945;&#963;&#943;&#955;&#951;&#962;%20&#904;&#947;&#947;&#961;&#945;&#966;&#945;\&#924;&#940;&#952;&#951;&#956;&#945;-&#928;&#945;&#953;&#948;&#945;&#947;&#969;&#947;&#953;&#954;&#942;%20&#964;&#951;&#962;%20&#941;&#957;&#964;&#945;&#958;&#951;&#962;\&#916;&#965;&#963;&#954;&#959;&#955;&#943;&#949;&#962;%20&#924;&#940;&#952;&#951;&#963;&#951;&#962;\&#927;&#961;&#947;&#940;&#957;&#969;&#963;&#951;%20&#964;&#940;&#958;&#951;&#962;.doc!OLE_LINK2" TargetMode="Externa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Διαφοροποιημένη διδασκαλία </a:t>
            </a:r>
            <a:endParaRPr lang="el-GR" dirty="0"/>
          </a:p>
        </p:txBody>
      </p:sp>
      <p:sp>
        <p:nvSpPr>
          <p:cNvPr id="3" name="Υπότιτλος 2"/>
          <p:cNvSpPr>
            <a:spLocks noGrp="1"/>
          </p:cNvSpPr>
          <p:nvPr>
            <p:ph type="subTitle" idx="1"/>
          </p:nvPr>
        </p:nvSpPr>
        <p:spPr/>
        <p:txBody>
          <a:bodyPr/>
          <a:lstStyle/>
          <a:p>
            <a:r>
              <a:rPr lang="el-GR" dirty="0" smtClean="0"/>
              <a:t>Ελένη </a:t>
            </a:r>
            <a:r>
              <a:rPr lang="el-GR" dirty="0" err="1" smtClean="0"/>
              <a:t>Τραγουλιά</a:t>
            </a:r>
            <a:r>
              <a:rPr lang="el-GR" dirty="0" smtClean="0"/>
              <a:t> </a:t>
            </a:r>
          </a:p>
          <a:p>
            <a:r>
              <a:rPr lang="el-GR" dirty="0" smtClean="0"/>
              <a:t>ΠΤΔΕ Κρήτης </a:t>
            </a:r>
            <a:endParaRPr lang="el-GR" dirty="0"/>
          </a:p>
        </p:txBody>
      </p:sp>
    </p:spTree>
    <p:extLst>
      <p:ext uri="{BB962C8B-B14F-4D97-AF65-F5344CB8AC3E}">
        <p14:creationId xmlns:p14="http://schemas.microsoft.com/office/powerpoint/2010/main" val="1252450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fontAlgn="auto">
              <a:spcAft>
                <a:spcPts val="0"/>
              </a:spcAft>
              <a:defRPr/>
            </a:pPr>
            <a:r>
              <a:rPr lang="el-GR" sz="3200" dirty="0" smtClean="0">
                <a:solidFill>
                  <a:schemeClr val="tx2">
                    <a:satMod val="130000"/>
                  </a:schemeClr>
                </a:solidFill>
              </a:rPr>
              <a:t>Κριτήρια διαφοροποίησης</a:t>
            </a:r>
          </a:p>
        </p:txBody>
      </p:sp>
      <p:sp>
        <p:nvSpPr>
          <p:cNvPr id="18435" name="Rectangle 3"/>
          <p:cNvSpPr>
            <a:spLocks noGrp="1" noChangeArrowheads="1"/>
          </p:cNvSpPr>
          <p:nvPr>
            <p:ph idx="1"/>
          </p:nvPr>
        </p:nvSpPr>
        <p:spPr/>
        <p:txBody>
          <a:bodyPr/>
          <a:lstStyle/>
          <a:p>
            <a:pPr algn="ctr">
              <a:buFontTx/>
              <a:buNone/>
            </a:pPr>
            <a:r>
              <a:rPr lang="el-GR" sz="2400" dirty="0" smtClean="0"/>
              <a:t>Μπορώ να διαφοροποιήσω</a:t>
            </a:r>
          </a:p>
          <a:p>
            <a:pPr algn="ctr">
              <a:buFontTx/>
              <a:buNone/>
            </a:pPr>
            <a:endParaRPr lang="el-GR" sz="2400" dirty="0" smtClean="0"/>
          </a:p>
          <a:p>
            <a:pPr algn="ctr">
              <a:buFontTx/>
              <a:buNone/>
            </a:pPr>
            <a:endParaRPr lang="el-GR" dirty="0" smtClean="0"/>
          </a:p>
          <a:p>
            <a:pPr algn="ctr">
              <a:buFontTx/>
              <a:buNone/>
            </a:pPr>
            <a:endParaRPr lang="el-GR" dirty="0" smtClean="0"/>
          </a:p>
          <a:p>
            <a:pPr algn="ctr">
              <a:buFontTx/>
              <a:buNone/>
            </a:pPr>
            <a:r>
              <a:rPr lang="el-GR" sz="2400" dirty="0" smtClean="0"/>
              <a:t>Σύμφωνα με</a:t>
            </a:r>
          </a:p>
          <a:p>
            <a:pPr algn="ctr">
              <a:buFontTx/>
              <a:buNone/>
            </a:pPr>
            <a:endParaRPr lang="el-GR" dirty="0" smtClean="0"/>
          </a:p>
          <a:p>
            <a:pPr algn="ctr">
              <a:buFontTx/>
              <a:buNone/>
            </a:pPr>
            <a:endParaRPr lang="el-GR" dirty="0" smtClean="0"/>
          </a:p>
        </p:txBody>
      </p:sp>
      <p:sp>
        <p:nvSpPr>
          <p:cNvPr id="18436" name="Rectangle 9"/>
          <p:cNvSpPr>
            <a:spLocks noChangeArrowheads="1"/>
          </p:cNvSpPr>
          <p:nvPr/>
        </p:nvSpPr>
        <p:spPr bwMode="auto">
          <a:xfrm>
            <a:off x="1187450" y="2708275"/>
            <a:ext cx="1512888" cy="360363"/>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περιεχόμενο</a:t>
            </a:r>
          </a:p>
        </p:txBody>
      </p:sp>
      <p:sp>
        <p:nvSpPr>
          <p:cNvPr id="18437" name="Rectangle 10"/>
          <p:cNvSpPr>
            <a:spLocks noChangeArrowheads="1"/>
          </p:cNvSpPr>
          <p:nvPr/>
        </p:nvSpPr>
        <p:spPr bwMode="auto">
          <a:xfrm>
            <a:off x="6804248" y="4869160"/>
            <a:ext cx="1729135"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smtClean="0"/>
              <a:t>Προφίλ </a:t>
            </a:r>
            <a:r>
              <a:rPr lang="el-GR" dirty="0"/>
              <a:t>μάθησης</a:t>
            </a:r>
          </a:p>
        </p:txBody>
      </p:sp>
      <p:sp>
        <p:nvSpPr>
          <p:cNvPr id="18438" name="Rectangle 11"/>
          <p:cNvSpPr>
            <a:spLocks noChangeArrowheads="1"/>
          </p:cNvSpPr>
          <p:nvPr/>
        </p:nvSpPr>
        <p:spPr bwMode="auto">
          <a:xfrm>
            <a:off x="4067175" y="4868863"/>
            <a:ext cx="1512888"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a:t>ενδιαφέρον</a:t>
            </a:r>
          </a:p>
        </p:txBody>
      </p:sp>
      <p:sp>
        <p:nvSpPr>
          <p:cNvPr id="18439" name="Rectangle 12"/>
          <p:cNvSpPr>
            <a:spLocks noChangeArrowheads="1"/>
          </p:cNvSpPr>
          <p:nvPr/>
        </p:nvSpPr>
        <p:spPr bwMode="auto">
          <a:xfrm>
            <a:off x="1258888" y="4868863"/>
            <a:ext cx="1512887"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dirty="0"/>
              <a:t>ετοιμότητα</a:t>
            </a:r>
          </a:p>
        </p:txBody>
      </p:sp>
      <p:sp>
        <p:nvSpPr>
          <p:cNvPr id="18440" name="Rectangle 13"/>
          <p:cNvSpPr>
            <a:spLocks noChangeArrowheads="1"/>
          </p:cNvSpPr>
          <p:nvPr/>
        </p:nvSpPr>
        <p:spPr bwMode="auto">
          <a:xfrm>
            <a:off x="4140200" y="2708275"/>
            <a:ext cx="1512888" cy="360363"/>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διαδικασία</a:t>
            </a:r>
          </a:p>
        </p:txBody>
      </p:sp>
      <p:sp>
        <p:nvSpPr>
          <p:cNvPr id="18441" name="Rectangle 14"/>
          <p:cNvSpPr>
            <a:spLocks noChangeArrowheads="1"/>
          </p:cNvSpPr>
          <p:nvPr/>
        </p:nvSpPr>
        <p:spPr bwMode="auto">
          <a:xfrm>
            <a:off x="6948264" y="2636912"/>
            <a:ext cx="1512887" cy="360362"/>
          </a:xfrm>
          <a:prstGeom prst="rect">
            <a:avLst/>
          </a:prstGeom>
          <a:solidFill>
            <a:schemeClr val="accent4">
              <a:lumMod val="40000"/>
              <a:lumOff val="60000"/>
            </a:schemeClr>
          </a:solidFill>
          <a:ln w="9525">
            <a:solidFill>
              <a:schemeClr val="tx1"/>
            </a:solidFill>
            <a:miter lim="800000"/>
            <a:headEnd/>
            <a:tailEnd/>
          </a:ln>
        </p:spPr>
        <p:txBody>
          <a:bodyPr wrap="none" anchor="ctr"/>
          <a:lstStyle/>
          <a:p>
            <a:pPr algn="ctr"/>
            <a:r>
              <a:rPr lang="el-GR" sz="2000" dirty="0"/>
              <a:t>αποτέλεσμα</a:t>
            </a:r>
          </a:p>
        </p:txBody>
      </p:sp>
    </p:spTree>
    <p:extLst>
      <p:ext uri="{BB962C8B-B14F-4D97-AF65-F5344CB8AC3E}">
        <p14:creationId xmlns:p14="http://schemas.microsoft.com/office/powerpoint/2010/main" val="3445684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Αναλυτικού Προγράμματος</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1346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με βάση το μαθητή</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408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t>Μαθησιακό περιβάλλον </a:t>
            </a:r>
            <a:endParaRPr lang="el-GR" sz="3200" dirty="0"/>
          </a:p>
        </p:txBody>
      </p:sp>
      <p:sp>
        <p:nvSpPr>
          <p:cNvPr id="3" name="2 - Θέση περιεχομένου"/>
          <p:cNvSpPr>
            <a:spLocks noGrp="1"/>
          </p:cNvSpPr>
          <p:nvPr>
            <p:ph idx="1"/>
          </p:nvPr>
        </p:nvSpPr>
        <p:spPr/>
        <p:txBody>
          <a:bodyPr/>
          <a:lstStyle/>
          <a:p>
            <a:pPr>
              <a:buFont typeface="Wingdings" pitchFamily="2" charset="2"/>
              <a:buChar char="Ø"/>
            </a:pPr>
            <a:r>
              <a:rPr lang="el-GR" sz="2000" dirty="0" smtClean="0"/>
              <a:t>Το περιβάλλον πρέπει να παρέχει ευκαιρίες για </a:t>
            </a:r>
          </a:p>
          <a:p>
            <a:pPr lvl="1">
              <a:buFont typeface="Wingdings" pitchFamily="2" charset="2"/>
              <a:buChar char="Ø"/>
            </a:pPr>
            <a:r>
              <a:rPr lang="el-GR" sz="2000" dirty="0" smtClean="0"/>
              <a:t>μάθηση στην ολομέλεια</a:t>
            </a:r>
          </a:p>
          <a:p>
            <a:pPr lvl="1">
              <a:buFont typeface="Wingdings" pitchFamily="2" charset="2"/>
              <a:buChar char="Ø"/>
            </a:pPr>
            <a:r>
              <a:rPr lang="el-GR" sz="2000" dirty="0" smtClean="0"/>
              <a:t>συνεργατική μάθηση</a:t>
            </a:r>
          </a:p>
          <a:p>
            <a:pPr lvl="1">
              <a:buFont typeface="Wingdings" pitchFamily="2" charset="2"/>
              <a:buChar char="Ø"/>
            </a:pPr>
            <a:r>
              <a:rPr lang="el-GR" sz="2000" dirty="0" smtClean="0"/>
              <a:t>ατομική μάθηση</a:t>
            </a:r>
          </a:p>
          <a:p>
            <a:pPr lvl="1">
              <a:buFont typeface="Wingdings" pitchFamily="2" charset="2"/>
              <a:buChar char="Ø"/>
            </a:pPr>
            <a:r>
              <a:rPr lang="el-GR" sz="2000" dirty="0" smtClean="0"/>
              <a:t>μάθηση σε ζεύγη</a:t>
            </a:r>
          </a:p>
          <a:p>
            <a:pPr>
              <a:buFont typeface="Wingdings" pitchFamily="2" charset="2"/>
              <a:buChar char="Ø"/>
            </a:pPr>
            <a:endParaRPr lang="el-GR" sz="2000" dirty="0" smtClean="0"/>
          </a:p>
          <a:p>
            <a:pPr>
              <a:buFont typeface="Wingdings" pitchFamily="2" charset="2"/>
              <a:buChar char="Ø"/>
            </a:pPr>
            <a:r>
              <a:rPr lang="el-GR" sz="2000" dirty="0" smtClean="0"/>
              <a:t>Εναλλακτικές προτάσεις/δραστηριότητες/δεξιότητες για γρήγορους μαθητές</a:t>
            </a:r>
          </a:p>
          <a:p>
            <a:pPr>
              <a:buNone/>
            </a:pPr>
            <a:endParaRPr lang="el-GR" sz="2000" dirty="0" smtClean="0"/>
          </a:p>
          <a:p>
            <a:pPr>
              <a:buFont typeface="Wingdings" pitchFamily="2" charset="2"/>
              <a:buChar char="Ø"/>
            </a:pPr>
            <a:r>
              <a:rPr lang="el-GR" sz="2000" dirty="0" smtClean="0"/>
              <a:t>Διαμόρφωση περιβάλλοντος για παιδιά με ειδικές ανάγκες π.χ. σύμβολα για παιδιά με αυτισμό</a:t>
            </a:r>
          </a:p>
          <a:p>
            <a:pPr>
              <a:buFont typeface="Wingdings" pitchFamily="2" charset="2"/>
              <a:buChar char="Ø"/>
            </a:pPr>
            <a:endParaRPr lang="el-GR" sz="2400" dirty="0"/>
          </a:p>
        </p:txBody>
      </p:sp>
    </p:spTree>
    <p:extLst>
      <p:ext uri="{BB962C8B-B14F-4D97-AF65-F5344CB8AC3E}">
        <p14:creationId xmlns:p14="http://schemas.microsoft.com/office/powerpoint/2010/main" val="1676600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algn="ctr" fontAlgn="auto">
              <a:spcAft>
                <a:spcPts val="0"/>
              </a:spcAft>
              <a:defRPr/>
            </a:pPr>
            <a:r>
              <a:rPr lang="el-GR" sz="3200" dirty="0" smtClean="0">
                <a:solidFill>
                  <a:schemeClr val="tx2">
                    <a:satMod val="130000"/>
                  </a:schemeClr>
                </a:solidFill>
              </a:rPr>
              <a:t>Βασικά Χαρακτηριστικά</a:t>
            </a:r>
          </a:p>
        </p:txBody>
      </p:sp>
      <p:sp>
        <p:nvSpPr>
          <p:cNvPr id="19459" name="Rectangle 3"/>
          <p:cNvSpPr>
            <a:spLocks noGrp="1" noChangeArrowheads="1"/>
          </p:cNvSpPr>
          <p:nvPr>
            <p:ph idx="1"/>
          </p:nvPr>
        </p:nvSpPr>
        <p:spPr/>
        <p:txBody>
          <a:bodyPr/>
          <a:lstStyle/>
          <a:p>
            <a:pPr>
              <a:lnSpc>
                <a:spcPct val="80000"/>
              </a:lnSpc>
              <a:buFont typeface="Wingdings" pitchFamily="2" charset="2"/>
              <a:buChar char="Ø"/>
            </a:pPr>
            <a:r>
              <a:rPr lang="el-GR" sz="2000" dirty="0" smtClean="0"/>
              <a:t>Βασίζεται στην ποικιλία και την διαφορετικότητα του προγράμματος διδασκαλίας</a:t>
            </a:r>
          </a:p>
          <a:p>
            <a:pPr>
              <a:lnSpc>
                <a:spcPct val="80000"/>
              </a:lnSpc>
              <a:buFont typeface="Wingdings" pitchFamily="2" charset="2"/>
              <a:buChar char="Ø"/>
            </a:pPr>
            <a:r>
              <a:rPr lang="el-GR" sz="2000" dirty="0" smtClean="0"/>
              <a:t>Είναι πολυδιάστατη και αποκαλυπτική διαδικασία, τόσο για το μαθητή όσο και για το δάσκαλο</a:t>
            </a:r>
          </a:p>
          <a:p>
            <a:pPr>
              <a:lnSpc>
                <a:spcPct val="80000"/>
              </a:lnSpc>
              <a:buFont typeface="Wingdings" pitchFamily="2" charset="2"/>
              <a:buChar char="Ø"/>
            </a:pPr>
            <a:r>
              <a:rPr lang="el-GR" sz="2000" dirty="0" smtClean="0"/>
              <a:t>Αφορά όλους τους μαθητές</a:t>
            </a:r>
          </a:p>
          <a:p>
            <a:pPr>
              <a:lnSpc>
                <a:spcPct val="80000"/>
              </a:lnSpc>
              <a:buFont typeface="Wingdings" pitchFamily="2" charset="2"/>
              <a:buChar char="Ø"/>
            </a:pPr>
            <a:r>
              <a:rPr lang="el-GR" sz="2000" dirty="0" smtClean="0"/>
              <a:t>Βοηθάει στη συνεχή αξιολόγηση του μαθητή (όχι μόνο τεστ στο τέλος τριμήνου</a:t>
            </a:r>
            <a:r>
              <a:rPr lang="en-US" sz="2000" dirty="0" smtClean="0"/>
              <a:t>, </a:t>
            </a:r>
            <a:r>
              <a:rPr lang="el-GR" sz="2000" dirty="0" smtClean="0"/>
              <a:t>φύλλα εργασίας κλπ)</a:t>
            </a:r>
          </a:p>
          <a:p>
            <a:pPr>
              <a:lnSpc>
                <a:spcPct val="80000"/>
              </a:lnSpc>
              <a:buFont typeface="Wingdings" pitchFamily="2" charset="2"/>
              <a:buChar char="Ø"/>
            </a:pPr>
            <a:r>
              <a:rPr lang="el-GR" sz="2000" dirty="0" smtClean="0"/>
              <a:t>Δημιουργεί νέες σχέσεις μέσα στην τάξη</a:t>
            </a:r>
          </a:p>
          <a:p>
            <a:pPr>
              <a:lnSpc>
                <a:spcPct val="80000"/>
              </a:lnSpc>
              <a:buFont typeface="Wingdings" pitchFamily="2" charset="2"/>
              <a:buChar char="Ø"/>
            </a:pPr>
            <a:r>
              <a:rPr lang="el-GR" sz="2000" dirty="0" smtClean="0"/>
              <a:t>Οι ομάδες δεν είναι στατικές, αλλά αλλάζουν με βάση το κριτήριο της διαφοροποίησης</a:t>
            </a:r>
          </a:p>
          <a:p>
            <a:pPr>
              <a:lnSpc>
                <a:spcPct val="80000"/>
              </a:lnSpc>
              <a:buFont typeface="Wingdings" pitchFamily="2" charset="2"/>
              <a:buChar char="Ø"/>
            </a:pPr>
            <a:r>
              <a:rPr lang="el-GR" sz="2000" dirty="0" smtClean="0"/>
              <a:t>Μπορεί να γίνει σε όλα τα μαθήματα από όλους τους εκπαιδευτικούς</a:t>
            </a:r>
          </a:p>
          <a:p>
            <a:pPr>
              <a:lnSpc>
                <a:spcPct val="80000"/>
              </a:lnSpc>
              <a:buFont typeface="Wingdings" pitchFamily="2" charset="2"/>
              <a:buChar char="Ø"/>
            </a:pPr>
            <a:r>
              <a:rPr lang="el-GR" sz="2000" dirty="0" smtClean="0"/>
              <a:t>Ο προγραμματισμός της διδασκαλίας και η διδασκαλία γίνεται με διαφορετικούς τρόπους</a:t>
            </a:r>
          </a:p>
          <a:p>
            <a:pPr>
              <a:lnSpc>
                <a:spcPct val="80000"/>
              </a:lnSpc>
            </a:pPr>
            <a:endParaRPr lang="el-GR" sz="2000" b="1" dirty="0" smtClean="0"/>
          </a:p>
          <a:p>
            <a:pPr>
              <a:lnSpc>
                <a:spcPct val="80000"/>
              </a:lnSpc>
            </a:pPr>
            <a:endParaRPr lang="el-GR" sz="2000" dirty="0" smtClean="0"/>
          </a:p>
        </p:txBody>
      </p:sp>
    </p:spTree>
    <p:extLst>
      <p:ext uri="{BB962C8B-B14F-4D97-AF65-F5344CB8AC3E}">
        <p14:creationId xmlns:p14="http://schemas.microsoft.com/office/powerpoint/2010/main" val="63957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fontAlgn="auto">
              <a:spcAft>
                <a:spcPts val="0"/>
              </a:spcAft>
              <a:defRPr/>
            </a:pPr>
            <a:r>
              <a:rPr lang="el-GR" sz="2400" dirty="0" smtClean="0">
                <a:solidFill>
                  <a:schemeClr val="tx2">
                    <a:satMod val="130000"/>
                  </a:schemeClr>
                </a:solidFill>
              </a:rPr>
              <a:t>Η οργάνωση της τάξης αφορά:</a:t>
            </a:r>
          </a:p>
        </p:txBody>
      </p:sp>
      <p:sp>
        <p:nvSpPr>
          <p:cNvPr id="11267" name="Rectangle 3"/>
          <p:cNvSpPr>
            <a:spLocks noGrp="1" noChangeArrowheads="1"/>
          </p:cNvSpPr>
          <p:nvPr>
            <p:ph idx="1"/>
          </p:nvPr>
        </p:nvSpPr>
        <p:spPr/>
        <p:txBody>
          <a:bodyPr>
            <a:normAutofit lnSpcReduction="10000"/>
          </a:bodyPr>
          <a:lstStyle/>
          <a:p>
            <a:pPr marL="365760" indent="-283464" fontAlgn="auto">
              <a:lnSpc>
                <a:spcPct val="80000"/>
              </a:lnSpc>
              <a:spcAft>
                <a:spcPts val="0"/>
              </a:spcAft>
              <a:buFont typeface="Wingdings 2"/>
              <a:buChar char=""/>
              <a:defRPr/>
            </a:pPr>
            <a:r>
              <a:rPr lang="el-GR" sz="1400" b="1" dirty="0" smtClean="0"/>
              <a:t>Οργάνωση των μαθητών</a:t>
            </a:r>
            <a:r>
              <a:rPr lang="el-GR" sz="1400" dirty="0" smtClean="0"/>
              <a:t> </a:t>
            </a:r>
          </a:p>
          <a:p>
            <a:pPr marL="365760" indent="-283464" fontAlgn="auto">
              <a:lnSpc>
                <a:spcPct val="80000"/>
              </a:lnSpc>
              <a:spcAft>
                <a:spcPts val="0"/>
              </a:spcAft>
              <a:buFontTx/>
              <a:buNone/>
              <a:defRPr/>
            </a:pPr>
            <a:r>
              <a:rPr lang="el-GR" sz="1400" dirty="0" smtClean="0"/>
              <a:t>	   -   Διδασκαλία τάξης	</a:t>
            </a:r>
          </a:p>
          <a:p>
            <a:pPr marL="640080" lvl="1" indent="-237744" fontAlgn="auto">
              <a:lnSpc>
                <a:spcPct val="80000"/>
              </a:lnSpc>
              <a:spcAft>
                <a:spcPts val="0"/>
              </a:spcAft>
              <a:buFont typeface="Verdana"/>
              <a:buChar char="◦"/>
              <a:defRPr/>
            </a:pPr>
            <a:r>
              <a:rPr lang="el-GR" sz="1200" dirty="0" smtClean="0"/>
              <a:t>Διδασκαλία σε ομάδες (ομάδες μικτής μαθησιακής ετοιμότητας, ομάδες ίδιας μαθησιακής ετοιμότητας, ομάδες με βάση το στυλ μάθησης κ.α.)</a:t>
            </a:r>
          </a:p>
          <a:p>
            <a:pPr marL="640080" lvl="1" indent="-237744" fontAlgn="auto">
              <a:lnSpc>
                <a:spcPct val="80000"/>
              </a:lnSpc>
              <a:spcAft>
                <a:spcPts val="0"/>
              </a:spcAft>
              <a:buFont typeface="Verdana"/>
              <a:buChar char="◦"/>
              <a:defRPr/>
            </a:pPr>
            <a:r>
              <a:rPr lang="el-GR" sz="1200" dirty="0" smtClean="0"/>
              <a:t>Εξατομικευμένη διδασκαλία</a:t>
            </a:r>
          </a:p>
          <a:p>
            <a:pPr marL="365760" indent="-283464" fontAlgn="auto">
              <a:lnSpc>
                <a:spcPct val="80000"/>
              </a:lnSpc>
              <a:spcAft>
                <a:spcPts val="0"/>
              </a:spcAft>
              <a:buFont typeface="Wingdings 2"/>
              <a:buChar char=""/>
              <a:defRPr/>
            </a:pPr>
            <a:endParaRPr lang="el-GR" sz="1400" dirty="0" smtClean="0"/>
          </a:p>
          <a:p>
            <a:pPr marL="365760" indent="-283464" fontAlgn="auto">
              <a:lnSpc>
                <a:spcPct val="80000"/>
              </a:lnSpc>
              <a:spcAft>
                <a:spcPts val="0"/>
              </a:spcAft>
              <a:buFont typeface="Wingdings 2"/>
              <a:buChar char=""/>
              <a:defRPr/>
            </a:pPr>
            <a:r>
              <a:rPr lang="el-GR" sz="1400" b="1" dirty="0" smtClean="0"/>
              <a:t>Οργάνωση χρόνου</a:t>
            </a:r>
          </a:p>
          <a:p>
            <a:pPr marL="365760" indent="-283464" fontAlgn="auto">
              <a:lnSpc>
                <a:spcPct val="80000"/>
              </a:lnSpc>
              <a:spcAft>
                <a:spcPts val="0"/>
              </a:spcAft>
              <a:buFont typeface="Wingdings 2"/>
              <a:buChar char=""/>
              <a:defRPr/>
            </a:pPr>
            <a:endParaRPr lang="el-GR" sz="1400" b="1" dirty="0" smtClean="0"/>
          </a:p>
          <a:p>
            <a:pPr marL="365760" indent="-283464" fontAlgn="auto">
              <a:lnSpc>
                <a:spcPct val="80000"/>
              </a:lnSpc>
              <a:spcAft>
                <a:spcPts val="0"/>
              </a:spcAft>
              <a:buFont typeface="Wingdings 2"/>
              <a:buChar char=""/>
              <a:defRPr/>
            </a:pPr>
            <a:r>
              <a:rPr lang="el-GR" sz="1400" b="1" dirty="0" smtClean="0"/>
              <a:t>Οργάνωση υλικού </a:t>
            </a:r>
          </a:p>
          <a:p>
            <a:pPr marL="365760" indent="-283464" fontAlgn="auto">
              <a:lnSpc>
                <a:spcPct val="80000"/>
              </a:lnSpc>
              <a:spcAft>
                <a:spcPts val="0"/>
              </a:spcAft>
              <a:buFontTx/>
              <a:buNone/>
              <a:defRPr/>
            </a:pPr>
            <a:r>
              <a:rPr lang="el-GR" sz="1400" dirty="0" smtClean="0"/>
              <a:t>	- Βιβλία</a:t>
            </a:r>
          </a:p>
          <a:p>
            <a:pPr marL="365760" indent="-283464" fontAlgn="auto">
              <a:lnSpc>
                <a:spcPct val="80000"/>
              </a:lnSpc>
              <a:spcAft>
                <a:spcPts val="0"/>
              </a:spcAft>
              <a:buFontTx/>
              <a:buNone/>
              <a:defRPr/>
            </a:pPr>
            <a:r>
              <a:rPr lang="el-GR" sz="1400" dirty="0" smtClean="0"/>
              <a:t>	-Φωτοτυπίες</a:t>
            </a:r>
          </a:p>
          <a:p>
            <a:pPr marL="365760" indent="-283464" fontAlgn="auto">
              <a:lnSpc>
                <a:spcPct val="80000"/>
              </a:lnSpc>
              <a:spcAft>
                <a:spcPts val="0"/>
              </a:spcAft>
              <a:buFontTx/>
              <a:buNone/>
              <a:defRPr/>
            </a:pPr>
            <a:r>
              <a:rPr lang="el-GR" sz="1400" dirty="0" smtClean="0"/>
              <a:t>	-Εικόνες</a:t>
            </a:r>
          </a:p>
          <a:p>
            <a:pPr marL="365760" indent="-283464" fontAlgn="auto">
              <a:lnSpc>
                <a:spcPct val="80000"/>
              </a:lnSpc>
              <a:spcAft>
                <a:spcPts val="0"/>
              </a:spcAft>
              <a:buFontTx/>
              <a:buNone/>
              <a:defRPr/>
            </a:pPr>
            <a:r>
              <a:rPr lang="el-GR" sz="1400" dirty="0" smtClean="0"/>
              <a:t>	-Σύμβολα</a:t>
            </a:r>
          </a:p>
          <a:p>
            <a:pPr marL="365760" indent="-283464" fontAlgn="auto">
              <a:lnSpc>
                <a:spcPct val="80000"/>
              </a:lnSpc>
              <a:spcAft>
                <a:spcPts val="0"/>
              </a:spcAft>
              <a:buFontTx/>
              <a:buNone/>
              <a:defRPr/>
            </a:pPr>
            <a:r>
              <a:rPr lang="el-GR" sz="1400" dirty="0" smtClean="0"/>
              <a:t>	-Η/Υ</a:t>
            </a:r>
          </a:p>
          <a:p>
            <a:pPr marL="365760" indent="-283464" fontAlgn="auto">
              <a:lnSpc>
                <a:spcPct val="80000"/>
              </a:lnSpc>
              <a:spcAft>
                <a:spcPts val="0"/>
              </a:spcAft>
              <a:buFontTx/>
              <a:buNone/>
              <a:defRPr/>
            </a:pPr>
            <a:r>
              <a:rPr lang="el-GR" sz="1400" dirty="0" smtClean="0"/>
              <a:t>	-</a:t>
            </a:r>
            <a:r>
              <a:rPr lang="en-GB" sz="1400" dirty="0" smtClean="0"/>
              <a:t>Video</a:t>
            </a:r>
          </a:p>
          <a:p>
            <a:pPr marL="365760" indent="-283464" fontAlgn="auto">
              <a:lnSpc>
                <a:spcPct val="80000"/>
              </a:lnSpc>
              <a:spcAft>
                <a:spcPts val="0"/>
              </a:spcAft>
              <a:buFontTx/>
              <a:buNone/>
              <a:defRPr/>
            </a:pPr>
            <a:r>
              <a:rPr lang="el-GR" sz="1400" dirty="0" smtClean="0"/>
              <a:t>	</a:t>
            </a:r>
            <a:r>
              <a:rPr lang="en-GB" sz="1400" dirty="0" smtClean="0"/>
              <a:t>-</a:t>
            </a:r>
            <a:r>
              <a:rPr lang="el-GR" sz="1400" dirty="0" smtClean="0"/>
              <a:t>Αντικείμενα</a:t>
            </a:r>
          </a:p>
          <a:p>
            <a:pPr marL="365760" indent="-283464" fontAlgn="auto">
              <a:lnSpc>
                <a:spcPct val="80000"/>
              </a:lnSpc>
              <a:spcAft>
                <a:spcPts val="0"/>
              </a:spcAft>
              <a:buFontTx/>
              <a:buNone/>
              <a:defRPr/>
            </a:pPr>
            <a:r>
              <a:rPr lang="el-GR" sz="1400" dirty="0" smtClean="0"/>
              <a:t>	-Παιχνίδια...</a:t>
            </a:r>
          </a:p>
          <a:p>
            <a:pPr marL="365760" indent="-283464" fontAlgn="auto">
              <a:lnSpc>
                <a:spcPct val="80000"/>
              </a:lnSpc>
              <a:spcAft>
                <a:spcPts val="0"/>
              </a:spcAft>
              <a:buFont typeface="Wingdings 2"/>
              <a:buChar char=""/>
              <a:defRPr/>
            </a:pPr>
            <a:endParaRPr lang="el-GR" sz="1400" dirty="0" smtClean="0"/>
          </a:p>
          <a:p>
            <a:pPr marL="365760" indent="-283464" fontAlgn="auto">
              <a:lnSpc>
                <a:spcPct val="80000"/>
              </a:lnSpc>
              <a:spcAft>
                <a:spcPts val="0"/>
              </a:spcAft>
              <a:buFont typeface="Wingdings 2"/>
              <a:buChar char=""/>
              <a:defRPr/>
            </a:pPr>
            <a:r>
              <a:rPr lang="el-GR" sz="1400" b="1" dirty="0" smtClean="0"/>
              <a:t>Οργάνωση ανθρώπινου δυναμικού</a:t>
            </a:r>
          </a:p>
          <a:p>
            <a:pPr marL="365760" indent="-283464" fontAlgn="auto">
              <a:lnSpc>
                <a:spcPct val="80000"/>
              </a:lnSpc>
              <a:spcAft>
                <a:spcPts val="0"/>
              </a:spcAft>
              <a:buFontTx/>
              <a:buNone/>
              <a:defRPr/>
            </a:pPr>
            <a:r>
              <a:rPr lang="el-GR" sz="1400" dirty="0" smtClean="0"/>
              <a:t>	-Βοηθοί Εκπαιδευτικού</a:t>
            </a:r>
          </a:p>
          <a:p>
            <a:pPr marL="365760" indent="-283464" fontAlgn="auto">
              <a:lnSpc>
                <a:spcPct val="80000"/>
              </a:lnSpc>
              <a:spcAft>
                <a:spcPts val="0"/>
              </a:spcAft>
              <a:buFontTx/>
              <a:buNone/>
              <a:defRPr/>
            </a:pPr>
            <a:r>
              <a:rPr lang="el-GR" sz="1400" dirty="0" smtClean="0"/>
              <a:t>	-Συνεργασία με ειδικό εκπαιδευτικό προσωπικό</a:t>
            </a:r>
          </a:p>
          <a:p>
            <a:pPr marL="365760" indent="-283464" fontAlgn="auto">
              <a:lnSpc>
                <a:spcPct val="80000"/>
              </a:lnSpc>
              <a:spcAft>
                <a:spcPts val="0"/>
              </a:spcAft>
              <a:buFontTx/>
              <a:buNone/>
              <a:defRPr/>
            </a:pPr>
            <a:r>
              <a:rPr lang="el-GR" sz="1400" dirty="0" smtClean="0"/>
              <a:t>	-Παράλληλη στήριξη</a:t>
            </a:r>
          </a:p>
        </p:txBody>
      </p:sp>
    </p:spTree>
    <p:extLst>
      <p:ext uri="{BB962C8B-B14F-4D97-AF65-F5344CB8AC3E}">
        <p14:creationId xmlns:p14="http://schemas.microsoft.com/office/powerpoint/2010/main" val="23556148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title"/>
          </p:nvPr>
        </p:nvSpPr>
        <p:spPr>
          <a:xfrm>
            <a:off x="457200" y="274638"/>
            <a:ext cx="8229600" cy="777875"/>
          </a:xfrm>
        </p:spPr>
        <p:txBody>
          <a:bodyPr/>
          <a:lstStyle/>
          <a:p>
            <a:pPr algn="ctr" fontAlgn="auto">
              <a:spcAft>
                <a:spcPts val="0"/>
              </a:spcAft>
              <a:defRPr/>
            </a:pPr>
            <a:r>
              <a:rPr lang="el-GR" sz="3200" dirty="0" smtClean="0">
                <a:solidFill>
                  <a:schemeClr val="tx2">
                    <a:satMod val="130000"/>
                  </a:schemeClr>
                </a:solidFill>
              </a:rPr>
              <a:t>Οργάνωση τάξης</a:t>
            </a:r>
          </a:p>
        </p:txBody>
      </p:sp>
      <p:graphicFrame>
        <p:nvGraphicFramePr>
          <p:cNvPr id="1026" name="Object 3"/>
          <p:cNvGraphicFramePr>
            <a:graphicFrameLocks noGrp="1" noChangeAspect="1"/>
          </p:cNvGraphicFramePr>
          <p:nvPr>
            <p:ph idx="1"/>
          </p:nvPr>
        </p:nvGraphicFramePr>
        <p:xfrm>
          <a:off x="2667000" y="908050"/>
          <a:ext cx="3521075" cy="5616575"/>
        </p:xfrm>
        <a:graphic>
          <a:graphicData uri="http://schemas.openxmlformats.org/presentationml/2006/ole">
            <mc:AlternateContent xmlns:mc="http://schemas.openxmlformats.org/markup-compatibility/2006">
              <mc:Choice xmlns:v="urn:schemas-microsoft-com:vml" Requires="v">
                <p:oleObj spid="_x0000_s1032" name="Document" r:id="rId4" imgW="5274360" imgH="8411760" progId="Word.Document.8">
                  <p:link updateAutomatic="1"/>
                </p:oleObj>
              </mc:Choice>
              <mc:Fallback>
                <p:oleObj name="Document" r:id="rId4" imgW="5274360" imgH="8411760" progId="Word.Document.8">
                  <p:link updateAutomatic="1"/>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67000" y="908050"/>
                        <a:ext cx="3521075" cy="561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5552009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Διαφοροποίηση με βάση το μαθητή</a:t>
            </a:r>
            <a:endParaRPr lang="el-GR" sz="3200" dirty="0"/>
          </a:p>
        </p:txBody>
      </p:sp>
      <p:graphicFrame>
        <p:nvGraphicFramePr>
          <p:cNvPr id="4" name="3 - Θέση περιεχομένου"/>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484103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αποτελέσματος</a:t>
            </a:r>
            <a:endParaRPr lang="el-GR" dirty="0"/>
          </a:p>
        </p:txBody>
      </p:sp>
      <p:sp>
        <p:nvSpPr>
          <p:cNvPr id="3" name="Θέση περιεχομένου 2"/>
          <p:cNvSpPr>
            <a:spLocks noGrp="1"/>
          </p:cNvSpPr>
          <p:nvPr>
            <p:ph sz="quarter" idx="1"/>
          </p:nvPr>
        </p:nvSpPr>
        <p:spPr/>
        <p:txBody>
          <a:bodyPr/>
          <a:lstStyle/>
          <a:p>
            <a:pPr algn="ctr"/>
            <a:r>
              <a:rPr lang="el-GR" b="1" dirty="0" smtClean="0"/>
              <a:t>Στην διαφοροποίηση αποτελέσματος αλλάζει το μαθησιακό αποτέλεσμα ανάλογα με την μαθησιακή ετοιμότητα του μαθητή μας </a:t>
            </a:r>
            <a:endParaRPr lang="el-GR" b="1" dirty="0"/>
          </a:p>
        </p:txBody>
      </p:sp>
    </p:spTree>
    <p:extLst>
      <p:ext uri="{BB962C8B-B14F-4D97-AF65-F5344CB8AC3E}">
        <p14:creationId xmlns:p14="http://schemas.microsoft.com/office/powerpoint/2010/main" val="3614820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αποτελέσματος </a:t>
            </a:r>
            <a:endParaRPr lang="el-GR" dirty="0"/>
          </a:p>
        </p:txBody>
      </p:sp>
      <p:sp>
        <p:nvSpPr>
          <p:cNvPr id="3" name="Θέση περιεχομένου 2"/>
          <p:cNvSpPr>
            <a:spLocks noGrp="1"/>
          </p:cNvSpPr>
          <p:nvPr>
            <p:ph sz="quarter" idx="1"/>
          </p:nvPr>
        </p:nvSpPr>
        <p:spPr/>
        <p:txBody>
          <a:bodyPr/>
          <a:lstStyle/>
          <a:p>
            <a:r>
              <a:rPr lang="el-GR" dirty="0" smtClean="0"/>
              <a:t>Έτσι ενώ μπορεί ο εκπαιδευτικός σε μια δραστηριότητα να έχει θέσει κοινούς μαθησιακούς στόχους για όλους τους μαθητές όπως </a:t>
            </a:r>
            <a:r>
              <a:rPr lang="el-GR" dirty="0" err="1" smtClean="0"/>
              <a:t>π.χ</a:t>
            </a:r>
            <a:r>
              <a:rPr lang="el-GR" dirty="0" smtClean="0"/>
              <a:t> να μάθουν την προπαίδεια του 6 , για τον μαθητή με τις ΕΕΑ μπορεί να διαφοροποιήσει τους μαθησιακούς στόχους και να θέσει ανάλογα με την μαθησιακή του ετοιμότητα </a:t>
            </a:r>
            <a:r>
              <a:rPr lang="el-GR" dirty="0" err="1" smtClean="0"/>
              <a:t>π,χ</a:t>
            </a:r>
            <a:r>
              <a:rPr lang="el-GR" dirty="0" smtClean="0"/>
              <a:t> να φέρει εις πέρας προσθέσεις με τον αριθμό 6. </a:t>
            </a:r>
          </a:p>
          <a:p>
            <a:endParaRPr lang="el-GR" dirty="0"/>
          </a:p>
        </p:txBody>
      </p:sp>
    </p:spTree>
    <p:extLst>
      <p:ext uri="{BB962C8B-B14F-4D97-AF65-F5344CB8AC3E}">
        <p14:creationId xmlns:p14="http://schemas.microsoft.com/office/powerpoint/2010/main" val="2294050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ctr" fontAlgn="auto">
              <a:spcAft>
                <a:spcPts val="0"/>
              </a:spcAft>
              <a:defRPr/>
            </a:pPr>
            <a:r>
              <a:rPr lang="el-GR" sz="2800" dirty="0" smtClean="0">
                <a:solidFill>
                  <a:schemeClr val="tx2">
                    <a:satMod val="130000"/>
                  </a:schemeClr>
                </a:solidFill>
              </a:rPr>
              <a:t>Διαφοροποίηση στην τάξη</a:t>
            </a:r>
          </a:p>
        </p:txBody>
      </p:sp>
      <p:sp>
        <p:nvSpPr>
          <p:cNvPr id="11267" name="Rectangle 3"/>
          <p:cNvSpPr>
            <a:spLocks noGrp="1" noChangeArrowheads="1"/>
          </p:cNvSpPr>
          <p:nvPr>
            <p:ph idx="1"/>
          </p:nvPr>
        </p:nvSpPr>
        <p:spPr/>
        <p:txBody>
          <a:bodyPr>
            <a:normAutofit fontScale="92500" lnSpcReduction="20000"/>
          </a:bodyPr>
          <a:lstStyle/>
          <a:p>
            <a:pPr>
              <a:buFont typeface="Wingdings" pitchFamily="2" charset="2"/>
              <a:buChar char="Ø"/>
            </a:pPr>
            <a:r>
              <a:rPr lang="el-GR" sz="2000" dirty="0" smtClean="0"/>
              <a:t>Ο/Η εκπαιδευτικός οφείλει να προσαρμόσει τη διδασκαλία του στις ανάγκες του κάθε μαθητή (επιτεύξιμο ή ουτοπικό;)</a:t>
            </a:r>
            <a:endParaRPr lang="en-US" sz="2000" dirty="0" smtClean="0"/>
          </a:p>
          <a:p>
            <a:pPr>
              <a:buFont typeface="Wingdings" pitchFamily="2" charset="2"/>
              <a:buChar char="Ø"/>
            </a:pPr>
            <a:endParaRPr lang="en-US" sz="2000" dirty="0" smtClean="0"/>
          </a:p>
          <a:p>
            <a:pPr>
              <a:buFont typeface="Wingdings" pitchFamily="2" charset="2"/>
              <a:buChar char="Ø"/>
            </a:pPr>
            <a:r>
              <a:rPr lang="el-GR" sz="2000" dirty="0" smtClean="0"/>
              <a:t>Η διαφοροποίηση αποτελεί  προσέγγιση που βοηθά τη διαμόρφωση καλών πρακτικών μάθησης</a:t>
            </a:r>
            <a:endParaRPr lang="en-US" sz="2000" dirty="0" smtClean="0"/>
          </a:p>
          <a:p>
            <a:pPr>
              <a:buFont typeface="Wingdings" pitchFamily="2" charset="2"/>
              <a:buChar char="Ø"/>
            </a:pPr>
            <a:endParaRPr lang="en-US" sz="2000" dirty="0" smtClean="0"/>
          </a:p>
          <a:p>
            <a:pPr>
              <a:buFont typeface="Wingdings" pitchFamily="2" charset="2"/>
              <a:buChar char="Ø"/>
            </a:pPr>
            <a:endParaRPr lang="en-US" sz="2000" dirty="0" smtClean="0"/>
          </a:p>
          <a:p>
            <a:pPr>
              <a:buFont typeface="Wingdings" pitchFamily="2" charset="2"/>
              <a:buChar char="Ø"/>
            </a:pPr>
            <a:r>
              <a:rPr lang="el-GR" sz="2000" dirty="0" smtClean="0"/>
              <a:t>Είναι μία εκπαιδευτική προσέγγιση που βασίζεται στην παραδοχή ότι «Τα παιδιά είναι ίσα  αλλά όχι ίδια»</a:t>
            </a:r>
          </a:p>
          <a:p>
            <a:pPr>
              <a:buFont typeface="Wingdings" pitchFamily="2" charset="2"/>
              <a:buNone/>
            </a:pPr>
            <a:endParaRPr lang="el-GR" sz="2000" dirty="0" smtClean="0"/>
          </a:p>
          <a:p>
            <a:pPr>
              <a:buFont typeface="Wingdings" pitchFamily="2" charset="2"/>
              <a:buNone/>
            </a:pPr>
            <a:r>
              <a:rPr lang="el-GR" sz="2000" dirty="0" smtClean="0"/>
              <a:t>	</a:t>
            </a:r>
          </a:p>
          <a:p>
            <a:pPr>
              <a:buFont typeface="Wingdings" pitchFamily="2" charset="2"/>
              <a:buNone/>
            </a:pPr>
            <a:endParaRPr lang="el-GR" sz="1800" dirty="0" smtClean="0"/>
          </a:p>
          <a:p>
            <a:pPr>
              <a:buFont typeface="Wingdings" pitchFamily="2" charset="2"/>
              <a:buNone/>
            </a:pPr>
            <a:endParaRPr lang="el-GR" sz="2000" dirty="0" smtClean="0"/>
          </a:p>
          <a:p>
            <a:pPr>
              <a:buFont typeface="Wingdings" pitchFamily="2" charset="2"/>
              <a:buNone/>
            </a:pPr>
            <a:endParaRPr lang="el-GR" sz="2000" dirty="0" smtClean="0"/>
          </a:p>
          <a:p>
            <a:pPr>
              <a:buFont typeface="Wingdings" pitchFamily="2" charset="2"/>
              <a:buNone/>
            </a:pPr>
            <a:r>
              <a:rPr lang="el-GR" sz="2000" dirty="0" smtClean="0"/>
              <a:t>		</a:t>
            </a:r>
          </a:p>
        </p:txBody>
      </p:sp>
    </p:spTree>
    <p:extLst>
      <p:ext uri="{BB962C8B-B14F-4D97-AF65-F5344CB8AC3E}">
        <p14:creationId xmlns:p14="http://schemas.microsoft.com/office/powerpoint/2010/main" val="2229338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αποτελέσματος </a:t>
            </a:r>
            <a:endParaRPr lang="el-GR" dirty="0"/>
          </a:p>
        </p:txBody>
      </p:sp>
      <p:sp>
        <p:nvSpPr>
          <p:cNvPr id="3" name="Θέση περιεχομένου 2"/>
          <p:cNvSpPr>
            <a:spLocks noGrp="1"/>
          </p:cNvSpPr>
          <p:nvPr>
            <p:ph sz="quarter" idx="1"/>
          </p:nvPr>
        </p:nvSpPr>
        <p:spPr/>
        <p:txBody>
          <a:bodyPr>
            <a:normAutofit fontScale="92500" lnSpcReduction="10000"/>
          </a:bodyPr>
          <a:lstStyle/>
          <a:p>
            <a:r>
              <a:rPr lang="el-GR" dirty="0" smtClean="0"/>
              <a:t> Η διαφοροποίηση του αποτελέσματος δεν σημαίνει να αποκλείεται το παιδί από τα γνωστικά αντικείμενα . </a:t>
            </a:r>
          </a:p>
          <a:p>
            <a:r>
              <a:rPr lang="el-GR" dirty="0" smtClean="0"/>
              <a:t>Επομένως δεν αποτελεί πρακτική όπου ο μαθητής με </a:t>
            </a:r>
            <a:r>
              <a:rPr lang="el-GR" dirty="0" err="1" smtClean="0"/>
              <a:t>εεα</a:t>
            </a:r>
            <a:r>
              <a:rPr lang="el-GR" dirty="0" smtClean="0"/>
              <a:t> κάνει τελείως διαφορετικές ασκήσεις αλλά παραμένει στο πλαίσιο του μαθήματος με διαφοροποιημένες ασκήσεις που έχουν οριστεί από τον/την εκπαιδευτικό και οδηγούν σε ένα διαφορετικό μαθησιακό αποτέλεσμα </a:t>
            </a:r>
            <a:endParaRPr lang="el-GR" dirty="0"/>
          </a:p>
        </p:txBody>
      </p:sp>
    </p:spTree>
    <p:extLst>
      <p:ext uri="{BB962C8B-B14F-4D97-AF65-F5344CB8AC3E}">
        <p14:creationId xmlns:p14="http://schemas.microsoft.com/office/powerpoint/2010/main" val="517443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a:t>
            </a:r>
            <a:r>
              <a:rPr lang="el-GR" dirty="0" smtClean="0"/>
              <a:t>διαδικασίας</a:t>
            </a:r>
            <a:endParaRPr lang="el-GR" dirty="0"/>
          </a:p>
        </p:txBody>
      </p:sp>
      <p:sp>
        <p:nvSpPr>
          <p:cNvPr id="3" name="Θέση περιεχομένου 2"/>
          <p:cNvSpPr>
            <a:spLocks noGrp="1"/>
          </p:cNvSpPr>
          <p:nvPr>
            <p:ph sz="quarter" idx="1"/>
          </p:nvPr>
        </p:nvSpPr>
        <p:spPr/>
        <p:txBody>
          <a:bodyPr/>
          <a:lstStyle/>
          <a:p>
            <a:pPr algn="ctr"/>
            <a:r>
              <a:rPr lang="el-GR" b="1" dirty="0" smtClean="0"/>
              <a:t>Στην διαφοροποίηση διαδικασίας αλλάζει ο  τρόπος διδασκαλίας με την συμπλήρωση επιπλέον διδακτικών μέσων που θα διευκολύνουν τον μαθητή με </a:t>
            </a:r>
            <a:r>
              <a:rPr lang="el-GR" b="1" dirty="0" err="1" smtClean="0"/>
              <a:t>εεα</a:t>
            </a:r>
            <a:r>
              <a:rPr lang="el-GR" b="1" dirty="0" smtClean="0"/>
              <a:t> να κατακτήσει κοινούς στόχους με τους συμμαθητές του  </a:t>
            </a:r>
            <a:endParaRPr lang="el-GR" b="1" dirty="0"/>
          </a:p>
        </p:txBody>
      </p:sp>
    </p:spTree>
    <p:extLst>
      <p:ext uri="{BB962C8B-B14F-4D97-AF65-F5344CB8AC3E}">
        <p14:creationId xmlns:p14="http://schemas.microsoft.com/office/powerpoint/2010/main" val="2841199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διαδικασίας </a:t>
            </a:r>
            <a:endParaRPr lang="el-GR" dirty="0"/>
          </a:p>
        </p:txBody>
      </p:sp>
      <p:sp>
        <p:nvSpPr>
          <p:cNvPr id="3" name="Θέση περιεχομένου 2"/>
          <p:cNvSpPr>
            <a:spLocks noGrp="1"/>
          </p:cNvSpPr>
          <p:nvPr>
            <p:ph sz="quarter" idx="1"/>
          </p:nvPr>
        </p:nvSpPr>
        <p:spPr/>
        <p:txBody>
          <a:bodyPr/>
          <a:lstStyle/>
          <a:p>
            <a:r>
              <a:rPr lang="el-GR" dirty="0" smtClean="0"/>
              <a:t>Έτσι ο εκπαιδευτικός σε μια δραστηριότητα θέτει κοινούς μαθησιακούς στόχους για όλους τους μαθητές όπως </a:t>
            </a:r>
            <a:r>
              <a:rPr lang="el-GR" dirty="0" err="1" smtClean="0"/>
              <a:t>π.χ</a:t>
            </a:r>
            <a:r>
              <a:rPr lang="el-GR" dirty="0" smtClean="0"/>
              <a:t> να μάθουν την προπαίδεια του 6 , για τον μαθητή με τις ΕΕΑ μπορεί να συμπληρώσει απτικά μέσα, οπτικά ή ακουστικά/ βιωματικά  για να κατακτήσει τον ίδιο στόχο  </a:t>
            </a:r>
          </a:p>
          <a:p>
            <a:endParaRPr lang="el-GR" dirty="0"/>
          </a:p>
        </p:txBody>
      </p:sp>
    </p:spTree>
    <p:extLst>
      <p:ext uri="{BB962C8B-B14F-4D97-AF65-F5344CB8AC3E}">
        <p14:creationId xmlns:p14="http://schemas.microsoft.com/office/powerpoint/2010/main" val="2437425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διαδικασίας </a:t>
            </a:r>
            <a:endParaRPr lang="el-GR" dirty="0"/>
          </a:p>
        </p:txBody>
      </p:sp>
      <p:sp>
        <p:nvSpPr>
          <p:cNvPr id="3" name="Θέση περιεχομένου 2"/>
          <p:cNvSpPr>
            <a:spLocks noGrp="1"/>
          </p:cNvSpPr>
          <p:nvPr>
            <p:ph sz="quarter" idx="1"/>
          </p:nvPr>
        </p:nvSpPr>
        <p:spPr/>
        <p:txBody>
          <a:bodyPr>
            <a:normAutofit fontScale="92500" lnSpcReduction="20000"/>
          </a:bodyPr>
          <a:lstStyle/>
          <a:p>
            <a:r>
              <a:rPr lang="el-GR" dirty="0" smtClean="0"/>
              <a:t> Η διαφοροποίηση της διαδικασίας δεν σημαίνει να αποκλείεται το παιδί από τα γνωστικά αντικείμενα . </a:t>
            </a:r>
          </a:p>
          <a:p>
            <a:r>
              <a:rPr lang="el-GR" dirty="0" smtClean="0"/>
              <a:t>Επομένως δεν αποτελεί πρακτική όπου ο μαθητής με </a:t>
            </a:r>
            <a:r>
              <a:rPr lang="el-GR" dirty="0" err="1" smtClean="0"/>
              <a:t>εεα</a:t>
            </a:r>
            <a:r>
              <a:rPr lang="el-GR" dirty="0" smtClean="0"/>
              <a:t> κάνει τελείως διαφορετικές ασκήσεις αλλά παραμένει στο πλαίσιο του μαθήματος με διαφοροποιημένες ασκήσεις που έχουν οριστεί από τον/την εκπαιδευτικό και οδηγούν στο ίδιο μαθησιακό αποτέλεσμα μέσα από την συμπλήρωση μέσων πρόσκτησης και κατανόησης της πληροφορίας  </a:t>
            </a:r>
            <a:endParaRPr lang="el-GR" dirty="0"/>
          </a:p>
        </p:txBody>
      </p:sp>
    </p:spTree>
    <p:extLst>
      <p:ext uri="{BB962C8B-B14F-4D97-AF65-F5344CB8AC3E}">
        <p14:creationId xmlns:p14="http://schemas.microsoft.com/office/powerpoint/2010/main" val="786560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ΔΙΑΦΟΡΟΠΟΙΗΣΗ ΠΕΡΙΕΧΟΜΕΝΟΥ </a:t>
            </a:r>
            <a:endParaRPr lang="el-GR" dirty="0"/>
          </a:p>
        </p:txBody>
      </p:sp>
      <p:sp>
        <p:nvSpPr>
          <p:cNvPr id="3" name="Θέση περιεχομένου 2"/>
          <p:cNvSpPr>
            <a:spLocks noGrp="1"/>
          </p:cNvSpPr>
          <p:nvPr>
            <p:ph idx="1"/>
          </p:nvPr>
        </p:nvSpPr>
        <p:spPr/>
        <p:txBody>
          <a:bodyPr/>
          <a:lstStyle/>
          <a:p>
            <a:r>
              <a:rPr lang="el-GR" dirty="0" smtClean="0"/>
              <a:t>Στην διαφοροποίηση περιεχομένου αλλάζω το περιεχόμενο στην διδασκαλία μου και διδάσκω ένα διαφορετικό περιεχόμενο</a:t>
            </a:r>
            <a:r>
              <a:rPr lang="en-US" dirty="0" smtClean="0"/>
              <a:t>. </a:t>
            </a:r>
          </a:p>
          <a:p>
            <a:pPr marL="0" indent="0">
              <a:buNone/>
            </a:pPr>
            <a:r>
              <a:rPr lang="el-GR" dirty="0" smtClean="0"/>
              <a:t>ΠΡΟΣΟΧΗ  δεν επιλέγουμε μόνιμα σε μια τάξη και για ένα παιδί την διαφοροποίηση του περιεχομένου γιατί κινδυνεύουμε να το αποκλείσουμε από την διαδικασία να μαθαίνει κοινά αντικείμενα με </a:t>
            </a:r>
            <a:r>
              <a:rPr lang="el-GR" smtClean="0"/>
              <a:t>τους συνομηλίκους </a:t>
            </a:r>
            <a:r>
              <a:rPr lang="el-GR" dirty="0" smtClean="0"/>
              <a:t>του </a:t>
            </a:r>
            <a:endParaRPr lang="el-GR" dirty="0"/>
          </a:p>
        </p:txBody>
      </p:sp>
    </p:spTree>
    <p:extLst>
      <p:ext uri="{BB962C8B-B14F-4D97-AF65-F5344CB8AC3E}">
        <p14:creationId xmlns:p14="http://schemas.microsoft.com/office/powerpoint/2010/main" val="30673564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algn="ctr" fontAlgn="auto">
              <a:spcAft>
                <a:spcPts val="0"/>
              </a:spcAft>
              <a:defRPr/>
            </a:pPr>
            <a:r>
              <a:rPr lang="el-GR" sz="2800" b="1" dirty="0" smtClean="0">
                <a:solidFill>
                  <a:schemeClr val="tx2">
                    <a:satMod val="130000"/>
                  </a:schemeClr>
                </a:solidFill>
              </a:rPr>
              <a:t/>
            </a:r>
            <a:br>
              <a:rPr lang="el-GR" sz="2800" b="1" dirty="0" smtClean="0">
                <a:solidFill>
                  <a:schemeClr val="tx2">
                    <a:satMod val="130000"/>
                  </a:schemeClr>
                </a:solidFill>
              </a:rPr>
            </a:br>
            <a:endParaRPr lang="el-GR" sz="2800" b="1" dirty="0" smtClean="0">
              <a:solidFill>
                <a:schemeClr val="tx2">
                  <a:satMod val="130000"/>
                </a:schemeClr>
              </a:solidFill>
            </a:endParaRPr>
          </a:p>
        </p:txBody>
      </p:sp>
      <p:sp>
        <p:nvSpPr>
          <p:cNvPr id="22531" name="Rectangle 3"/>
          <p:cNvSpPr>
            <a:spLocks noGrp="1" noChangeArrowheads="1"/>
          </p:cNvSpPr>
          <p:nvPr>
            <p:ph idx="1"/>
          </p:nvPr>
        </p:nvSpPr>
        <p:spPr/>
        <p:txBody>
          <a:bodyPr/>
          <a:lstStyle/>
          <a:p>
            <a:pPr>
              <a:lnSpc>
                <a:spcPct val="80000"/>
              </a:lnSpc>
              <a:buFontTx/>
              <a:buNone/>
            </a:pPr>
            <a:r>
              <a:rPr lang="el-GR" sz="1600" smtClean="0"/>
              <a:t>	</a:t>
            </a:r>
          </a:p>
          <a:p>
            <a:pPr>
              <a:lnSpc>
                <a:spcPct val="80000"/>
              </a:lnSpc>
              <a:buFontTx/>
              <a:buNone/>
            </a:pPr>
            <a:endParaRPr lang="el-GR" sz="1600" b="1" smtClean="0"/>
          </a:p>
          <a:p>
            <a:pPr>
              <a:lnSpc>
                <a:spcPct val="80000"/>
              </a:lnSpc>
              <a:buFontTx/>
              <a:buNone/>
            </a:pPr>
            <a:endParaRPr lang="el-GR" sz="1600" b="1" smtClean="0"/>
          </a:p>
          <a:p>
            <a:pPr>
              <a:lnSpc>
                <a:spcPct val="80000"/>
              </a:lnSpc>
              <a:buFontTx/>
              <a:buNone/>
            </a:pPr>
            <a:endParaRPr lang="el-GR" sz="1600" b="1" smtClean="0"/>
          </a:p>
          <a:p>
            <a:pPr algn="ctr">
              <a:lnSpc>
                <a:spcPct val="80000"/>
              </a:lnSpc>
              <a:buFont typeface="Wingdings 2" pitchFamily="18" charset="2"/>
              <a:buNone/>
            </a:pPr>
            <a:r>
              <a:rPr lang="el-GR" sz="4000" b="1" smtClean="0"/>
              <a:t>ΠΑΡΑΔΕΙΓΜΑΤΑ ΔΙΑΦΟΡΟΠΟΙΗΣΗΣ</a:t>
            </a:r>
          </a:p>
        </p:txBody>
      </p:sp>
    </p:spTree>
    <p:extLst>
      <p:ext uri="{BB962C8B-B14F-4D97-AF65-F5344CB8AC3E}">
        <p14:creationId xmlns:p14="http://schemas.microsoft.com/office/powerpoint/2010/main" val="8173687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490537"/>
          </a:xfrm>
        </p:spPr>
        <p:txBody>
          <a:bodyPr>
            <a:normAutofit fontScale="90000"/>
          </a:bodyPr>
          <a:lstStyle/>
          <a:p>
            <a:pPr algn="ctr" fontAlgn="auto">
              <a:spcAft>
                <a:spcPts val="0"/>
              </a:spcAft>
              <a:defRPr/>
            </a:pPr>
            <a:r>
              <a:rPr lang="el-GR" sz="2800" dirty="0" smtClean="0">
                <a:solidFill>
                  <a:schemeClr val="tx2">
                    <a:satMod val="130000"/>
                  </a:schemeClr>
                </a:solidFill>
              </a:rPr>
              <a:t>Διδασκαλία ανάγνωσης</a:t>
            </a:r>
            <a:r>
              <a:rPr lang="en-US" sz="2800" b="1" dirty="0" smtClean="0">
                <a:solidFill>
                  <a:schemeClr val="tx2">
                    <a:satMod val="130000"/>
                  </a:schemeClr>
                </a:solidFill>
              </a:rPr>
              <a:t>( </a:t>
            </a:r>
            <a:r>
              <a:rPr lang="el-GR" sz="2800" b="1" dirty="0" smtClean="0">
                <a:solidFill>
                  <a:schemeClr val="tx2">
                    <a:satMod val="130000"/>
                  </a:schemeClr>
                </a:solidFill>
              </a:rPr>
              <a:t>με βάση το μαθητή)</a:t>
            </a:r>
            <a:r>
              <a:rPr lang="en-US" sz="2800" b="1" dirty="0" smtClean="0">
                <a:solidFill>
                  <a:schemeClr val="tx2">
                    <a:satMod val="130000"/>
                  </a:schemeClr>
                </a:solidFill>
              </a:rPr>
              <a:t> </a:t>
            </a:r>
            <a:endParaRPr lang="el-GR" sz="2800" b="1" dirty="0">
              <a:solidFill>
                <a:schemeClr val="tx2">
                  <a:satMod val="130000"/>
                </a:schemeClr>
              </a:solidFill>
            </a:endParaRPr>
          </a:p>
        </p:txBody>
      </p:sp>
      <p:graphicFrame>
        <p:nvGraphicFramePr>
          <p:cNvPr id="4" name="3 - Θέση περιεχομένου"/>
          <p:cNvGraphicFramePr>
            <a:graphicFrameLocks noGrp="1"/>
          </p:cNvGraphicFramePr>
          <p:nvPr>
            <p:ph idx="1"/>
          </p:nvPr>
        </p:nvGraphicFramePr>
        <p:xfrm>
          <a:off x="971600" y="908720"/>
          <a:ext cx="8172400" cy="5949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66591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normAutofit/>
          </a:bodyPr>
          <a:lstStyle/>
          <a:p>
            <a:pPr fontAlgn="auto">
              <a:spcAft>
                <a:spcPts val="0"/>
              </a:spcAft>
              <a:defRPr/>
            </a:pPr>
            <a:r>
              <a:rPr lang="el-GR" sz="2800" dirty="0" smtClean="0">
                <a:solidFill>
                  <a:schemeClr val="tx2">
                    <a:satMod val="130000"/>
                  </a:schemeClr>
                </a:solidFill>
              </a:rPr>
              <a:t>Δραστηριότητες διαβαθμισμένης δυσκολίας</a:t>
            </a:r>
            <a:r>
              <a:rPr lang="el-GR" sz="2800" b="1" dirty="0" smtClean="0">
                <a:solidFill>
                  <a:schemeClr val="tx2">
                    <a:satMod val="130000"/>
                  </a:schemeClr>
                </a:solidFill>
              </a:rPr>
              <a:t> με βάση το περιεχόμενο</a:t>
            </a:r>
            <a:endParaRPr lang="el-GR" sz="2800" dirty="0" smtClean="0">
              <a:solidFill>
                <a:schemeClr val="tx2">
                  <a:satMod val="130000"/>
                </a:schemeClr>
              </a:solidFill>
            </a:endParaRPr>
          </a:p>
        </p:txBody>
      </p:sp>
      <p:sp>
        <p:nvSpPr>
          <p:cNvPr id="24579" name="2 - Θέση περιεχομένου"/>
          <p:cNvSpPr>
            <a:spLocks noGrp="1"/>
          </p:cNvSpPr>
          <p:nvPr>
            <p:ph idx="1"/>
          </p:nvPr>
        </p:nvSpPr>
        <p:spPr/>
        <p:txBody>
          <a:bodyPr/>
          <a:lstStyle/>
          <a:p>
            <a:pPr>
              <a:buFontTx/>
              <a:buNone/>
            </a:pPr>
            <a:r>
              <a:rPr lang="el-GR" sz="2000" dirty="0" smtClean="0"/>
              <a:t>	Η τάξη έχει διαβάσει ένα παραμύθι. Μετά την ανάγνωση του παραμυθιού τα παιδιά χωρίζονται σε 3 ομάδες και πραγματοποιούν ασκήσεις διαβαθμισμένης δυσκολίας. Η τρίτη ομάδα κάνει την διαφοροποίηση </a:t>
            </a:r>
          </a:p>
        </p:txBody>
      </p:sp>
      <p:sp>
        <p:nvSpPr>
          <p:cNvPr id="4" name="3 - Ορθογώνιο"/>
          <p:cNvSpPr/>
          <p:nvPr/>
        </p:nvSpPr>
        <p:spPr>
          <a:xfrm>
            <a:off x="971550" y="2996952"/>
            <a:ext cx="6624638" cy="69874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solidFill>
                  <a:prstClr val="black"/>
                </a:solidFill>
              </a:rPr>
              <a:t>	1.  Βάζω τις εικόνες στη σειρά και διηγούμαι την ιστορία</a:t>
            </a:r>
          </a:p>
        </p:txBody>
      </p:sp>
      <p:sp>
        <p:nvSpPr>
          <p:cNvPr id="5" name="4 - Ορθογώνιο"/>
          <p:cNvSpPr/>
          <p:nvPr/>
        </p:nvSpPr>
        <p:spPr>
          <a:xfrm>
            <a:off x="1042988" y="4005263"/>
            <a:ext cx="6624637"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solidFill>
                  <a:prstClr val="black"/>
                </a:solidFill>
              </a:rPr>
              <a:t>	2. Ζωγραφίζω μερικές σκηνές από την ιστορία  και την διηγούμαι</a:t>
            </a:r>
          </a:p>
        </p:txBody>
      </p:sp>
      <p:sp>
        <p:nvSpPr>
          <p:cNvPr id="6" name="5 - Ορθογώνιο"/>
          <p:cNvSpPr/>
          <p:nvPr/>
        </p:nvSpPr>
        <p:spPr>
          <a:xfrm>
            <a:off x="1042988" y="5300663"/>
            <a:ext cx="6624637" cy="9144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l-GR" dirty="0">
                <a:solidFill>
                  <a:prstClr val="black"/>
                </a:solidFill>
              </a:rPr>
              <a:t>	3</a:t>
            </a:r>
            <a:r>
              <a:rPr lang="el-GR" b="1" dirty="0">
                <a:solidFill>
                  <a:prstClr val="black"/>
                </a:solidFill>
              </a:rPr>
              <a:t>. </a:t>
            </a:r>
            <a:r>
              <a:rPr lang="el-GR" b="1" dirty="0" smtClean="0">
                <a:solidFill>
                  <a:prstClr val="black"/>
                </a:solidFill>
              </a:rPr>
              <a:t> Ζωγραφίζω σκηνές από το δικό μου αγαπημένο παραμύθι και το διηγούμαι</a:t>
            </a:r>
            <a:endParaRPr lang="el-GR" b="1" dirty="0">
              <a:solidFill>
                <a:prstClr val="black"/>
              </a:solidFill>
            </a:endParaRPr>
          </a:p>
        </p:txBody>
      </p:sp>
    </p:spTree>
    <p:extLst>
      <p:ext uri="{BB962C8B-B14F-4D97-AF65-F5344CB8AC3E}">
        <p14:creationId xmlns:p14="http://schemas.microsoft.com/office/powerpoint/2010/main" val="1860257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3200" dirty="0" smtClean="0"/>
              <a:t>Πώς να αρχίσω;</a:t>
            </a:r>
            <a:endParaRPr lang="el-GR" sz="3200" dirty="0"/>
          </a:p>
        </p:txBody>
      </p:sp>
      <p:sp>
        <p:nvSpPr>
          <p:cNvPr id="3" name="2 - Θέση περιεχομένου"/>
          <p:cNvSpPr>
            <a:spLocks noGrp="1"/>
          </p:cNvSpPr>
          <p:nvPr>
            <p:ph idx="1"/>
          </p:nvPr>
        </p:nvSpPr>
        <p:spPr/>
        <p:txBody>
          <a:bodyPr/>
          <a:lstStyle/>
          <a:p>
            <a:r>
              <a:rPr lang="el-GR" sz="2000" dirty="0" smtClean="0"/>
              <a:t>Με μικρά και σταθερά βήματα- δεν θα τα κάνω όλα την πρώτη χρονιά!!</a:t>
            </a:r>
          </a:p>
          <a:p>
            <a:r>
              <a:rPr lang="el-GR" sz="2000" dirty="0" smtClean="0"/>
              <a:t>Προετοιμάζω τα παιδιά και τους γονείς</a:t>
            </a:r>
          </a:p>
          <a:p>
            <a:r>
              <a:rPr lang="el-GR" sz="2000" dirty="0" smtClean="0"/>
              <a:t>Αξιολογώ σωστά τις ικανότητες, τα ενδιαφέροντα και τον επιθυμητό τρόπων μάθησης των μαθητών</a:t>
            </a:r>
          </a:p>
          <a:p>
            <a:r>
              <a:rPr lang="el-GR" sz="2000" dirty="0" smtClean="0"/>
              <a:t>Συνεργάζομαι με συναδέλφους</a:t>
            </a:r>
          </a:p>
          <a:p>
            <a:endParaRPr lang="el-GR" sz="2000" dirty="0"/>
          </a:p>
        </p:txBody>
      </p:sp>
    </p:spTree>
    <p:extLst>
      <p:ext uri="{BB962C8B-B14F-4D97-AF65-F5344CB8AC3E}">
        <p14:creationId xmlns:p14="http://schemas.microsoft.com/office/powerpoint/2010/main" val="19756068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 </a:t>
            </a:r>
            <a:endParaRPr lang="el-GR" dirty="0"/>
          </a:p>
        </p:txBody>
      </p:sp>
      <p:sp>
        <p:nvSpPr>
          <p:cNvPr id="3" name="Θέση περιεχομένου 2"/>
          <p:cNvSpPr>
            <a:spLocks noGrp="1"/>
          </p:cNvSpPr>
          <p:nvPr>
            <p:ph idx="1"/>
          </p:nvPr>
        </p:nvSpPr>
        <p:spPr/>
        <p:txBody>
          <a:bodyPr/>
          <a:lstStyle/>
          <a:p>
            <a:r>
              <a:rPr lang="el-GR" dirty="0" smtClean="0"/>
              <a:t>Η διαφοροποίηση είναι μια πρακτική που χρειάζεται εξάσκηση και οργάνωση </a:t>
            </a:r>
            <a:endParaRPr lang="el-GR" dirty="0"/>
          </a:p>
        </p:txBody>
      </p:sp>
    </p:spTree>
    <p:extLst>
      <p:ext uri="{BB962C8B-B14F-4D97-AF65-F5344CB8AC3E}">
        <p14:creationId xmlns:p14="http://schemas.microsoft.com/office/powerpoint/2010/main" val="3161350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bwMode="auto"/>
        <p:txBody>
          <a:bodyPr vert="horz" wrap="square" lIns="91440" tIns="45720" rIns="91440" bIns="45720" numCol="1" anchorCtr="0" compatLnSpc="1">
            <a:prstTxWarp prst="textNoShape">
              <a:avLst/>
            </a:prstTxWarp>
          </a:bodyPr>
          <a:lstStyle/>
          <a:p>
            <a:pPr marL="342900" indent="-342900"/>
            <a:r>
              <a:rPr lang="el-GR" sz="1800" dirty="0" smtClean="0">
                <a:solidFill>
                  <a:srgbClr val="000000"/>
                </a:solidFill>
                <a:effectLst/>
              </a:rPr>
              <a:t>Οι </a:t>
            </a:r>
            <a:r>
              <a:rPr lang="el-GR" sz="1800" dirty="0" smtClean="0">
                <a:solidFill>
                  <a:srgbClr val="000000"/>
                </a:solidFill>
              </a:rPr>
              <a:t>μαθητές </a:t>
            </a:r>
            <a:r>
              <a:rPr lang="el-GR" sz="1800" dirty="0" smtClean="0">
                <a:solidFill>
                  <a:srgbClr val="000000"/>
                </a:solidFill>
                <a:effectLst/>
              </a:rPr>
              <a:t> ενδέχεται να διαφέρουν σε:</a:t>
            </a:r>
            <a:br>
              <a:rPr lang="el-GR" sz="1800" dirty="0" smtClean="0">
                <a:solidFill>
                  <a:srgbClr val="000000"/>
                </a:solidFill>
                <a:effectLst/>
              </a:rPr>
            </a:br>
            <a:endParaRPr lang="el-GR" sz="1800" dirty="0" smtClean="0">
              <a:solidFill>
                <a:srgbClr val="000000"/>
              </a:solidFill>
              <a:effectLst/>
            </a:endParaRPr>
          </a:p>
        </p:txBody>
      </p:sp>
      <p:sp>
        <p:nvSpPr>
          <p:cNvPr id="12291" name="2 - Θέση περιεχομένου"/>
          <p:cNvSpPr>
            <a:spLocks noGrp="1"/>
          </p:cNvSpPr>
          <p:nvPr>
            <p:ph idx="1"/>
          </p:nvPr>
        </p:nvSpPr>
        <p:spPr/>
        <p:txBody>
          <a:bodyPr/>
          <a:lstStyle/>
          <a:p>
            <a:pPr lvl="2">
              <a:buFont typeface="Wingdings" pitchFamily="2" charset="2"/>
              <a:buChar char="Ø"/>
            </a:pPr>
            <a:r>
              <a:rPr lang="el-GR" sz="1800" dirty="0" smtClean="0"/>
              <a:t>Γνώσεις και εμπειρίες</a:t>
            </a:r>
          </a:p>
          <a:p>
            <a:pPr lvl="2">
              <a:buFont typeface="Wingdings" pitchFamily="2" charset="2"/>
              <a:buChar char="Ø"/>
            </a:pPr>
            <a:r>
              <a:rPr lang="el-GR" sz="1800" dirty="0" smtClean="0"/>
              <a:t>Μαθησιακή ετοιμότητα και επίδοση</a:t>
            </a:r>
          </a:p>
          <a:p>
            <a:pPr lvl="2">
              <a:buFont typeface="Wingdings" pitchFamily="2" charset="2"/>
              <a:buChar char="Ø"/>
            </a:pPr>
            <a:r>
              <a:rPr lang="el-GR" sz="1800" dirty="0" smtClean="0"/>
              <a:t>Συναισθηματική και κοινωνική ωριμότητα</a:t>
            </a:r>
          </a:p>
          <a:p>
            <a:pPr lvl="2">
              <a:buFont typeface="Wingdings" pitchFamily="2" charset="2"/>
              <a:buChar char="Ø"/>
            </a:pPr>
            <a:r>
              <a:rPr lang="el-GR" sz="1800" dirty="0" smtClean="0"/>
              <a:t>Μαθησιακό προφίλ</a:t>
            </a:r>
          </a:p>
          <a:p>
            <a:pPr lvl="2">
              <a:buFont typeface="Wingdings" pitchFamily="2" charset="2"/>
              <a:buChar char="Ø"/>
            </a:pPr>
            <a:r>
              <a:rPr lang="el-GR" sz="1800" dirty="0" smtClean="0"/>
              <a:t>Ενδιαφέροντα</a:t>
            </a:r>
          </a:p>
          <a:p>
            <a:pPr lvl="2">
              <a:buFont typeface="Wingdings" pitchFamily="2" charset="2"/>
              <a:buChar char="Ø"/>
            </a:pPr>
            <a:r>
              <a:rPr lang="el-GR" sz="1800" dirty="0" smtClean="0"/>
              <a:t>Θρησκεία </a:t>
            </a:r>
          </a:p>
          <a:p>
            <a:pPr lvl="2">
              <a:buFont typeface="Wingdings" pitchFamily="2" charset="2"/>
              <a:buChar char="Ø"/>
            </a:pPr>
            <a:r>
              <a:rPr lang="el-GR" sz="1800" dirty="0" smtClean="0"/>
              <a:t>Εθνική ή τοπική προέλευσης</a:t>
            </a:r>
          </a:p>
          <a:p>
            <a:pPr lvl="2">
              <a:buFont typeface="Wingdings" pitchFamily="2" charset="2"/>
              <a:buChar char="Ø"/>
            </a:pPr>
            <a:r>
              <a:rPr lang="el-GR" sz="1800" dirty="0" smtClean="0"/>
              <a:t>Ειδικές ανάγκες</a:t>
            </a:r>
          </a:p>
          <a:p>
            <a:pPr lvl="2">
              <a:buFont typeface="Wingdings" pitchFamily="2" charset="2"/>
              <a:buChar char="Ø"/>
            </a:pPr>
            <a:r>
              <a:rPr lang="el-GR" sz="1800" dirty="0" smtClean="0"/>
              <a:t>…</a:t>
            </a:r>
          </a:p>
        </p:txBody>
      </p:sp>
    </p:spTree>
    <p:extLst>
      <p:ext uri="{BB962C8B-B14F-4D97-AF65-F5344CB8AC3E}">
        <p14:creationId xmlns:p14="http://schemas.microsoft.com/office/powerpoint/2010/main" val="19651896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Διαφοροποίηση</a:t>
            </a:r>
            <a:endParaRPr lang="el-GR" dirty="0"/>
          </a:p>
        </p:txBody>
      </p:sp>
      <p:sp>
        <p:nvSpPr>
          <p:cNvPr id="3" name="Θέση περιεχομένου 2"/>
          <p:cNvSpPr>
            <a:spLocks noGrp="1"/>
          </p:cNvSpPr>
          <p:nvPr>
            <p:ph idx="1"/>
          </p:nvPr>
        </p:nvSpPr>
        <p:spPr/>
        <p:txBody>
          <a:bodyPr/>
          <a:lstStyle/>
          <a:p>
            <a:r>
              <a:rPr lang="el-GR" dirty="0" smtClean="0"/>
              <a:t>Για τους εκπαιδευτικούς αποτελεί πρόκληση και είναι πολύ πιθανό στην αρχή να εμφανιστούν δυσκολίες στην εφαρμογή της . </a:t>
            </a:r>
            <a:endParaRPr lang="el-GR" dirty="0"/>
          </a:p>
        </p:txBody>
      </p:sp>
    </p:spTree>
    <p:extLst>
      <p:ext uri="{BB962C8B-B14F-4D97-AF65-F5344CB8AC3E}">
        <p14:creationId xmlns:p14="http://schemas.microsoft.com/office/powerpoint/2010/main" val="2982272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fontAlgn="auto">
              <a:spcAft>
                <a:spcPts val="0"/>
              </a:spcAft>
              <a:defRPr/>
            </a:pPr>
            <a:r>
              <a:rPr lang="el-GR" dirty="0" smtClean="0">
                <a:solidFill>
                  <a:schemeClr val="tx2">
                    <a:satMod val="130000"/>
                  </a:schemeClr>
                </a:solidFill>
              </a:rPr>
              <a:t>Ορισμός  1</a:t>
            </a:r>
          </a:p>
        </p:txBody>
      </p:sp>
      <p:sp>
        <p:nvSpPr>
          <p:cNvPr id="14339" name="Rectangle 3"/>
          <p:cNvSpPr>
            <a:spLocks noGrp="1" noChangeArrowheads="1"/>
          </p:cNvSpPr>
          <p:nvPr>
            <p:ph idx="1"/>
          </p:nvPr>
        </p:nvSpPr>
        <p:spPr/>
        <p:txBody>
          <a:bodyPr/>
          <a:lstStyle/>
          <a:p>
            <a:pPr algn="just">
              <a:buFont typeface="Wingdings" pitchFamily="2" charset="2"/>
              <a:buNone/>
            </a:pPr>
            <a:r>
              <a:rPr lang="el-GR" dirty="0" smtClean="0"/>
              <a:t>«Διαφοροποίηση σημαίνει να κάνεις διαφορετικά πράγματα σε διαφορετικούς ανθρώπους»</a:t>
            </a:r>
            <a:endParaRPr lang="en-US" dirty="0" smtClean="0"/>
          </a:p>
          <a:p>
            <a:pPr algn="ctr">
              <a:buFont typeface="Wingdings" pitchFamily="2" charset="2"/>
              <a:buNone/>
            </a:pPr>
            <a:endParaRPr lang="el-GR" dirty="0" smtClean="0"/>
          </a:p>
          <a:p>
            <a:pPr>
              <a:buFont typeface="Wingdings" pitchFamily="2" charset="2"/>
              <a:buNone/>
            </a:pPr>
            <a:r>
              <a:rPr lang="en-US" dirty="0" smtClean="0"/>
              <a:t>			</a:t>
            </a:r>
            <a:r>
              <a:rPr lang="en-US" dirty="0" err="1" smtClean="0"/>
              <a:t>Stradling</a:t>
            </a:r>
            <a:r>
              <a:rPr lang="en-US" dirty="0" smtClean="0"/>
              <a:t> and Saunders </a:t>
            </a:r>
            <a:r>
              <a:rPr lang="el-GR" dirty="0" smtClean="0"/>
              <a:t>(</a:t>
            </a:r>
            <a:r>
              <a:rPr lang="en-US" dirty="0" smtClean="0"/>
              <a:t>1993)</a:t>
            </a:r>
          </a:p>
          <a:p>
            <a:pPr>
              <a:buFont typeface="Wingdings" pitchFamily="2" charset="2"/>
              <a:buNone/>
            </a:pPr>
            <a:endParaRPr lang="en-US" dirty="0" smtClean="0"/>
          </a:p>
          <a:p>
            <a:pPr>
              <a:buFont typeface="Wingdings" pitchFamily="2" charset="2"/>
              <a:buNone/>
            </a:pPr>
            <a:r>
              <a:rPr lang="en-US" sz="2400" dirty="0" smtClean="0"/>
              <a:t>[</a:t>
            </a:r>
            <a:r>
              <a:rPr lang="el-GR" sz="2400" dirty="0" smtClean="0"/>
              <a:t>ασαφής και παραπλανητικός]</a:t>
            </a:r>
          </a:p>
        </p:txBody>
      </p:sp>
    </p:spTree>
    <p:extLst>
      <p:ext uri="{BB962C8B-B14F-4D97-AF65-F5344CB8AC3E}">
        <p14:creationId xmlns:p14="http://schemas.microsoft.com/office/powerpoint/2010/main" val="1465620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fontAlgn="auto">
              <a:spcAft>
                <a:spcPts val="0"/>
              </a:spcAft>
              <a:defRPr/>
            </a:pPr>
            <a:r>
              <a:rPr lang="el-GR" dirty="0" smtClean="0">
                <a:solidFill>
                  <a:schemeClr val="tx2">
                    <a:satMod val="130000"/>
                  </a:schemeClr>
                </a:solidFill>
              </a:rPr>
              <a:t>Ορισμός 2</a:t>
            </a:r>
          </a:p>
        </p:txBody>
      </p:sp>
      <p:sp>
        <p:nvSpPr>
          <p:cNvPr id="15363" name="Rectangle 3"/>
          <p:cNvSpPr>
            <a:spLocks noGrp="1" noChangeArrowheads="1"/>
          </p:cNvSpPr>
          <p:nvPr>
            <p:ph idx="1"/>
          </p:nvPr>
        </p:nvSpPr>
        <p:spPr/>
        <p:txBody>
          <a:bodyPr/>
          <a:lstStyle/>
          <a:p>
            <a:pPr>
              <a:buFont typeface="Wingdings" pitchFamily="2" charset="2"/>
              <a:buNone/>
            </a:pPr>
            <a:r>
              <a:rPr lang="el-GR" dirty="0" smtClean="0"/>
              <a:t>	</a:t>
            </a:r>
            <a:r>
              <a:rPr lang="el-GR" sz="2800" dirty="0" smtClean="0"/>
              <a:t>Σε μια τάξη που υπάρχει διαφοροποίηση της διδασκαλίας προσφέρονται διαφορετικοί τρόποι στην απόκτηση του περιεχομένου μάθησης, στη διαδικασία της διδασκαλίας και στο μαθησιακό αποτέλεσμα, έτσι ώστε ο μαθητής να μάθει πιο αποδοτικά</a:t>
            </a:r>
          </a:p>
          <a:p>
            <a:pPr>
              <a:buFont typeface="Wingdings" pitchFamily="2" charset="2"/>
              <a:buNone/>
            </a:pPr>
            <a:r>
              <a:rPr lang="el-GR" sz="2800" dirty="0" smtClean="0"/>
              <a:t>						</a:t>
            </a:r>
            <a:r>
              <a:rPr lang="en-US" sz="2800" dirty="0" smtClean="0"/>
              <a:t>Tomlinson (2001)</a:t>
            </a:r>
            <a:endParaRPr lang="el-GR" sz="2800" dirty="0" smtClean="0"/>
          </a:p>
        </p:txBody>
      </p:sp>
    </p:spTree>
    <p:extLst>
      <p:ext uri="{BB962C8B-B14F-4D97-AF65-F5344CB8AC3E}">
        <p14:creationId xmlns:p14="http://schemas.microsoft.com/office/powerpoint/2010/main" val="35569505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Γιατί διαφοροποίηση;</a:t>
            </a:r>
            <a:br>
              <a:rPr lang="el-GR" sz="3200" dirty="0" smtClean="0"/>
            </a:br>
            <a:endParaRPr lang="el-GR" sz="3200" dirty="0"/>
          </a:p>
        </p:txBody>
      </p:sp>
      <p:sp>
        <p:nvSpPr>
          <p:cNvPr id="3" name="2 - Θέση περιεχομένου"/>
          <p:cNvSpPr>
            <a:spLocks noGrp="1"/>
          </p:cNvSpPr>
          <p:nvPr>
            <p:ph idx="1"/>
          </p:nvPr>
        </p:nvSpPr>
        <p:spPr/>
        <p:txBody>
          <a:bodyPr/>
          <a:lstStyle/>
          <a:p>
            <a:pPr>
              <a:buFont typeface="Wingdings" pitchFamily="2" charset="2"/>
              <a:buChar char="Ø"/>
            </a:pPr>
            <a:r>
              <a:rPr lang="el-GR" sz="2000" dirty="0" smtClean="0"/>
              <a:t>Ένα σχολείο για όλους τους μαθητές</a:t>
            </a:r>
          </a:p>
          <a:p>
            <a:pPr>
              <a:buFont typeface="Wingdings" pitchFamily="2" charset="2"/>
              <a:buChar char="Ø"/>
            </a:pPr>
            <a:endParaRPr lang="el-GR" sz="2000" dirty="0" smtClean="0"/>
          </a:p>
          <a:p>
            <a:pPr>
              <a:buFont typeface="Wingdings" pitchFamily="2" charset="2"/>
              <a:buChar char="Ø"/>
            </a:pPr>
            <a:r>
              <a:rPr lang="en-US" sz="2000" dirty="0" smtClean="0"/>
              <a:t>The Salamanca Statement and Framework for Action (1994)</a:t>
            </a:r>
            <a:endParaRPr lang="el-GR" sz="2000" dirty="0" smtClean="0"/>
          </a:p>
          <a:p>
            <a:pPr>
              <a:buNone/>
            </a:pPr>
            <a:r>
              <a:rPr lang="el-GR" sz="2000" dirty="0" smtClean="0"/>
              <a:t>	</a:t>
            </a:r>
            <a:r>
              <a:rPr lang="el-GR" sz="2000" i="1" dirty="0" smtClean="0"/>
              <a:t>«… τα σχολεία της γενικής εκπαίδευσης που έχουν τον προσανατολισμό του μη αποκλεισμού είναι τα πιο αποτελεσματικά μέσα αντιμετώπισης των συμπεριφορών διαχωρισμού, δημιουργώντας κοινότητες υποδοχής, χτίζοντας μία κοινωνία μη αποκλεισμού κανενός και επιτυγχάνοντας την Εκπαίδευση για Όλους»</a:t>
            </a:r>
          </a:p>
          <a:p>
            <a:pPr>
              <a:buFont typeface="Wingdings" pitchFamily="2" charset="2"/>
              <a:buChar char="Ø"/>
            </a:pPr>
            <a:r>
              <a:rPr lang="en-US" sz="2000" i="1" dirty="0" smtClean="0"/>
              <a:t>Every child matters (2004)UK</a:t>
            </a:r>
          </a:p>
          <a:p>
            <a:pPr>
              <a:buFont typeface="Wingdings" pitchFamily="2" charset="2"/>
              <a:buChar char="Ø"/>
            </a:pPr>
            <a:r>
              <a:rPr lang="en-US" sz="2000" i="1" dirty="0" smtClean="0"/>
              <a:t>No child left behind (2001) USA</a:t>
            </a:r>
            <a:endParaRPr lang="el-GR" sz="2000" i="1" dirty="0"/>
          </a:p>
        </p:txBody>
      </p:sp>
    </p:spTree>
    <p:extLst>
      <p:ext uri="{BB962C8B-B14F-4D97-AF65-F5344CB8AC3E}">
        <p14:creationId xmlns:p14="http://schemas.microsoft.com/office/powerpoint/2010/main" val="28558406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auto">
              <a:spcAft>
                <a:spcPts val="0"/>
              </a:spcAft>
              <a:defRPr/>
            </a:pPr>
            <a:r>
              <a:rPr lang="el-GR" sz="2800" dirty="0" smtClean="0">
                <a:solidFill>
                  <a:schemeClr val="tx2">
                    <a:satMod val="130000"/>
                  </a:schemeClr>
                </a:solidFill>
              </a:rPr>
              <a:t>Γιατί διαφοροποίηση;</a:t>
            </a:r>
            <a:endParaRPr lang="el-GR" sz="2800" dirty="0">
              <a:solidFill>
                <a:schemeClr val="tx2">
                  <a:satMod val="130000"/>
                </a:schemeClr>
              </a:solidFill>
            </a:endParaRPr>
          </a:p>
        </p:txBody>
      </p:sp>
      <p:sp>
        <p:nvSpPr>
          <p:cNvPr id="13315" name="2 - Θέση περιεχομένου"/>
          <p:cNvSpPr>
            <a:spLocks noGrp="1"/>
          </p:cNvSpPr>
          <p:nvPr>
            <p:ph idx="1"/>
          </p:nvPr>
        </p:nvSpPr>
        <p:spPr>
          <a:xfrm>
            <a:off x="1644650" y="1268760"/>
            <a:ext cx="7499350" cy="4800600"/>
          </a:xfrm>
        </p:spPr>
        <p:txBody>
          <a:bodyPr>
            <a:normAutofit fontScale="92500" lnSpcReduction="10000"/>
          </a:bodyPr>
          <a:lstStyle/>
          <a:p>
            <a:pPr>
              <a:buFont typeface="Wingdings" pitchFamily="2" charset="2"/>
              <a:buChar char="Ø"/>
            </a:pPr>
            <a:r>
              <a:rPr lang="el-GR" sz="2000" dirty="0" smtClean="0"/>
              <a:t>Σε ποιους μαθητές απευθύνεσαι όταν διδάσκεις;</a:t>
            </a:r>
          </a:p>
          <a:p>
            <a:pPr>
              <a:buFont typeface="Wingdings" pitchFamily="2" charset="2"/>
              <a:buChar char="Ø"/>
            </a:pPr>
            <a:endParaRPr lang="en-US" sz="2000" dirty="0" smtClean="0"/>
          </a:p>
          <a:p>
            <a:pPr>
              <a:buFont typeface="Wingdings" pitchFamily="2" charset="2"/>
              <a:buChar char="Ø"/>
            </a:pPr>
            <a:r>
              <a:rPr lang="el-GR" sz="2000" dirty="0" smtClean="0"/>
              <a:t>Η «κάλυψη της ύλης»  δεν συνδέεται με την κατανόησή της</a:t>
            </a:r>
          </a:p>
          <a:p>
            <a:pPr lvl="1">
              <a:buFont typeface="Wingdings" pitchFamily="2" charset="2"/>
              <a:buChar char="Ø"/>
            </a:pPr>
            <a:r>
              <a:rPr lang="en-US" sz="2000" dirty="0" smtClean="0"/>
              <a:t>Pray and Spay</a:t>
            </a:r>
          </a:p>
          <a:p>
            <a:pPr>
              <a:buFont typeface="Wingdings" pitchFamily="2" charset="2"/>
              <a:buChar char="Ø"/>
            </a:pPr>
            <a:endParaRPr lang="en-US" sz="2000" dirty="0" smtClean="0"/>
          </a:p>
          <a:p>
            <a:pPr>
              <a:buFont typeface="Wingdings" pitchFamily="2" charset="2"/>
              <a:buChar char="Ø"/>
            </a:pPr>
            <a:r>
              <a:rPr lang="el-GR" sz="2000" dirty="0" smtClean="0"/>
              <a:t>Ένα βιβλίο για όλους; Ίδια φωτοτυπία για όλα τα παιδιά της τάξης μου;</a:t>
            </a:r>
          </a:p>
          <a:p>
            <a:pPr>
              <a:buFont typeface="Wingdings" pitchFamily="2" charset="2"/>
              <a:buChar char="Ø"/>
            </a:pPr>
            <a:r>
              <a:rPr lang="el-GR" sz="2000" dirty="0" smtClean="0"/>
              <a:t>Διαχειριστής προγράμματος ή δημιουργός;</a:t>
            </a:r>
          </a:p>
          <a:p>
            <a:pPr>
              <a:buFont typeface="Wingdings" pitchFamily="2" charset="2"/>
              <a:buChar char="Ø"/>
            </a:pPr>
            <a:endParaRPr lang="el-GR" sz="2000" dirty="0" smtClean="0"/>
          </a:p>
          <a:p>
            <a:pPr>
              <a:buFont typeface="Wingdings" pitchFamily="2" charset="2"/>
              <a:buChar char="Ø"/>
            </a:pPr>
            <a:r>
              <a:rPr lang="el-GR" sz="2000" dirty="0" smtClean="0"/>
              <a:t>Για να ενισχύσεις καλές πρακτικές</a:t>
            </a:r>
          </a:p>
          <a:p>
            <a:pPr lvl="2">
              <a:buNone/>
            </a:pPr>
            <a:r>
              <a:rPr lang="el-GR" sz="2000" dirty="0" smtClean="0"/>
              <a:t>Η ίδια διδακτική προσέγγιση αποκλείει  πολλούς μαθητές</a:t>
            </a:r>
          </a:p>
          <a:p>
            <a:pPr lvl="2">
              <a:buNone/>
            </a:pPr>
            <a:r>
              <a:rPr lang="el-GR" sz="2000" dirty="0" smtClean="0"/>
              <a:t>Ενεργός μάθηση</a:t>
            </a:r>
            <a:r>
              <a:rPr lang="en-US" sz="2000" dirty="0" smtClean="0"/>
              <a:t>-</a:t>
            </a:r>
            <a:r>
              <a:rPr lang="el-GR" sz="2000" dirty="0" smtClean="0"/>
              <a:t> Καλύτερες μαθησιακές εμπειρίες</a:t>
            </a:r>
          </a:p>
          <a:p>
            <a:pPr lvl="2">
              <a:buNone/>
            </a:pPr>
            <a:r>
              <a:rPr lang="el-GR" sz="2000" dirty="0" smtClean="0"/>
              <a:t>Συνεργατική μάθηση</a:t>
            </a:r>
          </a:p>
          <a:p>
            <a:pPr lvl="2">
              <a:buNone/>
            </a:pPr>
            <a:r>
              <a:rPr lang="el-GR" sz="2000" dirty="0" smtClean="0"/>
              <a:t>Διδασκαλία συνομηλίκων</a:t>
            </a:r>
          </a:p>
          <a:p>
            <a:pPr lvl="2">
              <a:buNone/>
            </a:pPr>
            <a:r>
              <a:rPr lang="el-GR" sz="2000" dirty="0" smtClean="0"/>
              <a:t>Ζώνη επικείμενης ανάπτυξης (</a:t>
            </a:r>
            <a:r>
              <a:rPr lang="en-US" sz="2000" dirty="0" err="1" smtClean="0"/>
              <a:t>Vygotsky</a:t>
            </a:r>
            <a:r>
              <a:rPr lang="en-US" sz="2000" dirty="0" smtClean="0"/>
              <a:t>, )</a:t>
            </a:r>
            <a:endParaRPr lang="el-GR" sz="2000" dirty="0" smtClean="0"/>
          </a:p>
          <a:p>
            <a:pPr>
              <a:buFont typeface="Wingdings" pitchFamily="2" charset="2"/>
              <a:buChar char="Ø"/>
            </a:pPr>
            <a:endParaRPr lang="el-GR" sz="1800" dirty="0" smtClean="0"/>
          </a:p>
          <a:p>
            <a:pPr>
              <a:buFont typeface="Wingdings" pitchFamily="2" charset="2"/>
              <a:buChar char="Ø"/>
            </a:pPr>
            <a:endParaRPr lang="el-GR" sz="1800" dirty="0" smtClean="0"/>
          </a:p>
          <a:p>
            <a:pPr>
              <a:buFont typeface="Wingdings" pitchFamily="2" charset="2"/>
              <a:buChar char="Ø"/>
            </a:pPr>
            <a:endParaRPr lang="en-US" sz="1800" dirty="0" smtClean="0"/>
          </a:p>
        </p:txBody>
      </p:sp>
    </p:spTree>
    <p:extLst>
      <p:ext uri="{BB962C8B-B14F-4D97-AF65-F5344CB8AC3E}">
        <p14:creationId xmlns:p14="http://schemas.microsoft.com/office/powerpoint/2010/main" val="26894871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fontAlgn="auto">
              <a:spcAft>
                <a:spcPts val="0"/>
              </a:spcAft>
              <a:defRPr/>
            </a:pPr>
            <a:r>
              <a:rPr lang="el-GR" sz="3200" dirty="0" smtClean="0">
                <a:solidFill>
                  <a:schemeClr val="tx2">
                    <a:satMod val="130000"/>
                  </a:schemeClr>
                </a:solidFill>
              </a:rPr>
              <a:t>Βασικές Αρχές</a:t>
            </a:r>
          </a:p>
        </p:txBody>
      </p:sp>
      <p:sp>
        <p:nvSpPr>
          <p:cNvPr id="16387" name="Rectangle 3"/>
          <p:cNvSpPr>
            <a:spLocks noGrp="1" noChangeArrowheads="1"/>
          </p:cNvSpPr>
          <p:nvPr>
            <p:ph idx="1"/>
          </p:nvPr>
        </p:nvSpPr>
        <p:spPr/>
        <p:txBody>
          <a:bodyPr/>
          <a:lstStyle/>
          <a:p>
            <a:pPr>
              <a:lnSpc>
                <a:spcPct val="80000"/>
              </a:lnSpc>
              <a:buFont typeface="Wingdings" pitchFamily="2" charset="2"/>
              <a:buChar char="Ø"/>
            </a:pPr>
            <a:r>
              <a:rPr lang="el-GR" sz="2000" dirty="0" smtClean="0"/>
              <a:t>Τα παιδιά είναι διαφορετικά, οπότε έχουν διαφορετικές ανάγκες και ικανότητες, ενδιαφέροντα και τρόπο απόκτησης της γνώσης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Διαφοροποιείται/διαχωρίζεται το πρόγραμμα διδασκαλίας και όχι μόνο οι μαθητές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Αποτελεί διαδικασία τόσο οργανωτική όσο και διδακτική</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Συνδέεται με την αποδοτική διδασκαλία και δίνει έμφαση στην πρόοδο «κάθε» μαθητή</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Είναι ένα κράμα διδασκαλίας σε ομάδες, εξατομικευμένης διδασκαλίας και διδασκαλίας όλης της τάξης</a:t>
            </a:r>
          </a:p>
          <a:p>
            <a:pPr>
              <a:lnSpc>
                <a:spcPct val="80000"/>
              </a:lnSpc>
              <a:buFont typeface="Wingdings" pitchFamily="2" charset="2"/>
              <a:buNone/>
            </a:pPr>
            <a:endParaRPr lang="el-GR" sz="2000" dirty="0" smtClean="0"/>
          </a:p>
          <a:p>
            <a:pPr>
              <a:lnSpc>
                <a:spcPct val="80000"/>
              </a:lnSpc>
              <a:buFont typeface="Wingdings" pitchFamily="2" charset="2"/>
              <a:buChar char="Ø"/>
            </a:pPr>
            <a:r>
              <a:rPr lang="el-GR" sz="2000" dirty="0" smtClean="0"/>
              <a:t>Δημιουργεί ιδιαίτερη φιλοσοφία σε όλο το σχολείο</a:t>
            </a:r>
          </a:p>
        </p:txBody>
      </p:sp>
    </p:spTree>
    <p:extLst>
      <p:ext uri="{BB962C8B-B14F-4D97-AF65-F5344CB8AC3E}">
        <p14:creationId xmlns:p14="http://schemas.microsoft.com/office/powerpoint/2010/main" val="3595186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pPr fontAlgn="auto">
              <a:spcAft>
                <a:spcPts val="0"/>
              </a:spcAft>
              <a:defRPr/>
            </a:pPr>
            <a:r>
              <a:rPr lang="el-GR" sz="3200" dirty="0" smtClean="0">
                <a:solidFill>
                  <a:schemeClr val="tx2">
                    <a:satMod val="130000"/>
                  </a:schemeClr>
                </a:solidFill>
              </a:rPr>
              <a:t>Τι ΔΕΝ είναι η διαφοροποίηση</a:t>
            </a:r>
          </a:p>
        </p:txBody>
      </p:sp>
      <p:sp>
        <p:nvSpPr>
          <p:cNvPr id="17411" name="Rectangle 3"/>
          <p:cNvSpPr>
            <a:spLocks noGrp="1" noChangeArrowheads="1"/>
          </p:cNvSpPr>
          <p:nvPr>
            <p:ph idx="1"/>
          </p:nvPr>
        </p:nvSpPr>
        <p:spPr/>
        <p:txBody>
          <a:bodyPr/>
          <a:lstStyle/>
          <a:p>
            <a:pPr>
              <a:buFont typeface="Wingdings" pitchFamily="2" charset="2"/>
              <a:buChar char="Ø"/>
            </a:pPr>
            <a:r>
              <a:rPr lang="el-GR" sz="2400" dirty="0" smtClean="0"/>
              <a:t>Ο </a:t>
            </a:r>
            <a:r>
              <a:rPr lang="el-GR" sz="2400" b="1" dirty="0" smtClean="0"/>
              <a:t>αποκλειστικός </a:t>
            </a:r>
            <a:r>
              <a:rPr lang="el-GR" sz="2400" dirty="0" smtClean="0"/>
              <a:t>διαχωρισμός των μαθητών σε επίπεδα ετοιμότητας (</a:t>
            </a:r>
            <a:r>
              <a:rPr lang="en-US" sz="2400" dirty="0" smtClean="0"/>
              <a:t>streaming)</a:t>
            </a:r>
          </a:p>
          <a:p>
            <a:pPr>
              <a:buFont typeface="Wingdings" pitchFamily="2" charset="2"/>
              <a:buChar char="Ø"/>
            </a:pPr>
            <a:r>
              <a:rPr lang="el-GR" sz="2400" dirty="0" smtClean="0"/>
              <a:t>Οι «καλοί» μαθητές κάνουν πολλά και οι «κακοί» λίγα</a:t>
            </a:r>
          </a:p>
          <a:p>
            <a:pPr>
              <a:buFont typeface="Wingdings" pitchFamily="2" charset="2"/>
              <a:buChar char="Ø"/>
            </a:pPr>
            <a:r>
              <a:rPr lang="el-GR" sz="2400" dirty="0" smtClean="0"/>
              <a:t>Οι εξατομικευμένες οδηγίες και η εξατομικευμένη διδασκαλία</a:t>
            </a:r>
          </a:p>
          <a:p>
            <a:pPr>
              <a:buFont typeface="Wingdings" pitchFamily="2" charset="2"/>
              <a:buChar char="Ø"/>
            </a:pPr>
            <a:r>
              <a:rPr lang="el-GR" sz="2400" dirty="0" smtClean="0"/>
              <a:t>Μόνιμες ομοιογενείς ομάδες</a:t>
            </a:r>
          </a:p>
          <a:p>
            <a:pPr>
              <a:buFont typeface="Wingdings" pitchFamily="2" charset="2"/>
              <a:buChar char="Ø"/>
            </a:pPr>
            <a:r>
              <a:rPr lang="el-GR" sz="2400" dirty="0" smtClean="0"/>
              <a:t>Χαοτική μη δομημένη διδασκαλία </a:t>
            </a:r>
          </a:p>
        </p:txBody>
      </p:sp>
    </p:spTree>
    <p:extLst>
      <p:ext uri="{BB962C8B-B14F-4D97-AF65-F5344CB8AC3E}">
        <p14:creationId xmlns:p14="http://schemas.microsoft.com/office/powerpoint/2010/main" val="384338812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1150</Words>
  <Application>Microsoft Office PowerPoint</Application>
  <PresentationFormat>Προβολή στην οθόνη (4:3)</PresentationFormat>
  <Paragraphs>237</Paragraphs>
  <Slides>30</Slides>
  <Notes>11</Notes>
  <HiddenSlides>0</HiddenSlides>
  <MMClips>0</MMClips>
  <ScaleCrop>false</ScaleCrop>
  <HeadingPairs>
    <vt:vector size="6" baseType="variant">
      <vt:variant>
        <vt:lpstr>Θέμα</vt:lpstr>
      </vt:variant>
      <vt:variant>
        <vt:i4>1</vt:i4>
      </vt:variant>
      <vt:variant>
        <vt:lpstr>Συνδέσεις</vt:lpstr>
      </vt:variant>
      <vt:variant>
        <vt:i4>1</vt:i4>
      </vt:variant>
      <vt:variant>
        <vt:lpstr>Τίτλοι διαφανειών</vt:lpstr>
      </vt:variant>
      <vt:variant>
        <vt:i4>30</vt:i4>
      </vt:variant>
    </vt:vector>
  </HeadingPairs>
  <TitlesOfParts>
    <vt:vector size="32" baseType="lpstr">
      <vt:lpstr>Θέμα του Office</vt:lpstr>
      <vt:lpstr>D:\Βασίλης Έγγραφα\Μάθημα-Παιδαγωγική της ένταξης\Δυσκολίες Μάθησης\Οργάνωση τάξης.doc!OLE_LINK2</vt:lpstr>
      <vt:lpstr>Διαφοροποιημένη διδασκαλία </vt:lpstr>
      <vt:lpstr>Διαφοροποίηση στην τάξη</vt:lpstr>
      <vt:lpstr>Οι μαθητές  ενδέχεται να διαφέρουν σε: </vt:lpstr>
      <vt:lpstr>Ορισμός  1</vt:lpstr>
      <vt:lpstr>Ορισμός 2</vt:lpstr>
      <vt:lpstr>Γιατί διαφοροποίηση; </vt:lpstr>
      <vt:lpstr>Γιατί διαφοροποίηση;</vt:lpstr>
      <vt:lpstr>Βασικές Αρχές</vt:lpstr>
      <vt:lpstr>Τι ΔΕΝ είναι η διαφοροποίηση</vt:lpstr>
      <vt:lpstr>Κριτήρια διαφοροποίησης</vt:lpstr>
      <vt:lpstr>Διαφοροποίηση Αναλυτικού Προγράμματος</vt:lpstr>
      <vt:lpstr>Διαφοροποίηση με βάση το μαθητή</vt:lpstr>
      <vt:lpstr>Μαθησιακό περιβάλλον </vt:lpstr>
      <vt:lpstr>Βασικά Χαρακτηριστικά</vt:lpstr>
      <vt:lpstr>Η οργάνωση της τάξης αφορά:</vt:lpstr>
      <vt:lpstr>Οργάνωση τάξης</vt:lpstr>
      <vt:lpstr>Διαφοροποίηση με βάση το μαθητή</vt:lpstr>
      <vt:lpstr>Διαφοροποίηση  αποτελέσματος</vt:lpstr>
      <vt:lpstr>Διαφοροποίηση αποτελέσματος </vt:lpstr>
      <vt:lpstr>Διαφοροποίηση αποτελέσματος </vt:lpstr>
      <vt:lpstr>Διαφοροποίηση  διαδικασίας</vt:lpstr>
      <vt:lpstr>Διαφοροποίηση διαδικασίας </vt:lpstr>
      <vt:lpstr>Διαφοροποίηση διαδικασίας </vt:lpstr>
      <vt:lpstr>ΔΙΑΦΟΡΟΠΟΙΗΣΗ ΠΕΡΙΕΧΟΜΕΝΟΥ </vt:lpstr>
      <vt:lpstr> </vt:lpstr>
      <vt:lpstr>Διδασκαλία ανάγνωσης( με βάση το μαθητή) </vt:lpstr>
      <vt:lpstr>Δραστηριότητες διαβαθμισμένης δυσκολίας με βάση το περιεχόμενο</vt:lpstr>
      <vt:lpstr>Πώς να αρχίσω;</vt:lpstr>
      <vt:lpstr>Διαφοροποίηση </vt:lpstr>
      <vt:lpstr>Διαφοροποίηση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Διαφοροποιημένη διδασκαλία</dc:title>
  <dc:creator>ΕΛΕΝΗ</dc:creator>
  <cp:lastModifiedBy>ΕΛΕΝΗ</cp:lastModifiedBy>
  <cp:revision>6</cp:revision>
  <dcterms:created xsi:type="dcterms:W3CDTF">2020-05-05T09:59:33Z</dcterms:created>
  <dcterms:modified xsi:type="dcterms:W3CDTF">2021-04-25T07:08:41Z</dcterms:modified>
</cp:coreProperties>
</file>