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9"/>
  </p:notesMasterIdLst>
  <p:handoutMasterIdLst>
    <p:handoutMasterId r:id="rId30"/>
  </p:handoutMasterIdLst>
  <p:sldIdLst>
    <p:sldId id="256" r:id="rId2"/>
    <p:sldId id="274" r:id="rId3"/>
    <p:sldId id="290" r:id="rId4"/>
    <p:sldId id="258" r:id="rId5"/>
    <p:sldId id="259" r:id="rId6"/>
    <p:sldId id="297" r:id="rId7"/>
    <p:sldId id="289" r:id="rId8"/>
    <p:sldId id="257" r:id="rId9"/>
    <p:sldId id="260" r:id="rId10"/>
    <p:sldId id="269" r:id="rId11"/>
    <p:sldId id="291" r:id="rId12"/>
    <p:sldId id="292" r:id="rId13"/>
    <p:sldId id="295" r:id="rId14"/>
    <p:sldId id="261" r:id="rId15"/>
    <p:sldId id="275" r:id="rId16"/>
    <p:sldId id="272" r:id="rId17"/>
    <p:sldId id="276" r:id="rId18"/>
    <p:sldId id="298" r:id="rId19"/>
    <p:sldId id="299" r:id="rId20"/>
    <p:sldId id="300" r:id="rId21"/>
    <p:sldId id="301" r:id="rId22"/>
    <p:sldId id="302" r:id="rId23"/>
    <p:sldId id="303" r:id="rId24"/>
    <p:sldId id="304" r:id="rId25"/>
    <p:sldId id="305" r:id="rId26"/>
    <p:sldId id="293" r:id="rId27"/>
    <p:sldId id="294" r:id="rId28"/>
  </p:sldIdLst>
  <p:sldSz cx="9144000" cy="6858000" type="screen4x3"/>
  <p:notesSz cx="6815138" cy="9942513"/>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24" autoAdjust="0"/>
  </p:normalViewPr>
  <p:slideViewPr>
    <p:cSldViewPr>
      <p:cViewPr>
        <p:scale>
          <a:sx n="84" d="100"/>
          <a:sy n="84" d="100"/>
        </p:scale>
        <p:origin x="-966" y="240"/>
      </p:cViewPr>
      <p:guideLst>
        <p:guide orient="horz" pos="2160"/>
        <p:guide pos="2880"/>
      </p:guideLst>
    </p:cSldViewPr>
  </p:slideViewPr>
  <p:outlineViewPr>
    <p:cViewPr>
      <p:scale>
        <a:sx n="33" d="100"/>
        <a:sy n="33" d="100"/>
      </p:scale>
      <p:origin x="0" y="124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43C477-BB20-4838-9867-B0933AE8543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1E7A27A0-F3BA-49E1-9D0C-40CA3BB9FD94}">
      <dgm:prSet phldrT="[Κείμενο]" custT="1"/>
      <dgm:spPr/>
      <dgm:t>
        <a:bodyPr/>
        <a:lstStyle/>
        <a:p>
          <a:r>
            <a:rPr lang="el-GR" sz="2400" dirty="0" smtClean="0"/>
            <a:t>Διαφοροποίηση περιεχομένου</a:t>
          </a:r>
          <a:endParaRPr lang="el-GR" sz="2400" dirty="0"/>
        </a:p>
      </dgm:t>
    </dgm:pt>
    <dgm:pt modelId="{15FF1784-34A7-4B7F-9A3A-108B778E53AA}" type="parTrans" cxnId="{8DA820E7-4E36-4F0E-B626-A50A43F7AF37}">
      <dgm:prSet/>
      <dgm:spPr/>
      <dgm:t>
        <a:bodyPr/>
        <a:lstStyle/>
        <a:p>
          <a:endParaRPr lang="el-GR"/>
        </a:p>
      </dgm:t>
    </dgm:pt>
    <dgm:pt modelId="{BE91FADE-A59F-49AA-BA21-6630FA6EBC53}" type="sibTrans" cxnId="{8DA820E7-4E36-4F0E-B626-A50A43F7AF37}">
      <dgm:prSet/>
      <dgm:spPr/>
      <dgm:t>
        <a:bodyPr/>
        <a:lstStyle/>
        <a:p>
          <a:endParaRPr lang="el-GR"/>
        </a:p>
      </dgm:t>
    </dgm:pt>
    <dgm:pt modelId="{9A17DD2B-9C5D-428D-A172-4B8510D5B01C}">
      <dgm:prSet phldrT="[Κείμενο]" custT="1"/>
      <dgm:spPr/>
      <dgm:t>
        <a:bodyPr/>
        <a:lstStyle/>
        <a:p>
          <a:r>
            <a:rPr lang="el-GR" sz="2000" dirty="0" smtClean="0"/>
            <a:t>Γνώσεις, δεξιότητες</a:t>
          </a:r>
          <a:r>
            <a:rPr lang="en-US" sz="2000" dirty="0" smtClean="0"/>
            <a:t>, </a:t>
          </a:r>
          <a:r>
            <a:rPr lang="el-GR" sz="2000" dirty="0" smtClean="0"/>
            <a:t>στάσεις</a:t>
          </a:r>
          <a:endParaRPr lang="el-GR" sz="2000" dirty="0"/>
        </a:p>
      </dgm:t>
    </dgm:pt>
    <dgm:pt modelId="{F73F43C1-358F-4277-A7F4-8ABD1D21F716}" type="parTrans" cxnId="{F04B632C-C27F-428D-A423-F5EFAB7A9586}">
      <dgm:prSet/>
      <dgm:spPr/>
      <dgm:t>
        <a:bodyPr/>
        <a:lstStyle/>
        <a:p>
          <a:endParaRPr lang="el-GR"/>
        </a:p>
      </dgm:t>
    </dgm:pt>
    <dgm:pt modelId="{1A38CB05-9220-4AC8-BFFF-766A3EF13E66}" type="sibTrans" cxnId="{F04B632C-C27F-428D-A423-F5EFAB7A9586}">
      <dgm:prSet/>
      <dgm:spPr/>
      <dgm:t>
        <a:bodyPr/>
        <a:lstStyle/>
        <a:p>
          <a:endParaRPr lang="el-GR"/>
        </a:p>
      </dgm:t>
    </dgm:pt>
    <dgm:pt modelId="{FA9FAB68-1E88-4AE2-ACB3-1B92BFF70B80}">
      <dgm:prSet phldrT="[Κείμενο]" custT="1"/>
      <dgm:spPr/>
      <dgm:t>
        <a:bodyPr/>
        <a:lstStyle/>
        <a:p>
          <a:r>
            <a:rPr lang="el-GR" sz="2000" dirty="0" smtClean="0"/>
            <a:t>Τι θα μάθουν οι μαθητές</a:t>
          </a:r>
          <a:endParaRPr lang="el-GR" sz="2000" dirty="0"/>
        </a:p>
      </dgm:t>
    </dgm:pt>
    <dgm:pt modelId="{EB85CBC9-CBA1-4561-A01A-2AC25072CB8D}" type="parTrans" cxnId="{31B0EFA0-E399-44C2-8267-AFE5A34E8B0D}">
      <dgm:prSet/>
      <dgm:spPr/>
      <dgm:t>
        <a:bodyPr/>
        <a:lstStyle/>
        <a:p>
          <a:endParaRPr lang="el-GR"/>
        </a:p>
      </dgm:t>
    </dgm:pt>
    <dgm:pt modelId="{2E954367-262A-4ACA-8354-986F43563BD9}" type="sibTrans" cxnId="{31B0EFA0-E399-44C2-8267-AFE5A34E8B0D}">
      <dgm:prSet/>
      <dgm:spPr/>
      <dgm:t>
        <a:bodyPr/>
        <a:lstStyle/>
        <a:p>
          <a:endParaRPr lang="el-GR"/>
        </a:p>
      </dgm:t>
    </dgm:pt>
    <dgm:pt modelId="{86B50008-921A-44A0-988F-FDA2EBD6005D}">
      <dgm:prSet phldrT="[Κείμενο]" custT="1"/>
      <dgm:spPr/>
      <dgm:t>
        <a:bodyPr/>
        <a:lstStyle/>
        <a:p>
          <a:r>
            <a:rPr lang="el-GR" sz="2400" dirty="0" smtClean="0"/>
            <a:t>Διαφοροποίηση διαδικασίας</a:t>
          </a:r>
          <a:endParaRPr lang="el-GR" sz="2400" dirty="0"/>
        </a:p>
      </dgm:t>
    </dgm:pt>
    <dgm:pt modelId="{E7D307F2-19C4-422C-8C60-9E3EC1887EAD}" type="parTrans" cxnId="{550F7A65-64AE-4F09-B5FB-5F021C0D9DC7}">
      <dgm:prSet/>
      <dgm:spPr/>
      <dgm:t>
        <a:bodyPr/>
        <a:lstStyle/>
        <a:p>
          <a:endParaRPr lang="el-GR"/>
        </a:p>
      </dgm:t>
    </dgm:pt>
    <dgm:pt modelId="{B8E6BD57-AA2A-4EAB-A1C5-626C75097461}" type="sibTrans" cxnId="{550F7A65-64AE-4F09-B5FB-5F021C0D9DC7}">
      <dgm:prSet/>
      <dgm:spPr/>
      <dgm:t>
        <a:bodyPr/>
        <a:lstStyle/>
        <a:p>
          <a:endParaRPr lang="el-GR"/>
        </a:p>
      </dgm:t>
    </dgm:pt>
    <dgm:pt modelId="{4AA8AA3F-638F-405E-A749-9552A7004F38}">
      <dgm:prSet phldrT="[Κείμενο]" custT="1"/>
      <dgm:spPr/>
      <dgm:t>
        <a:bodyPr/>
        <a:lstStyle/>
        <a:p>
          <a:r>
            <a:rPr lang="el-GR" sz="2000" dirty="0" smtClean="0"/>
            <a:t>Τρόπο απόκτησης γνώσης</a:t>
          </a:r>
          <a:endParaRPr lang="el-GR" sz="2000" dirty="0"/>
        </a:p>
      </dgm:t>
    </dgm:pt>
    <dgm:pt modelId="{18A30874-7A7C-4AF1-920C-18866458439C}" type="parTrans" cxnId="{042AE76D-EAFA-406B-A37F-5B52A539AD3F}">
      <dgm:prSet/>
      <dgm:spPr/>
      <dgm:t>
        <a:bodyPr/>
        <a:lstStyle/>
        <a:p>
          <a:endParaRPr lang="el-GR"/>
        </a:p>
      </dgm:t>
    </dgm:pt>
    <dgm:pt modelId="{D0EC1FA9-C637-46DC-A76B-F30AE67888E6}" type="sibTrans" cxnId="{042AE76D-EAFA-406B-A37F-5B52A539AD3F}">
      <dgm:prSet/>
      <dgm:spPr/>
      <dgm:t>
        <a:bodyPr/>
        <a:lstStyle/>
        <a:p>
          <a:endParaRPr lang="el-GR"/>
        </a:p>
      </dgm:t>
    </dgm:pt>
    <dgm:pt modelId="{2FF2F430-0A79-49E6-9BF3-F18D4F46F4C5}">
      <dgm:prSet phldrT="[Κείμενο]" custT="1"/>
      <dgm:spPr/>
      <dgm:t>
        <a:bodyPr/>
        <a:lstStyle/>
        <a:p>
          <a:r>
            <a:rPr lang="el-GR" sz="2000" dirty="0" smtClean="0"/>
            <a:t>Δραστηριότητες, διδακτικά μέσα</a:t>
          </a:r>
          <a:endParaRPr lang="el-GR" sz="2000" dirty="0"/>
        </a:p>
      </dgm:t>
    </dgm:pt>
    <dgm:pt modelId="{BF8A9AE3-6354-461B-8730-199DBBA214B7}" type="parTrans" cxnId="{77E4E53D-D85A-46CB-A8F1-B5CECB4033C0}">
      <dgm:prSet/>
      <dgm:spPr/>
      <dgm:t>
        <a:bodyPr/>
        <a:lstStyle/>
        <a:p>
          <a:endParaRPr lang="el-GR"/>
        </a:p>
      </dgm:t>
    </dgm:pt>
    <dgm:pt modelId="{9DA34453-6772-4AC1-B037-4E9F6C2ED700}" type="sibTrans" cxnId="{77E4E53D-D85A-46CB-A8F1-B5CECB4033C0}">
      <dgm:prSet/>
      <dgm:spPr/>
      <dgm:t>
        <a:bodyPr/>
        <a:lstStyle/>
        <a:p>
          <a:endParaRPr lang="el-GR"/>
        </a:p>
      </dgm:t>
    </dgm:pt>
    <dgm:pt modelId="{4741512C-2977-48BC-8133-2D0468E8480C}">
      <dgm:prSet phldrT="[Κείμενο]" custT="1"/>
      <dgm:spPr/>
      <dgm:t>
        <a:bodyPr/>
        <a:lstStyle/>
        <a:p>
          <a:r>
            <a:rPr lang="el-GR" sz="2400" dirty="0" smtClean="0"/>
            <a:t>Διαφοροποίηση</a:t>
          </a:r>
        </a:p>
        <a:p>
          <a:r>
            <a:rPr lang="el-GR" sz="2400" dirty="0" smtClean="0"/>
            <a:t>αποτελέσματος</a:t>
          </a:r>
          <a:endParaRPr lang="el-GR" sz="2400" dirty="0"/>
        </a:p>
      </dgm:t>
    </dgm:pt>
    <dgm:pt modelId="{5435F093-CB5A-4EF6-A95F-5891AAC5BF9F}" type="parTrans" cxnId="{DDE76A78-344D-43D8-90C7-C70D4C8CDBC7}">
      <dgm:prSet/>
      <dgm:spPr/>
      <dgm:t>
        <a:bodyPr/>
        <a:lstStyle/>
        <a:p>
          <a:endParaRPr lang="el-GR"/>
        </a:p>
      </dgm:t>
    </dgm:pt>
    <dgm:pt modelId="{D384DA4F-7E8A-4E48-9ACC-6B273A3664EB}" type="sibTrans" cxnId="{DDE76A78-344D-43D8-90C7-C70D4C8CDBC7}">
      <dgm:prSet/>
      <dgm:spPr/>
      <dgm:t>
        <a:bodyPr/>
        <a:lstStyle/>
        <a:p>
          <a:endParaRPr lang="el-GR"/>
        </a:p>
      </dgm:t>
    </dgm:pt>
    <dgm:pt modelId="{C8F103AB-42D2-464B-B2A3-01C5E033CB44}">
      <dgm:prSet phldrT="[Κείμενο]" custT="1"/>
      <dgm:spPr/>
      <dgm:t>
        <a:bodyPr/>
        <a:lstStyle/>
        <a:p>
          <a:r>
            <a:rPr lang="el-GR" sz="2000" dirty="0" smtClean="0"/>
            <a:t>Απόκτηση γνώσεων και δεξιοτήτων</a:t>
          </a:r>
          <a:endParaRPr lang="el-GR" sz="2000" dirty="0"/>
        </a:p>
      </dgm:t>
    </dgm:pt>
    <dgm:pt modelId="{4BC99E42-E819-4FD0-896D-9E6CC21839DB}" type="parTrans" cxnId="{DE84174E-D0B3-4A8B-83DF-C9DA65904386}">
      <dgm:prSet/>
      <dgm:spPr/>
      <dgm:t>
        <a:bodyPr/>
        <a:lstStyle/>
        <a:p>
          <a:endParaRPr lang="el-GR"/>
        </a:p>
      </dgm:t>
    </dgm:pt>
    <dgm:pt modelId="{2C4EAAC0-3B9E-44F2-8EA8-F4B2D0D739B1}" type="sibTrans" cxnId="{DE84174E-D0B3-4A8B-83DF-C9DA65904386}">
      <dgm:prSet/>
      <dgm:spPr/>
      <dgm:t>
        <a:bodyPr/>
        <a:lstStyle/>
        <a:p>
          <a:endParaRPr lang="el-GR"/>
        </a:p>
      </dgm:t>
    </dgm:pt>
    <dgm:pt modelId="{BA46BA12-2EC4-46F1-B380-A614C9760622}">
      <dgm:prSet phldrT="[Κείμενο]" custT="1"/>
      <dgm:spPr/>
      <dgm:t>
        <a:bodyPr/>
        <a:lstStyle/>
        <a:p>
          <a:r>
            <a:rPr lang="el-GR" sz="2000" dirty="0" smtClean="0"/>
            <a:t>Τι έμαθε τελικά ο μαθητής</a:t>
          </a:r>
          <a:endParaRPr lang="el-GR" sz="2000" dirty="0"/>
        </a:p>
      </dgm:t>
    </dgm:pt>
    <dgm:pt modelId="{6176E133-B5E2-4796-B537-7538B9881C0D}" type="parTrans" cxnId="{789A0680-3259-4900-8BBF-37FCED6AE6F9}">
      <dgm:prSet/>
      <dgm:spPr/>
      <dgm:t>
        <a:bodyPr/>
        <a:lstStyle/>
        <a:p>
          <a:endParaRPr lang="el-GR"/>
        </a:p>
      </dgm:t>
    </dgm:pt>
    <dgm:pt modelId="{E3974362-D5A0-45AE-B34D-13C11FABB61E}" type="sibTrans" cxnId="{789A0680-3259-4900-8BBF-37FCED6AE6F9}">
      <dgm:prSet/>
      <dgm:spPr/>
      <dgm:t>
        <a:bodyPr/>
        <a:lstStyle/>
        <a:p>
          <a:endParaRPr lang="el-GR"/>
        </a:p>
      </dgm:t>
    </dgm:pt>
    <dgm:pt modelId="{E47BF5F7-AD8F-47DB-877A-192AB14FFFA2}">
      <dgm:prSet phldrT="[Κείμενο]" custT="1"/>
      <dgm:spPr/>
      <dgm:t>
        <a:bodyPr/>
        <a:lstStyle/>
        <a:p>
          <a:r>
            <a:rPr lang="el-GR" sz="2000" dirty="0" smtClean="0"/>
            <a:t>Ο μαθητής δείχνει αυτό που έμαθε με διαφορετικό τρόπο</a:t>
          </a:r>
          <a:endParaRPr lang="el-GR" sz="2000" dirty="0"/>
        </a:p>
      </dgm:t>
    </dgm:pt>
    <dgm:pt modelId="{6091F081-CE81-4B78-B3C7-4C4586C45004}" type="parTrans" cxnId="{0327CFF6-0D31-4C53-BA16-604871B46150}">
      <dgm:prSet/>
      <dgm:spPr/>
    </dgm:pt>
    <dgm:pt modelId="{86D06E4A-6198-4534-B949-915FCBACCC55}" type="sibTrans" cxnId="{0327CFF6-0D31-4C53-BA16-604871B46150}">
      <dgm:prSet/>
      <dgm:spPr/>
    </dgm:pt>
    <dgm:pt modelId="{E757AEE0-6656-419A-854A-B033C30297B8}" type="pres">
      <dgm:prSet presAssocID="{9643C477-BB20-4838-9867-B0933AE85431}" presName="Name0" presStyleCnt="0">
        <dgm:presLayoutVars>
          <dgm:dir/>
          <dgm:animLvl val="lvl"/>
          <dgm:resizeHandles val="exact"/>
        </dgm:presLayoutVars>
      </dgm:prSet>
      <dgm:spPr/>
      <dgm:t>
        <a:bodyPr/>
        <a:lstStyle/>
        <a:p>
          <a:endParaRPr lang="el-GR"/>
        </a:p>
      </dgm:t>
    </dgm:pt>
    <dgm:pt modelId="{B56A8461-0586-4808-8E6A-1FA070CF2DE9}" type="pres">
      <dgm:prSet presAssocID="{1E7A27A0-F3BA-49E1-9D0C-40CA3BB9FD94}" presName="linNode" presStyleCnt="0"/>
      <dgm:spPr/>
    </dgm:pt>
    <dgm:pt modelId="{34EB745D-59E5-4680-8678-337C6FADF98D}" type="pres">
      <dgm:prSet presAssocID="{1E7A27A0-F3BA-49E1-9D0C-40CA3BB9FD94}" presName="parentText" presStyleLbl="node1" presStyleIdx="0" presStyleCnt="3">
        <dgm:presLayoutVars>
          <dgm:chMax val="1"/>
          <dgm:bulletEnabled val="1"/>
        </dgm:presLayoutVars>
      </dgm:prSet>
      <dgm:spPr/>
      <dgm:t>
        <a:bodyPr/>
        <a:lstStyle/>
        <a:p>
          <a:endParaRPr lang="el-GR"/>
        </a:p>
      </dgm:t>
    </dgm:pt>
    <dgm:pt modelId="{3C24C8BA-1528-4168-8AB0-FE51A80CC1BF}" type="pres">
      <dgm:prSet presAssocID="{1E7A27A0-F3BA-49E1-9D0C-40CA3BB9FD94}" presName="descendantText" presStyleLbl="alignAccFollowNode1" presStyleIdx="0" presStyleCnt="3">
        <dgm:presLayoutVars>
          <dgm:bulletEnabled val="1"/>
        </dgm:presLayoutVars>
      </dgm:prSet>
      <dgm:spPr/>
      <dgm:t>
        <a:bodyPr/>
        <a:lstStyle/>
        <a:p>
          <a:endParaRPr lang="el-GR"/>
        </a:p>
      </dgm:t>
    </dgm:pt>
    <dgm:pt modelId="{73956143-848D-4483-ADE5-9AAB80970077}" type="pres">
      <dgm:prSet presAssocID="{BE91FADE-A59F-49AA-BA21-6630FA6EBC53}" presName="sp" presStyleCnt="0"/>
      <dgm:spPr/>
    </dgm:pt>
    <dgm:pt modelId="{016DEA82-B45A-4998-8272-E77D640C8EA2}" type="pres">
      <dgm:prSet presAssocID="{86B50008-921A-44A0-988F-FDA2EBD6005D}" presName="linNode" presStyleCnt="0"/>
      <dgm:spPr/>
    </dgm:pt>
    <dgm:pt modelId="{8ADDC415-9CE7-43FC-9B78-592A5B0ABDE4}" type="pres">
      <dgm:prSet presAssocID="{86B50008-921A-44A0-988F-FDA2EBD6005D}" presName="parentText" presStyleLbl="node1" presStyleIdx="1" presStyleCnt="3">
        <dgm:presLayoutVars>
          <dgm:chMax val="1"/>
          <dgm:bulletEnabled val="1"/>
        </dgm:presLayoutVars>
      </dgm:prSet>
      <dgm:spPr/>
      <dgm:t>
        <a:bodyPr/>
        <a:lstStyle/>
        <a:p>
          <a:endParaRPr lang="el-GR"/>
        </a:p>
      </dgm:t>
    </dgm:pt>
    <dgm:pt modelId="{4033A011-8199-47AE-B529-6FE6F87356A4}" type="pres">
      <dgm:prSet presAssocID="{86B50008-921A-44A0-988F-FDA2EBD6005D}" presName="descendantText" presStyleLbl="alignAccFollowNode1" presStyleIdx="1" presStyleCnt="3">
        <dgm:presLayoutVars>
          <dgm:bulletEnabled val="1"/>
        </dgm:presLayoutVars>
      </dgm:prSet>
      <dgm:spPr/>
      <dgm:t>
        <a:bodyPr/>
        <a:lstStyle/>
        <a:p>
          <a:endParaRPr lang="el-GR"/>
        </a:p>
      </dgm:t>
    </dgm:pt>
    <dgm:pt modelId="{3185C639-3A1F-4692-A645-1AE915180FDB}" type="pres">
      <dgm:prSet presAssocID="{B8E6BD57-AA2A-4EAB-A1C5-626C75097461}" presName="sp" presStyleCnt="0"/>
      <dgm:spPr/>
    </dgm:pt>
    <dgm:pt modelId="{827AB5B1-D8E6-4C8B-B418-B7E72D91CA21}" type="pres">
      <dgm:prSet presAssocID="{4741512C-2977-48BC-8133-2D0468E8480C}" presName="linNode" presStyleCnt="0"/>
      <dgm:spPr/>
    </dgm:pt>
    <dgm:pt modelId="{3882BF42-B0E4-4992-85AE-CC49B62AA923}" type="pres">
      <dgm:prSet presAssocID="{4741512C-2977-48BC-8133-2D0468E8480C}" presName="parentText" presStyleLbl="node1" presStyleIdx="2" presStyleCnt="3">
        <dgm:presLayoutVars>
          <dgm:chMax val="1"/>
          <dgm:bulletEnabled val="1"/>
        </dgm:presLayoutVars>
      </dgm:prSet>
      <dgm:spPr/>
      <dgm:t>
        <a:bodyPr/>
        <a:lstStyle/>
        <a:p>
          <a:endParaRPr lang="el-GR"/>
        </a:p>
      </dgm:t>
    </dgm:pt>
    <dgm:pt modelId="{86AC96E1-0CC8-4604-A882-6A14976BDCF3}" type="pres">
      <dgm:prSet presAssocID="{4741512C-2977-48BC-8133-2D0468E8480C}" presName="descendantText" presStyleLbl="alignAccFollowNode1" presStyleIdx="2" presStyleCnt="3">
        <dgm:presLayoutVars>
          <dgm:bulletEnabled val="1"/>
        </dgm:presLayoutVars>
      </dgm:prSet>
      <dgm:spPr/>
      <dgm:t>
        <a:bodyPr/>
        <a:lstStyle/>
        <a:p>
          <a:endParaRPr lang="el-GR"/>
        </a:p>
      </dgm:t>
    </dgm:pt>
  </dgm:ptLst>
  <dgm:cxnLst>
    <dgm:cxn modelId="{66B31E4A-DB91-40FB-B63A-122E1499EAA3}" type="presOf" srcId="{9A17DD2B-9C5D-428D-A172-4B8510D5B01C}" destId="{3C24C8BA-1528-4168-8AB0-FE51A80CC1BF}" srcOrd="0" destOrd="0" presId="urn:microsoft.com/office/officeart/2005/8/layout/vList5"/>
    <dgm:cxn modelId="{309423CE-9831-4DE4-886F-9E13C0396DC7}" type="presOf" srcId="{C8F103AB-42D2-464B-B2A3-01C5E033CB44}" destId="{86AC96E1-0CC8-4604-A882-6A14976BDCF3}" srcOrd="0" destOrd="0" presId="urn:microsoft.com/office/officeart/2005/8/layout/vList5"/>
    <dgm:cxn modelId="{04BBEC66-14B4-4506-A42D-096265F25226}" type="presOf" srcId="{1E7A27A0-F3BA-49E1-9D0C-40CA3BB9FD94}" destId="{34EB745D-59E5-4680-8678-337C6FADF98D}" srcOrd="0" destOrd="0" presId="urn:microsoft.com/office/officeart/2005/8/layout/vList5"/>
    <dgm:cxn modelId="{30393838-A572-4AE6-A826-2E00CB9631AC}" type="presOf" srcId="{4741512C-2977-48BC-8133-2D0468E8480C}" destId="{3882BF42-B0E4-4992-85AE-CC49B62AA923}" srcOrd="0" destOrd="0" presId="urn:microsoft.com/office/officeart/2005/8/layout/vList5"/>
    <dgm:cxn modelId="{DCF665A6-0300-42CD-8951-895384DFD63F}" type="presOf" srcId="{FA9FAB68-1E88-4AE2-ACB3-1B92BFF70B80}" destId="{3C24C8BA-1528-4168-8AB0-FE51A80CC1BF}" srcOrd="0" destOrd="1" presId="urn:microsoft.com/office/officeart/2005/8/layout/vList5"/>
    <dgm:cxn modelId="{D9162F46-549D-4F7D-BBDD-77DBE7387C80}" type="presOf" srcId="{2FF2F430-0A79-49E6-9BF3-F18D4F46F4C5}" destId="{4033A011-8199-47AE-B529-6FE6F87356A4}" srcOrd="0" destOrd="1" presId="urn:microsoft.com/office/officeart/2005/8/layout/vList5"/>
    <dgm:cxn modelId="{227A8893-182B-4202-8D73-C6CB1FCCE5AB}" type="presOf" srcId="{4AA8AA3F-638F-405E-A749-9552A7004F38}" destId="{4033A011-8199-47AE-B529-6FE6F87356A4}" srcOrd="0" destOrd="0" presId="urn:microsoft.com/office/officeart/2005/8/layout/vList5"/>
    <dgm:cxn modelId="{0327CFF6-0D31-4C53-BA16-604871B46150}" srcId="{4741512C-2977-48BC-8133-2D0468E8480C}" destId="{E47BF5F7-AD8F-47DB-877A-192AB14FFFA2}" srcOrd="2" destOrd="0" parTransId="{6091F081-CE81-4B78-B3C7-4C4586C45004}" sibTransId="{86D06E4A-6198-4534-B949-915FCBACCC55}"/>
    <dgm:cxn modelId="{5C0A9462-FE40-41A7-8940-88ACB56A88A3}" type="presOf" srcId="{BA46BA12-2EC4-46F1-B380-A614C9760622}" destId="{86AC96E1-0CC8-4604-A882-6A14976BDCF3}" srcOrd="0" destOrd="1" presId="urn:microsoft.com/office/officeart/2005/8/layout/vList5"/>
    <dgm:cxn modelId="{DDE76A78-344D-43D8-90C7-C70D4C8CDBC7}" srcId="{9643C477-BB20-4838-9867-B0933AE85431}" destId="{4741512C-2977-48BC-8133-2D0468E8480C}" srcOrd="2" destOrd="0" parTransId="{5435F093-CB5A-4EF6-A95F-5891AAC5BF9F}" sibTransId="{D384DA4F-7E8A-4E48-9ACC-6B273A3664EB}"/>
    <dgm:cxn modelId="{550F7A65-64AE-4F09-B5FB-5F021C0D9DC7}" srcId="{9643C477-BB20-4838-9867-B0933AE85431}" destId="{86B50008-921A-44A0-988F-FDA2EBD6005D}" srcOrd="1" destOrd="0" parTransId="{E7D307F2-19C4-422C-8C60-9E3EC1887EAD}" sibTransId="{B8E6BD57-AA2A-4EAB-A1C5-626C75097461}"/>
    <dgm:cxn modelId="{8DA820E7-4E36-4F0E-B626-A50A43F7AF37}" srcId="{9643C477-BB20-4838-9867-B0933AE85431}" destId="{1E7A27A0-F3BA-49E1-9D0C-40CA3BB9FD94}" srcOrd="0" destOrd="0" parTransId="{15FF1784-34A7-4B7F-9A3A-108B778E53AA}" sibTransId="{BE91FADE-A59F-49AA-BA21-6630FA6EBC53}"/>
    <dgm:cxn modelId="{430DD7C9-4A15-4578-896D-550BEA2E772D}" type="presOf" srcId="{9643C477-BB20-4838-9867-B0933AE85431}" destId="{E757AEE0-6656-419A-854A-B033C30297B8}" srcOrd="0" destOrd="0" presId="urn:microsoft.com/office/officeart/2005/8/layout/vList5"/>
    <dgm:cxn modelId="{FE58CC84-BFD6-4B24-A983-A797DF391A34}" type="presOf" srcId="{E47BF5F7-AD8F-47DB-877A-192AB14FFFA2}" destId="{86AC96E1-0CC8-4604-A882-6A14976BDCF3}" srcOrd="0" destOrd="2" presId="urn:microsoft.com/office/officeart/2005/8/layout/vList5"/>
    <dgm:cxn modelId="{789A0680-3259-4900-8BBF-37FCED6AE6F9}" srcId="{4741512C-2977-48BC-8133-2D0468E8480C}" destId="{BA46BA12-2EC4-46F1-B380-A614C9760622}" srcOrd="1" destOrd="0" parTransId="{6176E133-B5E2-4796-B537-7538B9881C0D}" sibTransId="{E3974362-D5A0-45AE-B34D-13C11FABB61E}"/>
    <dgm:cxn modelId="{DE84174E-D0B3-4A8B-83DF-C9DA65904386}" srcId="{4741512C-2977-48BC-8133-2D0468E8480C}" destId="{C8F103AB-42D2-464B-B2A3-01C5E033CB44}" srcOrd="0" destOrd="0" parTransId="{4BC99E42-E819-4FD0-896D-9E6CC21839DB}" sibTransId="{2C4EAAC0-3B9E-44F2-8EA8-F4B2D0D739B1}"/>
    <dgm:cxn modelId="{F04B632C-C27F-428D-A423-F5EFAB7A9586}" srcId="{1E7A27A0-F3BA-49E1-9D0C-40CA3BB9FD94}" destId="{9A17DD2B-9C5D-428D-A172-4B8510D5B01C}" srcOrd="0" destOrd="0" parTransId="{F73F43C1-358F-4277-A7F4-8ABD1D21F716}" sibTransId="{1A38CB05-9220-4AC8-BFFF-766A3EF13E66}"/>
    <dgm:cxn modelId="{77E4E53D-D85A-46CB-A8F1-B5CECB4033C0}" srcId="{86B50008-921A-44A0-988F-FDA2EBD6005D}" destId="{2FF2F430-0A79-49E6-9BF3-F18D4F46F4C5}" srcOrd="1" destOrd="0" parTransId="{BF8A9AE3-6354-461B-8730-199DBBA214B7}" sibTransId="{9DA34453-6772-4AC1-B037-4E9F6C2ED700}"/>
    <dgm:cxn modelId="{31B0EFA0-E399-44C2-8267-AFE5A34E8B0D}" srcId="{1E7A27A0-F3BA-49E1-9D0C-40CA3BB9FD94}" destId="{FA9FAB68-1E88-4AE2-ACB3-1B92BFF70B80}" srcOrd="1" destOrd="0" parTransId="{EB85CBC9-CBA1-4561-A01A-2AC25072CB8D}" sibTransId="{2E954367-262A-4ACA-8354-986F43563BD9}"/>
    <dgm:cxn modelId="{44324DC0-0D33-408B-B6E4-6302A92633DE}" type="presOf" srcId="{86B50008-921A-44A0-988F-FDA2EBD6005D}" destId="{8ADDC415-9CE7-43FC-9B78-592A5B0ABDE4}" srcOrd="0" destOrd="0" presId="urn:microsoft.com/office/officeart/2005/8/layout/vList5"/>
    <dgm:cxn modelId="{042AE76D-EAFA-406B-A37F-5B52A539AD3F}" srcId="{86B50008-921A-44A0-988F-FDA2EBD6005D}" destId="{4AA8AA3F-638F-405E-A749-9552A7004F38}" srcOrd="0" destOrd="0" parTransId="{18A30874-7A7C-4AF1-920C-18866458439C}" sibTransId="{D0EC1FA9-C637-46DC-A76B-F30AE67888E6}"/>
    <dgm:cxn modelId="{0457CF01-D7F5-412C-9C03-8F41343381C8}" type="presParOf" srcId="{E757AEE0-6656-419A-854A-B033C30297B8}" destId="{B56A8461-0586-4808-8E6A-1FA070CF2DE9}" srcOrd="0" destOrd="0" presId="urn:microsoft.com/office/officeart/2005/8/layout/vList5"/>
    <dgm:cxn modelId="{DFD7CF32-D2B0-49C1-AE84-D648AE4F94C3}" type="presParOf" srcId="{B56A8461-0586-4808-8E6A-1FA070CF2DE9}" destId="{34EB745D-59E5-4680-8678-337C6FADF98D}" srcOrd="0" destOrd="0" presId="urn:microsoft.com/office/officeart/2005/8/layout/vList5"/>
    <dgm:cxn modelId="{B21F06BA-4F43-4652-9E14-4E37CF452F64}" type="presParOf" srcId="{B56A8461-0586-4808-8E6A-1FA070CF2DE9}" destId="{3C24C8BA-1528-4168-8AB0-FE51A80CC1BF}" srcOrd="1" destOrd="0" presId="urn:microsoft.com/office/officeart/2005/8/layout/vList5"/>
    <dgm:cxn modelId="{AE05085E-9EEF-4162-9097-49C342605AB0}" type="presParOf" srcId="{E757AEE0-6656-419A-854A-B033C30297B8}" destId="{73956143-848D-4483-ADE5-9AAB80970077}" srcOrd="1" destOrd="0" presId="urn:microsoft.com/office/officeart/2005/8/layout/vList5"/>
    <dgm:cxn modelId="{D1A6EB3F-7633-4E69-9B5B-2E4AE98730AC}" type="presParOf" srcId="{E757AEE0-6656-419A-854A-B033C30297B8}" destId="{016DEA82-B45A-4998-8272-E77D640C8EA2}" srcOrd="2" destOrd="0" presId="urn:microsoft.com/office/officeart/2005/8/layout/vList5"/>
    <dgm:cxn modelId="{13E22F31-ADD1-4538-985D-08B72487E6AA}" type="presParOf" srcId="{016DEA82-B45A-4998-8272-E77D640C8EA2}" destId="{8ADDC415-9CE7-43FC-9B78-592A5B0ABDE4}" srcOrd="0" destOrd="0" presId="urn:microsoft.com/office/officeart/2005/8/layout/vList5"/>
    <dgm:cxn modelId="{EE90AFD3-C912-4459-9BF1-14187A012179}" type="presParOf" srcId="{016DEA82-B45A-4998-8272-E77D640C8EA2}" destId="{4033A011-8199-47AE-B529-6FE6F87356A4}" srcOrd="1" destOrd="0" presId="urn:microsoft.com/office/officeart/2005/8/layout/vList5"/>
    <dgm:cxn modelId="{4E94590E-B5AB-444A-AB45-073B41A18DB8}" type="presParOf" srcId="{E757AEE0-6656-419A-854A-B033C30297B8}" destId="{3185C639-3A1F-4692-A645-1AE915180FDB}" srcOrd="3" destOrd="0" presId="urn:microsoft.com/office/officeart/2005/8/layout/vList5"/>
    <dgm:cxn modelId="{EF2CF0A7-EF92-4A19-A906-F36F8E941213}" type="presParOf" srcId="{E757AEE0-6656-419A-854A-B033C30297B8}" destId="{827AB5B1-D8E6-4C8B-B418-B7E72D91CA21}" srcOrd="4" destOrd="0" presId="urn:microsoft.com/office/officeart/2005/8/layout/vList5"/>
    <dgm:cxn modelId="{2682A1B2-38CC-4604-8BD1-E7E745DBB631}" type="presParOf" srcId="{827AB5B1-D8E6-4C8B-B418-B7E72D91CA21}" destId="{3882BF42-B0E4-4992-85AE-CC49B62AA923}" srcOrd="0" destOrd="0" presId="urn:microsoft.com/office/officeart/2005/8/layout/vList5"/>
    <dgm:cxn modelId="{E43C4663-9799-47A6-BFCD-0129757471BB}" type="presParOf" srcId="{827AB5B1-D8E6-4C8B-B418-B7E72D91CA21}" destId="{86AC96E1-0CC8-4604-A882-6A14976BDCF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C57B3621-83D6-4658-A3DD-30011EACC85E}" type="presOf" srcId="{B41F3CCA-B757-4950-B0C4-4D12C6DBA216}" destId="{CA6A7544-A427-4ABA-9AF8-DAC4BA28AAF9}" srcOrd="0" destOrd="0" presId="urn:microsoft.com/office/officeart/2005/8/layout/vList5"/>
    <dgm:cxn modelId="{10C70D87-B3AA-42AE-8101-67B43E1A461B}" srcId="{771B4CAF-0462-4FCB-8556-A700663B6B4C}" destId="{6C3556E3-5CED-432B-B079-33286199CCD2}" srcOrd="1" destOrd="0" parTransId="{2DAFA355-9744-4893-835A-670A31FB6C48}" sibTransId="{E2973B3B-6A86-4136-AA59-D84A14916805}"/>
    <dgm:cxn modelId="{F3051C5D-F645-45A8-8D66-BFF389020C6C}" srcId="{E8160FB2-8F98-4CC2-A3AC-E664E1B67C65}" destId="{C300ECE8-D4B5-4D47-99A3-3E1DAD00B8F7}" srcOrd="1" destOrd="0" parTransId="{FAD8CD03-89E2-48C4-AB32-4D3BE40DE83C}" sibTransId="{9598948A-75D5-4D70-A620-BDD80A3EF3BF}"/>
    <dgm:cxn modelId="{4DADC08F-7364-41E8-ADEB-387972CE16D2}" srcId="{771B4CAF-0462-4FCB-8556-A700663B6B4C}" destId="{C91235E8-B670-4509-81F7-A71F425FB8FF}" srcOrd="0" destOrd="0" parTransId="{9E81BE2C-413E-41E1-A714-4AA17AABA874}" sibTransId="{0EF18079-C882-41F0-A3C8-D0C10C4B75AC}"/>
    <dgm:cxn modelId="{7C9AE441-59F8-4501-9571-BCFE4B48568A}" srcId="{09BF7C08-9740-49D5-93D3-DDA924EA1476}" destId="{6CC47C87-F103-4BFD-A48C-93CFE242EAE4}" srcOrd="2" destOrd="0" parTransId="{DCB4B0A1-EC65-4BAA-A937-E697883CC72F}" sibTransId="{DDE47553-2FBC-4E3C-BC83-9477D4A4D093}"/>
    <dgm:cxn modelId="{E49E0B97-C378-497A-9727-D5CA92DBE416}" srcId="{09BF7C08-9740-49D5-93D3-DDA924EA1476}" destId="{2C5EF3ED-3D85-4DA2-BCEF-7F40AA803651}" srcOrd="3" destOrd="0" parTransId="{57AE1DA3-A15F-4771-A962-CDA6130EE063}" sibTransId="{3EE035F3-D68B-44F0-95F9-C8906637EAC6}"/>
    <dgm:cxn modelId="{C0BAE031-38A9-4FE1-BBBF-9E484EF41FB1}" srcId="{E8160FB2-8F98-4CC2-A3AC-E664E1B67C65}" destId="{09BF7C08-9740-49D5-93D3-DDA924EA1476}" srcOrd="0" destOrd="0" parTransId="{12BE6C48-1BBD-4654-B966-B9A55CA1835E}" sibTransId="{264E0F04-92E5-416F-B67C-8CFA1E2E0340}"/>
    <dgm:cxn modelId="{C198F00D-43AF-457D-BBD3-CE9BA56AF708}" type="presOf" srcId="{3E93FBE1-C7B3-4BB0-8BAC-3E9FDD5301EE}" destId="{C1C40181-754D-44E4-960E-AA2F5D990EA3}" srcOrd="0" destOrd="4" presId="urn:microsoft.com/office/officeart/2005/8/layout/vList5"/>
    <dgm:cxn modelId="{13B82975-55E6-4E86-886C-C4C44370A52A}" srcId="{09BF7C08-9740-49D5-93D3-DDA924EA1476}" destId="{DCF64123-AE3C-441E-A0F9-7E45580EBB41}" srcOrd="0" destOrd="0" parTransId="{F3D658C4-6C4F-48AF-90BC-6DD9AEF13775}" sibTransId="{DA9A9809-BF80-40BF-B612-5EE49EDB7E7E}"/>
    <dgm:cxn modelId="{33C48F8E-8E15-4E15-B450-9E7D3BAC8028}" type="presOf" srcId="{6CC47C87-F103-4BFD-A48C-93CFE242EAE4}" destId="{2F9624DC-CA93-4A50-827A-F63AC781626F}" srcOrd="0" destOrd="2" presId="urn:microsoft.com/office/officeart/2005/8/layout/vList5"/>
    <dgm:cxn modelId="{71426D10-62E4-4830-9179-C6E39E41C4A0}" type="presOf" srcId="{8BBAE9A3-358B-4F8D-9364-9E83B9ACD9A9}" destId="{CA6A7544-A427-4ABA-9AF8-DAC4BA28AAF9}" srcOrd="0" destOrd="2" presId="urn:microsoft.com/office/officeart/2005/8/layout/vList5"/>
    <dgm:cxn modelId="{35BB1322-9F7D-41DC-A5F6-58C2F7E83DD7}" type="presOf" srcId="{C91235E8-B670-4509-81F7-A71F425FB8FF}" destId="{C1C40181-754D-44E4-960E-AA2F5D990EA3}" srcOrd="0" destOrd="0" presId="urn:microsoft.com/office/officeart/2005/8/layout/vList5"/>
    <dgm:cxn modelId="{AEB31FC7-0B44-45E7-B9FC-203A43DB9FDC}" type="presOf" srcId="{E8160FB2-8F98-4CC2-A3AC-E664E1B67C65}" destId="{C512DA4E-F6E0-4694-A605-2EB67F7ACB23}" srcOrd="0" destOrd="0" presId="urn:microsoft.com/office/officeart/2005/8/layout/vList5"/>
    <dgm:cxn modelId="{24434E72-72C0-4FB2-B021-69C6F940BBCA}" srcId="{C300ECE8-D4B5-4D47-99A3-3E1DAD00B8F7}" destId="{B41F3CCA-B757-4950-B0C4-4D12C6DBA216}" srcOrd="0" destOrd="0" parTransId="{56595246-ABDC-419B-B62B-EEE904D8739A}" sibTransId="{3BD47EA8-4188-40D3-9AAB-5C3DEC730ED5}"/>
    <dgm:cxn modelId="{2BDF4AE3-E485-49C6-9ED6-3DC002168EB4}" type="presOf" srcId="{C300ECE8-D4B5-4D47-99A3-3E1DAD00B8F7}" destId="{723D0368-5039-4BD1-BCC4-DB1E4EC75CC3}" srcOrd="0" destOrd="0"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8947EFF1-F89B-4B69-989E-D595662D72DF}" srcId="{E8160FB2-8F98-4CC2-A3AC-E664E1B67C65}" destId="{771B4CAF-0462-4FCB-8556-A700663B6B4C}" srcOrd="2" destOrd="0" parTransId="{5723077F-3FF7-4FB6-8A7F-B4798102EE80}" sibTransId="{120B4558-C1EA-4937-BE3D-728E2CC36A67}"/>
    <dgm:cxn modelId="{855FC03F-C5B9-4701-A59B-61C738686251}" srcId="{771B4CAF-0462-4FCB-8556-A700663B6B4C}" destId="{3E93FBE1-C7B3-4BB0-8BAC-3E9FDD5301EE}" srcOrd="4" destOrd="0" parTransId="{01622672-0B06-49B4-A44F-64F23B41BBDD}" sibTransId="{B9D46F70-2587-4286-89D4-ACA7A90EAD32}"/>
    <dgm:cxn modelId="{EEAA8995-390C-40F6-A1AB-9778EC404CC6}" srcId="{771B4CAF-0462-4FCB-8556-A700663B6B4C}" destId="{31275D3D-DF35-4C04-90EA-62352990E565}" srcOrd="2" destOrd="0" parTransId="{258D32B5-8BF1-4D60-A044-53D56BCEB218}" sibTransId="{A0C26B3D-744E-4683-9C90-A792B8EC5520}"/>
    <dgm:cxn modelId="{E8821DDA-74E3-43CD-98CC-A80ADFFAF4AB}" type="presOf" srcId="{09BF7C08-9740-49D5-93D3-DDA924EA1476}" destId="{A507B9EC-1980-4FCF-A756-44F32AB5BD25}" srcOrd="0" destOrd="0" presId="urn:microsoft.com/office/officeart/2005/8/layout/vList5"/>
    <dgm:cxn modelId="{DA865576-4B05-44BF-A26F-874BB21709CE}" type="presOf" srcId="{31275D3D-DF35-4C04-90EA-62352990E565}" destId="{C1C40181-754D-44E4-960E-AA2F5D990EA3}" srcOrd="0" destOrd="2" presId="urn:microsoft.com/office/officeart/2005/8/layout/vList5"/>
    <dgm:cxn modelId="{60A2FA07-4580-4746-91F2-F11CE17AF72D}" type="presOf" srcId="{688B08CE-AD8E-4491-9D5A-F17DD246B520}" destId="{C1C40181-754D-44E4-960E-AA2F5D990EA3}" srcOrd="0" destOrd="3" presId="urn:microsoft.com/office/officeart/2005/8/layout/vList5"/>
    <dgm:cxn modelId="{B1FFA775-AF19-4A6D-8AD8-FDBFD2C63C74}" type="presOf" srcId="{771B4CAF-0462-4FCB-8556-A700663B6B4C}" destId="{79E86141-FEAD-4CEC-8C2C-8E2BB93F21F6}" srcOrd="0" destOrd="0" presId="urn:microsoft.com/office/officeart/2005/8/layout/vList5"/>
    <dgm:cxn modelId="{1DF1ACF7-C603-4B7E-8C92-FF8CD4AA1015}" srcId="{C300ECE8-D4B5-4D47-99A3-3E1DAD00B8F7}" destId="{8BBAE9A3-358B-4F8D-9364-9E83B9ACD9A9}" srcOrd="2" destOrd="0" parTransId="{2EEB51B6-1AEA-4900-9C25-40A4E38F5311}" sibTransId="{6CB48AD6-7317-4777-8C57-4CE073A04FFF}"/>
    <dgm:cxn modelId="{2FB2669F-FBA6-4779-92C9-C338A83973BF}" type="presOf" srcId="{017FE0DE-2157-4B37-A48F-CE30DE8FB048}" destId="{CA6A7544-A427-4ABA-9AF8-DAC4BA28AAF9}" srcOrd="0" destOrd="1" presId="urn:microsoft.com/office/officeart/2005/8/layout/vList5"/>
    <dgm:cxn modelId="{CC8790A6-544D-499A-B229-60FE9472481C}" type="presOf" srcId="{CBC7611E-D0C6-49CF-8FD4-603F10949C77}" destId="{2F9624DC-CA93-4A50-827A-F63AC781626F}" srcOrd="0" destOrd="1" presId="urn:microsoft.com/office/officeart/2005/8/layout/vList5"/>
    <dgm:cxn modelId="{904C50B6-6E5E-498E-B16A-69E358832E8B}" type="presOf" srcId="{DCF64123-AE3C-441E-A0F9-7E45580EBB41}" destId="{2F9624DC-CA93-4A50-827A-F63AC781626F}" srcOrd="0" destOrd="0" presId="urn:microsoft.com/office/officeart/2005/8/layout/vList5"/>
    <dgm:cxn modelId="{3FA23222-9F52-4D43-A2A9-AACA7CC335FB}" srcId="{771B4CAF-0462-4FCB-8556-A700663B6B4C}" destId="{688B08CE-AD8E-4491-9D5A-F17DD246B520}" srcOrd="3" destOrd="0" parTransId="{3DE296DF-CC17-4020-858C-7D34A1B77BA2}" sibTransId="{B013414E-3E45-436A-898B-5EF6EA516194}"/>
    <dgm:cxn modelId="{F45A02D7-31E5-4B60-B97E-61CEE18902B0}" type="presOf" srcId="{2C5EF3ED-3D85-4DA2-BCEF-7F40AA803651}" destId="{2F9624DC-CA93-4A50-827A-F63AC781626F}" srcOrd="0" destOrd="3" presId="urn:microsoft.com/office/officeart/2005/8/layout/vList5"/>
    <dgm:cxn modelId="{212D8FEE-2DFA-4565-BB9F-C928E350BFE1}" type="presOf" srcId="{6C3556E3-5CED-432B-B079-33286199CCD2}" destId="{C1C40181-754D-44E4-960E-AA2F5D990EA3}" srcOrd="0" destOrd="1" presId="urn:microsoft.com/office/officeart/2005/8/layout/vList5"/>
    <dgm:cxn modelId="{5C8C14AB-70D9-461C-AEA3-A1E27AABCF0D}" srcId="{09BF7C08-9740-49D5-93D3-DDA924EA1476}" destId="{CBC7611E-D0C6-49CF-8FD4-603F10949C77}" srcOrd="1" destOrd="0" parTransId="{8161F7A8-1C74-4471-B39B-BE24462C7D6D}" sibTransId="{A4F05CBF-8F72-4D14-9D3D-6783C9B9D686}"/>
    <dgm:cxn modelId="{5DBFEF86-EE51-4B23-99D7-79AD9361ADB9}" type="presParOf" srcId="{C512DA4E-F6E0-4694-A605-2EB67F7ACB23}" destId="{1125750D-FCF0-4361-9F97-8566C6559C5F}" srcOrd="0" destOrd="0" presId="urn:microsoft.com/office/officeart/2005/8/layout/vList5"/>
    <dgm:cxn modelId="{82B4A48C-3AD9-4338-99AC-76E5488429D5}" type="presParOf" srcId="{1125750D-FCF0-4361-9F97-8566C6559C5F}" destId="{A507B9EC-1980-4FCF-A756-44F32AB5BD25}" srcOrd="0" destOrd="0" presId="urn:microsoft.com/office/officeart/2005/8/layout/vList5"/>
    <dgm:cxn modelId="{C031BB03-F942-4EE8-8BFF-0D9744AF278B}" type="presParOf" srcId="{1125750D-FCF0-4361-9F97-8566C6559C5F}" destId="{2F9624DC-CA93-4A50-827A-F63AC781626F}" srcOrd="1" destOrd="0" presId="urn:microsoft.com/office/officeart/2005/8/layout/vList5"/>
    <dgm:cxn modelId="{FBD9BA52-D5CA-4C7D-B101-4614E15DF254}" type="presParOf" srcId="{C512DA4E-F6E0-4694-A605-2EB67F7ACB23}" destId="{7E752D61-386E-4312-90F0-6B8B81E7FE11}" srcOrd="1" destOrd="0" presId="urn:microsoft.com/office/officeart/2005/8/layout/vList5"/>
    <dgm:cxn modelId="{48CAD003-7E63-4C4E-9CA3-55A28F6ACBCB}" type="presParOf" srcId="{C512DA4E-F6E0-4694-A605-2EB67F7ACB23}" destId="{114B9100-68F8-42C0-B496-571501C02212}" srcOrd="2" destOrd="0" presId="urn:microsoft.com/office/officeart/2005/8/layout/vList5"/>
    <dgm:cxn modelId="{AA3C5FDE-ACC6-4795-AFD5-E4EE5906A6CF}" type="presParOf" srcId="{114B9100-68F8-42C0-B496-571501C02212}" destId="{723D0368-5039-4BD1-BCC4-DB1E4EC75CC3}" srcOrd="0" destOrd="0" presId="urn:microsoft.com/office/officeart/2005/8/layout/vList5"/>
    <dgm:cxn modelId="{765C269E-D32D-431A-A820-FFF1F844AC1B}" type="presParOf" srcId="{114B9100-68F8-42C0-B496-571501C02212}" destId="{CA6A7544-A427-4ABA-9AF8-DAC4BA28AAF9}" srcOrd="1" destOrd="0" presId="urn:microsoft.com/office/officeart/2005/8/layout/vList5"/>
    <dgm:cxn modelId="{5B3FA9A1-A349-43E0-9363-60DB5B7DF809}" type="presParOf" srcId="{C512DA4E-F6E0-4694-A605-2EB67F7ACB23}" destId="{AA857A25-7ED3-4EA3-80C9-9E7EDF728505}" srcOrd="3" destOrd="0" presId="urn:microsoft.com/office/officeart/2005/8/layout/vList5"/>
    <dgm:cxn modelId="{39041863-6176-4A17-8CAC-1937A7973A66}" type="presParOf" srcId="{C512DA4E-F6E0-4694-A605-2EB67F7ACB23}" destId="{7E052FE4-6CB7-4F90-B528-6534D5104789}" srcOrd="4" destOrd="0" presId="urn:microsoft.com/office/officeart/2005/8/layout/vList5"/>
    <dgm:cxn modelId="{995CA42C-2DD7-43F9-B92B-F15FC900D13D}" type="presParOf" srcId="{7E052FE4-6CB7-4F90-B528-6534D5104789}" destId="{79E86141-FEAD-4CEC-8C2C-8E2BB93F21F6}" srcOrd="0" destOrd="0" presId="urn:microsoft.com/office/officeart/2005/8/layout/vList5"/>
    <dgm:cxn modelId="{DB42ACC8-0947-4BDF-A4A5-3DD2C51DAD5A}"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9C2B36-7ED7-482A-966E-3B760103BA1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l-GR"/>
        </a:p>
      </dgm:t>
    </dgm:pt>
    <dgm:pt modelId="{81625897-4595-4127-B158-30ABE5474683}">
      <dgm:prSet phldrT="[Κείμενο]" custT="1"/>
      <dgm:spPr>
        <a:solidFill>
          <a:schemeClr val="accent1">
            <a:lumMod val="40000"/>
            <a:lumOff val="60000"/>
          </a:schemeClr>
        </a:solidFill>
      </dgm:spPr>
      <dgm:t>
        <a:bodyPr/>
        <a:lstStyle/>
        <a:p>
          <a:r>
            <a:rPr lang="el-GR" sz="2000" dirty="0" smtClean="0">
              <a:solidFill>
                <a:schemeClr val="tx1"/>
              </a:solidFill>
            </a:rPr>
            <a:t>Οργάνωση τάξης:</a:t>
          </a:r>
        </a:p>
        <a:p>
          <a:r>
            <a:rPr lang="el-GR" sz="2000" dirty="0" smtClean="0">
              <a:solidFill>
                <a:schemeClr val="tx1"/>
              </a:solidFill>
            </a:rPr>
            <a:t>Ομάδες εργασίας-διαφορετικές ομάδες/2 εβδομάδες</a:t>
          </a:r>
        </a:p>
        <a:p>
          <a:r>
            <a:rPr lang="el-GR" sz="2000" dirty="0" smtClean="0">
              <a:solidFill>
                <a:schemeClr val="tx1"/>
              </a:solidFill>
            </a:rPr>
            <a:t>Τα βιβλία τοποθετούνται σε κουτιά με διαφορετικά χρώματα</a:t>
          </a:r>
        </a:p>
        <a:p>
          <a:endParaRPr lang="el-GR" sz="2400" dirty="0"/>
        </a:p>
      </dgm:t>
    </dgm:pt>
    <dgm:pt modelId="{393C578E-9D9D-4C91-B8EC-70FB821DFE63}" type="parTrans" cxnId="{BEB6D36A-B974-490D-88A6-4E7CB49C7FB5}">
      <dgm:prSet/>
      <dgm:spPr/>
      <dgm:t>
        <a:bodyPr/>
        <a:lstStyle/>
        <a:p>
          <a:endParaRPr lang="el-GR"/>
        </a:p>
      </dgm:t>
    </dgm:pt>
    <dgm:pt modelId="{74B921EE-9F72-4EF0-BE5D-55BC57151055}" type="sibTrans" cxnId="{BEB6D36A-B974-490D-88A6-4E7CB49C7FB5}">
      <dgm:prSet/>
      <dgm:spPr/>
      <dgm:t>
        <a:bodyPr/>
        <a:lstStyle/>
        <a:p>
          <a:endParaRPr lang="el-GR"/>
        </a:p>
      </dgm:t>
    </dgm:pt>
    <dgm:pt modelId="{CA3DFD55-1608-4980-9102-EB2725A51DAD}">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τη μαθησιακή ετοιμότητα</a:t>
          </a:r>
          <a:endParaRPr lang="el-GR" sz="2000" dirty="0">
            <a:solidFill>
              <a:schemeClr val="tx1"/>
            </a:solidFill>
          </a:endParaRPr>
        </a:p>
      </dgm:t>
    </dgm:pt>
    <dgm:pt modelId="{24E84E87-6704-40B0-BC4D-8FD0932F6B24}" type="parTrans" cxnId="{BCCE2194-E013-4120-8ECE-E7689E158DF0}">
      <dgm:prSet/>
      <dgm:spPr/>
      <dgm:t>
        <a:bodyPr/>
        <a:lstStyle/>
        <a:p>
          <a:endParaRPr lang="el-GR"/>
        </a:p>
      </dgm:t>
    </dgm:pt>
    <dgm:pt modelId="{DF21DE56-1724-42CC-9F3B-ECAE325430F1}" type="sibTrans" cxnId="{BCCE2194-E013-4120-8ECE-E7689E158DF0}">
      <dgm:prSet/>
      <dgm:spPr/>
      <dgm:t>
        <a:bodyPr/>
        <a:lstStyle/>
        <a:p>
          <a:endParaRPr lang="el-GR"/>
        </a:p>
      </dgm:t>
    </dgm:pt>
    <dgm:pt modelId="{18235343-29FA-4B54-88EA-B5C4ADE5A4A0}">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a:t>
          </a:r>
          <a:r>
            <a:rPr lang="el-GR" sz="1400" dirty="0" smtClean="0"/>
            <a:t> </a:t>
          </a:r>
          <a:r>
            <a:rPr lang="el-GR" sz="1400" dirty="0" smtClean="0">
              <a:solidFill>
                <a:schemeClr val="tx1"/>
              </a:solidFill>
            </a:rPr>
            <a:t>βιβλία με εύκολα αναγνωστικά κείμενα</a:t>
          </a:r>
        </a:p>
        <a:p>
          <a:r>
            <a:rPr lang="el-GR" sz="1400" dirty="0" smtClean="0">
              <a:solidFill>
                <a:srgbClr val="FFFF00"/>
              </a:solidFill>
            </a:rPr>
            <a:t>Κίτρινο κουτί</a:t>
          </a:r>
          <a:r>
            <a:rPr lang="el-GR" sz="1400" dirty="0" smtClean="0"/>
            <a:t>: </a:t>
          </a:r>
          <a:r>
            <a:rPr lang="el-GR" sz="1400" dirty="0" smtClean="0">
              <a:solidFill>
                <a:schemeClr val="tx1"/>
              </a:solidFill>
            </a:rPr>
            <a:t>βιβλία με μεσαίας δυσκολίας αναγνωστικά κείμενα</a:t>
          </a:r>
        </a:p>
        <a:p>
          <a:r>
            <a:rPr lang="el-GR" sz="1400" dirty="0" smtClean="0">
              <a:solidFill>
                <a:srgbClr val="00B050"/>
              </a:solidFill>
            </a:rPr>
            <a:t>Πράσινο κουτί: </a:t>
          </a:r>
        </a:p>
        <a:p>
          <a:r>
            <a:rPr lang="el-GR" sz="1400" dirty="0" smtClean="0">
              <a:solidFill>
                <a:schemeClr val="tx1"/>
              </a:solidFill>
            </a:rPr>
            <a:t>Βιβλία με δύσκολα αναγνωστικά κείμενα </a:t>
          </a:r>
          <a:endParaRPr lang="el-GR" sz="1400" dirty="0">
            <a:solidFill>
              <a:schemeClr val="tx1"/>
            </a:solidFill>
          </a:endParaRPr>
        </a:p>
      </dgm:t>
    </dgm:pt>
    <dgm:pt modelId="{303009D5-DA6B-4DA3-A682-1F6E4C95DAA0}" type="parTrans" cxnId="{5E630456-658D-42DB-A1E6-1FBF603A9B39}">
      <dgm:prSet/>
      <dgm:spPr/>
      <dgm:t>
        <a:bodyPr/>
        <a:lstStyle/>
        <a:p>
          <a:endParaRPr lang="el-GR"/>
        </a:p>
      </dgm:t>
    </dgm:pt>
    <dgm:pt modelId="{DDD9EA39-7131-4F3C-92B1-5426F1561E71}" type="sibTrans" cxnId="{5E630456-658D-42DB-A1E6-1FBF603A9B39}">
      <dgm:prSet/>
      <dgm:spPr/>
      <dgm:t>
        <a:bodyPr/>
        <a:lstStyle/>
        <a:p>
          <a:endParaRPr lang="el-GR"/>
        </a:p>
      </dgm:t>
    </dgm:pt>
    <dgm:pt modelId="{309915BF-D779-4016-9D56-CB39BA6BDD76}">
      <dgm:prSet phldrT="[Κείμενο]" custT="1"/>
      <dgm:spPr>
        <a:solidFill>
          <a:schemeClr val="accent1">
            <a:lumMod val="40000"/>
            <a:lumOff val="60000"/>
          </a:schemeClr>
        </a:solidFill>
      </dgm:spPr>
      <dgm:t>
        <a:bodyPr/>
        <a:lstStyle/>
        <a:p>
          <a:r>
            <a:rPr lang="el-GR" sz="1400" dirty="0" smtClean="0">
              <a:solidFill>
                <a:schemeClr val="tx1"/>
              </a:solidFill>
            </a:rPr>
            <a:t>Διαφοροποίηση με βάση το στυλ μάθησης:</a:t>
          </a:r>
        </a:p>
        <a:p>
          <a:r>
            <a:rPr lang="el-GR" sz="1400" dirty="0" smtClean="0">
              <a:solidFill>
                <a:schemeClr val="tx1"/>
              </a:solidFill>
            </a:rPr>
            <a:t>Διαβάζω φωναχτά σε συμμαθητή μου, διαβάζω  σιωπηρά, διαβάζω περισσότερο ή λιγότερο χρόνο</a:t>
          </a:r>
          <a:endParaRPr lang="el-GR" sz="1400" dirty="0">
            <a:solidFill>
              <a:schemeClr val="tx1"/>
            </a:solidFill>
          </a:endParaRPr>
        </a:p>
      </dgm:t>
    </dgm:pt>
    <dgm:pt modelId="{EB98F5A4-1FBD-481F-B2FC-5284A09D19C9}" type="parTrans" cxnId="{6BEA2DA4-CCD9-42C8-A96D-4844F07AA781}">
      <dgm:prSet/>
      <dgm:spPr/>
      <dgm:t>
        <a:bodyPr/>
        <a:lstStyle/>
        <a:p>
          <a:endParaRPr lang="el-GR"/>
        </a:p>
      </dgm:t>
    </dgm:pt>
    <dgm:pt modelId="{05778D49-DB0C-42A7-90D0-B5F4340DC883}" type="sibTrans" cxnId="{6BEA2DA4-CCD9-42C8-A96D-4844F07AA781}">
      <dgm:prSet/>
      <dgm:spPr/>
      <dgm:t>
        <a:bodyPr/>
        <a:lstStyle/>
        <a:p>
          <a:endParaRPr lang="el-GR"/>
        </a:p>
      </dgm:t>
    </dgm:pt>
    <dgm:pt modelId="{40B888F0-78C5-4468-8EE6-DC0CD85AAD13}">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το ενδιαφέρον</a:t>
          </a:r>
          <a:endParaRPr lang="el-GR" sz="2000" dirty="0">
            <a:solidFill>
              <a:schemeClr val="tx1"/>
            </a:solidFill>
          </a:endParaRPr>
        </a:p>
      </dgm:t>
    </dgm:pt>
    <dgm:pt modelId="{E2ABFEC7-2EEE-493B-A402-E93F39A57129}" type="parTrans" cxnId="{782D8802-1D62-4078-92E1-81DC77482C90}">
      <dgm:prSet/>
      <dgm:spPr/>
      <dgm:t>
        <a:bodyPr/>
        <a:lstStyle/>
        <a:p>
          <a:endParaRPr lang="el-GR"/>
        </a:p>
      </dgm:t>
    </dgm:pt>
    <dgm:pt modelId="{A647E1C9-22E0-42A4-AF81-B8A5D3A496DF}" type="sibTrans" cxnId="{782D8802-1D62-4078-92E1-81DC77482C90}">
      <dgm:prSet/>
      <dgm:spPr/>
      <dgm:t>
        <a:bodyPr/>
        <a:lstStyle/>
        <a:p>
          <a:endParaRPr lang="el-GR"/>
        </a:p>
      </dgm:t>
    </dgm:pt>
    <dgm:pt modelId="{48A49A1A-6ACA-463C-A011-4144B4EEDA99}">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 </a:t>
          </a:r>
          <a:r>
            <a:rPr lang="el-GR" sz="1400" dirty="0" smtClean="0"/>
            <a:t>: βιβλία για ζώα</a:t>
          </a:r>
        </a:p>
        <a:p>
          <a:r>
            <a:rPr lang="el-GR" sz="1400" dirty="0" smtClean="0">
              <a:solidFill>
                <a:srgbClr val="FFFF00"/>
              </a:solidFill>
            </a:rPr>
            <a:t>Κίτρινο κουτί</a:t>
          </a:r>
          <a:r>
            <a:rPr lang="el-GR" sz="1400" dirty="0" smtClean="0"/>
            <a:t>: βιβλία για το διάστημα</a:t>
          </a:r>
        </a:p>
        <a:p>
          <a:r>
            <a:rPr lang="el-GR" sz="1400" dirty="0" smtClean="0">
              <a:solidFill>
                <a:srgbClr val="00B050"/>
              </a:solidFill>
            </a:rPr>
            <a:t>Πράσινο κουτί: </a:t>
          </a:r>
          <a:r>
            <a:rPr lang="el-GR" sz="1400" dirty="0" smtClean="0"/>
            <a:t>βιβλία για τη θάλασσα</a:t>
          </a:r>
          <a:endParaRPr lang="el-GR" sz="1400" dirty="0"/>
        </a:p>
      </dgm:t>
    </dgm:pt>
    <dgm:pt modelId="{8C3E8DE7-7D49-41D5-B90F-0BE7C4D363E8}" type="parTrans" cxnId="{7674FE1B-E7AA-4D82-B0D4-43B97959BD52}">
      <dgm:prSet/>
      <dgm:spPr/>
      <dgm:t>
        <a:bodyPr/>
        <a:lstStyle/>
        <a:p>
          <a:endParaRPr lang="el-GR"/>
        </a:p>
      </dgm:t>
    </dgm:pt>
    <dgm:pt modelId="{AED519B5-8A8A-490A-928D-A23F4D121738}" type="sibTrans" cxnId="{7674FE1B-E7AA-4D82-B0D4-43B97959BD52}">
      <dgm:prSet/>
      <dgm:spPr/>
      <dgm:t>
        <a:bodyPr/>
        <a:lstStyle/>
        <a:p>
          <a:endParaRPr lang="el-GR"/>
        </a:p>
      </dgm:t>
    </dgm:pt>
    <dgm:pt modelId="{D07A2783-019A-4293-9F7A-02E3888660BD}" type="pres">
      <dgm:prSet presAssocID="{179C2B36-7ED7-482A-966E-3B760103BA1B}" presName="Name0" presStyleCnt="0">
        <dgm:presLayoutVars>
          <dgm:chPref val="1"/>
          <dgm:dir/>
          <dgm:animOne val="branch"/>
          <dgm:animLvl val="lvl"/>
          <dgm:resizeHandles/>
        </dgm:presLayoutVars>
      </dgm:prSet>
      <dgm:spPr/>
      <dgm:t>
        <a:bodyPr/>
        <a:lstStyle/>
        <a:p>
          <a:endParaRPr lang="el-GR"/>
        </a:p>
      </dgm:t>
    </dgm:pt>
    <dgm:pt modelId="{0920B753-0E52-4F48-A0F4-D320DE6737EB}" type="pres">
      <dgm:prSet presAssocID="{81625897-4595-4127-B158-30ABE5474683}" presName="vertOne" presStyleCnt="0"/>
      <dgm:spPr/>
    </dgm:pt>
    <dgm:pt modelId="{A11B3214-8988-4119-A6B7-EE39FDD0726B}" type="pres">
      <dgm:prSet presAssocID="{81625897-4595-4127-B158-30ABE5474683}" presName="txOne" presStyleLbl="node0" presStyleIdx="0" presStyleCnt="1" custScaleY="62170">
        <dgm:presLayoutVars>
          <dgm:chPref val="3"/>
        </dgm:presLayoutVars>
      </dgm:prSet>
      <dgm:spPr/>
      <dgm:t>
        <a:bodyPr/>
        <a:lstStyle/>
        <a:p>
          <a:endParaRPr lang="el-GR"/>
        </a:p>
      </dgm:t>
    </dgm:pt>
    <dgm:pt modelId="{30014B57-6466-474F-B3F1-D23A659533DF}" type="pres">
      <dgm:prSet presAssocID="{81625897-4595-4127-B158-30ABE5474683}" presName="parTransOne" presStyleCnt="0"/>
      <dgm:spPr/>
    </dgm:pt>
    <dgm:pt modelId="{753874EA-8939-40B4-8DFF-38F06B0089CF}" type="pres">
      <dgm:prSet presAssocID="{81625897-4595-4127-B158-30ABE5474683}" presName="horzOne" presStyleCnt="0"/>
      <dgm:spPr/>
    </dgm:pt>
    <dgm:pt modelId="{63765039-7853-4EFB-8B31-D1974252247A}" type="pres">
      <dgm:prSet presAssocID="{CA3DFD55-1608-4980-9102-EB2725A51DAD}" presName="vertTwo" presStyleCnt="0"/>
      <dgm:spPr/>
    </dgm:pt>
    <dgm:pt modelId="{7A357C77-50F4-4767-9740-64533A085038}" type="pres">
      <dgm:prSet presAssocID="{CA3DFD55-1608-4980-9102-EB2725A51DAD}" presName="txTwo" presStyleLbl="node2" presStyleIdx="0" presStyleCnt="2" custScaleX="44731" custScaleY="47185" custLinFactNeighborX="-27691" custLinFactNeighborY="-9486">
        <dgm:presLayoutVars>
          <dgm:chPref val="3"/>
        </dgm:presLayoutVars>
      </dgm:prSet>
      <dgm:spPr/>
      <dgm:t>
        <a:bodyPr/>
        <a:lstStyle/>
        <a:p>
          <a:endParaRPr lang="el-GR"/>
        </a:p>
      </dgm:t>
    </dgm:pt>
    <dgm:pt modelId="{B12BD278-D019-43AC-91B1-3CF9F535DEE0}" type="pres">
      <dgm:prSet presAssocID="{CA3DFD55-1608-4980-9102-EB2725A51DAD}" presName="parTransTwo" presStyleCnt="0"/>
      <dgm:spPr/>
    </dgm:pt>
    <dgm:pt modelId="{49F85F2A-A684-4152-A1D6-894D32CD1AAB}" type="pres">
      <dgm:prSet presAssocID="{CA3DFD55-1608-4980-9102-EB2725A51DAD}" presName="horzTwo" presStyleCnt="0"/>
      <dgm:spPr/>
    </dgm:pt>
    <dgm:pt modelId="{5A67FF92-6F40-46FD-8EE1-31FD7992A080}" type="pres">
      <dgm:prSet presAssocID="{18235343-29FA-4B54-88EA-B5C4ADE5A4A0}" presName="vertThree" presStyleCnt="0"/>
      <dgm:spPr/>
    </dgm:pt>
    <dgm:pt modelId="{14B77E3C-69B3-472A-96B3-5DD89A9D7E2B}" type="pres">
      <dgm:prSet presAssocID="{18235343-29FA-4B54-88EA-B5C4ADE5A4A0}" presName="txThree" presStyleLbl="node3" presStyleIdx="0" presStyleCnt="3" custScaleX="140604" custScaleY="105015" custLinFactX="-100000" custLinFactNeighborX="-138797" custLinFactNeighborY="8750">
        <dgm:presLayoutVars>
          <dgm:chPref val="3"/>
        </dgm:presLayoutVars>
      </dgm:prSet>
      <dgm:spPr/>
      <dgm:t>
        <a:bodyPr/>
        <a:lstStyle/>
        <a:p>
          <a:endParaRPr lang="el-GR"/>
        </a:p>
      </dgm:t>
    </dgm:pt>
    <dgm:pt modelId="{90D1F037-51A0-40D9-8A90-347BA972D3CA}" type="pres">
      <dgm:prSet presAssocID="{18235343-29FA-4B54-88EA-B5C4ADE5A4A0}" presName="horzThree" presStyleCnt="0"/>
      <dgm:spPr/>
    </dgm:pt>
    <dgm:pt modelId="{8DA2712D-E6BD-4653-81C9-0A3B645D6456}" type="pres">
      <dgm:prSet presAssocID="{DDD9EA39-7131-4F3C-92B1-5426F1561E71}" presName="sibSpaceThree" presStyleCnt="0"/>
      <dgm:spPr/>
    </dgm:pt>
    <dgm:pt modelId="{6F6D0C83-0402-40B2-A050-4BA36859D645}" type="pres">
      <dgm:prSet presAssocID="{309915BF-D779-4016-9D56-CB39BA6BDD76}" presName="vertThree" presStyleCnt="0"/>
      <dgm:spPr/>
    </dgm:pt>
    <dgm:pt modelId="{597113F2-AC93-4D14-B1F0-0B54BDE59722}" type="pres">
      <dgm:prSet presAssocID="{309915BF-D779-4016-9D56-CB39BA6BDD76}" presName="txThree" presStyleLbl="node3" presStyleIdx="1" presStyleCnt="3" custScaleX="310404" custLinFactNeighborX="45419" custLinFactNeighborY="2074">
        <dgm:presLayoutVars>
          <dgm:chPref val="3"/>
        </dgm:presLayoutVars>
      </dgm:prSet>
      <dgm:spPr>
        <a:prstGeom prst="leftRightArrow">
          <a:avLst/>
        </a:prstGeom>
      </dgm:spPr>
      <dgm:t>
        <a:bodyPr/>
        <a:lstStyle/>
        <a:p>
          <a:endParaRPr lang="el-GR"/>
        </a:p>
      </dgm:t>
    </dgm:pt>
    <dgm:pt modelId="{C9B64340-9AE0-433D-BC24-D35A5E596258}" type="pres">
      <dgm:prSet presAssocID="{309915BF-D779-4016-9D56-CB39BA6BDD76}" presName="horzThree" presStyleCnt="0"/>
      <dgm:spPr/>
    </dgm:pt>
    <dgm:pt modelId="{C485968D-B24F-472B-9333-6B68FD8E8423}" type="pres">
      <dgm:prSet presAssocID="{DF21DE56-1724-42CC-9F3B-ECAE325430F1}" presName="sibSpaceTwo" presStyleCnt="0"/>
      <dgm:spPr/>
    </dgm:pt>
    <dgm:pt modelId="{CC7D680D-39CF-4D26-B5B6-50589E735B5D}" type="pres">
      <dgm:prSet presAssocID="{40B888F0-78C5-4468-8EE6-DC0CD85AAD13}" presName="vertTwo" presStyleCnt="0"/>
      <dgm:spPr/>
    </dgm:pt>
    <dgm:pt modelId="{2EE3132A-9B35-4E92-8BF6-F330499D6AB3}" type="pres">
      <dgm:prSet presAssocID="{40B888F0-78C5-4468-8EE6-DC0CD85AAD13}" presName="txTwo" presStyleLbl="node2" presStyleIdx="1" presStyleCnt="2" custScaleX="189910" custScaleY="51471">
        <dgm:presLayoutVars>
          <dgm:chPref val="3"/>
        </dgm:presLayoutVars>
      </dgm:prSet>
      <dgm:spPr/>
      <dgm:t>
        <a:bodyPr/>
        <a:lstStyle/>
        <a:p>
          <a:endParaRPr lang="el-GR"/>
        </a:p>
      </dgm:t>
    </dgm:pt>
    <dgm:pt modelId="{BB5B40FE-3808-43D0-9D99-033F1B1C36D2}" type="pres">
      <dgm:prSet presAssocID="{40B888F0-78C5-4468-8EE6-DC0CD85AAD13}" presName="parTransTwo" presStyleCnt="0"/>
      <dgm:spPr/>
    </dgm:pt>
    <dgm:pt modelId="{D9612B9B-9304-4867-8661-C48CAD51F7F4}" type="pres">
      <dgm:prSet presAssocID="{40B888F0-78C5-4468-8EE6-DC0CD85AAD13}" presName="horzTwo" presStyleCnt="0"/>
      <dgm:spPr/>
    </dgm:pt>
    <dgm:pt modelId="{98F64BBB-EB0F-4127-8E12-6B494D058E67}" type="pres">
      <dgm:prSet presAssocID="{48A49A1A-6ACA-463C-A011-4144B4EEDA99}" presName="vertThree" presStyleCnt="0"/>
      <dgm:spPr/>
    </dgm:pt>
    <dgm:pt modelId="{0528B73F-2A21-4ACE-8772-6E211A0EE360}" type="pres">
      <dgm:prSet presAssocID="{48A49A1A-6ACA-463C-A011-4144B4EEDA99}" presName="txThree" presStyleLbl="node3" presStyleIdx="2" presStyleCnt="3" custLinFactNeighborX="24884" custLinFactNeighborY="-2212">
        <dgm:presLayoutVars>
          <dgm:chPref val="3"/>
        </dgm:presLayoutVars>
      </dgm:prSet>
      <dgm:spPr/>
      <dgm:t>
        <a:bodyPr/>
        <a:lstStyle/>
        <a:p>
          <a:endParaRPr lang="el-GR"/>
        </a:p>
      </dgm:t>
    </dgm:pt>
    <dgm:pt modelId="{61FCEE47-C938-49DF-B8C1-67185A01216D}" type="pres">
      <dgm:prSet presAssocID="{48A49A1A-6ACA-463C-A011-4144B4EEDA99}" presName="horzThree" presStyleCnt="0"/>
      <dgm:spPr/>
    </dgm:pt>
  </dgm:ptLst>
  <dgm:cxnLst>
    <dgm:cxn modelId="{4368A02A-BDA3-4D21-BAA8-B3152564A3AC}" type="presOf" srcId="{18235343-29FA-4B54-88EA-B5C4ADE5A4A0}" destId="{14B77E3C-69B3-472A-96B3-5DD89A9D7E2B}" srcOrd="0" destOrd="0" presId="urn:microsoft.com/office/officeart/2005/8/layout/hierarchy4"/>
    <dgm:cxn modelId="{43AB3901-69BC-4B79-BF7B-7EED4D57350A}" type="presOf" srcId="{179C2B36-7ED7-482A-966E-3B760103BA1B}" destId="{D07A2783-019A-4293-9F7A-02E3888660BD}" srcOrd="0" destOrd="0" presId="urn:microsoft.com/office/officeart/2005/8/layout/hierarchy4"/>
    <dgm:cxn modelId="{BCCE2194-E013-4120-8ECE-E7689E158DF0}" srcId="{81625897-4595-4127-B158-30ABE5474683}" destId="{CA3DFD55-1608-4980-9102-EB2725A51DAD}" srcOrd="0" destOrd="0" parTransId="{24E84E87-6704-40B0-BC4D-8FD0932F6B24}" sibTransId="{DF21DE56-1724-42CC-9F3B-ECAE325430F1}"/>
    <dgm:cxn modelId="{782D8802-1D62-4078-92E1-81DC77482C90}" srcId="{81625897-4595-4127-B158-30ABE5474683}" destId="{40B888F0-78C5-4468-8EE6-DC0CD85AAD13}" srcOrd="1" destOrd="0" parTransId="{E2ABFEC7-2EEE-493B-A402-E93F39A57129}" sibTransId="{A647E1C9-22E0-42A4-AF81-B8A5D3A496DF}"/>
    <dgm:cxn modelId="{D3BD2564-3B49-4EEF-AE12-D0E3D4ACF816}" type="presOf" srcId="{CA3DFD55-1608-4980-9102-EB2725A51DAD}" destId="{7A357C77-50F4-4767-9740-64533A085038}" srcOrd="0" destOrd="0" presId="urn:microsoft.com/office/officeart/2005/8/layout/hierarchy4"/>
    <dgm:cxn modelId="{5E630456-658D-42DB-A1E6-1FBF603A9B39}" srcId="{CA3DFD55-1608-4980-9102-EB2725A51DAD}" destId="{18235343-29FA-4B54-88EA-B5C4ADE5A4A0}" srcOrd="0" destOrd="0" parTransId="{303009D5-DA6B-4DA3-A682-1F6E4C95DAA0}" sibTransId="{DDD9EA39-7131-4F3C-92B1-5426F1561E71}"/>
    <dgm:cxn modelId="{6BEA2DA4-CCD9-42C8-A96D-4844F07AA781}" srcId="{CA3DFD55-1608-4980-9102-EB2725A51DAD}" destId="{309915BF-D779-4016-9D56-CB39BA6BDD76}" srcOrd="1" destOrd="0" parTransId="{EB98F5A4-1FBD-481F-B2FC-5284A09D19C9}" sibTransId="{05778D49-DB0C-42A7-90D0-B5F4340DC883}"/>
    <dgm:cxn modelId="{DEDA7B1F-484D-44B9-A74D-493D927B9BAE}" type="presOf" srcId="{48A49A1A-6ACA-463C-A011-4144B4EEDA99}" destId="{0528B73F-2A21-4ACE-8772-6E211A0EE360}" srcOrd="0" destOrd="0" presId="urn:microsoft.com/office/officeart/2005/8/layout/hierarchy4"/>
    <dgm:cxn modelId="{3786E462-892B-4273-BF7E-B977D9815292}" type="presOf" srcId="{40B888F0-78C5-4468-8EE6-DC0CD85AAD13}" destId="{2EE3132A-9B35-4E92-8BF6-F330499D6AB3}" srcOrd="0" destOrd="0" presId="urn:microsoft.com/office/officeart/2005/8/layout/hierarchy4"/>
    <dgm:cxn modelId="{7674FE1B-E7AA-4D82-B0D4-43B97959BD52}" srcId="{40B888F0-78C5-4468-8EE6-DC0CD85AAD13}" destId="{48A49A1A-6ACA-463C-A011-4144B4EEDA99}" srcOrd="0" destOrd="0" parTransId="{8C3E8DE7-7D49-41D5-B90F-0BE7C4D363E8}" sibTransId="{AED519B5-8A8A-490A-928D-A23F4D121738}"/>
    <dgm:cxn modelId="{0869DAE7-9DB8-458D-8DFF-FC2CCD27540B}" type="presOf" srcId="{309915BF-D779-4016-9D56-CB39BA6BDD76}" destId="{597113F2-AC93-4D14-B1F0-0B54BDE59722}" srcOrd="0" destOrd="0" presId="urn:microsoft.com/office/officeart/2005/8/layout/hierarchy4"/>
    <dgm:cxn modelId="{F9EED8FD-618F-42AA-8EC6-A78826AF3129}" type="presOf" srcId="{81625897-4595-4127-B158-30ABE5474683}" destId="{A11B3214-8988-4119-A6B7-EE39FDD0726B}" srcOrd="0" destOrd="0" presId="urn:microsoft.com/office/officeart/2005/8/layout/hierarchy4"/>
    <dgm:cxn modelId="{BEB6D36A-B974-490D-88A6-4E7CB49C7FB5}" srcId="{179C2B36-7ED7-482A-966E-3B760103BA1B}" destId="{81625897-4595-4127-B158-30ABE5474683}" srcOrd="0" destOrd="0" parTransId="{393C578E-9D9D-4C91-B8EC-70FB821DFE63}" sibTransId="{74B921EE-9F72-4EF0-BE5D-55BC57151055}"/>
    <dgm:cxn modelId="{6430DD43-3EC4-4553-9C22-1EA739734A02}" type="presParOf" srcId="{D07A2783-019A-4293-9F7A-02E3888660BD}" destId="{0920B753-0E52-4F48-A0F4-D320DE6737EB}" srcOrd="0" destOrd="0" presId="urn:microsoft.com/office/officeart/2005/8/layout/hierarchy4"/>
    <dgm:cxn modelId="{4091D81C-C16B-4E6E-B512-3F169A34FE4C}" type="presParOf" srcId="{0920B753-0E52-4F48-A0F4-D320DE6737EB}" destId="{A11B3214-8988-4119-A6B7-EE39FDD0726B}" srcOrd="0" destOrd="0" presId="urn:microsoft.com/office/officeart/2005/8/layout/hierarchy4"/>
    <dgm:cxn modelId="{973E7157-0AE6-46E3-A099-4EAE8920BBD0}" type="presParOf" srcId="{0920B753-0E52-4F48-A0F4-D320DE6737EB}" destId="{30014B57-6466-474F-B3F1-D23A659533DF}" srcOrd="1" destOrd="0" presId="urn:microsoft.com/office/officeart/2005/8/layout/hierarchy4"/>
    <dgm:cxn modelId="{7D7E283B-25F3-4A59-A24C-69DEF19106F1}" type="presParOf" srcId="{0920B753-0E52-4F48-A0F4-D320DE6737EB}" destId="{753874EA-8939-40B4-8DFF-38F06B0089CF}" srcOrd="2" destOrd="0" presId="urn:microsoft.com/office/officeart/2005/8/layout/hierarchy4"/>
    <dgm:cxn modelId="{9B8BF868-27A2-4D71-8CAE-20DD1831AA76}" type="presParOf" srcId="{753874EA-8939-40B4-8DFF-38F06B0089CF}" destId="{63765039-7853-4EFB-8B31-D1974252247A}" srcOrd="0" destOrd="0" presId="urn:microsoft.com/office/officeart/2005/8/layout/hierarchy4"/>
    <dgm:cxn modelId="{2572EA32-03A7-4D80-A162-07E29B0E25BC}" type="presParOf" srcId="{63765039-7853-4EFB-8B31-D1974252247A}" destId="{7A357C77-50F4-4767-9740-64533A085038}" srcOrd="0" destOrd="0" presId="urn:microsoft.com/office/officeart/2005/8/layout/hierarchy4"/>
    <dgm:cxn modelId="{E9ACD918-1FBE-4C0E-847A-713EB85F1209}" type="presParOf" srcId="{63765039-7853-4EFB-8B31-D1974252247A}" destId="{B12BD278-D019-43AC-91B1-3CF9F535DEE0}" srcOrd="1" destOrd="0" presId="urn:microsoft.com/office/officeart/2005/8/layout/hierarchy4"/>
    <dgm:cxn modelId="{864C6A1F-E321-43B5-BA54-DE9169CFBEC2}" type="presParOf" srcId="{63765039-7853-4EFB-8B31-D1974252247A}" destId="{49F85F2A-A684-4152-A1D6-894D32CD1AAB}" srcOrd="2" destOrd="0" presId="urn:microsoft.com/office/officeart/2005/8/layout/hierarchy4"/>
    <dgm:cxn modelId="{365658CF-D009-4C73-8BAF-06269BC89552}" type="presParOf" srcId="{49F85F2A-A684-4152-A1D6-894D32CD1AAB}" destId="{5A67FF92-6F40-46FD-8EE1-31FD7992A080}" srcOrd="0" destOrd="0" presId="urn:microsoft.com/office/officeart/2005/8/layout/hierarchy4"/>
    <dgm:cxn modelId="{27281A00-3D24-4EF1-AC31-9416AC220C9C}" type="presParOf" srcId="{5A67FF92-6F40-46FD-8EE1-31FD7992A080}" destId="{14B77E3C-69B3-472A-96B3-5DD89A9D7E2B}" srcOrd="0" destOrd="0" presId="urn:microsoft.com/office/officeart/2005/8/layout/hierarchy4"/>
    <dgm:cxn modelId="{9CF839D3-831D-433A-BE41-EF9589026472}" type="presParOf" srcId="{5A67FF92-6F40-46FD-8EE1-31FD7992A080}" destId="{90D1F037-51A0-40D9-8A90-347BA972D3CA}" srcOrd="1" destOrd="0" presId="urn:microsoft.com/office/officeart/2005/8/layout/hierarchy4"/>
    <dgm:cxn modelId="{8F6A9B7E-894A-4ADA-A4BE-DDCAA8AF6055}" type="presParOf" srcId="{49F85F2A-A684-4152-A1D6-894D32CD1AAB}" destId="{8DA2712D-E6BD-4653-81C9-0A3B645D6456}" srcOrd="1" destOrd="0" presId="urn:microsoft.com/office/officeart/2005/8/layout/hierarchy4"/>
    <dgm:cxn modelId="{FED69B0F-2DC5-44A6-BE97-0DC52B2BF1C7}" type="presParOf" srcId="{49F85F2A-A684-4152-A1D6-894D32CD1AAB}" destId="{6F6D0C83-0402-40B2-A050-4BA36859D645}" srcOrd="2" destOrd="0" presId="urn:microsoft.com/office/officeart/2005/8/layout/hierarchy4"/>
    <dgm:cxn modelId="{A41A2789-174D-4D5C-A285-7401CA5A72C6}" type="presParOf" srcId="{6F6D0C83-0402-40B2-A050-4BA36859D645}" destId="{597113F2-AC93-4D14-B1F0-0B54BDE59722}" srcOrd="0" destOrd="0" presId="urn:microsoft.com/office/officeart/2005/8/layout/hierarchy4"/>
    <dgm:cxn modelId="{8F91FBC0-456A-4C7E-BA31-4C8D56F61B0B}" type="presParOf" srcId="{6F6D0C83-0402-40B2-A050-4BA36859D645}" destId="{C9B64340-9AE0-433D-BC24-D35A5E596258}" srcOrd="1" destOrd="0" presId="urn:microsoft.com/office/officeart/2005/8/layout/hierarchy4"/>
    <dgm:cxn modelId="{9E96FE2E-923C-432C-A08B-50DF704E1354}" type="presParOf" srcId="{753874EA-8939-40B4-8DFF-38F06B0089CF}" destId="{C485968D-B24F-472B-9333-6B68FD8E8423}" srcOrd="1" destOrd="0" presId="urn:microsoft.com/office/officeart/2005/8/layout/hierarchy4"/>
    <dgm:cxn modelId="{33F46476-8D84-4B14-AD2C-7F653BD82237}" type="presParOf" srcId="{753874EA-8939-40B4-8DFF-38F06B0089CF}" destId="{CC7D680D-39CF-4D26-B5B6-50589E735B5D}" srcOrd="2" destOrd="0" presId="urn:microsoft.com/office/officeart/2005/8/layout/hierarchy4"/>
    <dgm:cxn modelId="{089A0ADD-788C-4DBF-B537-0CE0E02DCED8}" type="presParOf" srcId="{CC7D680D-39CF-4D26-B5B6-50589E735B5D}" destId="{2EE3132A-9B35-4E92-8BF6-F330499D6AB3}" srcOrd="0" destOrd="0" presId="urn:microsoft.com/office/officeart/2005/8/layout/hierarchy4"/>
    <dgm:cxn modelId="{31854847-2806-4D3F-B86C-9711FF43560B}" type="presParOf" srcId="{CC7D680D-39CF-4D26-B5B6-50589E735B5D}" destId="{BB5B40FE-3808-43D0-9D99-033F1B1C36D2}" srcOrd="1" destOrd="0" presId="urn:microsoft.com/office/officeart/2005/8/layout/hierarchy4"/>
    <dgm:cxn modelId="{08D2A055-B06E-4C82-AE1D-CD4E82B0E6EC}" type="presParOf" srcId="{CC7D680D-39CF-4D26-B5B6-50589E735B5D}" destId="{D9612B9B-9304-4867-8661-C48CAD51F7F4}" srcOrd="2" destOrd="0" presId="urn:microsoft.com/office/officeart/2005/8/layout/hierarchy4"/>
    <dgm:cxn modelId="{9CECB0D2-C1E9-4E8B-8270-A963988526AC}" type="presParOf" srcId="{D9612B9B-9304-4867-8661-C48CAD51F7F4}" destId="{98F64BBB-EB0F-4127-8E12-6B494D058E67}" srcOrd="0" destOrd="0" presId="urn:microsoft.com/office/officeart/2005/8/layout/hierarchy4"/>
    <dgm:cxn modelId="{0179F91C-4C58-449C-9546-512FB1F14EFC}" type="presParOf" srcId="{98F64BBB-EB0F-4127-8E12-6B494D058E67}" destId="{0528B73F-2A21-4ACE-8772-6E211A0EE360}" srcOrd="0" destOrd="0" presId="urn:microsoft.com/office/officeart/2005/8/layout/hierarchy4"/>
    <dgm:cxn modelId="{C68C31F7-D98B-43C1-9F26-F432CCF7D69F}" type="presParOf" srcId="{98F64BBB-EB0F-4127-8E12-6B494D058E67}" destId="{61FCEE47-C938-49DF-B8C1-67185A01216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C301B6-CF37-49DE-B2D1-9A66B3585877}"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l-GR"/>
        </a:p>
      </dgm:t>
    </dgm:pt>
    <dgm:pt modelId="{E02C63A8-EDBF-4085-9815-7003FDAE0349}">
      <dgm:prSet phldrT="[Κείμενο]" custT="1"/>
      <dgm:spPr/>
      <dgm:t>
        <a:bodyPr/>
        <a:lstStyle/>
        <a:p>
          <a:r>
            <a:rPr lang="el-GR" sz="1400" b="1" dirty="0" smtClean="0"/>
            <a:t>Διαφοροποίηση με βάση τη διαδικασία</a:t>
          </a:r>
          <a:endParaRPr lang="el-GR" sz="1400" b="1" dirty="0"/>
        </a:p>
      </dgm:t>
    </dgm:pt>
    <dgm:pt modelId="{2E487BCB-E139-499D-89B0-A2C33DF7253B}" type="parTrans" cxnId="{EF2D32DB-C9EC-4E2E-BCC5-145C1B4D21C2}">
      <dgm:prSet/>
      <dgm:spPr/>
      <dgm:t>
        <a:bodyPr/>
        <a:lstStyle/>
        <a:p>
          <a:endParaRPr lang="el-GR"/>
        </a:p>
      </dgm:t>
    </dgm:pt>
    <dgm:pt modelId="{CFD2BB30-6528-460F-881A-958E1E23CE5F}" type="sibTrans" cxnId="{EF2D32DB-C9EC-4E2E-BCC5-145C1B4D21C2}">
      <dgm:prSet/>
      <dgm:spPr/>
      <dgm:t>
        <a:bodyPr/>
        <a:lstStyle/>
        <a:p>
          <a:endParaRPr lang="el-GR"/>
        </a:p>
      </dgm:t>
    </dgm:pt>
    <dgm:pt modelId="{C2D92F30-981E-4976-B090-790AD6669C55}">
      <dgm:prSet phldrT="[Κείμενο]" custT="1"/>
      <dgm:spPr/>
      <dgm:t>
        <a:bodyPr/>
        <a:lstStyle/>
        <a:p>
          <a:r>
            <a:rPr lang="el-GR" sz="1000" dirty="0" smtClean="0"/>
            <a:t> </a:t>
          </a:r>
          <a:r>
            <a:rPr lang="el-GR" sz="1000" dirty="0" err="1" smtClean="0"/>
            <a:t>Εικονοπρόβλημα</a:t>
          </a:r>
          <a:endParaRPr lang="el-GR" sz="1000" dirty="0"/>
        </a:p>
      </dgm:t>
    </dgm:pt>
    <dgm:pt modelId="{8778DE5B-FD5D-4B3C-B43D-58A24C6A8172}" type="parTrans" cxnId="{96CF59F7-D2BD-4C67-84FC-FFB248D8383C}">
      <dgm:prSet/>
      <dgm:spPr/>
      <dgm:t>
        <a:bodyPr/>
        <a:lstStyle/>
        <a:p>
          <a:endParaRPr lang="el-GR"/>
        </a:p>
      </dgm:t>
    </dgm:pt>
    <dgm:pt modelId="{7050A0CA-BCEE-486C-A674-0361B23B993E}" type="sibTrans" cxnId="{96CF59F7-D2BD-4C67-84FC-FFB248D8383C}">
      <dgm:prSet/>
      <dgm:spPr/>
      <dgm:t>
        <a:bodyPr/>
        <a:lstStyle/>
        <a:p>
          <a:endParaRPr lang="el-GR"/>
        </a:p>
      </dgm:t>
    </dgm:pt>
    <dgm:pt modelId="{CF93E3FC-5F4B-42A4-BBB3-79B29024DD41}">
      <dgm:prSet phldrT="[Κείμενο]" custT="1"/>
      <dgm:spPr/>
      <dgm:t>
        <a:bodyPr/>
        <a:lstStyle/>
        <a:p>
          <a:r>
            <a:rPr lang="el-GR" sz="1000" dirty="0" smtClean="0"/>
            <a:t>Δοκιμάζουν διαφορετικούς τρόπους για να οδηγηθούν στη λύση και ελέγχουν αυτά που κάνουν στην πορεία</a:t>
          </a:r>
          <a:endParaRPr lang="el-GR" sz="1000" dirty="0"/>
        </a:p>
      </dgm:t>
    </dgm:pt>
    <dgm:pt modelId="{2E850004-8163-4A02-BD93-C724EEA28A9A}" type="parTrans" cxnId="{34226BBB-5703-4703-8554-76ADC7CFB173}">
      <dgm:prSet/>
      <dgm:spPr/>
      <dgm:t>
        <a:bodyPr/>
        <a:lstStyle/>
        <a:p>
          <a:endParaRPr lang="el-GR"/>
        </a:p>
      </dgm:t>
    </dgm:pt>
    <dgm:pt modelId="{9494E198-675B-42B0-A308-F996BBDE5150}" type="sibTrans" cxnId="{34226BBB-5703-4703-8554-76ADC7CFB173}">
      <dgm:prSet/>
      <dgm:spPr/>
      <dgm:t>
        <a:bodyPr/>
        <a:lstStyle/>
        <a:p>
          <a:endParaRPr lang="el-GR"/>
        </a:p>
      </dgm:t>
    </dgm:pt>
    <dgm:pt modelId="{0AAFD2C1-32BF-4B70-82BE-3A09CF8A5D2A}">
      <dgm:prSet phldrT="[Κείμενο]" custT="1"/>
      <dgm:spPr/>
      <dgm:t>
        <a:bodyPr/>
        <a:lstStyle/>
        <a:p>
          <a:r>
            <a:rPr lang="el-GR" sz="1000" dirty="0" smtClean="0"/>
            <a:t>Συνδέουν το πρόβλημα με αληθινά γεγονότα ή το αναπαριστούν μέσα στην τάξη</a:t>
          </a:r>
          <a:endParaRPr lang="el-GR" sz="1000" dirty="0"/>
        </a:p>
      </dgm:t>
    </dgm:pt>
    <dgm:pt modelId="{073A0E3B-2625-4C9A-AD9C-3C83D8729D02}" type="parTrans" cxnId="{E5CC9B63-9813-4832-82B0-D2D4469A43FA}">
      <dgm:prSet/>
      <dgm:spPr/>
      <dgm:t>
        <a:bodyPr/>
        <a:lstStyle/>
        <a:p>
          <a:endParaRPr lang="el-GR"/>
        </a:p>
      </dgm:t>
    </dgm:pt>
    <dgm:pt modelId="{C4F66839-AD54-4F0D-8E1B-BD490E88DE96}" type="sibTrans" cxnId="{E5CC9B63-9813-4832-82B0-D2D4469A43FA}">
      <dgm:prSet/>
      <dgm:spPr/>
      <dgm:t>
        <a:bodyPr/>
        <a:lstStyle/>
        <a:p>
          <a:endParaRPr lang="el-GR"/>
        </a:p>
      </dgm:t>
    </dgm:pt>
    <dgm:pt modelId="{61304452-DC92-41A5-9552-6F66C00EE9DB}">
      <dgm:prSet phldrT="[Κείμενο]" custT="1"/>
      <dgm:spPr/>
      <dgm:t>
        <a:bodyPr/>
        <a:lstStyle/>
        <a:p>
          <a:r>
            <a:rPr lang="el-GR" sz="1000" dirty="0" smtClean="0"/>
            <a:t>Ζωγραφίσουν το πρόβλημα για να οδηγηθούν στη λύση του </a:t>
          </a:r>
          <a:endParaRPr lang="el-GR" sz="1000" dirty="0"/>
        </a:p>
      </dgm:t>
    </dgm:pt>
    <dgm:pt modelId="{2493DCC8-BFF6-49C6-BAE0-F51804ED2639}" type="parTrans" cxnId="{0C8E0D56-4223-4351-AACE-45DB08F15C19}">
      <dgm:prSet/>
      <dgm:spPr/>
      <dgm:t>
        <a:bodyPr/>
        <a:lstStyle/>
        <a:p>
          <a:endParaRPr lang="el-GR"/>
        </a:p>
      </dgm:t>
    </dgm:pt>
    <dgm:pt modelId="{7379B808-371C-4C22-A362-B38370CD7CAB}" type="sibTrans" cxnId="{0C8E0D56-4223-4351-AACE-45DB08F15C19}">
      <dgm:prSet/>
      <dgm:spPr/>
      <dgm:t>
        <a:bodyPr/>
        <a:lstStyle/>
        <a:p>
          <a:endParaRPr lang="el-GR"/>
        </a:p>
      </dgm:t>
    </dgm:pt>
    <dgm:pt modelId="{A3AB2143-676C-4823-8372-5906C369646D}" type="pres">
      <dgm:prSet presAssocID="{36C301B6-CF37-49DE-B2D1-9A66B3585877}" presName="composite" presStyleCnt="0">
        <dgm:presLayoutVars>
          <dgm:chMax val="1"/>
          <dgm:dir/>
          <dgm:resizeHandles val="exact"/>
        </dgm:presLayoutVars>
      </dgm:prSet>
      <dgm:spPr/>
      <dgm:t>
        <a:bodyPr/>
        <a:lstStyle/>
        <a:p>
          <a:endParaRPr lang="el-GR"/>
        </a:p>
      </dgm:t>
    </dgm:pt>
    <dgm:pt modelId="{AA10976E-8805-4CEF-936F-3CF4A45C160B}" type="pres">
      <dgm:prSet presAssocID="{36C301B6-CF37-49DE-B2D1-9A66B3585877}" presName="radial" presStyleCnt="0">
        <dgm:presLayoutVars>
          <dgm:animLvl val="ctr"/>
        </dgm:presLayoutVars>
      </dgm:prSet>
      <dgm:spPr/>
    </dgm:pt>
    <dgm:pt modelId="{918BC559-CE0F-488B-9067-E1E39C723C78}" type="pres">
      <dgm:prSet presAssocID="{E02C63A8-EDBF-4085-9815-7003FDAE0349}" presName="centerShape" presStyleLbl="vennNode1" presStyleIdx="0" presStyleCnt="5"/>
      <dgm:spPr/>
      <dgm:t>
        <a:bodyPr/>
        <a:lstStyle/>
        <a:p>
          <a:endParaRPr lang="el-GR"/>
        </a:p>
      </dgm:t>
    </dgm:pt>
    <dgm:pt modelId="{714DEA8B-D51C-40BF-8EDC-C971A63CC6E2}" type="pres">
      <dgm:prSet presAssocID="{C2D92F30-981E-4976-B090-790AD6669C55}" presName="node" presStyleLbl="vennNode1" presStyleIdx="1" presStyleCnt="5" custScaleX="113118">
        <dgm:presLayoutVars>
          <dgm:bulletEnabled val="1"/>
        </dgm:presLayoutVars>
      </dgm:prSet>
      <dgm:spPr/>
      <dgm:t>
        <a:bodyPr/>
        <a:lstStyle/>
        <a:p>
          <a:endParaRPr lang="el-GR"/>
        </a:p>
      </dgm:t>
    </dgm:pt>
    <dgm:pt modelId="{441C33AE-16A6-43E4-857B-CAE6A55B8897}" type="pres">
      <dgm:prSet presAssocID="{CF93E3FC-5F4B-42A4-BBB3-79B29024DD41}" presName="node" presStyleLbl="vennNode1" presStyleIdx="2" presStyleCnt="5">
        <dgm:presLayoutVars>
          <dgm:bulletEnabled val="1"/>
        </dgm:presLayoutVars>
      </dgm:prSet>
      <dgm:spPr/>
      <dgm:t>
        <a:bodyPr/>
        <a:lstStyle/>
        <a:p>
          <a:endParaRPr lang="el-GR"/>
        </a:p>
      </dgm:t>
    </dgm:pt>
    <dgm:pt modelId="{3A776F6F-3149-413B-8F27-4D080AF2172A}" type="pres">
      <dgm:prSet presAssocID="{0AAFD2C1-32BF-4B70-82BE-3A09CF8A5D2A}" presName="node" presStyleLbl="vennNode1" presStyleIdx="3" presStyleCnt="5">
        <dgm:presLayoutVars>
          <dgm:bulletEnabled val="1"/>
        </dgm:presLayoutVars>
      </dgm:prSet>
      <dgm:spPr/>
      <dgm:t>
        <a:bodyPr/>
        <a:lstStyle/>
        <a:p>
          <a:endParaRPr lang="el-GR"/>
        </a:p>
      </dgm:t>
    </dgm:pt>
    <dgm:pt modelId="{282D35EF-5BDF-4C54-888B-1C6B7E88B0D0}" type="pres">
      <dgm:prSet presAssocID="{61304452-DC92-41A5-9552-6F66C00EE9DB}" presName="node" presStyleLbl="vennNode1" presStyleIdx="4" presStyleCnt="5">
        <dgm:presLayoutVars>
          <dgm:bulletEnabled val="1"/>
        </dgm:presLayoutVars>
      </dgm:prSet>
      <dgm:spPr/>
      <dgm:t>
        <a:bodyPr/>
        <a:lstStyle/>
        <a:p>
          <a:endParaRPr lang="el-GR"/>
        </a:p>
      </dgm:t>
    </dgm:pt>
  </dgm:ptLst>
  <dgm:cxnLst>
    <dgm:cxn modelId="{21C9E568-A266-4EBF-B1B9-44F80F0389DB}" type="presOf" srcId="{E02C63A8-EDBF-4085-9815-7003FDAE0349}" destId="{918BC559-CE0F-488B-9067-E1E39C723C78}" srcOrd="0" destOrd="0" presId="urn:microsoft.com/office/officeart/2005/8/layout/radial3"/>
    <dgm:cxn modelId="{0C8E0D56-4223-4351-AACE-45DB08F15C19}" srcId="{E02C63A8-EDBF-4085-9815-7003FDAE0349}" destId="{61304452-DC92-41A5-9552-6F66C00EE9DB}" srcOrd="3" destOrd="0" parTransId="{2493DCC8-BFF6-49C6-BAE0-F51804ED2639}" sibTransId="{7379B808-371C-4C22-A362-B38370CD7CAB}"/>
    <dgm:cxn modelId="{E9E5DFFC-3EFD-464F-BBF5-87D43E9C27B7}" type="presOf" srcId="{0AAFD2C1-32BF-4B70-82BE-3A09CF8A5D2A}" destId="{3A776F6F-3149-413B-8F27-4D080AF2172A}" srcOrd="0" destOrd="0" presId="urn:microsoft.com/office/officeart/2005/8/layout/radial3"/>
    <dgm:cxn modelId="{3AC5396E-51CF-4052-BA1C-282054BD992A}" type="presOf" srcId="{CF93E3FC-5F4B-42A4-BBB3-79B29024DD41}" destId="{441C33AE-16A6-43E4-857B-CAE6A55B8897}" srcOrd="0" destOrd="0" presId="urn:microsoft.com/office/officeart/2005/8/layout/radial3"/>
    <dgm:cxn modelId="{E5CC9B63-9813-4832-82B0-D2D4469A43FA}" srcId="{E02C63A8-EDBF-4085-9815-7003FDAE0349}" destId="{0AAFD2C1-32BF-4B70-82BE-3A09CF8A5D2A}" srcOrd="2" destOrd="0" parTransId="{073A0E3B-2625-4C9A-AD9C-3C83D8729D02}" sibTransId="{C4F66839-AD54-4F0D-8E1B-BD490E88DE96}"/>
    <dgm:cxn modelId="{EF2D32DB-C9EC-4E2E-BCC5-145C1B4D21C2}" srcId="{36C301B6-CF37-49DE-B2D1-9A66B3585877}" destId="{E02C63A8-EDBF-4085-9815-7003FDAE0349}" srcOrd="0" destOrd="0" parTransId="{2E487BCB-E139-499D-89B0-A2C33DF7253B}" sibTransId="{CFD2BB30-6528-460F-881A-958E1E23CE5F}"/>
    <dgm:cxn modelId="{B7B2DF40-59AA-442F-B72E-2E531F8D0574}" type="presOf" srcId="{36C301B6-CF37-49DE-B2D1-9A66B3585877}" destId="{A3AB2143-676C-4823-8372-5906C369646D}" srcOrd="0" destOrd="0" presId="urn:microsoft.com/office/officeart/2005/8/layout/radial3"/>
    <dgm:cxn modelId="{D16AF9E2-20A2-4AA1-9074-4DEB0FD8AF3B}" type="presOf" srcId="{61304452-DC92-41A5-9552-6F66C00EE9DB}" destId="{282D35EF-5BDF-4C54-888B-1C6B7E88B0D0}" srcOrd="0" destOrd="0" presId="urn:microsoft.com/office/officeart/2005/8/layout/radial3"/>
    <dgm:cxn modelId="{34226BBB-5703-4703-8554-76ADC7CFB173}" srcId="{E02C63A8-EDBF-4085-9815-7003FDAE0349}" destId="{CF93E3FC-5F4B-42A4-BBB3-79B29024DD41}" srcOrd="1" destOrd="0" parTransId="{2E850004-8163-4A02-BD93-C724EEA28A9A}" sibTransId="{9494E198-675B-42B0-A308-F996BBDE5150}"/>
    <dgm:cxn modelId="{96CF59F7-D2BD-4C67-84FC-FFB248D8383C}" srcId="{E02C63A8-EDBF-4085-9815-7003FDAE0349}" destId="{C2D92F30-981E-4976-B090-790AD6669C55}" srcOrd="0" destOrd="0" parTransId="{8778DE5B-FD5D-4B3C-B43D-58A24C6A8172}" sibTransId="{7050A0CA-BCEE-486C-A674-0361B23B993E}"/>
    <dgm:cxn modelId="{3D2C62A2-14A1-4572-BC3B-4B260C2DCDA2}" type="presOf" srcId="{C2D92F30-981E-4976-B090-790AD6669C55}" destId="{714DEA8B-D51C-40BF-8EDC-C971A63CC6E2}" srcOrd="0" destOrd="0" presId="urn:microsoft.com/office/officeart/2005/8/layout/radial3"/>
    <dgm:cxn modelId="{557985BB-6549-43AF-8721-D8DC4A0553CF}" type="presParOf" srcId="{A3AB2143-676C-4823-8372-5906C369646D}" destId="{AA10976E-8805-4CEF-936F-3CF4A45C160B}" srcOrd="0" destOrd="0" presId="urn:microsoft.com/office/officeart/2005/8/layout/radial3"/>
    <dgm:cxn modelId="{BDC8ED79-BDF4-4A58-B772-0C318B10756D}" type="presParOf" srcId="{AA10976E-8805-4CEF-936F-3CF4A45C160B}" destId="{918BC559-CE0F-488B-9067-E1E39C723C78}" srcOrd="0" destOrd="0" presId="urn:microsoft.com/office/officeart/2005/8/layout/radial3"/>
    <dgm:cxn modelId="{173401B3-A643-4CE7-8527-BCAA03789590}" type="presParOf" srcId="{AA10976E-8805-4CEF-936F-3CF4A45C160B}" destId="{714DEA8B-D51C-40BF-8EDC-C971A63CC6E2}" srcOrd="1" destOrd="0" presId="urn:microsoft.com/office/officeart/2005/8/layout/radial3"/>
    <dgm:cxn modelId="{03254F02-1662-42F1-B2D7-254884DC8CC8}" type="presParOf" srcId="{AA10976E-8805-4CEF-936F-3CF4A45C160B}" destId="{441C33AE-16A6-43E4-857B-CAE6A55B8897}" srcOrd="2" destOrd="0" presId="urn:microsoft.com/office/officeart/2005/8/layout/radial3"/>
    <dgm:cxn modelId="{C1186100-DFB2-4047-B4F4-F3AAA013C1BE}" type="presParOf" srcId="{AA10976E-8805-4CEF-936F-3CF4A45C160B}" destId="{3A776F6F-3149-413B-8F27-4D080AF2172A}" srcOrd="3" destOrd="0" presId="urn:microsoft.com/office/officeart/2005/8/layout/radial3"/>
    <dgm:cxn modelId="{10CFC914-4B87-4548-B586-2D67D27587FA}" type="presParOf" srcId="{AA10976E-8805-4CEF-936F-3CF4A45C160B}" destId="{282D35EF-5BDF-4C54-888B-1C6B7E88B0D0}"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4C8BA-1528-4168-8AB0-FE51A80CC1B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Γνώσεις, δεξιότητες</a:t>
          </a:r>
          <a:r>
            <a:rPr lang="en-US" sz="2000" kern="1200" dirty="0" smtClean="0"/>
            <a:t>, </a:t>
          </a:r>
          <a:r>
            <a:rPr lang="el-GR" sz="2000" kern="1200" dirty="0" smtClean="0"/>
            <a:t>στάσεις</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θα μάθουν οι μαθητές</a:t>
          </a:r>
          <a:endParaRPr lang="el-GR" sz="2000" kern="1200" dirty="0"/>
        </a:p>
      </dsp:txBody>
      <dsp:txXfrm rot="-5400000">
        <a:off x="2699766" y="217468"/>
        <a:ext cx="4739167" cy="1116820"/>
      </dsp:txXfrm>
    </dsp:sp>
    <dsp:sp modelId="{34EB745D-59E5-4680-8678-337C6FADF98D}">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περιεχομένου</a:t>
          </a:r>
          <a:endParaRPr lang="el-GR" sz="2400" kern="1200" dirty="0"/>
        </a:p>
      </dsp:txBody>
      <dsp:txXfrm>
        <a:off x="75522" y="77866"/>
        <a:ext cx="2548722" cy="1396024"/>
      </dsp:txXfrm>
    </dsp:sp>
    <dsp:sp modelId="{4033A011-8199-47AE-B529-6FE6F87356A4}">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Τρόπο απόκτησης γνώσης</a:t>
          </a:r>
          <a:endParaRPr lang="el-GR" sz="2000" kern="1200" dirty="0"/>
        </a:p>
        <a:p>
          <a:pPr marL="228600" lvl="1" indent="-228600" algn="l" defTabSz="889000">
            <a:lnSpc>
              <a:spcPct val="90000"/>
            </a:lnSpc>
            <a:spcBef>
              <a:spcPct val="0"/>
            </a:spcBef>
            <a:spcAft>
              <a:spcPct val="15000"/>
            </a:spcAft>
            <a:buChar char="••"/>
          </a:pPr>
          <a:r>
            <a:rPr lang="el-GR" sz="2000" kern="1200" dirty="0" smtClean="0"/>
            <a:t>Δραστηριότητες, διδακτικά μέσα</a:t>
          </a:r>
          <a:endParaRPr lang="el-GR" sz="2000" kern="1200" dirty="0"/>
        </a:p>
      </dsp:txBody>
      <dsp:txXfrm rot="-5400000">
        <a:off x="2699766" y="1841890"/>
        <a:ext cx="4739167" cy="1116820"/>
      </dsp:txXfrm>
    </dsp:sp>
    <dsp:sp modelId="{8ADDC415-9CE7-43FC-9B78-592A5B0ABDE4}">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διαδικασίας</a:t>
          </a:r>
          <a:endParaRPr lang="el-GR" sz="2400" kern="1200" dirty="0"/>
        </a:p>
      </dsp:txBody>
      <dsp:txXfrm>
        <a:off x="75522" y="1702287"/>
        <a:ext cx="2548722" cy="1396024"/>
      </dsp:txXfrm>
    </dsp:sp>
    <dsp:sp modelId="{86AC96E1-0CC8-4604-A882-6A14976BDCF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Απόκτηση γνώσεων και δεξιοτήτων</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έμαθε τελικά ο μαθητής</a:t>
          </a:r>
          <a:endParaRPr lang="el-GR" sz="2000" kern="1200" dirty="0"/>
        </a:p>
        <a:p>
          <a:pPr marL="228600" lvl="1" indent="-228600" algn="l" defTabSz="889000">
            <a:lnSpc>
              <a:spcPct val="90000"/>
            </a:lnSpc>
            <a:spcBef>
              <a:spcPct val="0"/>
            </a:spcBef>
            <a:spcAft>
              <a:spcPct val="15000"/>
            </a:spcAft>
            <a:buChar char="••"/>
          </a:pPr>
          <a:r>
            <a:rPr lang="el-GR" sz="2000" kern="1200" dirty="0" smtClean="0"/>
            <a:t>Ο μαθητής δείχνει αυτό που έμαθε με διαφορετικό τρόπο</a:t>
          </a:r>
          <a:endParaRPr lang="el-GR" sz="2000" kern="1200" dirty="0"/>
        </a:p>
      </dsp:txBody>
      <dsp:txXfrm rot="-5400000">
        <a:off x="2699766" y="3466311"/>
        <a:ext cx="4739167" cy="1116820"/>
      </dsp:txXfrm>
    </dsp:sp>
    <dsp:sp modelId="{3882BF42-B0E4-4992-85AE-CC49B62AA923}">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a:t>
          </a:r>
        </a:p>
        <a:p>
          <a:pPr lvl="0" algn="ctr" defTabSz="1066800">
            <a:lnSpc>
              <a:spcPct val="90000"/>
            </a:lnSpc>
            <a:spcBef>
              <a:spcPct val="0"/>
            </a:spcBef>
            <a:spcAft>
              <a:spcPct val="35000"/>
            </a:spcAft>
          </a:pPr>
          <a:r>
            <a:rPr lang="el-GR" sz="2400" kern="1200" dirty="0" smtClean="0"/>
            <a:t>αποτελέσματος</a:t>
          </a:r>
          <a:endParaRPr lang="el-GR" sz="2400" kern="1200" dirty="0"/>
        </a:p>
      </dsp:txBody>
      <dsp:txXfrm>
        <a:off x="75522" y="3326709"/>
        <a:ext cx="2548722" cy="1396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B3214-8988-4119-A6B7-EE39FDD0726B}">
      <dsp:nvSpPr>
        <dsp:cNvPr id="0" name=""/>
        <dsp:cNvSpPr/>
      </dsp:nvSpPr>
      <dsp:spPr>
        <a:xfrm>
          <a:off x="1277" y="1279"/>
          <a:ext cx="8169844" cy="160913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Οργάνωση τάξης:</a:t>
          </a:r>
        </a:p>
        <a:p>
          <a:pPr lvl="0" algn="ctr" defTabSz="889000">
            <a:lnSpc>
              <a:spcPct val="90000"/>
            </a:lnSpc>
            <a:spcBef>
              <a:spcPct val="0"/>
            </a:spcBef>
            <a:spcAft>
              <a:spcPct val="35000"/>
            </a:spcAft>
          </a:pPr>
          <a:r>
            <a:rPr lang="el-GR" sz="2000" kern="1200" dirty="0" smtClean="0">
              <a:solidFill>
                <a:schemeClr val="tx1"/>
              </a:solidFill>
            </a:rPr>
            <a:t>Ομάδες εργασίας-διαφορετικές ομάδες/2 εβδομάδες</a:t>
          </a:r>
        </a:p>
        <a:p>
          <a:pPr lvl="0" algn="ctr" defTabSz="889000">
            <a:lnSpc>
              <a:spcPct val="90000"/>
            </a:lnSpc>
            <a:spcBef>
              <a:spcPct val="0"/>
            </a:spcBef>
            <a:spcAft>
              <a:spcPct val="35000"/>
            </a:spcAft>
          </a:pPr>
          <a:r>
            <a:rPr lang="el-GR" sz="2000" kern="1200" dirty="0" smtClean="0">
              <a:solidFill>
                <a:schemeClr val="tx1"/>
              </a:solidFill>
            </a:rPr>
            <a:t>Τα βιβλία τοποθετούνται σε κουτιά με διαφορετικά χρώματα</a:t>
          </a:r>
        </a:p>
        <a:p>
          <a:pPr lvl="0" algn="ctr" defTabSz="889000">
            <a:lnSpc>
              <a:spcPct val="90000"/>
            </a:lnSpc>
            <a:spcBef>
              <a:spcPct val="0"/>
            </a:spcBef>
            <a:spcAft>
              <a:spcPct val="35000"/>
            </a:spcAft>
          </a:pPr>
          <a:endParaRPr lang="el-GR" sz="2400" kern="1200" dirty="0"/>
        </a:p>
      </dsp:txBody>
      <dsp:txXfrm>
        <a:off x="48407" y="48409"/>
        <a:ext cx="8075584" cy="1514876"/>
      </dsp:txXfrm>
    </dsp:sp>
    <dsp:sp modelId="{7A357C77-50F4-4767-9740-64533A085038}">
      <dsp:nvSpPr>
        <dsp:cNvPr id="0" name=""/>
        <dsp:cNvSpPr/>
      </dsp:nvSpPr>
      <dsp:spPr>
        <a:xfrm>
          <a:off x="3265" y="1790635"/>
          <a:ext cx="2542301" cy="1221282"/>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τη μαθησιακή ετοιμότητα</a:t>
          </a:r>
          <a:endParaRPr lang="el-GR" sz="2000" kern="1200" dirty="0">
            <a:solidFill>
              <a:schemeClr val="tx1"/>
            </a:solidFill>
          </a:endParaRPr>
        </a:p>
      </dsp:txBody>
      <dsp:txXfrm>
        <a:off x="39035" y="1826405"/>
        <a:ext cx="2470761" cy="1149742"/>
      </dsp:txXfrm>
    </dsp:sp>
    <dsp:sp modelId="{14B77E3C-69B3-472A-96B3-5DD89A9D7E2B}">
      <dsp:nvSpPr>
        <dsp:cNvPr id="0" name=""/>
        <dsp:cNvSpPr/>
      </dsp:nvSpPr>
      <dsp:spPr>
        <a:xfrm>
          <a:off x="0" y="3231191"/>
          <a:ext cx="1748674" cy="2718087"/>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a:t>
          </a:r>
          <a:r>
            <a:rPr lang="el-GR" sz="1400" kern="1200" dirty="0" smtClean="0"/>
            <a:t> </a:t>
          </a:r>
          <a:r>
            <a:rPr lang="el-GR" sz="1400" kern="1200" dirty="0" smtClean="0">
              <a:solidFill>
                <a:schemeClr val="tx1"/>
              </a:solidFill>
            </a:rPr>
            <a:t>βιβλία με εύκολα αναγνωστικά κείμενα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a:t>
          </a:r>
          <a:r>
            <a:rPr lang="el-GR" sz="1400" kern="1200" dirty="0" smtClean="0">
              <a:solidFill>
                <a:schemeClr val="tx1"/>
              </a:solidFill>
            </a:rPr>
            <a:t>βιβλία με μεσαίας δυσκολίας αναγνωστικά κείμενα</a:t>
          </a:r>
        </a:p>
        <a:p>
          <a:pPr lvl="0" algn="ctr" defTabSz="622300">
            <a:lnSpc>
              <a:spcPct val="90000"/>
            </a:lnSpc>
            <a:spcBef>
              <a:spcPct val="0"/>
            </a:spcBef>
            <a:spcAft>
              <a:spcPct val="35000"/>
            </a:spcAft>
          </a:pPr>
          <a:r>
            <a:rPr lang="el-GR" sz="1400" kern="1200" dirty="0" smtClean="0">
              <a:solidFill>
                <a:srgbClr val="00B050"/>
              </a:solidFill>
            </a:rPr>
            <a:t>Πράσινο κουτί: </a:t>
          </a:r>
        </a:p>
        <a:p>
          <a:pPr lvl="0" algn="ctr" defTabSz="622300">
            <a:lnSpc>
              <a:spcPct val="90000"/>
            </a:lnSpc>
            <a:spcBef>
              <a:spcPct val="0"/>
            </a:spcBef>
            <a:spcAft>
              <a:spcPct val="35000"/>
            </a:spcAft>
          </a:pPr>
          <a:r>
            <a:rPr lang="el-GR" sz="1400" kern="1200" dirty="0" smtClean="0">
              <a:solidFill>
                <a:schemeClr val="tx1"/>
              </a:solidFill>
            </a:rPr>
            <a:t>Βιβλία με δύσκολα αναγνωστικά κείμενα </a:t>
          </a:r>
          <a:endParaRPr lang="el-GR" sz="1400" kern="1200" dirty="0">
            <a:solidFill>
              <a:schemeClr val="tx1"/>
            </a:solidFill>
          </a:endParaRPr>
        </a:p>
      </dsp:txBody>
      <dsp:txXfrm>
        <a:off x="51217" y="3282408"/>
        <a:ext cx="1646240" cy="2615653"/>
      </dsp:txXfrm>
    </dsp:sp>
    <dsp:sp modelId="{597113F2-AC93-4D14-B1F0-0B54BDE59722}">
      <dsp:nvSpPr>
        <dsp:cNvPr id="0" name=""/>
        <dsp:cNvSpPr/>
      </dsp:nvSpPr>
      <dsp:spPr>
        <a:xfrm>
          <a:off x="2383341" y="3283592"/>
          <a:ext cx="3860455" cy="2588284"/>
        </a:xfrm>
        <a:prstGeom prst="leftRightArrow">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tx1"/>
              </a:solidFill>
            </a:rPr>
            <a:t>Διαφοροποίηση με βάση το στυλ μάθησης:</a:t>
          </a:r>
        </a:p>
        <a:p>
          <a:pPr lvl="0" algn="ctr" defTabSz="622300">
            <a:lnSpc>
              <a:spcPct val="90000"/>
            </a:lnSpc>
            <a:spcBef>
              <a:spcPct val="0"/>
            </a:spcBef>
            <a:spcAft>
              <a:spcPct val="35000"/>
            </a:spcAft>
          </a:pPr>
          <a:r>
            <a:rPr lang="el-GR" sz="1400" kern="1200" dirty="0" smtClean="0">
              <a:solidFill>
                <a:schemeClr val="tx1"/>
              </a:solidFill>
            </a:rPr>
            <a:t>Διαβάζω φωναχτά σε συμμαθητή μου, διαβάζω  σιωπηρά, διαβάζω περισσότερο ή λιγότερο χρόνο</a:t>
          </a:r>
          <a:endParaRPr lang="el-GR" sz="1400" kern="1200" dirty="0">
            <a:solidFill>
              <a:schemeClr val="tx1"/>
            </a:solidFill>
          </a:endParaRPr>
        </a:p>
      </dsp:txBody>
      <dsp:txXfrm>
        <a:off x="3030412" y="3930663"/>
        <a:ext cx="2566313" cy="1294142"/>
      </dsp:txXfrm>
    </dsp:sp>
    <dsp:sp modelId="{2EE3132A-9B35-4E92-8BF6-F330499D6AB3}">
      <dsp:nvSpPr>
        <dsp:cNvPr id="0" name=""/>
        <dsp:cNvSpPr/>
      </dsp:nvSpPr>
      <dsp:spPr>
        <a:xfrm>
          <a:off x="5783702" y="1809523"/>
          <a:ext cx="2371135" cy="133221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το ενδιαφέρον</a:t>
          </a:r>
          <a:endParaRPr lang="el-GR" sz="2000" kern="1200" dirty="0">
            <a:solidFill>
              <a:schemeClr val="tx1"/>
            </a:solidFill>
          </a:endParaRPr>
        </a:p>
      </dsp:txBody>
      <dsp:txXfrm>
        <a:off x="5822721" y="1848542"/>
        <a:ext cx="2293097" cy="1254178"/>
      </dsp:txXfrm>
    </dsp:sp>
    <dsp:sp modelId="{0528B73F-2A21-4ACE-8772-6E211A0EE360}">
      <dsp:nvSpPr>
        <dsp:cNvPr id="0" name=""/>
        <dsp:cNvSpPr/>
      </dsp:nvSpPr>
      <dsp:spPr>
        <a:xfrm>
          <a:off x="6655682" y="3283592"/>
          <a:ext cx="1248557" cy="2588284"/>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 </a:t>
          </a:r>
          <a:r>
            <a:rPr lang="el-GR" sz="1400" kern="1200" dirty="0" smtClean="0"/>
            <a:t>: βιβλία για ζώα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βιβλία για το διάστημα</a:t>
          </a:r>
        </a:p>
        <a:p>
          <a:pPr lvl="0" algn="ctr" defTabSz="622300">
            <a:lnSpc>
              <a:spcPct val="90000"/>
            </a:lnSpc>
            <a:spcBef>
              <a:spcPct val="0"/>
            </a:spcBef>
            <a:spcAft>
              <a:spcPct val="35000"/>
            </a:spcAft>
          </a:pPr>
          <a:r>
            <a:rPr lang="el-GR" sz="1400" kern="1200" dirty="0" smtClean="0">
              <a:solidFill>
                <a:srgbClr val="00B050"/>
              </a:solidFill>
            </a:rPr>
            <a:t>Πράσινο κουτί: </a:t>
          </a:r>
          <a:r>
            <a:rPr lang="el-GR" sz="1400" kern="1200" dirty="0" smtClean="0"/>
            <a:t>βιβλία για τη θάλασσα</a:t>
          </a:r>
          <a:endParaRPr lang="el-GR" sz="1400" kern="1200" dirty="0"/>
        </a:p>
      </dsp:txBody>
      <dsp:txXfrm>
        <a:off x="6692251" y="3320161"/>
        <a:ext cx="1175419" cy="25151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BC559-CE0F-488B-9067-E1E39C723C78}">
      <dsp:nvSpPr>
        <dsp:cNvPr id="0" name=""/>
        <dsp:cNvSpPr/>
      </dsp:nvSpPr>
      <dsp:spPr>
        <a:xfrm>
          <a:off x="2411620" y="1074213"/>
          <a:ext cx="2676109" cy="267610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b="1" kern="1200" dirty="0" smtClean="0"/>
            <a:t>Διαφοροποίηση με βάση τη διαδικασία</a:t>
          </a:r>
          <a:endParaRPr lang="el-GR" sz="1400" b="1" kern="1200" dirty="0"/>
        </a:p>
      </dsp:txBody>
      <dsp:txXfrm>
        <a:off x="2803527" y="1466120"/>
        <a:ext cx="1892295" cy="1892295"/>
      </dsp:txXfrm>
    </dsp:sp>
    <dsp:sp modelId="{714DEA8B-D51C-40BF-8EDC-C971A63CC6E2}">
      <dsp:nvSpPr>
        <dsp:cNvPr id="0" name=""/>
        <dsp:cNvSpPr/>
      </dsp:nvSpPr>
      <dsp:spPr>
        <a:xfrm>
          <a:off x="2992884" y="477"/>
          <a:ext cx="1513580" cy="133805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l-GR" sz="1000" kern="1200" dirty="0" smtClean="0"/>
            <a:t> </a:t>
          </a:r>
          <a:r>
            <a:rPr lang="el-GR" sz="1000" kern="1200" dirty="0" err="1" smtClean="0"/>
            <a:t>Εικονοπρόβλημα</a:t>
          </a:r>
          <a:endParaRPr lang="el-GR" sz="1000" kern="1200" dirty="0"/>
        </a:p>
      </dsp:txBody>
      <dsp:txXfrm>
        <a:off x="3214543" y="196430"/>
        <a:ext cx="1070262" cy="946148"/>
      </dsp:txXfrm>
    </dsp:sp>
    <dsp:sp modelId="{441C33AE-16A6-43E4-857B-CAE6A55B8897}">
      <dsp:nvSpPr>
        <dsp:cNvPr id="0" name=""/>
        <dsp:cNvSpPr/>
      </dsp:nvSpPr>
      <dsp:spPr>
        <a:xfrm>
          <a:off x="4823410" y="1743240"/>
          <a:ext cx="1338054" cy="133805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l-GR" sz="1000" kern="1200" dirty="0" smtClean="0"/>
            <a:t>Δοκιμάζουν διαφορετικούς τρόπους για να οδηγηθούν στη λύση και ελέγχουν αυτά που κάνουν στην πορεία</a:t>
          </a:r>
          <a:endParaRPr lang="el-GR" sz="1000" kern="1200" dirty="0"/>
        </a:p>
      </dsp:txBody>
      <dsp:txXfrm>
        <a:off x="5019363" y="1939193"/>
        <a:ext cx="946148" cy="946148"/>
      </dsp:txXfrm>
    </dsp:sp>
    <dsp:sp modelId="{3A776F6F-3149-413B-8F27-4D080AF2172A}">
      <dsp:nvSpPr>
        <dsp:cNvPr id="0" name=""/>
        <dsp:cNvSpPr/>
      </dsp:nvSpPr>
      <dsp:spPr>
        <a:xfrm>
          <a:off x="3080647" y="3486003"/>
          <a:ext cx="1338054" cy="133805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l-GR" sz="1000" kern="1200" dirty="0" smtClean="0"/>
            <a:t>Συνδέουν το πρόβλημα με αληθινά γεγονότα ή το αναπαριστούν μέσα στην τάξη</a:t>
          </a:r>
          <a:endParaRPr lang="el-GR" sz="1000" kern="1200" dirty="0"/>
        </a:p>
      </dsp:txBody>
      <dsp:txXfrm>
        <a:off x="3276600" y="3681956"/>
        <a:ext cx="946148" cy="946148"/>
      </dsp:txXfrm>
    </dsp:sp>
    <dsp:sp modelId="{282D35EF-5BDF-4C54-888B-1C6B7E88B0D0}">
      <dsp:nvSpPr>
        <dsp:cNvPr id="0" name=""/>
        <dsp:cNvSpPr/>
      </dsp:nvSpPr>
      <dsp:spPr>
        <a:xfrm>
          <a:off x="1337884" y="1743240"/>
          <a:ext cx="1338054" cy="133805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l-GR" sz="1000" kern="1200" dirty="0" smtClean="0"/>
            <a:t>Ζωγραφίσουν το πρόβλημα για να οδηγηθούν στη λύση του </a:t>
          </a:r>
          <a:endParaRPr lang="el-GR" sz="1000" kern="1200" dirty="0"/>
        </a:p>
      </dsp:txBody>
      <dsp:txXfrm>
        <a:off x="1533837" y="1939193"/>
        <a:ext cx="946148" cy="94614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29699" name="Rectangle 3"/>
          <p:cNvSpPr>
            <a:spLocks noGrp="1" noChangeArrowheads="1"/>
          </p:cNvSpPr>
          <p:nvPr>
            <p:ph type="dt" sz="quarter" idx="1"/>
          </p:nvPr>
        </p:nvSpPr>
        <p:spPr bwMode="auto">
          <a:xfrm>
            <a:off x="386080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29700" name="Rectangle 4"/>
          <p:cNvSpPr>
            <a:spLocks noGrp="1" noChangeArrowheads="1"/>
          </p:cNvSpPr>
          <p:nvPr>
            <p:ph type="ftr" sz="quarter" idx="2"/>
          </p:nvPr>
        </p:nvSpPr>
        <p:spPr bwMode="auto">
          <a:xfrm>
            <a:off x="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29701" name="Rectangle 5"/>
          <p:cNvSpPr>
            <a:spLocks noGrp="1" noChangeArrowheads="1"/>
          </p:cNvSpPr>
          <p:nvPr>
            <p:ph type="sldNum" sz="quarter" idx="3"/>
          </p:nvPr>
        </p:nvSpPr>
        <p:spPr bwMode="auto">
          <a:xfrm>
            <a:off x="386080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335499F-0094-4322-A22E-95641EB3858E}" type="slidenum">
              <a:rPr lang="el-GR"/>
              <a:pPr>
                <a:defRPr/>
              </a:pPr>
              <a:t>‹#›</a:t>
            </a:fld>
            <a:endParaRPr lang="el-GR"/>
          </a:p>
        </p:txBody>
      </p:sp>
    </p:spTree>
    <p:extLst>
      <p:ext uri="{BB962C8B-B14F-4D97-AF65-F5344CB8AC3E}">
        <p14:creationId xmlns:p14="http://schemas.microsoft.com/office/powerpoint/2010/main" val="717170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30723" name="Rectangle 3"/>
          <p:cNvSpPr>
            <a:spLocks noGrp="1" noChangeArrowheads="1"/>
          </p:cNvSpPr>
          <p:nvPr>
            <p:ph type="dt" idx="1"/>
          </p:nvPr>
        </p:nvSpPr>
        <p:spPr bwMode="auto">
          <a:xfrm>
            <a:off x="386080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34820" name="Rectangle 4"/>
          <p:cNvSpPr>
            <a:spLocks noGrp="1" noRot="1" noChangeAspect="1" noChangeArrowheads="1" noTextEdit="1"/>
          </p:cNvSpPr>
          <p:nvPr>
            <p:ph type="sldImg" idx="2"/>
          </p:nvPr>
        </p:nvSpPr>
        <p:spPr bwMode="auto">
          <a:xfrm>
            <a:off x="923925" y="746125"/>
            <a:ext cx="4970463" cy="37274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1038" y="4722813"/>
            <a:ext cx="5453062"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0726" name="Rectangle 6"/>
          <p:cNvSpPr>
            <a:spLocks noGrp="1" noChangeArrowheads="1"/>
          </p:cNvSpPr>
          <p:nvPr>
            <p:ph type="ftr" sz="quarter" idx="4"/>
          </p:nvPr>
        </p:nvSpPr>
        <p:spPr bwMode="auto">
          <a:xfrm>
            <a:off x="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30727" name="Rectangle 7"/>
          <p:cNvSpPr>
            <a:spLocks noGrp="1" noChangeArrowheads="1"/>
          </p:cNvSpPr>
          <p:nvPr>
            <p:ph type="sldNum" sz="quarter" idx="5"/>
          </p:nvPr>
        </p:nvSpPr>
        <p:spPr bwMode="auto">
          <a:xfrm>
            <a:off x="386080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8C0CD2D-E804-4641-9241-AFBFD6464C76}" type="slidenum">
              <a:rPr lang="el-GR"/>
              <a:pPr>
                <a:defRPr/>
              </a:pPr>
              <a:t>‹#›</a:t>
            </a:fld>
            <a:endParaRPr lang="el-GR"/>
          </a:p>
        </p:txBody>
      </p:sp>
    </p:spTree>
    <p:extLst>
      <p:ext uri="{BB962C8B-B14F-4D97-AF65-F5344CB8AC3E}">
        <p14:creationId xmlns:p14="http://schemas.microsoft.com/office/powerpoint/2010/main" val="321419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2872189-587D-4338-BD94-EDC7B0B79F2D}" type="slidenum">
              <a:rPr lang="el-GR" smtClean="0"/>
              <a:pPr/>
              <a:t>1</a:t>
            </a:fld>
            <a:endParaRPr 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5D4898E-03C1-4E7E-A367-130933E0072E}" type="slidenum">
              <a:rPr lang="el-GR" smtClean="0"/>
              <a:pPr/>
              <a:t>16</a:t>
            </a:fld>
            <a:endParaRPr lang="el-G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Θέση εικόνας διαφάνειας"/>
          <p:cNvSpPr>
            <a:spLocks noGrp="1" noRot="1" noChangeAspect="1" noTextEdit="1"/>
          </p:cNvSpPr>
          <p:nvPr>
            <p:ph type="sldImg"/>
          </p:nvPr>
        </p:nvSpPr>
        <p:spPr>
          <a:ln/>
        </p:spPr>
      </p:sp>
      <p:sp>
        <p:nvSpPr>
          <p:cNvPr id="47107" name="2 - Θέση σημειώσεων"/>
          <p:cNvSpPr>
            <a:spLocks noGrp="1"/>
          </p:cNvSpPr>
          <p:nvPr>
            <p:ph type="body" idx="1"/>
          </p:nvPr>
        </p:nvSpPr>
        <p:spPr>
          <a:noFill/>
          <a:ln/>
        </p:spPr>
        <p:txBody>
          <a:bodyPr/>
          <a:lstStyle/>
          <a:p>
            <a:pPr eaLnBrk="1" hangingPunct="1"/>
            <a:endParaRPr lang="el-GR" smtClean="0"/>
          </a:p>
        </p:txBody>
      </p:sp>
      <p:sp>
        <p:nvSpPr>
          <p:cNvPr id="47108" name="3 - Θέση αριθμού διαφάνειας"/>
          <p:cNvSpPr>
            <a:spLocks noGrp="1"/>
          </p:cNvSpPr>
          <p:nvPr>
            <p:ph type="sldNum" sz="quarter" idx="5"/>
          </p:nvPr>
        </p:nvSpPr>
        <p:spPr>
          <a:noFill/>
        </p:spPr>
        <p:txBody>
          <a:bodyPr/>
          <a:lstStyle/>
          <a:p>
            <a:fld id="{B3F83D0F-A936-49BF-9F6B-03DE47A20898}" type="slidenum">
              <a:rPr lang="el-GR" smtClean="0"/>
              <a:pPr/>
              <a:t>17</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Θέση εικόνας διαφάνειας"/>
          <p:cNvSpPr>
            <a:spLocks noGrp="1" noRot="1" noChangeAspect="1" noTextEdit="1"/>
          </p:cNvSpPr>
          <p:nvPr>
            <p:ph type="sldImg"/>
          </p:nvPr>
        </p:nvSpPr>
        <p:spPr>
          <a:ln/>
        </p:spPr>
      </p:sp>
      <p:sp>
        <p:nvSpPr>
          <p:cNvPr id="48131" name="2 - Θέση σημειώσεων"/>
          <p:cNvSpPr>
            <a:spLocks noGrp="1"/>
          </p:cNvSpPr>
          <p:nvPr>
            <p:ph type="body" idx="1"/>
          </p:nvPr>
        </p:nvSpPr>
        <p:spPr>
          <a:noFill/>
          <a:ln/>
        </p:spPr>
        <p:txBody>
          <a:bodyPr/>
          <a:lstStyle/>
          <a:p>
            <a:endParaRPr lang="el-GR" smtClean="0"/>
          </a:p>
        </p:txBody>
      </p:sp>
      <p:sp>
        <p:nvSpPr>
          <p:cNvPr id="48132" name="3 - Θέση αριθμού διαφάνειας"/>
          <p:cNvSpPr>
            <a:spLocks noGrp="1"/>
          </p:cNvSpPr>
          <p:nvPr>
            <p:ph type="sldNum" sz="quarter" idx="5"/>
          </p:nvPr>
        </p:nvSpPr>
        <p:spPr>
          <a:noFill/>
        </p:spPr>
        <p:txBody>
          <a:bodyPr/>
          <a:lstStyle/>
          <a:p>
            <a:fld id="{B8F1E560-6886-4AFD-B53A-EBB393EAF03A}" type="slidenum">
              <a:rPr lang="el-GR" smtClean="0"/>
              <a:pPr/>
              <a:t>19</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Θέση εικόνας διαφάνειας"/>
          <p:cNvSpPr>
            <a:spLocks noGrp="1" noRot="1" noChangeAspect="1" noTextEdit="1"/>
          </p:cNvSpPr>
          <p:nvPr>
            <p:ph type="sldImg"/>
          </p:nvPr>
        </p:nvSpPr>
        <p:spPr>
          <a:ln/>
        </p:spPr>
      </p:sp>
      <p:sp>
        <p:nvSpPr>
          <p:cNvPr id="49155" name="2 - Θέση σημειώσεων"/>
          <p:cNvSpPr>
            <a:spLocks noGrp="1"/>
          </p:cNvSpPr>
          <p:nvPr>
            <p:ph type="body" idx="1"/>
          </p:nvPr>
        </p:nvSpPr>
        <p:spPr>
          <a:noFill/>
          <a:ln/>
        </p:spPr>
        <p:txBody>
          <a:bodyPr/>
          <a:lstStyle/>
          <a:p>
            <a:endParaRPr lang="el-GR" smtClean="0"/>
          </a:p>
        </p:txBody>
      </p:sp>
      <p:sp>
        <p:nvSpPr>
          <p:cNvPr id="49156" name="3 - Θέση αριθμού διαφάνειας"/>
          <p:cNvSpPr>
            <a:spLocks noGrp="1"/>
          </p:cNvSpPr>
          <p:nvPr>
            <p:ph type="sldNum" sz="quarter" idx="5"/>
          </p:nvPr>
        </p:nvSpPr>
        <p:spPr>
          <a:noFill/>
        </p:spPr>
        <p:txBody>
          <a:bodyPr/>
          <a:lstStyle/>
          <a:p>
            <a:fld id="{FBDCDC5C-C481-4EFF-BF32-A70A469D1505}" type="slidenum">
              <a:rPr lang="el-GR" smtClean="0"/>
              <a:pPr/>
              <a:t>20</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Θέση εικόνας διαφάνειας"/>
          <p:cNvSpPr>
            <a:spLocks noGrp="1" noRot="1" noChangeAspect="1" noTextEdit="1"/>
          </p:cNvSpPr>
          <p:nvPr>
            <p:ph type="sldImg"/>
          </p:nvPr>
        </p:nvSpPr>
        <p:spPr>
          <a:ln/>
        </p:spPr>
      </p:sp>
      <p:sp>
        <p:nvSpPr>
          <p:cNvPr id="50179" name="2 - Θέση σημειώσεων"/>
          <p:cNvSpPr>
            <a:spLocks noGrp="1"/>
          </p:cNvSpPr>
          <p:nvPr>
            <p:ph type="body" idx="1"/>
          </p:nvPr>
        </p:nvSpPr>
        <p:spPr>
          <a:noFill/>
          <a:ln/>
        </p:spPr>
        <p:txBody>
          <a:bodyPr/>
          <a:lstStyle/>
          <a:p>
            <a:pPr eaLnBrk="1" hangingPunct="1"/>
            <a:endParaRPr lang="el-GR" smtClean="0"/>
          </a:p>
        </p:txBody>
      </p:sp>
      <p:sp>
        <p:nvSpPr>
          <p:cNvPr id="50180" name="3 - Θέση αριθμού διαφάνειας"/>
          <p:cNvSpPr>
            <a:spLocks noGrp="1"/>
          </p:cNvSpPr>
          <p:nvPr>
            <p:ph type="sldNum" sz="quarter" idx="5"/>
          </p:nvPr>
        </p:nvSpPr>
        <p:spPr>
          <a:noFill/>
        </p:spPr>
        <p:txBody>
          <a:bodyPr/>
          <a:lstStyle/>
          <a:p>
            <a:fld id="{6A41E238-C87D-47FE-A3FE-AA29CC1FE32D}" type="slidenum">
              <a:rPr lang="el-GR" smtClean="0"/>
              <a:pPr/>
              <a:t>21</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 Θέση εικόνας διαφάνειας"/>
          <p:cNvSpPr>
            <a:spLocks noGrp="1" noRot="1" noChangeAspect="1" noTextEdit="1"/>
          </p:cNvSpPr>
          <p:nvPr>
            <p:ph type="sldImg"/>
          </p:nvPr>
        </p:nvSpPr>
        <p:spPr>
          <a:ln/>
        </p:spPr>
      </p:sp>
      <p:sp>
        <p:nvSpPr>
          <p:cNvPr id="51203" name="2 - Θέση σημειώσεων"/>
          <p:cNvSpPr>
            <a:spLocks noGrp="1"/>
          </p:cNvSpPr>
          <p:nvPr>
            <p:ph type="body" idx="1"/>
          </p:nvPr>
        </p:nvSpPr>
        <p:spPr>
          <a:noFill/>
          <a:ln/>
        </p:spPr>
        <p:txBody>
          <a:bodyPr/>
          <a:lstStyle/>
          <a:p>
            <a:pPr eaLnBrk="1" hangingPunct="1"/>
            <a:endParaRPr lang="el-GR" smtClean="0"/>
          </a:p>
        </p:txBody>
      </p:sp>
      <p:sp>
        <p:nvSpPr>
          <p:cNvPr id="51204" name="3 - Θέση αριθμού διαφάνειας"/>
          <p:cNvSpPr>
            <a:spLocks noGrp="1"/>
          </p:cNvSpPr>
          <p:nvPr>
            <p:ph type="sldNum" sz="quarter" idx="5"/>
          </p:nvPr>
        </p:nvSpPr>
        <p:spPr>
          <a:noFill/>
        </p:spPr>
        <p:txBody>
          <a:bodyPr/>
          <a:lstStyle/>
          <a:p>
            <a:fld id="{846E2819-07ED-429F-BB4E-4F8B25535C98}" type="slidenum">
              <a:rPr lang="el-GR" smtClean="0"/>
              <a:pPr/>
              <a:t>23</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117497E-AE87-4613-AE4F-31EC149C33E9}" type="slidenum">
              <a:rPr lang="el-GR" smtClean="0"/>
              <a:pPr/>
              <a:t>24</a:t>
            </a:fld>
            <a:endParaRPr lang="el-GR" smtClean="0"/>
          </a:p>
        </p:txBody>
      </p:sp>
      <p:sp>
        <p:nvSpPr>
          <p:cNvPr id="52227" name="Rectangle 2"/>
          <p:cNvSpPr>
            <a:spLocks noGrp="1" noRot="1" noChangeAspect="1" noChangeArrowheads="1" noTextEdit="1"/>
          </p:cNvSpPr>
          <p:nvPr>
            <p:ph type="sldImg"/>
          </p:nvPr>
        </p:nvSpPr>
        <p:spPr>
          <a:xfrm>
            <a:off x="923925" y="746125"/>
            <a:ext cx="4968875" cy="3727450"/>
          </a:xfrm>
          <a:ln/>
        </p:spPr>
      </p:sp>
      <p:sp>
        <p:nvSpPr>
          <p:cNvPr id="5222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D55A848-A48C-47D6-9942-23CC4F842A9D}" type="slidenum">
              <a:rPr lang="el-GR" smtClean="0"/>
              <a:pPr/>
              <a:t>2</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E57D3A-0DA1-4798-9394-28057EAC9797}" type="slidenum">
              <a:rPr lang="el-GR" smtClean="0"/>
              <a:pPr/>
              <a:t>4</a:t>
            </a:fld>
            <a:endParaRPr lang="el-G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389925E-5511-42AD-801F-945E39C60DF5}" type="slidenum">
              <a:rPr lang="el-GR" smtClean="0"/>
              <a:pPr/>
              <a:t>5</a:t>
            </a:fld>
            <a:endParaRPr lang="el-GR"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3754488-D65B-417B-971B-ED801D045523}" type="slidenum">
              <a:rPr lang="el-GR" smtClean="0"/>
              <a:pPr/>
              <a:t>8</a:t>
            </a:fld>
            <a:endParaRPr lang="el-G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3B6B698-0BBF-4B59-A463-52DFF6653D9B}" type="slidenum">
              <a:rPr lang="el-GR" smtClean="0"/>
              <a:pPr/>
              <a:t>9</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2BC3F28-2DB9-4393-B29F-65D64BD693EC}" type="slidenum">
              <a:rPr lang="el-GR" smtClean="0"/>
              <a:pPr/>
              <a:t>10</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C9E3D4A-1771-4087-8AEB-5095B5D4B4D2}" type="slidenum">
              <a:rPr lang="el-GR" smtClean="0"/>
              <a:pPr/>
              <a:t>14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F26CFC5-CA3B-4FF4-96A6-923662B61A3D}" type="slidenum">
              <a:rPr lang="el-GR" smtClean="0"/>
              <a:pPr/>
              <a:t>15</a:t>
            </a:fld>
            <a:endParaRPr lang="el-G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3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4 - Έλλειψη"/>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lang="el-GR" smtClean="0"/>
              <a:t>Kλικ για επεξεργασία του τίτλου</a:t>
            </a:r>
            <a:endParaRPr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6" name="6 - Θέση ημερομηνίας"/>
          <p:cNvSpPr>
            <a:spLocks noGrp="1"/>
          </p:cNvSpPr>
          <p:nvPr>
            <p:ph type="dt" sz="half" idx="10"/>
          </p:nvPr>
        </p:nvSpPr>
        <p:spPr/>
        <p:txBody>
          <a:bodyPr/>
          <a:lstStyle>
            <a:lvl1pPr>
              <a:defRPr/>
            </a:lvl1pPr>
            <a:extLst/>
          </a:lstStyle>
          <a:p>
            <a:pPr>
              <a:defRPr/>
            </a:pPr>
            <a:endParaRPr lang="el-GR"/>
          </a:p>
        </p:txBody>
      </p:sp>
      <p:sp>
        <p:nvSpPr>
          <p:cNvPr id="7" name="19 - Θέση υποσέλιδου"/>
          <p:cNvSpPr>
            <a:spLocks noGrp="1"/>
          </p:cNvSpPr>
          <p:nvPr>
            <p:ph type="ftr" sz="quarter" idx="11"/>
          </p:nvPr>
        </p:nvSpPr>
        <p:spPr/>
        <p:txBody>
          <a:bodyPr/>
          <a:lstStyle>
            <a:lvl1pPr>
              <a:defRPr/>
            </a:lvl1pPr>
            <a:extLst/>
          </a:lstStyle>
          <a:p>
            <a:pPr>
              <a:defRPr/>
            </a:pPr>
            <a:endParaRPr lang="el-GR"/>
          </a:p>
        </p:txBody>
      </p:sp>
      <p:sp>
        <p:nvSpPr>
          <p:cNvPr id="8" name="9 - Θέση αριθμού διαφάνειας"/>
          <p:cNvSpPr>
            <a:spLocks noGrp="1"/>
          </p:cNvSpPr>
          <p:nvPr>
            <p:ph type="sldNum" sz="quarter" idx="12"/>
          </p:nvPr>
        </p:nvSpPr>
        <p:spPr/>
        <p:txBody>
          <a:bodyPr/>
          <a:lstStyle>
            <a:lvl1pPr>
              <a:defRPr/>
            </a:lvl1pPr>
            <a:extLst/>
          </a:lstStyle>
          <a:p>
            <a:pPr>
              <a:defRPr/>
            </a:pPr>
            <a:fld id="{CE1EC1B0-6EDA-4974-AE48-B95172F9EFB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90E53774-5AE4-47B4-BD05-7F679D50970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A74714DD-748E-449E-9A6C-09150A85A8D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2F72D9CB-FF1D-486E-8509-BF14A8EEC2F4}"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3 - Ορθογώνιο"/>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 Ορθογώνιο"/>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5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6 - Έλλειψη"/>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8" name="3 - Θέση ημερομηνίας"/>
          <p:cNvSpPr>
            <a:spLocks noGrp="1"/>
          </p:cNvSpPr>
          <p:nvPr>
            <p:ph type="dt" sz="half" idx="10"/>
          </p:nvPr>
        </p:nvSpPr>
        <p:spPr/>
        <p:txBody>
          <a:bodyPr/>
          <a:lstStyle>
            <a:lvl1pPr>
              <a:defRPr/>
            </a:lvl1pPr>
            <a:extLst/>
          </a:lstStyle>
          <a:p>
            <a:pPr>
              <a:defRPr/>
            </a:pPr>
            <a:endParaRPr lang="el-GR"/>
          </a:p>
        </p:txBody>
      </p:sp>
      <p:sp>
        <p:nvSpPr>
          <p:cNvPr id="9" name="4 - Θέση υποσέλιδου"/>
          <p:cNvSpPr>
            <a:spLocks noGrp="1"/>
          </p:cNvSpPr>
          <p:nvPr>
            <p:ph type="ftr" sz="quarter" idx="11"/>
          </p:nvPr>
        </p:nvSpPr>
        <p:spPr/>
        <p:txBody>
          <a:bodyPr/>
          <a:lstStyle>
            <a:lvl1pPr>
              <a:defRPr/>
            </a:lvl1pPr>
            <a:extLst/>
          </a:lstStyle>
          <a:p>
            <a:pPr>
              <a:defRPr/>
            </a:pPr>
            <a:endParaRPr lang="el-GR"/>
          </a:p>
        </p:txBody>
      </p:sp>
      <p:sp>
        <p:nvSpPr>
          <p:cNvPr id="10" name="5 - Θέση αριθμού διαφάνειας"/>
          <p:cNvSpPr>
            <a:spLocks noGrp="1"/>
          </p:cNvSpPr>
          <p:nvPr>
            <p:ph type="sldNum" sz="quarter" idx="12"/>
          </p:nvPr>
        </p:nvSpPr>
        <p:spPr/>
        <p:txBody>
          <a:bodyPr/>
          <a:lstStyle>
            <a:lvl1pPr>
              <a:defRPr/>
            </a:lvl1pPr>
            <a:extLst/>
          </a:lstStyle>
          <a:p>
            <a:pPr>
              <a:defRPr/>
            </a:pPr>
            <a:fld id="{259F65E0-7D89-46D2-AC18-CCB9AAF6993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EBE117EB-7C09-4DC1-A74A-09B79D4B15DC}"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lstStyle>
            <a:lvl1pPr algn="ctr">
              <a:defRPr sz="4500" b="1" cap="none"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lvl1pPr>
              <a:defRPr/>
            </a:lvl1pPr>
            <a:extLst/>
          </a:lstStyle>
          <a:p>
            <a:pPr>
              <a:defRPr/>
            </a:pPr>
            <a:endParaRPr lang="el-GR"/>
          </a:p>
        </p:txBody>
      </p:sp>
      <p:sp>
        <p:nvSpPr>
          <p:cNvPr id="8" name="7 - Θέση υποσέλιδου"/>
          <p:cNvSpPr>
            <a:spLocks noGrp="1"/>
          </p:cNvSpPr>
          <p:nvPr>
            <p:ph type="ftr" sz="quarter" idx="11"/>
          </p:nvPr>
        </p:nvSpPr>
        <p:spPr/>
        <p:txBody>
          <a:bodyPr/>
          <a:lstStyle>
            <a:lvl1pPr>
              <a:defRPr/>
            </a:lvl1pPr>
            <a:extLst/>
          </a:lstStyle>
          <a:p>
            <a:pPr>
              <a:defRPr/>
            </a:pPr>
            <a:endParaRPr lang="el-GR"/>
          </a:p>
        </p:txBody>
      </p:sp>
      <p:sp>
        <p:nvSpPr>
          <p:cNvPr id="9" name="8 - Θέση αριθμού διαφάνειας"/>
          <p:cNvSpPr>
            <a:spLocks noGrp="1"/>
          </p:cNvSpPr>
          <p:nvPr>
            <p:ph type="sldNum" sz="quarter" idx="12"/>
          </p:nvPr>
        </p:nvSpPr>
        <p:spPr/>
        <p:txBody>
          <a:bodyPr/>
          <a:lstStyle>
            <a:lvl1pPr>
              <a:defRPr/>
            </a:lvl1pPr>
            <a:extLst/>
          </a:lstStyle>
          <a:p>
            <a:pPr>
              <a:defRPr/>
            </a:pPr>
            <a:fld id="{0AAF3AEC-0759-4176-8768-4E4132C9CC6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85F51CAD-0887-458A-97C7-54A2128C6A4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Ορθογώνιο"/>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2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1 - Θέση ημερομηνίας"/>
          <p:cNvSpPr>
            <a:spLocks noGrp="1"/>
          </p:cNvSpPr>
          <p:nvPr>
            <p:ph type="dt" sz="half" idx="10"/>
          </p:nvPr>
        </p:nvSpPr>
        <p:spPr/>
        <p:txBody>
          <a:bodyPr/>
          <a:lstStyle>
            <a:lvl1pPr>
              <a:defRPr/>
            </a:lvl1pPr>
            <a:extLst/>
          </a:lstStyle>
          <a:p>
            <a:pPr>
              <a:defRPr/>
            </a:pPr>
            <a:endParaRPr lang="el-GR"/>
          </a:p>
        </p:txBody>
      </p:sp>
      <p:sp>
        <p:nvSpPr>
          <p:cNvPr id="5" name="2 - Θέση υποσέλιδου"/>
          <p:cNvSpPr>
            <a:spLocks noGrp="1"/>
          </p:cNvSpPr>
          <p:nvPr>
            <p:ph type="ftr" sz="quarter" idx="11"/>
          </p:nvPr>
        </p:nvSpPr>
        <p:spPr/>
        <p:txBody>
          <a:bodyPr/>
          <a:lstStyle>
            <a:lvl1pPr>
              <a:defRPr/>
            </a:lvl1pPr>
            <a:extLst/>
          </a:lstStyle>
          <a:p>
            <a:pPr>
              <a:defRPr/>
            </a:pPr>
            <a:endParaRPr lang="el-GR"/>
          </a:p>
        </p:txBody>
      </p:sp>
      <p:sp>
        <p:nvSpPr>
          <p:cNvPr id="6" name="3 - Θέση αριθμού διαφάνειας"/>
          <p:cNvSpPr>
            <a:spLocks noGrp="1"/>
          </p:cNvSpPr>
          <p:nvPr>
            <p:ph type="sldNum" sz="quarter" idx="12"/>
          </p:nvPr>
        </p:nvSpPr>
        <p:spPr/>
        <p:txBody>
          <a:bodyPr/>
          <a:lstStyle>
            <a:lvl1pPr>
              <a:defRPr/>
            </a:lvl1pPr>
            <a:extLst/>
          </a:lstStyle>
          <a:p>
            <a:pPr>
              <a:defRPr/>
            </a:pPr>
            <a:fld id="{E5BF8903-6156-42ED-ADD2-2C45C6684E4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endParaRPr lang="el-GR"/>
          </a:p>
        </p:txBody>
      </p:sp>
      <p:sp>
        <p:nvSpPr>
          <p:cNvPr id="6" name="5 - Θέση υποσέλιδου"/>
          <p:cNvSpPr>
            <a:spLocks noGrp="1"/>
          </p:cNvSpPr>
          <p:nvPr>
            <p:ph type="ftr" sz="quarter" idx="11"/>
          </p:nvPr>
        </p:nvSpPr>
        <p:spPr/>
        <p:txBody>
          <a:bodyPr/>
          <a:lstStyle>
            <a:lvl1pPr>
              <a:defRPr/>
            </a:lvl1pPr>
            <a:extLst/>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07564E1F-4F44-4BED-86FB-A862D2F2F65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4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5 - Διάγραμμα ροής: Διεργασία"/>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6 - Διάγραμμα ροής: Διεργασία"/>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l-GR" smtClean="0"/>
              <a:t>Kλικ για επεξεργασία των στυλ του υποδείγματος</a:t>
            </a:r>
          </a:p>
        </p:txBody>
      </p:sp>
      <p:sp>
        <p:nvSpPr>
          <p:cNvPr id="8" name="4 - Θέση ημερομηνίας"/>
          <p:cNvSpPr>
            <a:spLocks noGrp="1"/>
          </p:cNvSpPr>
          <p:nvPr>
            <p:ph type="dt" sz="half" idx="10"/>
          </p:nvPr>
        </p:nvSpPr>
        <p:spPr/>
        <p:txBody>
          <a:bodyPr/>
          <a:lstStyle>
            <a:lvl1pPr>
              <a:defRPr/>
            </a:lvl1pPr>
            <a:extLst/>
          </a:lstStyle>
          <a:p>
            <a:pPr>
              <a:defRPr/>
            </a:pPr>
            <a:endParaRPr lang="el-GR"/>
          </a:p>
        </p:txBody>
      </p:sp>
      <p:sp>
        <p:nvSpPr>
          <p:cNvPr id="9" name="5 - Θέση υποσέλιδου"/>
          <p:cNvSpPr>
            <a:spLocks noGrp="1"/>
          </p:cNvSpPr>
          <p:nvPr>
            <p:ph type="ftr" sz="quarter" idx="11"/>
          </p:nvPr>
        </p:nvSpPr>
        <p:spPr/>
        <p:txBody>
          <a:bodyPr/>
          <a:lstStyle>
            <a:lvl1pPr>
              <a:defRPr/>
            </a:lvl1pPr>
            <a:extLst/>
          </a:lstStyle>
          <a:p>
            <a:pPr>
              <a:defRPr/>
            </a:pPr>
            <a:endParaRPr lang="el-GR"/>
          </a:p>
        </p:txBody>
      </p:sp>
      <p:sp>
        <p:nvSpPr>
          <p:cNvPr id="10" name="6 - Θέση αριθμού διαφάνειας"/>
          <p:cNvSpPr>
            <a:spLocks noGrp="1"/>
          </p:cNvSpPr>
          <p:nvPr>
            <p:ph type="sldNum" sz="quarter" idx="12"/>
          </p:nvPr>
        </p:nvSpPr>
        <p:spPr/>
        <p:txBody>
          <a:bodyPr/>
          <a:lstStyle>
            <a:lvl1pPr>
              <a:defRPr/>
            </a:lvl1pPr>
            <a:extLst/>
          </a:lstStyle>
          <a:p>
            <a:pPr>
              <a:defRPr/>
            </a:pPr>
            <a:fld id="{B7C7DDDA-D551-4C74-8132-29B9EE940B1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 Έλλειψη"/>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11 - Ορθογώνιο"/>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 Θέση τίτλου"/>
          <p:cNvSpPr>
            <a:spLocks noGrp="1"/>
          </p:cNvSpPr>
          <p:nvPr>
            <p:ph type="title"/>
          </p:nvPr>
        </p:nvSpPr>
        <p:spPr>
          <a:xfrm>
            <a:off x="1435100" y="274638"/>
            <a:ext cx="7499350" cy="1143000"/>
          </a:xfrm>
          <a:prstGeom prst="rect">
            <a:avLst/>
          </a:prstGeom>
        </p:spPr>
        <p:txBody>
          <a:bodyPr anchor="ctr">
            <a:normAutofit/>
          </a:bodyPr>
          <a:lstStyle>
            <a:extLst/>
          </a:lstStyle>
          <a:p>
            <a:r>
              <a:rPr lang="el-GR" smtClean="0"/>
              <a:t>Kλικ για επεξεργασία του τίτλου</a:t>
            </a:r>
            <a:endParaRPr lang="en-US"/>
          </a:p>
        </p:txBody>
      </p:sp>
      <p:sp>
        <p:nvSpPr>
          <p:cNvPr id="2057" name="8 - Θέση κειμένου"/>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l-GR"/>
          </a:p>
        </p:txBody>
      </p:sp>
      <p:sp>
        <p:nvSpPr>
          <p:cNvPr id="22" name="21 - Θέση αριθμού διαφάνειας"/>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CEDAF0D4-EA7B-47D0-8E3B-6FCE2BC92AFE}" type="slidenum">
              <a:rPr lang="el-GR"/>
              <a:pPr>
                <a:defRPr/>
              </a:pPr>
              <a:t>‹#›</a:t>
            </a:fld>
            <a:endParaRPr lang="el-GR"/>
          </a:p>
        </p:txBody>
      </p:sp>
      <p:sp>
        <p:nvSpPr>
          <p:cNvPr id="15" name="14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16" r:id="rId1"/>
    <p:sldLayoutId id="2147483811" r:id="rId2"/>
    <p:sldLayoutId id="2147483817" r:id="rId3"/>
    <p:sldLayoutId id="2147483812" r:id="rId4"/>
    <p:sldLayoutId id="2147483818" r:id="rId5"/>
    <p:sldLayoutId id="2147483813" r:id="rId6"/>
    <p:sldLayoutId id="2147483819" r:id="rId7"/>
    <p:sldLayoutId id="2147483820" r:id="rId8"/>
    <p:sldLayoutId id="2147483821" r:id="rId9"/>
    <p:sldLayoutId id="2147483814" r:id="rId10"/>
    <p:sldLayoutId id="2147483815"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alibri" pitchFamily="34" charset="0"/>
        </a:defRPr>
      </a:lvl2pPr>
      <a:lvl3pPr algn="l" rtl="0" fontAlgn="base">
        <a:spcBef>
          <a:spcPct val="0"/>
        </a:spcBef>
        <a:spcAft>
          <a:spcPct val="0"/>
        </a:spcAft>
        <a:defRPr sz="4300">
          <a:solidFill>
            <a:srgbClr val="572314"/>
          </a:solidFill>
          <a:latin typeface="Calibri" pitchFamily="34" charset="0"/>
        </a:defRPr>
      </a:lvl3pPr>
      <a:lvl4pPr algn="l" rtl="0" fontAlgn="base">
        <a:spcBef>
          <a:spcPct val="0"/>
        </a:spcBef>
        <a:spcAft>
          <a:spcPct val="0"/>
        </a:spcAft>
        <a:defRPr sz="4300">
          <a:solidFill>
            <a:srgbClr val="572314"/>
          </a:solidFill>
          <a:latin typeface="Calibri" pitchFamily="34" charset="0"/>
        </a:defRPr>
      </a:lvl4pPr>
      <a:lvl5pPr algn="l" rtl="0" fontAlgn="base">
        <a:spcBef>
          <a:spcPct val="0"/>
        </a:spcBef>
        <a:spcAft>
          <a:spcPct val="0"/>
        </a:spcAft>
        <a:defRPr sz="4300">
          <a:solidFill>
            <a:srgbClr val="572314"/>
          </a:solidFill>
          <a:latin typeface="Calibri" pitchFamily="34" charset="0"/>
        </a:defRPr>
      </a:lvl5pPr>
      <a:lvl6pPr marL="457200" algn="l" rtl="0" fontAlgn="base">
        <a:spcBef>
          <a:spcPct val="0"/>
        </a:spcBef>
        <a:spcAft>
          <a:spcPct val="0"/>
        </a:spcAft>
        <a:defRPr sz="4300">
          <a:solidFill>
            <a:srgbClr val="572314"/>
          </a:solidFill>
          <a:latin typeface="Calibri" pitchFamily="34" charset="0"/>
        </a:defRPr>
      </a:lvl6pPr>
      <a:lvl7pPr marL="914400" algn="l" rtl="0" fontAlgn="base">
        <a:spcBef>
          <a:spcPct val="0"/>
        </a:spcBef>
        <a:spcAft>
          <a:spcPct val="0"/>
        </a:spcAft>
        <a:defRPr sz="4300">
          <a:solidFill>
            <a:srgbClr val="572314"/>
          </a:solidFill>
          <a:latin typeface="Calibri" pitchFamily="34" charset="0"/>
        </a:defRPr>
      </a:lvl7pPr>
      <a:lvl8pPr marL="1371600" algn="l" rtl="0" fontAlgn="base">
        <a:spcBef>
          <a:spcPct val="0"/>
        </a:spcBef>
        <a:spcAft>
          <a:spcPct val="0"/>
        </a:spcAft>
        <a:defRPr sz="4300">
          <a:solidFill>
            <a:srgbClr val="572314"/>
          </a:solidFill>
          <a:latin typeface="Calibri" pitchFamily="34" charset="0"/>
        </a:defRPr>
      </a:lvl8pPr>
      <a:lvl9pPr marL="1828800" algn="l" rtl="0" fontAlgn="base">
        <a:spcBef>
          <a:spcPct val="0"/>
        </a:spcBef>
        <a:spcAft>
          <a:spcPct val="0"/>
        </a:spcAft>
        <a:defRPr sz="4300">
          <a:solidFill>
            <a:srgbClr val="572314"/>
          </a:solidFill>
          <a:latin typeface="Calibri"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file:///D:\&#914;&#945;&#963;&#943;&#955;&#951;&#962;%20&#904;&#947;&#947;&#961;&#945;&#966;&#945;\&#924;&#940;&#952;&#951;&#956;&#945;-&#928;&#945;&#953;&#948;&#945;&#947;&#969;&#947;&#953;&#954;&#942;%20&#964;&#951;&#962;%20&#941;&#957;&#964;&#945;&#958;&#951;&#962;\&#916;&#965;&#963;&#954;&#959;&#955;&#943;&#949;&#962;%20&#924;&#940;&#952;&#951;&#963;&#951;&#962;\&#927;&#961;&#947;&#940;&#957;&#969;&#963;&#951;%20&#964;&#940;&#958;&#951;&#962;.doc!OLE_LINK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76375" y="1484784"/>
            <a:ext cx="7405688" cy="2808312"/>
          </a:xfrm>
        </p:spPr>
        <p:txBody>
          <a:bodyPr>
            <a:noAutofit/>
          </a:bodyPr>
          <a:lstStyle/>
          <a:p>
            <a:r>
              <a:rPr lang="el-GR" sz="3200" dirty="0" smtClean="0">
                <a:solidFill>
                  <a:schemeClr val="tx2">
                    <a:satMod val="130000"/>
                  </a:schemeClr>
                </a:solidFill>
              </a:rPr>
              <a:t>ΔΙΑΦΟΡΟΠΟΙΗΣΗ ΣΤΗΝ ΤΑΞΗ </a:t>
            </a:r>
          </a:p>
        </p:txBody>
      </p:sp>
      <p:sp>
        <p:nvSpPr>
          <p:cNvPr id="4" name="3 - Υπότιτλος"/>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el-GR" sz="3200" dirty="0" smtClean="0">
                <a:solidFill>
                  <a:schemeClr val="tx2">
                    <a:satMod val="130000"/>
                  </a:schemeClr>
                </a:solidFill>
              </a:rPr>
              <a:t>Κριτήρια διαφοροποίησης</a:t>
            </a:r>
          </a:p>
        </p:txBody>
      </p:sp>
      <p:sp>
        <p:nvSpPr>
          <p:cNvPr id="18435" name="Rectangle 3"/>
          <p:cNvSpPr>
            <a:spLocks noGrp="1" noChangeArrowheads="1"/>
          </p:cNvSpPr>
          <p:nvPr>
            <p:ph idx="1"/>
          </p:nvPr>
        </p:nvSpPr>
        <p:spPr/>
        <p:txBody>
          <a:bodyPr/>
          <a:lstStyle/>
          <a:p>
            <a:pPr algn="ctr">
              <a:buFontTx/>
              <a:buNone/>
            </a:pPr>
            <a:r>
              <a:rPr lang="el-GR" sz="2400" dirty="0" smtClean="0"/>
              <a:t>Μπορώ να διαφοροποιήσω</a:t>
            </a:r>
          </a:p>
          <a:p>
            <a:pPr algn="ctr">
              <a:buFontTx/>
              <a:buNone/>
            </a:pPr>
            <a:endParaRPr lang="el-GR" sz="2400" dirty="0" smtClean="0"/>
          </a:p>
          <a:p>
            <a:pPr algn="ctr">
              <a:buFontTx/>
              <a:buNone/>
            </a:pPr>
            <a:endParaRPr lang="el-GR" dirty="0" smtClean="0"/>
          </a:p>
          <a:p>
            <a:pPr algn="ctr">
              <a:buFontTx/>
              <a:buNone/>
            </a:pPr>
            <a:endParaRPr lang="el-GR" dirty="0" smtClean="0"/>
          </a:p>
          <a:p>
            <a:pPr algn="ctr">
              <a:buFontTx/>
              <a:buNone/>
            </a:pPr>
            <a:r>
              <a:rPr lang="el-GR" sz="2400" dirty="0" smtClean="0"/>
              <a:t>Σύμφωνα με</a:t>
            </a:r>
          </a:p>
          <a:p>
            <a:pPr algn="ctr">
              <a:buFontTx/>
              <a:buNone/>
            </a:pPr>
            <a:endParaRPr lang="el-GR" dirty="0" smtClean="0"/>
          </a:p>
          <a:p>
            <a:pPr algn="ctr">
              <a:buFontTx/>
              <a:buNone/>
            </a:pPr>
            <a:endParaRPr lang="el-GR" dirty="0" smtClean="0"/>
          </a:p>
        </p:txBody>
      </p:sp>
      <p:sp>
        <p:nvSpPr>
          <p:cNvPr id="18436" name="Rectangle 9"/>
          <p:cNvSpPr>
            <a:spLocks noChangeArrowheads="1"/>
          </p:cNvSpPr>
          <p:nvPr/>
        </p:nvSpPr>
        <p:spPr bwMode="auto">
          <a:xfrm>
            <a:off x="118745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περιεχόμενο</a:t>
            </a:r>
          </a:p>
        </p:txBody>
      </p:sp>
      <p:sp>
        <p:nvSpPr>
          <p:cNvPr id="18437" name="Rectangle 10"/>
          <p:cNvSpPr>
            <a:spLocks noChangeArrowheads="1"/>
          </p:cNvSpPr>
          <p:nvPr/>
        </p:nvSpPr>
        <p:spPr bwMode="auto">
          <a:xfrm>
            <a:off x="6804248" y="4869160"/>
            <a:ext cx="1729135"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smtClean="0"/>
              <a:t>Προφίλ </a:t>
            </a:r>
            <a:r>
              <a:rPr lang="el-GR" dirty="0"/>
              <a:t>μάθησης</a:t>
            </a:r>
          </a:p>
        </p:txBody>
      </p:sp>
      <p:sp>
        <p:nvSpPr>
          <p:cNvPr id="18438" name="Rectangle 11"/>
          <p:cNvSpPr>
            <a:spLocks noChangeArrowheads="1"/>
          </p:cNvSpPr>
          <p:nvPr/>
        </p:nvSpPr>
        <p:spPr bwMode="auto">
          <a:xfrm>
            <a:off x="4067175" y="4868863"/>
            <a:ext cx="1512888"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ενδιαφέρον</a:t>
            </a:r>
          </a:p>
        </p:txBody>
      </p:sp>
      <p:sp>
        <p:nvSpPr>
          <p:cNvPr id="18439" name="Rectangle 12"/>
          <p:cNvSpPr>
            <a:spLocks noChangeArrowheads="1"/>
          </p:cNvSpPr>
          <p:nvPr/>
        </p:nvSpPr>
        <p:spPr bwMode="auto">
          <a:xfrm>
            <a:off x="1258888" y="4868863"/>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ετοιμότητα</a:t>
            </a:r>
          </a:p>
        </p:txBody>
      </p:sp>
      <p:sp>
        <p:nvSpPr>
          <p:cNvPr id="18440" name="Rectangle 13"/>
          <p:cNvSpPr>
            <a:spLocks noChangeArrowheads="1"/>
          </p:cNvSpPr>
          <p:nvPr/>
        </p:nvSpPr>
        <p:spPr bwMode="auto">
          <a:xfrm>
            <a:off x="414020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διαδικασία</a:t>
            </a:r>
          </a:p>
        </p:txBody>
      </p:sp>
      <p:sp>
        <p:nvSpPr>
          <p:cNvPr id="18441" name="Rectangle 14"/>
          <p:cNvSpPr>
            <a:spLocks noChangeArrowheads="1"/>
          </p:cNvSpPr>
          <p:nvPr/>
        </p:nvSpPr>
        <p:spPr bwMode="auto">
          <a:xfrm>
            <a:off x="6948264" y="2636912"/>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αποτέλεσμα</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Αναλυτικού Προγράμματος</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Μαθησιακό περιβάλλον </a:t>
            </a: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Το περιβάλλον πρέπει να παρέχει ευκαιρίες για </a:t>
            </a:r>
          </a:p>
          <a:p>
            <a:pPr lvl="1">
              <a:buFont typeface="Wingdings" pitchFamily="2" charset="2"/>
              <a:buChar char="Ø"/>
            </a:pPr>
            <a:r>
              <a:rPr lang="el-GR" sz="2000" dirty="0" smtClean="0"/>
              <a:t>μάθηση στην ολομέλεια</a:t>
            </a:r>
          </a:p>
          <a:p>
            <a:pPr lvl="1">
              <a:buFont typeface="Wingdings" pitchFamily="2" charset="2"/>
              <a:buChar char="Ø"/>
            </a:pPr>
            <a:r>
              <a:rPr lang="el-GR" sz="2000" dirty="0" smtClean="0"/>
              <a:t>συνεργατική μάθηση</a:t>
            </a:r>
          </a:p>
          <a:p>
            <a:pPr lvl="1">
              <a:buFont typeface="Wingdings" pitchFamily="2" charset="2"/>
              <a:buChar char="Ø"/>
            </a:pPr>
            <a:r>
              <a:rPr lang="el-GR" sz="2000" dirty="0" smtClean="0"/>
              <a:t>ατομική μάθηση</a:t>
            </a:r>
          </a:p>
          <a:p>
            <a:pPr lvl="1">
              <a:buFont typeface="Wingdings" pitchFamily="2" charset="2"/>
              <a:buChar char="Ø"/>
            </a:pPr>
            <a:r>
              <a:rPr lang="el-GR" sz="2000" dirty="0" smtClean="0"/>
              <a:t>μάθηση σε ζεύγη</a:t>
            </a:r>
          </a:p>
          <a:p>
            <a:pPr>
              <a:buFont typeface="Wingdings" pitchFamily="2" charset="2"/>
              <a:buChar char="Ø"/>
            </a:pPr>
            <a:endParaRPr lang="el-GR" sz="2000" dirty="0" smtClean="0"/>
          </a:p>
          <a:p>
            <a:pPr>
              <a:buFont typeface="Wingdings" pitchFamily="2" charset="2"/>
              <a:buChar char="Ø"/>
            </a:pPr>
            <a:r>
              <a:rPr lang="el-GR" sz="2000" dirty="0" smtClean="0"/>
              <a:t>Εναλλακτικές προτάσεις/δραστηριότητες/δεξιότητες για γρήγορους μαθητές</a:t>
            </a:r>
          </a:p>
          <a:p>
            <a:pPr>
              <a:buNone/>
            </a:pPr>
            <a:endParaRPr lang="el-GR" sz="2000" dirty="0" smtClean="0"/>
          </a:p>
          <a:p>
            <a:pPr>
              <a:buFont typeface="Wingdings" pitchFamily="2" charset="2"/>
              <a:buChar char="Ø"/>
            </a:pPr>
            <a:r>
              <a:rPr lang="el-GR" sz="2000" dirty="0" smtClean="0"/>
              <a:t>Διαμόρφωση περιβάλλοντος για παιδιά με ειδικές ανάγκες π.χ. σύμβολα για παιδιά με αυτισμό</a:t>
            </a:r>
          </a:p>
          <a:p>
            <a:pPr>
              <a:buFont typeface="Wingdings" pitchFamily="2" charset="2"/>
              <a:buChar char="Ø"/>
            </a:pPr>
            <a:endParaRPr lang="el-G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Βασικά Χαρακτηριστικά</a:t>
            </a:r>
          </a:p>
        </p:txBody>
      </p:sp>
      <p:sp>
        <p:nvSpPr>
          <p:cNvPr id="19459"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Βασίζεται στην ποικιλία και την διαφορετικότητα του προγράμματος διδασκαλίας</a:t>
            </a:r>
          </a:p>
          <a:p>
            <a:pPr>
              <a:lnSpc>
                <a:spcPct val="80000"/>
              </a:lnSpc>
              <a:buFont typeface="Wingdings" pitchFamily="2" charset="2"/>
              <a:buChar char="Ø"/>
            </a:pPr>
            <a:r>
              <a:rPr lang="el-GR" sz="2000" dirty="0" smtClean="0"/>
              <a:t>Είναι πολυδιάστατη και αποκαλυπτική διαδικασία, τόσο για το μαθητή όσο και για το δάσκαλο</a:t>
            </a:r>
          </a:p>
          <a:p>
            <a:pPr>
              <a:lnSpc>
                <a:spcPct val="80000"/>
              </a:lnSpc>
              <a:buFont typeface="Wingdings" pitchFamily="2" charset="2"/>
              <a:buChar char="Ø"/>
            </a:pPr>
            <a:r>
              <a:rPr lang="el-GR" sz="2000" dirty="0" smtClean="0"/>
              <a:t>Αφορά όλους τους μαθητές</a:t>
            </a:r>
          </a:p>
          <a:p>
            <a:pPr>
              <a:lnSpc>
                <a:spcPct val="80000"/>
              </a:lnSpc>
              <a:buFont typeface="Wingdings" pitchFamily="2" charset="2"/>
              <a:buChar char="Ø"/>
            </a:pPr>
            <a:r>
              <a:rPr lang="el-GR" sz="2000" dirty="0" smtClean="0"/>
              <a:t>Βοηθάει στη συνεχή αξιολόγηση του μαθητή (όχι μόνο τεστ στο τέλος τριμήνου</a:t>
            </a:r>
            <a:r>
              <a:rPr lang="en-US" sz="2000" dirty="0" smtClean="0"/>
              <a:t>, </a:t>
            </a:r>
            <a:r>
              <a:rPr lang="el-GR" sz="2000" dirty="0" smtClean="0"/>
              <a:t>φύλλα εργασίας κλπ)</a:t>
            </a:r>
          </a:p>
          <a:p>
            <a:pPr>
              <a:lnSpc>
                <a:spcPct val="80000"/>
              </a:lnSpc>
              <a:buFont typeface="Wingdings" pitchFamily="2" charset="2"/>
              <a:buChar char="Ø"/>
            </a:pPr>
            <a:r>
              <a:rPr lang="el-GR" sz="2000" dirty="0" smtClean="0"/>
              <a:t>Δημιουργεί νέες σχέσεις μέσα στην τάξη</a:t>
            </a:r>
          </a:p>
          <a:p>
            <a:pPr>
              <a:lnSpc>
                <a:spcPct val="80000"/>
              </a:lnSpc>
              <a:buFont typeface="Wingdings" pitchFamily="2" charset="2"/>
              <a:buChar char="Ø"/>
            </a:pPr>
            <a:r>
              <a:rPr lang="el-GR" sz="2000" dirty="0" smtClean="0"/>
              <a:t>Οι ομάδες δεν είναι στατικές, αλλά αλλάζουν με βάση το κριτήριο της διαφοροποίησης</a:t>
            </a:r>
          </a:p>
          <a:p>
            <a:pPr>
              <a:lnSpc>
                <a:spcPct val="80000"/>
              </a:lnSpc>
              <a:buFont typeface="Wingdings" pitchFamily="2" charset="2"/>
              <a:buChar char="Ø"/>
            </a:pPr>
            <a:r>
              <a:rPr lang="el-GR" sz="2000" dirty="0" smtClean="0"/>
              <a:t>Μπορεί να γίνει σε όλα τα μαθήματα από όλους τους εκπαιδευτικούς</a:t>
            </a:r>
          </a:p>
          <a:p>
            <a:pPr>
              <a:lnSpc>
                <a:spcPct val="80000"/>
              </a:lnSpc>
              <a:buFont typeface="Wingdings" pitchFamily="2" charset="2"/>
              <a:buChar char="Ø"/>
            </a:pPr>
            <a:r>
              <a:rPr lang="el-GR" sz="2000" dirty="0" smtClean="0"/>
              <a:t>Ο προγραμματισμός της διδασκαλίας και η διδασκαλία γίνεται με διαφορετικούς τρόπους</a:t>
            </a:r>
          </a:p>
          <a:p>
            <a:pPr>
              <a:lnSpc>
                <a:spcPct val="80000"/>
              </a:lnSpc>
            </a:pPr>
            <a:endParaRPr lang="el-GR" sz="2000" b="1" dirty="0" smtClean="0"/>
          </a:p>
          <a:p>
            <a:pPr>
              <a:lnSpc>
                <a:spcPct val="80000"/>
              </a:lnSpc>
            </a:pPr>
            <a:endParaRPr lang="el-GR"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fontAlgn="auto">
              <a:spcAft>
                <a:spcPts val="0"/>
              </a:spcAft>
              <a:defRPr/>
            </a:pPr>
            <a:r>
              <a:rPr lang="el-GR" sz="2400" dirty="0" smtClean="0">
                <a:solidFill>
                  <a:schemeClr val="tx2">
                    <a:satMod val="130000"/>
                  </a:schemeClr>
                </a:solidFill>
              </a:rPr>
              <a:t>Η οργάνωση της τάξης αφορά:</a:t>
            </a:r>
          </a:p>
        </p:txBody>
      </p:sp>
      <p:sp>
        <p:nvSpPr>
          <p:cNvPr id="11267" name="Rectangle 3"/>
          <p:cNvSpPr>
            <a:spLocks noGrp="1" noChangeArrowheads="1"/>
          </p:cNvSpPr>
          <p:nvPr>
            <p:ph idx="1"/>
          </p:nvPr>
        </p:nvSpPr>
        <p:spPr/>
        <p:txBody>
          <a:bodyPr>
            <a:normAutofit fontScale="92500" lnSpcReduction="10000"/>
          </a:bodyPr>
          <a:lstStyle/>
          <a:p>
            <a:pPr marL="365760" indent="-283464" fontAlgn="auto">
              <a:lnSpc>
                <a:spcPct val="80000"/>
              </a:lnSpc>
              <a:spcAft>
                <a:spcPts val="0"/>
              </a:spcAft>
              <a:buFont typeface="Wingdings 2"/>
              <a:buChar char=""/>
              <a:defRPr/>
            </a:pPr>
            <a:r>
              <a:rPr lang="el-GR" sz="1400" b="1" dirty="0" smtClean="0"/>
              <a:t>Οργάνωση των μαθητών</a:t>
            </a:r>
            <a:r>
              <a:rPr lang="el-GR" sz="1400" dirty="0" smtClean="0"/>
              <a:t> </a:t>
            </a:r>
          </a:p>
          <a:p>
            <a:pPr marL="365760" indent="-283464" fontAlgn="auto">
              <a:lnSpc>
                <a:spcPct val="80000"/>
              </a:lnSpc>
              <a:spcAft>
                <a:spcPts val="0"/>
              </a:spcAft>
              <a:buFontTx/>
              <a:buNone/>
              <a:defRPr/>
            </a:pPr>
            <a:r>
              <a:rPr lang="el-GR" sz="1400" dirty="0" smtClean="0"/>
              <a:t>	   -   Διδασκαλία τάξης	</a:t>
            </a:r>
          </a:p>
          <a:p>
            <a:pPr marL="640080" lvl="1" indent="-237744" fontAlgn="auto">
              <a:lnSpc>
                <a:spcPct val="80000"/>
              </a:lnSpc>
              <a:spcAft>
                <a:spcPts val="0"/>
              </a:spcAft>
              <a:buFont typeface="Verdana"/>
              <a:buChar char="◦"/>
              <a:defRPr/>
            </a:pPr>
            <a:r>
              <a:rPr lang="el-GR" sz="1200" dirty="0" smtClean="0"/>
              <a:t>Διδασκαλία σε ομάδες (ομάδες μικτής μαθησιακής ετοιμότητας, ομάδες ίδιας μαθησιακής ετοιμότητας, ομάδες με βάση το στυλ μάθησης κ.α.)</a:t>
            </a:r>
          </a:p>
          <a:p>
            <a:pPr marL="640080" lvl="1" indent="-237744" fontAlgn="auto">
              <a:lnSpc>
                <a:spcPct val="80000"/>
              </a:lnSpc>
              <a:spcAft>
                <a:spcPts val="0"/>
              </a:spcAft>
              <a:buFont typeface="Verdana"/>
              <a:buChar char="◦"/>
              <a:defRPr/>
            </a:pPr>
            <a:r>
              <a:rPr lang="el-GR" sz="1200" dirty="0" smtClean="0"/>
              <a:t>Εξατομικευμένη διδασκαλία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χρόνου</a:t>
            </a:r>
          </a:p>
          <a:p>
            <a:pPr marL="365760" indent="-283464" fontAlgn="auto">
              <a:lnSpc>
                <a:spcPct val="80000"/>
              </a:lnSpc>
              <a:spcAft>
                <a:spcPts val="0"/>
              </a:spcAft>
              <a:buFont typeface="Wingdings 2"/>
              <a:buChar char=""/>
              <a:defRPr/>
            </a:pPr>
            <a:endParaRPr lang="el-GR" sz="1400" b="1" dirty="0" smtClean="0"/>
          </a:p>
          <a:p>
            <a:pPr marL="365760" indent="-283464" fontAlgn="auto">
              <a:lnSpc>
                <a:spcPct val="80000"/>
              </a:lnSpc>
              <a:spcAft>
                <a:spcPts val="0"/>
              </a:spcAft>
              <a:buFont typeface="Wingdings 2"/>
              <a:buChar char=""/>
              <a:defRPr/>
            </a:pPr>
            <a:r>
              <a:rPr lang="el-GR" sz="1400" b="1" dirty="0" smtClean="0"/>
              <a:t>Οργάνωση υλικού </a:t>
            </a:r>
          </a:p>
          <a:p>
            <a:pPr marL="365760" indent="-283464" fontAlgn="auto">
              <a:lnSpc>
                <a:spcPct val="80000"/>
              </a:lnSpc>
              <a:spcAft>
                <a:spcPts val="0"/>
              </a:spcAft>
              <a:buFontTx/>
              <a:buNone/>
              <a:defRPr/>
            </a:pPr>
            <a:r>
              <a:rPr lang="el-GR" sz="1400" dirty="0" smtClean="0"/>
              <a:t>	- Βιβλία</a:t>
            </a:r>
          </a:p>
          <a:p>
            <a:pPr marL="365760" indent="-283464" fontAlgn="auto">
              <a:lnSpc>
                <a:spcPct val="80000"/>
              </a:lnSpc>
              <a:spcAft>
                <a:spcPts val="0"/>
              </a:spcAft>
              <a:buFontTx/>
              <a:buNone/>
              <a:defRPr/>
            </a:pPr>
            <a:r>
              <a:rPr lang="el-GR" sz="1400" dirty="0" smtClean="0"/>
              <a:t>	-Φωτοτυπίες</a:t>
            </a:r>
          </a:p>
          <a:p>
            <a:pPr marL="365760" indent="-283464" fontAlgn="auto">
              <a:lnSpc>
                <a:spcPct val="80000"/>
              </a:lnSpc>
              <a:spcAft>
                <a:spcPts val="0"/>
              </a:spcAft>
              <a:buFontTx/>
              <a:buNone/>
              <a:defRPr/>
            </a:pPr>
            <a:r>
              <a:rPr lang="el-GR" sz="1400" dirty="0" smtClean="0"/>
              <a:t>	-Εικόνες</a:t>
            </a:r>
          </a:p>
          <a:p>
            <a:pPr marL="365760" indent="-283464" fontAlgn="auto">
              <a:lnSpc>
                <a:spcPct val="80000"/>
              </a:lnSpc>
              <a:spcAft>
                <a:spcPts val="0"/>
              </a:spcAft>
              <a:buFontTx/>
              <a:buNone/>
              <a:defRPr/>
            </a:pPr>
            <a:r>
              <a:rPr lang="el-GR" sz="1400" dirty="0" smtClean="0"/>
              <a:t>	-Σύμβολα</a:t>
            </a:r>
          </a:p>
          <a:p>
            <a:pPr marL="365760" indent="-283464" fontAlgn="auto">
              <a:lnSpc>
                <a:spcPct val="80000"/>
              </a:lnSpc>
              <a:spcAft>
                <a:spcPts val="0"/>
              </a:spcAft>
              <a:buFontTx/>
              <a:buNone/>
              <a:defRPr/>
            </a:pPr>
            <a:r>
              <a:rPr lang="el-GR" sz="1400" dirty="0" smtClean="0"/>
              <a:t>	-Η/Υ</a:t>
            </a:r>
          </a:p>
          <a:p>
            <a:pPr marL="365760" indent="-283464" fontAlgn="auto">
              <a:lnSpc>
                <a:spcPct val="80000"/>
              </a:lnSpc>
              <a:spcAft>
                <a:spcPts val="0"/>
              </a:spcAft>
              <a:buFontTx/>
              <a:buNone/>
              <a:defRPr/>
            </a:pPr>
            <a:r>
              <a:rPr lang="el-GR" sz="1400" dirty="0" smtClean="0"/>
              <a:t>	-</a:t>
            </a:r>
            <a:r>
              <a:rPr lang="en-GB" sz="1400" dirty="0" smtClean="0"/>
              <a:t>Video</a:t>
            </a:r>
          </a:p>
          <a:p>
            <a:pPr marL="365760" indent="-283464" fontAlgn="auto">
              <a:lnSpc>
                <a:spcPct val="80000"/>
              </a:lnSpc>
              <a:spcAft>
                <a:spcPts val="0"/>
              </a:spcAft>
              <a:buFontTx/>
              <a:buNone/>
              <a:defRPr/>
            </a:pPr>
            <a:r>
              <a:rPr lang="el-GR" sz="1400" dirty="0" smtClean="0"/>
              <a:t>	</a:t>
            </a:r>
            <a:r>
              <a:rPr lang="en-GB" sz="1400" dirty="0" smtClean="0"/>
              <a:t>-</a:t>
            </a:r>
            <a:r>
              <a:rPr lang="el-GR" sz="1400" dirty="0" smtClean="0"/>
              <a:t>Αντικείμενα</a:t>
            </a:r>
          </a:p>
          <a:p>
            <a:pPr marL="365760" indent="-283464" fontAlgn="auto">
              <a:lnSpc>
                <a:spcPct val="80000"/>
              </a:lnSpc>
              <a:spcAft>
                <a:spcPts val="0"/>
              </a:spcAft>
              <a:buFontTx/>
              <a:buNone/>
              <a:defRPr/>
            </a:pPr>
            <a:r>
              <a:rPr lang="el-GR" sz="1400" dirty="0" smtClean="0"/>
              <a:t>	-Παιχνίδια...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ανθρώπινου δυναμικού</a:t>
            </a:r>
          </a:p>
          <a:p>
            <a:pPr marL="365760" indent="-283464" fontAlgn="auto">
              <a:lnSpc>
                <a:spcPct val="80000"/>
              </a:lnSpc>
              <a:spcAft>
                <a:spcPts val="0"/>
              </a:spcAft>
              <a:buFontTx/>
              <a:buNone/>
              <a:defRPr/>
            </a:pPr>
            <a:r>
              <a:rPr lang="el-GR" sz="1400" dirty="0" smtClean="0"/>
              <a:t>	-Βοηθοί Εκπαιδευτικού</a:t>
            </a:r>
          </a:p>
          <a:p>
            <a:pPr marL="365760" indent="-283464" fontAlgn="auto">
              <a:lnSpc>
                <a:spcPct val="80000"/>
              </a:lnSpc>
              <a:spcAft>
                <a:spcPts val="0"/>
              </a:spcAft>
              <a:buFontTx/>
              <a:buNone/>
              <a:defRPr/>
            </a:pPr>
            <a:r>
              <a:rPr lang="el-GR" sz="1400" dirty="0" smtClean="0"/>
              <a:t>	-Συνεργασία με ειδικό εκπαιδευτικό προσωπικό</a:t>
            </a:r>
          </a:p>
          <a:p>
            <a:pPr marL="365760" indent="-283464" fontAlgn="auto">
              <a:lnSpc>
                <a:spcPct val="80000"/>
              </a:lnSpc>
              <a:spcAft>
                <a:spcPts val="0"/>
              </a:spcAft>
              <a:buFontTx/>
              <a:buNone/>
              <a:defRPr/>
            </a:pPr>
            <a:r>
              <a:rPr lang="el-GR" sz="1400" dirty="0" smtClean="0"/>
              <a:t>	-Παράλληλη στήριξη</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457200" y="274638"/>
            <a:ext cx="8229600" cy="777875"/>
          </a:xfrm>
        </p:spPr>
        <p:txBody>
          <a:bodyPr/>
          <a:lstStyle/>
          <a:p>
            <a:pPr algn="ctr" fontAlgn="auto">
              <a:spcAft>
                <a:spcPts val="0"/>
              </a:spcAft>
              <a:defRPr/>
            </a:pPr>
            <a:r>
              <a:rPr lang="el-GR" sz="3200" dirty="0" smtClean="0">
                <a:solidFill>
                  <a:schemeClr val="tx2">
                    <a:satMod val="130000"/>
                  </a:schemeClr>
                </a:solidFill>
              </a:rPr>
              <a:t>Οργάνωση τάξης</a:t>
            </a:r>
          </a:p>
        </p:txBody>
      </p:sp>
      <p:graphicFrame>
        <p:nvGraphicFramePr>
          <p:cNvPr id="1026" name="Object 3"/>
          <p:cNvGraphicFramePr>
            <a:graphicFrameLocks noGrp="1" noChangeAspect="1"/>
          </p:cNvGraphicFramePr>
          <p:nvPr>
            <p:ph idx="1"/>
          </p:nvPr>
        </p:nvGraphicFramePr>
        <p:xfrm>
          <a:off x="2667000" y="908050"/>
          <a:ext cx="3521075" cy="5616575"/>
        </p:xfrm>
        <a:graphic>
          <a:graphicData uri="http://schemas.openxmlformats.org/presentationml/2006/ole">
            <mc:AlternateContent xmlns:mc="http://schemas.openxmlformats.org/markup-compatibility/2006">
              <mc:Choice xmlns:v="urn:schemas-microsoft-com:vml" Requires="v">
                <p:oleObj spid="_x0000_s1027" name="Document" r:id="rId4" imgW="5274360" imgH="8411760" progId="Word.Document.8">
                  <p:link updateAutomatic="1"/>
                </p:oleObj>
              </mc:Choice>
              <mc:Fallback>
                <p:oleObj name="Document" r:id="rId4" imgW="5274360" imgH="8411760" progId="Word.Document.8">
                  <p:link updateAutomatic="1"/>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908050"/>
                        <a:ext cx="3521075" cy="561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fontAlgn="auto">
              <a:spcAft>
                <a:spcPts val="0"/>
              </a:spcAft>
              <a:defRPr/>
            </a:pPr>
            <a:r>
              <a:rPr lang="el-GR" sz="2800" b="1" dirty="0" smtClean="0">
                <a:solidFill>
                  <a:schemeClr val="tx2">
                    <a:satMod val="130000"/>
                  </a:schemeClr>
                </a:solidFill>
              </a:rPr>
              <a:t/>
            </a:r>
            <a:br>
              <a:rPr lang="el-GR" sz="2800" b="1" dirty="0" smtClean="0">
                <a:solidFill>
                  <a:schemeClr val="tx2">
                    <a:satMod val="130000"/>
                  </a:schemeClr>
                </a:solidFill>
              </a:rPr>
            </a:br>
            <a:endParaRPr lang="el-GR" sz="2800" b="1" dirty="0" smtClean="0">
              <a:solidFill>
                <a:schemeClr val="tx2">
                  <a:satMod val="130000"/>
                </a:schemeClr>
              </a:solidFill>
            </a:endParaRPr>
          </a:p>
        </p:txBody>
      </p:sp>
      <p:sp>
        <p:nvSpPr>
          <p:cNvPr id="22531" name="Rectangle 3"/>
          <p:cNvSpPr>
            <a:spLocks noGrp="1" noChangeArrowheads="1"/>
          </p:cNvSpPr>
          <p:nvPr>
            <p:ph idx="1"/>
          </p:nvPr>
        </p:nvSpPr>
        <p:spPr/>
        <p:txBody>
          <a:bodyPr/>
          <a:lstStyle/>
          <a:p>
            <a:pPr>
              <a:lnSpc>
                <a:spcPct val="80000"/>
              </a:lnSpc>
              <a:buFontTx/>
              <a:buNone/>
            </a:pPr>
            <a:r>
              <a:rPr lang="el-GR" sz="1600" smtClean="0"/>
              <a:t>	</a:t>
            </a:r>
          </a:p>
          <a:p>
            <a:pPr>
              <a:lnSpc>
                <a:spcPct val="80000"/>
              </a:lnSpc>
              <a:buFontTx/>
              <a:buNone/>
            </a:pPr>
            <a:endParaRPr lang="el-GR" sz="1600" b="1" smtClean="0"/>
          </a:p>
          <a:p>
            <a:pPr>
              <a:lnSpc>
                <a:spcPct val="80000"/>
              </a:lnSpc>
              <a:buFontTx/>
              <a:buNone/>
            </a:pPr>
            <a:endParaRPr lang="el-GR" sz="1600" b="1" smtClean="0"/>
          </a:p>
          <a:p>
            <a:pPr>
              <a:lnSpc>
                <a:spcPct val="80000"/>
              </a:lnSpc>
              <a:buFontTx/>
              <a:buNone/>
            </a:pPr>
            <a:endParaRPr lang="el-GR" sz="1600" b="1" smtClean="0"/>
          </a:p>
          <a:p>
            <a:pPr algn="ctr">
              <a:lnSpc>
                <a:spcPct val="80000"/>
              </a:lnSpc>
              <a:buFont typeface="Wingdings 2" pitchFamily="18" charset="2"/>
              <a:buNone/>
            </a:pPr>
            <a:r>
              <a:rPr lang="el-GR" sz="4000" b="1" smtClean="0"/>
              <a:t>ΠΑΡΑΔΕΙΓΜΑΤΑ ΔΙΑΦΟΡΟΠΟΙΗΣΗΣ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537"/>
          </a:xfrm>
        </p:spPr>
        <p:txBody>
          <a:bodyPr>
            <a:normAutofit fontScale="90000"/>
          </a:bodyPr>
          <a:lstStyle/>
          <a:p>
            <a:pPr algn="ctr" fontAlgn="auto">
              <a:spcAft>
                <a:spcPts val="0"/>
              </a:spcAft>
              <a:defRPr/>
            </a:pPr>
            <a:r>
              <a:rPr lang="el-GR" sz="2800" dirty="0" smtClean="0">
                <a:solidFill>
                  <a:schemeClr val="tx2">
                    <a:satMod val="130000"/>
                  </a:schemeClr>
                </a:solidFill>
              </a:rPr>
              <a:t>Διδασκαλία ανάγνωσης</a:t>
            </a:r>
            <a:r>
              <a:rPr lang="en-US" sz="2800" b="1" dirty="0" smtClean="0">
                <a:solidFill>
                  <a:schemeClr val="tx2">
                    <a:satMod val="130000"/>
                  </a:schemeClr>
                </a:solidFill>
              </a:rPr>
              <a:t>( </a:t>
            </a:r>
            <a:r>
              <a:rPr lang="el-GR" sz="2800" b="1" dirty="0" smtClean="0">
                <a:solidFill>
                  <a:schemeClr val="tx2">
                    <a:satMod val="130000"/>
                  </a:schemeClr>
                </a:solidFill>
              </a:rPr>
              <a:t>με βάση το μαθητή)</a:t>
            </a:r>
            <a:r>
              <a:rPr lang="en-US" sz="2800" b="1" dirty="0" smtClean="0">
                <a:solidFill>
                  <a:schemeClr val="tx2">
                    <a:satMod val="130000"/>
                  </a:schemeClr>
                </a:solidFill>
              </a:rPr>
              <a:t> </a:t>
            </a:r>
            <a:endParaRPr lang="el-GR" sz="2800" b="1" dirty="0">
              <a:solidFill>
                <a:schemeClr val="tx2">
                  <a:satMod val="130000"/>
                </a:schemeClr>
              </a:solidFill>
            </a:endParaRPr>
          </a:p>
        </p:txBody>
      </p:sp>
      <p:graphicFrame>
        <p:nvGraphicFramePr>
          <p:cNvPr id="4" name="3 - Θέση περιεχομένου"/>
          <p:cNvGraphicFramePr>
            <a:graphicFrameLocks noGrp="1"/>
          </p:cNvGraphicFramePr>
          <p:nvPr>
            <p:ph idx="1"/>
          </p:nvPr>
        </p:nvGraphicFramePr>
        <p:xfrm>
          <a:off x="971600" y="908720"/>
          <a:ext cx="8172400" cy="594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normAutofit fontScale="90000"/>
          </a:bodyPr>
          <a:lstStyle/>
          <a:p>
            <a:pPr fontAlgn="auto">
              <a:spcAft>
                <a:spcPts val="0"/>
              </a:spcAft>
              <a:defRPr/>
            </a:pPr>
            <a:r>
              <a:rPr lang="el-GR" sz="2800" dirty="0" smtClean="0">
                <a:solidFill>
                  <a:schemeClr val="tx2">
                    <a:satMod val="130000"/>
                  </a:schemeClr>
                </a:solidFill>
              </a:rPr>
              <a:t>Δραστηριότητες διαβαθμισμένης δυσκολίας </a:t>
            </a:r>
            <a:r>
              <a:rPr lang="el-GR" sz="2800" b="1" dirty="0" smtClean="0">
                <a:solidFill>
                  <a:schemeClr val="tx2">
                    <a:satMod val="130000"/>
                  </a:schemeClr>
                </a:solidFill>
              </a:rPr>
              <a:t>(διαφοροποίηση με βάση τη διαδικασία και το περιεχόμενο) </a:t>
            </a:r>
            <a:endParaRPr lang="el-GR" sz="2800" dirty="0" smtClean="0">
              <a:solidFill>
                <a:schemeClr val="tx2">
                  <a:satMod val="130000"/>
                </a:schemeClr>
              </a:solidFill>
            </a:endParaRPr>
          </a:p>
        </p:txBody>
      </p:sp>
      <p:sp>
        <p:nvSpPr>
          <p:cNvPr id="24579" name="2 - Θέση περιεχομένου"/>
          <p:cNvSpPr>
            <a:spLocks noGrp="1"/>
          </p:cNvSpPr>
          <p:nvPr>
            <p:ph idx="1"/>
          </p:nvPr>
        </p:nvSpPr>
        <p:spPr/>
        <p:txBody>
          <a:bodyPr/>
          <a:lstStyle/>
          <a:p>
            <a:pPr>
              <a:buFontTx/>
              <a:buNone/>
            </a:pPr>
            <a:r>
              <a:rPr lang="el-GR" sz="2000" smtClean="0"/>
              <a:t>	Η τάξη έχει διαβάσει ένα παραμύθι. Μετά την ανάγνωση του παραμυθιού τα παιδιά χωρίζονται σε 3 ομάδες και πραγματοποιούν ασκήσεις διαβαθμισμένης δυσκολίας</a:t>
            </a:r>
          </a:p>
        </p:txBody>
      </p:sp>
      <p:sp>
        <p:nvSpPr>
          <p:cNvPr id="4" name="3 - Ορθογώνιο"/>
          <p:cNvSpPr/>
          <p:nvPr/>
        </p:nvSpPr>
        <p:spPr>
          <a:xfrm>
            <a:off x="971550" y="2781300"/>
            <a:ext cx="6624638"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t>	1.  Βάζω τις εικόνες στη σειρά και διηγούμαι την ιστορία</a:t>
            </a:r>
          </a:p>
        </p:txBody>
      </p:sp>
      <p:sp>
        <p:nvSpPr>
          <p:cNvPr id="5" name="4 - Ορθογώνιο"/>
          <p:cNvSpPr/>
          <p:nvPr/>
        </p:nvSpPr>
        <p:spPr>
          <a:xfrm>
            <a:off x="1042988" y="40052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t>	2. Ζωγραφίζω μερικές σκηνές από την ιστορία  και την διηγούμαι</a:t>
            </a:r>
          </a:p>
        </p:txBody>
      </p:sp>
      <p:sp>
        <p:nvSpPr>
          <p:cNvPr id="6" name="5 - Ορθογώνιο"/>
          <p:cNvSpPr/>
          <p:nvPr/>
        </p:nvSpPr>
        <p:spPr>
          <a:xfrm>
            <a:off x="1042988" y="53006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t>	3. Ζωγραφίζω μερικές σκηνές από την ιστορία, γράφω 	λέξεις σχετικές με την εικόνα που ζωγράφισα 	(αναδυόμενη γραφή) και διηγούμαι την ιστορία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fontAlgn="auto">
              <a:spcAft>
                <a:spcPts val="0"/>
              </a:spcAft>
              <a:defRPr/>
            </a:pPr>
            <a:r>
              <a:rPr lang="el-GR" sz="2800" dirty="0" smtClean="0">
                <a:solidFill>
                  <a:schemeClr val="tx2">
                    <a:satMod val="130000"/>
                  </a:schemeClr>
                </a:solidFill>
              </a:rPr>
              <a:t>Διαφοροποίηση στην τάξη</a:t>
            </a:r>
          </a:p>
        </p:txBody>
      </p:sp>
      <p:sp>
        <p:nvSpPr>
          <p:cNvPr id="11267" name="Rectangle 3"/>
          <p:cNvSpPr>
            <a:spLocks noGrp="1" noChangeArrowheads="1"/>
          </p:cNvSpPr>
          <p:nvPr>
            <p:ph idx="1"/>
          </p:nvPr>
        </p:nvSpPr>
        <p:spPr/>
        <p:txBody>
          <a:bodyPr/>
          <a:lstStyle/>
          <a:p>
            <a:pPr>
              <a:buFont typeface="Wingdings" pitchFamily="2" charset="2"/>
              <a:buChar char="Ø"/>
            </a:pPr>
            <a:r>
              <a:rPr lang="el-GR" sz="2000" dirty="0" smtClean="0"/>
              <a:t>Ο/Η εκπαιδευτικός οφείλει να προσαρμόσει τη διδασκαλία του στις ανάγκες του κάθε μαθητή (επιτεύξιμο ή ουτοπικό;)</a:t>
            </a: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Η διαφοροποίηση αποτελεί  προσέγγιση που βοηθά τη διαμόρφωση καλών πρακτικών μάθησης</a:t>
            </a: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Είναι μία εκπαιδευτική προσέγγιση που βασίζεται στην παραδοχή ότι «Τα παιδιά είναι ίσα  αλλά όχι ίδια»</a:t>
            </a:r>
          </a:p>
          <a:p>
            <a:pPr>
              <a:buFont typeface="Wingdings" pitchFamily="2" charset="2"/>
              <a:buNone/>
            </a:pPr>
            <a:endParaRPr lang="el-GR" sz="2000" dirty="0" smtClean="0"/>
          </a:p>
          <a:p>
            <a:pPr>
              <a:buFont typeface="Wingdings" pitchFamily="2" charset="2"/>
              <a:buNone/>
            </a:pPr>
            <a:r>
              <a:rPr lang="el-GR" sz="2000" dirty="0" smtClean="0"/>
              <a:t>	</a:t>
            </a:r>
          </a:p>
          <a:p>
            <a:pPr>
              <a:buFont typeface="Wingdings" pitchFamily="2" charset="2"/>
              <a:buNone/>
            </a:pPr>
            <a:endParaRPr lang="el-GR" sz="1800" dirty="0" smtClean="0"/>
          </a:p>
          <a:p>
            <a:pPr>
              <a:buFont typeface="Wingdings" pitchFamily="2" charset="2"/>
              <a:buNone/>
            </a:pPr>
            <a:endParaRPr lang="el-GR" sz="2000" dirty="0" smtClean="0"/>
          </a:p>
          <a:p>
            <a:pPr>
              <a:buFont typeface="Wingdings" pitchFamily="2" charset="2"/>
              <a:buNone/>
            </a:pPr>
            <a:endParaRPr lang="el-GR" sz="2000" dirty="0" smtClean="0"/>
          </a:p>
          <a:p>
            <a:pPr>
              <a:buFont typeface="Wingdings" pitchFamily="2" charset="2"/>
              <a:buNone/>
            </a:pPr>
            <a:r>
              <a:rPr lang="el-GR" sz="20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fontAlgn="auto">
              <a:spcAft>
                <a:spcPts val="0"/>
              </a:spcAft>
              <a:defRPr/>
            </a:pPr>
            <a:r>
              <a:rPr lang="el-GR" sz="2800" b="1" dirty="0" smtClean="0">
                <a:solidFill>
                  <a:schemeClr val="tx2">
                    <a:satMod val="130000"/>
                  </a:schemeClr>
                </a:solidFill>
              </a:rPr>
              <a:t>Διαφοροποίηση στο μαθησιακό αποτέλεσμα</a:t>
            </a:r>
            <a:endParaRPr lang="el-GR" sz="2800" dirty="0" smtClean="0">
              <a:solidFill>
                <a:schemeClr val="tx2">
                  <a:satMod val="130000"/>
                </a:schemeClr>
              </a:solidFill>
            </a:endParaRPr>
          </a:p>
        </p:txBody>
      </p:sp>
      <p:sp>
        <p:nvSpPr>
          <p:cNvPr id="25603" name="2 - Θέση περιεχομένου"/>
          <p:cNvSpPr>
            <a:spLocks noGrp="1"/>
          </p:cNvSpPr>
          <p:nvPr>
            <p:ph idx="1"/>
          </p:nvPr>
        </p:nvSpPr>
        <p:spPr/>
        <p:txBody>
          <a:bodyPr/>
          <a:lstStyle/>
          <a:p>
            <a:pPr>
              <a:buFontTx/>
              <a:buNone/>
            </a:pPr>
            <a:r>
              <a:rPr lang="el-GR" sz="2000" smtClean="0"/>
              <a:t>Η τάξη έχει διαβάσει το παραμύθι «Το μυστικό της θάλασσας»</a:t>
            </a:r>
          </a:p>
        </p:txBody>
      </p:sp>
      <p:sp>
        <p:nvSpPr>
          <p:cNvPr id="4" name="3 - Ορθογώνιο"/>
          <p:cNvSpPr/>
          <p:nvPr/>
        </p:nvSpPr>
        <p:spPr>
          <a:xfrm>
            <a:off x="1116013" y="2060575"/>
            <a:ext cx="7127875" cy="914400"/>
          </a:xfrm>
          <a:prstGeom prst="rect">
            <a:avLst/>
          </a:prstGeom>
          <a:solidFill>
            <a:schemeClr val="accent4">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l-GR" dirty="0">
                <a:solidFill>
                  <a:schemeClr val="tx1"/>
                </a:solidFill>
              </a:rPr>
              <a:t>Διάλεξε </a:t>
            </a:r>
            <a:r>
              <a:rPr lang="el-GR" dirty="0" smtClean="0">
                <a:solidFill>
                  <a:schemeClr val="tx1"/>
                </a:solidFill>
              </a:rPr>
              <a:t>μια</a:t>
            </a:r>
            <a:r>
              <a:rPr lang="en-US" dirty="0" smtClean="0">
                <a:solidFill>
                  <a:schemeClr val="tx1"/>
                </a:solidFill>
              </a:rPr>
              <a:t> (</a:t>
            </a:r>
            <a:r>
              <a:rPr lang="el-GR" dirty="0" smtClean="0">
                <a:solidFill>
                  <a:schemeClr val="tx1"/>
                </a:solidFill>
              </a:rPr>
              <a:t>ή δύο) </a:t>
            </a:r>
            <a:r>
              <a:rPr lang="el-GR" dirty="0">
                <a:solidFill>
                  <a:schemeClr val="tx1"/>
                </a:solidFill>
              </a:rPr>
              <a:t>από τις παρακάτω δραστηριότητες για  να δείξεις τι έμαθες για τη θάλασσα.</a:t>
            </a:r>
          </a:p>
        </p:txBody>
      </p:sp>
      <p:sp>
        <p:nvSpPr>
          <p:cNvPr id="5" name="4 - Ορθογώνιο"/>
          <p:cNvSpPr/>
          <p:nvPr/>
        </p:nvSpPr>
        <p:spPr>
          <a:xfrm>
            <a:off x="1116013" y="3068638"/>
            <a:ext cx="7127875" cy="3168650"/>
          </a:xfrm>
          <a:prstGeom prst="rect">
            <a:avLst/>
          </a:prstGeom>
          <a:solidFill>
            <a:schemeClr val="accent4">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marL="342900" indent="-342900">
              <a:buFontTx/>
              <a:buAutoNum type="arabicPeriod"/>
              <a:defRPr/>
            </a:pPr>
            <a:r>
              <a:rPr lang="el-GR" dirty="0">
                <a:solidFill>
                  <a:schemeClr val="tx1"/>
                </a:solidFill>
              </a:rPr>
              <a:t>Γράψε μια σελίδα από το ημερολόγιο του Παντελή</a:t>
            </a:r>
          </a:p>
          <a:p>
            <a:pPr marL="342900" indent="-342900">
              <a:buFontTx/>
              <a:buAutoNum type="arabicPeriod"/>
              <a:defRPr/>
            </a:pPr>
            <a:r>
              <a:rPr lang="el-GR" dirty="0">
                <a:solidFill>
                  <a:schemeClr val="tx1"/>
                </a:solidFill>
              </a:rPr>
              <a:t>Ο Παντελής έκανε μια βόλτα με τη βάρκα του. Ζωγράφισε τι είδε</a:t>
            </a:r>
          </a:p>
          <a:p>
            <a:pPr marL="342900" indent="-342900">
              <a:buFontTx/>
              <a:buAutoNum type="arabicPeriod"/>
              <a:defRPr/>
            </a:pPr>
            <a:r>
              <a:rPr lang="el-GR" dirty="0">
                <a:solidFill>
                  <a:schemeClr val="tx1"/>
                </a:solidFill>
              </a:rPr>
              <a:t>Φτιάξε μια </a:t>
            </a:r>
            <a:r>
              <a:rPr lang="el-GR" dirty="0" smtClean="0">
                <a:solidFill>
                  <a:schemeClr val="tx1"/>
                </a:solidFill>
              </a:rPr>
              <a:t>ακροστιχίδα </a:t>
            </a:r>
            <a:r>
              <a:rPr lang="el-GR" dirty="0">
                <a:solidFill>
                  <a:schemeClr val="tx1"/>
                </a:solidFill>
              </a:rPr>
              <a:t>για τη θάλασσα</a:t>
            </a:r>
          </a:p>
          <a:p>
            <a:pPr marL="342900" indent="-342900">
              <a:buFontTx/>
              <a:buAutoNum type="arabicPeriod"/>
              <a:defRPr/>
            </a:pPr>
            <a:r>
              <a:rPr lang="el-GR" dirty="0">
                <a:solidFill>
                  <a:schemeClr val="tx1"/>
                </a:solidFill>
              </a:rPr>
              <a:t>Διάλεξε ένα τραγούδι που σου αρέσει και άλλαξε τους στίχους του. Κάνε το έτσι να μιλάει για τη θάλασσα</a:t>
            </a:r>
          </a:p>
          <a:p>
            <a:pPr marL="342900" indent="-342900">
              <a:buFontTx/>
              <a:buAutoNum type="arabicPeriod"/>
              <a:defRPr/>
            </a:pPr>
            <a:r>
              <a:rPr lang="el-GR" dirty="0">
                <a:solidFill>
                  <a:schemeClr val="tx1"/>
                </a:solidFill>
              </a:rPr>
              <a:t>Με χαρτόνι και πετονιά φτιάξε ένα θαλασσινό </a:t>
            </a:r>
            <a:r>
              <a:rPr lang="el-GR" dirty="0" err="1">
                <a:solidFill>
                  <a:schemeClr val="tx1"/>
                </a:solidFill>
              </a:rPr>
              <a:t>μόμπιλε</a:t>
            </a:r>
            <a:r>
              <a:rPr lang="el-GR" dirty="0">
                <a:solidFill>
                  <a:schemeClr val="tx1"/>
                </a:solidFill>
              </a:rPr>
              <a:t> για το δωμάτιό σου</a:t>
            </a:r>
          </a:p>
          <a:p>
            <a:pPr marL="342900" indent="-342900">
              <a:buFontTx/>
              <a:buAutoNum type="arabicPeriod"/>
              <a:defRPr/>
            </a:pPr>
            <a:r>
              <a:rPr lang="el-GR" dirty="0">
                <a:solidFill>
                  <a:schemeClr val="tx1"/>
                </a:solidFill>
              </a:rPr>
              <a:t>Κάνε μια έρευνα στην τάξη σου για τα αγαπημένα θαλασσινά φαγητά των συμμαθητών σου</a:t>
            </a:r>
          </a:p>
          <a:p>
            <a:pPr marL="342900" indent="-342900">
              <a:buFontTx/>
              <a:buAutoNum type="arabicPeriod"/>
              <a:defRPr/>
            </a:pPr>
            <a:r>
              <a:rPr lang="el-GR" dirty="0">
                <a:solidFill>
                  <a:schemeClr val="tx1"/>
                </a:solidFill>
              </a:rPr>
              <a:t>Φτιάξε ένα διάγραμμα(πίτα) της θάλασσας με τις πέντε αισθήσεις (τι βλέπω, τι ακούω, τι μυρίζω, τι γεύομαι, τι αγγίζω)</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fontAlgn="auto">
              <a:spcAft>
                <a:spcPts val="0"/>
              </a:spcAft>
              <a:defRPr/>
            </a:pPr>
            <a:r>
              <a:rPr lang="en-GB" sz="3200" dirty="0" smtClean="0">
                <a:solidFill>
                  <a:schemeClr val="tx2">
                    <a:satMod val="130000"/>
                  </a:schemeClr>
                </a:solidFill>
              </a:rPr>
              <a:t>Project </a:t>
            </a:r>
            <a:r>
              <a:rPr lang="el-GR" sz="3200" dirty="0" smtClean="0">
                <a:solidFill>
                  <a:schemeClr val="tx2">
                    <a:satMod val="130000"/>
                  </a:schemeClr>
                </a:solidFill>
              </a:rPr>
              <a:t>στην ιστορία:</a:t>
            </a:r>
            <a:br>
              <a:rPr lang="el-GR" sz="3200" dirty="0" smtClean="0">
                <a:solidFill>
                  <a:schemeClr val="tx2">
                    <a:satMod val="130000"/>
                  </a:schemeClr>
                </a:solidFill>
              </a:rPr>
            </a:br>
            <a:endParaRPr lang="el-GR" sz="3200" b="1" dirty="0" smtClean="0">
              <a:solidFill>
                <a:schemeClr val="tx2">
                  <a:satMod val="130000"/>
                </a:schemeClr>
              </a:solidFill>
            </a:endParaRPr>
          </a:p>
        </p:txBody>
      </p:sp>
      <p:sp>
        <p:nvSpPr>
          <p:cNvPr id="26627" name="Rectangle 3"/>
          <p:cNvSpPr>
            <a:spLocks noGrp="1" noChangeArrowheads="1"/>
          </p:cNvSpPr>
          <p:nvPr>
            <p:ph idx="1"/>
          </p:nvPr>
        </p:nvSpPr>
        <p:spPr>
          <a:xfrm>
            <a:off x="900113" y="980728"/>
            <a:ext cx="7786687" cy="5616922"/>
          </a:xfrm>
        </p:spPr>
        <p:txBody>
          <a:bodyPr/>
          <a:lstStyle/>
          <a:p>
            <a:pPr>
              <a:lnSpc>
                <a:spcPct val="80000"/>
              </a:lnSpc>
              <a:buFontTx/>
              <a:buNone/>
            </a:pPr>
            <a:r>
              <a:rPr lang="el-GR" sz="1800" dirty="0" smtClean="0"/>
              <a:t>	</a:t>
            </a:r>
          </a:p>
          <a:p>
            <a:pPr>
              <a:lnSpc>
                <a:spcPct val="80000"/>
              </a:lnSpc>
              <a:buFontTx/>
              <a:buNone/>
            </a:pPr>
            <a:r>
              <a:rPr lang="el-GR" sz="1800" dirty="0" smtClean="0"/>
              <a:t> Η εκπαιδευτικός επιλέγει το θέμα </a:t>
            </a:r>
            <a:r>
              <a:rPr lang="el-GR" sz="1800" b="1" dirty="0" smtClean="0"/>
              <a:t>«Η ζωή των Αθηναίων στην Αρχαία Ελλάδα»:</a:t>
            </a:r>
          </a:p>
          <a:p>
            <a:pPr>
              <a:lnSpc>
                <a:spcPct val="80000"/>
              </a:lnSpc>
              <a:buFontTx/>
              <a:buNone/>
            </a:pPr>
            <a:r>
              <a:rPr lang="el-GR" sz="1800" dirty="0" smtClean="0"/>
              <a:t>	Όλοι οι μαθητές ξεκινούν την αναζήτηση διαβάζοντας βιβλία, παρακολουθώντας </a:t>
            </a:r>
            <a:r>
              <a:rPr lang="en-GB" sz="1800" dirty="0" smtClean="0"/>
              <a:t>video </a:t>
            </a:r>
            <a:r>
              <a:rPr lang="el-GR" sz="1800" dirty="0" smtClean="0"/>
              <a:t>ή ερευνούν στη βιβλιοθήκη. Μαζεύουν πληροφορίες ατομικά. Έπειτα διαλέγουν το συγκεκριμένο θέμα της εργασίας τους και επιλέγουν τα υλικά που θέλουν να χρησιμοποιήσουν για την έρευνά τους. Η εκπαιδευτικός βοηθά στη συλλογή και προσθέτει υλικά. Οι μαθητές πρέπει να βρουν μία ακόμα πηγή που δεν βρίσκεται στο σχολείο. Η εκπαιδευτικός αφού μαζέψει τα  ντοσιέ των μαθητών με τις πληροφορίες τα ομαδοποιεί και δημιουργεί ομάδες εργασίας </a:t>
            </a:r>
            <a:r>
              <a:rPr lang="el-GR" sz="1800" b="1" dirty="0" smtClean="0"/>
              <a:t>(διαφοροποίηση με βάση το ενδιαφέρον)</a:t>
            </a:r>
            <a:r>
              <a:rPr lang="el-GR" sz="1800" dirty="0" smtClean="0"/>
              <a:t>. Οι μαθητές της μίας ομάδας μπορεί να βοηθούν μαθητές της άλλης κτλ. Ο δάσκαλος συζητά με όλη την τάξη για τα κριτήρια επιτυχίας της εργασίας τους. Για παράδειγμα, το περιεχόμενο της εργασίας, τη μορφή της εργασίας ή το τελικό αποτέλεσμα </a:t>
            </a:r>
            <a:r>
              <a:rPr lang="el-GR" sz="1800" b="1" dirty="0" smtClean="0"/>
              <a:t>(αυτό που έμαθαν με διαφορετικό τρόπο και κάτω από διαφορετικά κριτήρια). </a:t>
            </a:r>
            <a:r>
              <a:rPr lang="el-GR" sz="1800" dirty="0" smtClean="0"/>
              <a:t>Κάποια κριτήρια αφορούν όλη την τάξη, κάποια άλλα συγκεκριμένες ομάδες ή μόνο συγκεκριμένους μαθητές (</a:t>
            </a:r>
            <a:r>
              <a:rPr lang="el-GR" sz="1800" b="1" dirty="0" smtClean="0"/>
              <a:t>εδώ φαίνεται καθαρά ότι οι μαθητές θα δείξουν αυτό που έμαθαν με διαφορετικό τρόπο και κάτω από διαφορετικά κριτήρια).</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100" y="549275"/>
            <a:ext cx="7499350" cy="1079500"/>
          </a:xfrm>
        </p:spPr>
        <p:txBody>
          <a:bodyPr>
            <a:normAutofit fontScale="90000"/>
          </a:bodyPr>
          <a:lstStyle/>
          <a:p>
            <a:pPr algn="ctr" fontAlgn="auto">
              <a:lnSpc>
                <a:spcPct val="80000"/>
              </a:lnSpc>
              <a:spcAft>
                <a:spcPts val="0"/>
              </a:spcAft>
              <a:defRPr/>
            </a:pPr>
            <a:r>
              <a:rPr lang="el-GR" sz="1800" b="1" dirty="0" smtClean="0">
                <a:solidFill>
                  <a:schemeClr val="tx2">
                    <a:satMod val="130000"/>
                  </a:schemeClr>
                </a:solidFill>
              </a:rPr>
              <a:t>Διδασκαλία μαθηματικών προβλημάτων</a:t>
            </a:r>
            <a:r>
              <a:rPr lang="el-GR" sz="1400" b="1" dirty="0" smtClean="0">
                <a:solidFill>
                  <a:schemeClr val="tx2">
                    <a:satMod val="130000"/>
                  </a:schemeClr>
                </a:solidFill>
              </a:rPr>
              <a:t>:</a:t>
            </a:r>
            <a:r>
              <a:rPr lang="el-GR" sz="1400" dirty="0" smtClean="0">
                <a:solidFill>
                  <a:schemeClr val="tx2">
                    <a:satMod val="130000"/>
                  </a:schemeClr>
                </a:solidFill>
              </a:rPr>
              <a:t/>
            </a:r>
            <a:br>
              <a:rPr lang="el-GR" sz="1400" dirty="0" smtClean="0">
                <a:solidFill>
                  <a:schemeClr val="tx2">
                    <a:satMod val="130000"/>
                  </a:schemeClr>
                </a:solidFill>
              </a:rPr>
            </a:br>
            <a:r>
              <a:rPr lang="el-GR" sz="1400" dirty="0" smtClean="0">
                <a:solidFill>
                  <a:schemeClr val="tx2">
                    <a:satMod val="130000"/>
                  </a:schemeClr>
                </a:solidFill>
              </a:rPr>
              <a:t/>
            </a:r>
            <a:br>
              <a:rPr lang="el-GR" sz="1400" dirty="0" smtClean="0">
                <a:solidFill>
                  <a:schemeClr val="tx2">
                    <a:satMod val="130000"/>
                  </a:schemeClr>
                </a:solidFill>
              </a:rPr>
            </a:br>
            <a:r>
              <a:rPr lang="el-GR" sz="1400" dirty="0" smtClean="0">
                <a:solidFill>
                  <a:schemeClr val="tx2">
                    <a:satMod val="130000"/>
                  </a:schemeClr>
                </a:solidFill>
              </a:rPr>
              <a:t>Η</a:t>
            </a:r>
            <a:r>
              <a:rPr lang="en-US" sz="1400" dirty="0" smtClean="0">
                <a:solidFill>
                  <a:schemeClr val="tx2">
                    <a:satMod val="130000"/>
                  </a:schemeClr>
                </a:solidFill>
              </a:rPr>
              <a:t>/O</a:t>
            </a:r>
            <a:r>
              <a:rPr lang="el-GR" sz="1400" dirty="0" smtClean="0">
                <a:solidFill>
                  <a:schemeClr val="tx2">
                    <a:satMod val="130000"/>
                  </a:schemeClr>
                </a:solidFill>
              </a:rPr>
              <a:t> εκπαιδευτικός προσφέρει στους μαθητές διαφορετικούς τρόπους για να κατανοήσουν ένα πρόβλημα ή μία έννοια.</a:t>
            </a:r>
            <a:br>
              <a:rPr lang="el-GR" sz="1400" dirty="0" smtClean="0">
                <a:solidFill>
                  <a:schemeClr val="tx2">
                    <a:satMod val="130000"/>
                  </a:schemeClr>
                </a:solidFill>
              </a:rPr>
            </a:br>
            <a:r>
              <a:rPr lang="el-GR" sz="1400" dirty="0" smtClean="0">
                <a:solidFill>
                  <a:schemeClr val="tx2">
                    <a:satMod val="130000"/>
                  </a:schemeClr>
                </a:solidFill>
              </a:rPr>
              <a:t/>
            </a:r>
            <a:br>
              <a:rPr lang="el-GR" sz="1400" dirty="0" smtClean="0">
                <a:solidFill>
                  <a:schemeClr val="tx2">
                    <a:satMod val="130000"/>
                  </a:schemeClr>
                </a:solidFill>
              </a:rPr>
            </a:br>
            <a:r>
              <a:rPr lang="el-GR" sz="1400" dirty="0" smtClean="0">
                <a:solidFill>
                  <a:schemeClr val="tx2">
                    <a:satMod val="130000"/>
                  </a:schemeClr>
                </a:solidFill>
              </a:rPr>
              <a:t> Οι μαθητές ακολουθούν τον τρόπο επίλυσης που ταιριάζει στο μαθησιακό τους στυλ. Επίσης μπορούν να διαλέξουν αν θα εργαστούν ατομικά, με κάποιο συμμαθητή τους ή σε ομάδες των τεσσάρων. </a:t>
            </a:r>
            <a:br>
              <a:rPr lang="el-GR" sz="1400" dirty="0" smtClean="0">
                <a:solidFill>
                  <a:schemeClr val="tx2">
                    <a:satMod val="130000"/>
                  </a:schemeClr>
                </a:solidFill>
              </a:rPr>
            </a:br>
            <a:r>
              <a:rPr lang="el-GR" sz="1400" dirty="0" smtClean="0">
                <a:solidFill>
                  <a:schemeClr val="tx2">
                    <a:satMod val="130000"/>
                  </a:schemeClr>
                </a:solidFill>
              </a:rPr>
              <a:t/>
            </a:r>
            <a:br>
              <a:rPr lang="el-GR" sz="1400" dirty="0" smtClean="0">
                <a:solidFill>
                  <a:schemeClr val="tx2">
                    <a:satMod val="130000"/>
                  </a:schemeClr>
                </a:solidFill>
              </a:rPr>
            </a:br>
            <a:endParaRPr lang="el-GR" sz="1400" dirty="0">
              <a:solidFill>
                <a:schemeClr val="tx2">
                  <a:satMod val="130000"/>
                </a:schemeClr>
              </a:solidFill>
            </a:endParaRPr>
          </a:p>
        </p:txBody>
      </p:sp>
      <p:graphicFrame>
        <p:nvGraphicFramePr>
          <p:cNvPr id="4" name="3 - Θέση περιεχομένου"/>
          <p:cNvGraphicFramePr>
            <a:graphicFrameLocks noGrp="1"/>
          </p:cNvGraphicFramePr>
          <p:nvPr>
            <p:ph idx="1"/>
          </p:nvPr>
        </p:nvGraphicFramePr>
        <p:xfrm>
          <a:off x="1435100" y="1844824"/>
          <a:ext cx="749935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l-GR" sz="3200" dirty="0" smtClean="0">
                <a:solidFill>
                  <a:schemeClr val="tx2">
                    <a:satMod val="130000"/>
                  </a:schemeClr>
                </a:solidFill>
              </a:rPr>
              <a:t>Γεωγραφία</a:t>
            </a:r>
            <a:br>
              <a:rPr lang="el-GR" sz="3200" dirty="0" smtClean="0">
                <a:solidFill>
                  <a:schemeClr val="tx2">
                    <a:satMod val="130000"/>
                  </a:schemeClr>
                </a:solidFill>
              </a:rPr>
            </a:br>
            <a:endParaRPr lang="el-GR" sz="3200" b="1" dirty="0" smtClean="0">
              <a:solidFill>
                <a:schemeClr val="tx2">
                  <a:satMod val="130000"/>
                </a:schemeClr>
              </a:solidFill>
            </a:endParaRPr>
          </a:p>
        </p:txBody>
      </p:sp>
      <p:sp>
        <p:nvSpPr>
          <p:cNvPr id="28675" name="Rectangle 3"/>
          <p:cNvSpPr>
            <a:spLocks noGrp="1" noChangeArrowheads="1"/>
          </p:cNvSpPr>
          <p:nvPr>
            <p:ph idx="1"/>
          </p:nvPr>
        </p:nvSpPr>
        <p:spPr/>
        <p:txBody>
          <a:bodyPr/>
          <a:lstStyle/>
          <a:p>
            <a:pPr>
              <a:lnSpc>
                <a:spcPct val="80000"/>
              </a:lnSpc>
              <a:buFontTx/>
              <a:buNone/>
            </a:pPr>
            <a:r>
              <a:rPr lang="el-GR" sz="2000" dirty="0" smtClean="0"/>
              <a:t>	Ο δάσκαλος της Ε’ τάξης  οργανώνει </a:t>
            </a:r>
            <a:r>
              <a:rPr lang="en-GB" sz="2000" dirty="0" smtClean="0"/>
              <a:t>Project </a:t>
            </a:r>
            <a:r>
              <a:rPr lang="el-GR" sz="2000" dirty="0" smtClean="0"/>
              <a:t> με θέμα τις χώρες της Αφρικής. Οι μαθητές επιλέγουν ποια χώρα θέλουν να μελετήσουν (</a:t>
            </a:r>
            <a:r>
              <a:rPr lang="el-GR" sz="2000" b="1" dirty="0" smtClean="0"/>
              <a:t>διαφοροποίηση με βάση το ενδιαφέρον). </a:t>
            </a:r>
            <a:r>
              <a:rPr lang="el-GR" sz="2000" dirty="0" smtClean="0"/>
              <a:t>Για κάθε χώρα ο δάσκαλος έχει βρει βιβλία τα οποία έχει τοποθετήσει σε διαφορετικά κουτιά με βάση το επίπεδο δυσκολίας (</a:t>
            </a:r>
            <a:r>
              <a:rPr lang="el-GR" sz="2000" b="1" dirty="0" smtClean="0"/>
              <a:t>διαφοροποίηση με βάση τη μαθησιακή ετοιμότητα). </a:t>
            </a:r>
            <a:r>
              <a:rPr lang="el-GR" sz="2000" dirty="0" smtClean="0"/>
              <a:t>Επίσης έχει βρει κασέτες, </a:t>
            </a:r>
            <a:r>
              <a:rPr lang="en-GB" sz="2000" dirty="0" smtClean="0"/>
              <a:t>video </a:t>
            </a:r>
            <a:r>
              <a:rPr lang="el-GR" sz="2000" dirty="0" smtClean="0"/>
              <a:t>και διευθύνσεις στο </a:t>
            </a:r>
            <a:r>
              <a:rPr lang="en-GB" sz="2000" dirty="0" smtClean="0"/>
              <a:t>Internet </a:t>
            </a:r>
            <a:r>
              <a:rPr lang="el-GR" sz="2000" dirty="0" smtClean="0"/>
              <a:t> για αναζήτηση περισσότερων πληροφοριών (</a:t>
            </a:r>
            <a:r>
              <a:rPr lang="el-GR" sz="2000" b="1" dirty="0" smtClean="0"/>
              <a:t>διαφοροποίηση με βάση το μαθησιακό στυλ). </a:t>
            </a:r>
            <a:r>
              <a:rPr lang="el-GR" sz="2000" dirty="0" smtClean="0"/>
              <a:t>Οι μαθητές μπορούν να γράψουν πληροφορίες για τη χώρα που έχουν επιλέξει χωρίς καθοδήγηση ή να γράψουν πληροφορίες σε συγκεκριμένη φόρμα που τους έχει δώσει ο δάσκαλος (</a:t>
            </a:r>
            <a:r>
              <a:rPr lang="el-GR" sz="2000" b="1" dirty="0" smtClean="0"/>
              <a:t>διαφοροποίηση με βάση τη μαθησιακή ετοιμότητα).</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Μαθηματικά</a:t>
            </a:r>
          </a:p>
        </p:txBody>
      </p:sp>
      <p:sp>
        <p:nvSpPr>
          <p:cNvPr id="29699" name="Rectangle 3"/>
          <p:cNvSpPr>
            <a:spLocks noGrp="1" noChangeArrowheads="1"/>
          </p:cNvSpPr>
          <p:nvPr>
            <p:ph idx="1"/>
          </p:nvPr>
        </p:nvSpPr>
        <p:spPr/>
        <p:txBody>
          <a:bodyPr/>
          <a:lstStyle/>
          <a:p>
            <a:pPr>
              <a:buFontTx/>
              <a:buNone/>
            </a:pPr>
            <a:r>
              <a:rPr lang="el-GR" sz="2000" dirty="0" smtClean="0"/>
              <a:t>Επαναληπτικό Πρόβλημα  από βιβλίο Α’ τάξης</a:t>
            </a:r>
          </a:p>
          <a:p>
            <a:pPr>
              <a:buFontTx/>
              <a:buNone/>
            </a:pPr>
            <a:endParaRPr lang="el-GR" sz="2000" dirty="0" smtClean="0"/>
          </a:p>
          <a:p>
            <a:pPr>
              <a:buFontTx/>
              <a:buNone/>
            </a:pPr>
            <a:r>
              <a:rPr lang="el-GR" sz="2000" dirty="0" smtClean="0"/>
              <a:t> Μπορείς να βρεις έναν τρόπο για να έχεις 12 λεπτά με τέσσερα νομίσματα; Ζωγράφισε τα νομίσματα.</a:t>
            </a:r>
          </a:p>
          <a:p>
            <a:pPr>
              <a:buFontTx/>
              <a:buNone/>
            </a:pPr>
            <a:r>
              <a:rPr lang="el-GR" sz="2000" dirty="0" smtClean="0"/>
              <a:t> </a:t>
            </a:r>
          </a:p>
          <a:p>
            <a:pPr>
              <a:buFontTx/>
              <a:buNone/>
            </a:pPr>
            <a:r>
              <a:rPr lang="el-GR" sz="2000" b="1" dirty="0" smtClean="0"/>
              <a:t>Διαφοροποίηση με βάση τη διαδικασία:</a:t>
            </a:r>
          </a:p>
          <a:p>
            <a:pPr>
              <a:buFontTx/>
              <a:buNone/>
            </a:pPr>
            <a:endParaRPr lang="el-GR" sz="2000" dirty="0" smtClean="0"/>
          </a:p>
          <a:p>
            <a:pPr>
              <a:buFontTx/>
              <a:buNone/>
            </a:pPr>
            <a:r>
              <a:rPr lang="el-GR" sz="2000" dirty="0" smtClean="0"/>
              <a:t>Λίγα παιδιά: νοερά</a:t>
            </a:r>
          </a:p>
          <a:p>
            <a:pPr>
              <a:buFontTx/>
              <a:buNone/>
            </a:pPr>
            <a:r>
              <a:rPr lang="el-GR" sz="2000" dirty="0" smtClean="0"/>
              <a:t>Μερικά παιδιά: ζωγραφιά</a:t>
            </a:r>
          </a:p>
          <a:p>
            <a:pPr>
              <a:buFontTx/>
              <a:buNone/>
            </a:pPr>
            <a:r>
              <a:rPr lang="el-GR" sz="2000" dirty="0" smtClean="0"/>
              <a:t>Τα περισσότερα παιδιά: αντικείμενα-χρήματα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anim calcmode="lin" valueType="num">
                                      <p:cBhvr additive="base">
                                        <p:cTn id="11"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9699">
                                            <p:txEl>
                                              <p:pRg st="4" end="4"/>
                                            </p:txEl>
                                          </p:spTgt>
                                        </p:tgtEl>
                                        <p:attrNameLst>
                                          <p:attrName>style.visibility</p:attrName>
                                        </p:attrNameLst>
                                      </p:cBhvr>
                                      <p:to>
                                        <p:strVal val="visible"/>
                                      </p:to>
                                    </p:set>
                                    <p:anim calcmode="lin" valueType="num">
                                      <p:cBhvr additive="base">
                                        <p:cTn id="17"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9699">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9699">
                                            <p:txEl>
                                              <p:pRg st="6" end="6"/>
                                            </p:txEl>
                                          </p:spTgt>
                                        </p:tgtEl>
                                        <p:attrNameLst>
                                          <p:attrName>style.visibility</p:attrName>
                                        </p:attrNameLst>
                                      </p:cBhvr>
                                      <p:to>
                                        <p:strVal val="visible"/>
                                      </p:to>
                                    </p:set>
                                    <p:anim calcmode="lin" valueType="num">
                                      <p:cBhvr additive="base">
                                        <p:cTn id="21" dur="500" fill="hold"/>
                                        <p:tgtEl>
                                          <p:spTgt spid="2969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9699">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9699">
                                            <p:txEl>
                                              <p:pRg st="7" end="7"/>
                                            </p:txEl>
                                          </p:spTgt>
                                        </p:tgtEl>
                                        <p:attrNameLst>
                                          <p:attrName>style.visibility</p:attrName>
                                        </p:attrNameLst>
                                      </p:cBhvr>
                                      <p:to>
                                        <p:strVal val="visible"/>
                                      </p:to>
                                    </p:set>
                                    <p:anim calcmode="lin" valueType="num">
                                      <p:cBhvr additive="base">
                                        <p:cTn id="25" dur="500" fill="hold"/>
                                        <p:tgtEl>
                                          <p:spTgt spid="2969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9699">
                                            <p:txEl>
                                              <p:pRg st="8" end="8"/>
                                            </p:txEl>
                                          </p:spTgt>
                                        </p:tgtEl>
                                        <p:attrNameLst>
                                          <p:attrName>style.visibility</p:attrName>
                                        </p:attrNameLst>
                                      </p:cBhvr>
                                      <p:to>
                                        <p:strVal val="visible"/>
                                      </p:to>
                                    </p:set>
                                    <p:anim calcmode="lin" valueType="num">
                                      <p:cBhvr additive="base">
                                        <p:cTn id="29" dur="500" fill="hold"/>
                                        <p:tgtEl>
                                          <p:spTgt spid="2969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96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Δραστηριότητα </a:t>
            </a:r>
            <a:endParaRPr lang="el-GR" dirty="0"/>
          </a:p>
        </p:txBody>
      </p:sp>
      <p:sp>
        <p:nvSpPr>
          <p:cNvPr id="3" name="2 - Θέση περιεχομένου"/>
          <p:cNvSpPr>
            <a:spLocks noGrp="1"/>
          </p:cNvSpPr>
          <p:nvPr>
            <p:ph idx="1"/>
          </p:nvPr>
        </p:nvSpPr>
        <p:spPr/>
        <p:txBody>
          <a:bodyPr/>
          <a:lstStyle/>
          <a:p>
            <a:pPr>
              <a:buNone/>
            </a:pPr>
            <a:r>
              <a:rPr lang="el-GR" sz="2800" dirty="0" smtClean="0"/>
              <a:t>Σχηματίστε 10 ομάδες των τεσσάρων ατόμων. </a:t>
            </a:r>
          </a:p>
          <a:p>
            <a:pPr>
              <a:buNone/>
            </a:pPr>
            <a:r>
              <a:rPr lang="el-GR" sz="2800" dirty="0" smtClean="0"/>
              <a:t>5 ομάδες θα κάνουν την δραστηριότητα που θα τους  δοθεί με βάση το μαθητή </a:t>
            </a:r>
          </a:p>
          <a:p>
            <a:r>
              <a:rPr lang="el-GR" sz="2800" dirty="0" smtClean="0"/>
              <a:t>Μαθησιακή ετοιμότητα</a:t>
            </a:r>
          </a:p>
          <a:p>
            <a:r>
              <a:rPr lang="el-GR" sz="2800" dirty="0" smtClean="0"/>
              <a:t>Ενδιαφέρον </a:t>
            </a:r>
          </a:p>
          <a:p>
            <a:r>
              <a:rPr lang="el-GR" sz="2800" dirty="0" smtClean="0"/>
              <a:t>Προφίλ μάθησης </a:t>
            </a:r>
          </a:p>
          <a:p>
            <a:pPr>
              <a:buNone/>
            </a:pPr>
            <a:r>
              <a:rPr lang="el-GR" sz="2800" dirty="0" smtClean="0"/>
              <a:t>5 ομάδες θα κάνουν διαφοροποίηση της δραστηριότητας με βάση το περιεχόμενο και τη διαδικασία και το αποτέλεσμα </a:t>
            </a:r>
            <a:endParaRPr lang="el-GR"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Πώς να αρχίσω;</a:t>
            </a:r>
            <a:endParaRPr lang="el-GR" sz="3200" dirty="0"/>
          </a:p>
        </p:txBody>
      </p:sp>
      <p:sp>
        <p:nvSpPr>
          <p:cNvPr id="3" name="2 - Θέση περιεχομένου"/>
          <p:cNvSpPr>
            <a:spLocks noGrp="1"/>
          </p:cNvSpPr>
          <p:nvPr>
            <p:ph idx="1"/>
          </p:nvPr>
        </p:nvSpPr>
        <p:spPr/>
        <p:txBody>
          <a:bodyPr/>
          <a:lstStyle/>
          <a:p>
            <a:r>
              <a:rPr lang="el-GR" sz="2000" dirty="0" smtClean="0"/>
              <a:t>Με μικρά και σταθερά βήματα- δεν θα τα κάνω όλα την πρώτη χρονιά!!</a:t>
            </a:r>
          </a:p>
          <a:p>
            <a:r>
              <a:rPr lang="el-GR" sz="2000" dirty="0" smtClean="0"/>
              <a:t>Προετοιμάζω τα παιδιά και τους γονείς</a:t>
            </a:r>
          </a:p>
          <a:p>
            <a:r>
              <a:rPr lang="el-GR" sz="2000" dirty="0" smtClean="0"/>
              <a:t>Αξιολογώ σωστά τις ικανότητες, τα ενδιαφέροντα και τον επιθυμητό τρόπων μάθησης των μαθητών</a:t>
            </a:r>
          </a:p>
          <a:p>
            <a:r>
              <a:rPr lang="el-GR" sz="2000" dirty="0" smtClean="0"/>
              <a:t>Συνεργάζομαι με συναδέλφους</a:t>
            </a:r>
          </a:p>
          <a:p>
            <a:endParaRPr lang="el-GR"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Βασική βιβλιογραφία</a:t>
            </a:r>
            <a:endParaRPr lang="el-GR" sz="3200" dirty="0"/>
          </a:p>
        </p:txBody>
      </p:sp>
      <p:sp>
        <p:nvSpPr>
          <p:cNvPr id="3" name="2 - Θέση περιεχομένου"/>
          <p:cNvSpPr>
            <a:spLocks noGrp="1"/>
          </p:cNvSpPr>
          <p:nvPr>
            <p:ph idx="1"/>
          </p:nvPr>
        </p:nvSpPr>
        <p:spPr/>
        <p:txBody>
          <a:bodyPr/>
          <a:lstStyle/>
          <a:p>
            <a:pPr>
              <a:buNone/>
            </a:pPr>
            <a:endParaRPr lang="en-US" sz="1600" dirty="0" smtClean="0"/>
          </a:p>
          <a:p>
            <a:pPr>
              <a:buNone/>
            </a:pPr>
            <a:endParaRPr lang="en-US" sz="1600" dirty="0" smtClean="0"/>
          </a:p>
          <a:p>
            <a:pPr>
              <a:buNone/>
            </a:pPr>
            <a:r>
              <a:rPr lang="en-US" sz="1600" dirty="0" err="1" smtClean="0"/>
              <a:t>Heacox</a:t>
            </a:r>
            <a:r>
              <a:rPr lang="en-US" sz="1600" dirty="0" smtClean="0"/>
              <a:t>, D. (2009). Making differentiation a habit: How to ensure success in academically diverse classrooms. Free Spirit Publishing.</a:t>
            </a:r>
          </a:p>
          <a:p>
            <a:pPr>
              <a:buNone/>
            </a:pPr>
            <a:r>
              <a:rPr lang="el-GR" sz="1600" dirty="0" err="1" smtClean="0"/>
              <a:t>Κουτσελίνη</a:t>
            </a:r>
            <a:r>
              <a:rPr lang="el-GR" sz="1600" dirty="0" smtClean="0"/>
              <a:t>-</a:t>
            </a:r>
            <a:r>
              <a:rPr lang="el-GR" sz="1600" dirty="0" err="1" smtClean="0"/>
              <a:t>Ιωαννίδου</a:t>
            </a:r>
            <a:r>
              <a:rPr lang="el-GR" sz="1600" dirty="0" smtClean="0"/>
              <a:t>, Μ. (1998) Τα αναλυτικά προγράμματα σε μία </a:t>
            </a:r>
            <a:r>
              <a:rPr lang="el-GR" sz="1600" dirty="0" err="1" smtClean="0"/>
              <a:t>μετανεοτερική</a:t>
            </a:r>
            <a:r>
              <a:rPr lang="el-GR" sz="1600" dirty="0" smtClean="0"/>
              <a:t> εποχή. </a:t>
            </a:r>
            <a:r>
              <a:rPr lang="el-GR" sz="1600" i="1" dirty="0" smtClean="0"/>
              <a:t>Παιδαγωγική Επιθεώρηση</a:t>
            </a:r>
            <a:r>
              <a:rPr lang="el-GR" sz="1600" dirty="0" smtClean="0"/>
              <a:t>, 28, 21-35.</a:t>
            </a:r>
          </a:p>
          <a:p>
            <a:pPr>
              <a:buNone/>
            </a:pPr>
            <a:r>
              <a:rPr lang="el-GR" sz="1600" dirty="0" smtClean="0"/>
              <a:t>Τ</a:t>
            </a:r>
            <a:r>
              <a:rPr lang="en-US" sz="1600" dirty="0" err="1" smtClean="0"/>
              <a:t>omlinson</a:t>
            </a:r>
            <a:r>
              <a:rPr lang="el-GR" sz="1600" dirty="0" smtClean="0"/>
              <a:t>, </a:t>
            </a:r>
            <a:r>
              <a:rPr lang="en-US" sz="1600" dirty="0" smtClean="0"/>
              <a:t>C</a:t>
            </a:r>
            <a:r>
              <a:rPr lang="el-GR" sz="1600" dirty="0" smtClean="0"/>
              <a:t>. </a:t>
            </a:r>
            <a:r>
              <a:rPr lang="en-US" sz="1600" dirty="0" smtClean="0"/>
              <a:t>A</a:t>
            </a:r>
            <a:r>
              <a:rPr lang="el-GR" sz="1600" dirty="0" smtClean="0"/>
              <a:t>. (2004) Διαφοροποίηση της εργασίας στην αίθουσα διδασκαλίας. Ανταπόκριση στις ανάγκες όλων των μαθητών. Αθήνα: Γρηγόρης</a:t>
            </a:r>
          </a:p>
          <a:p>
            <a:pPr>
              <a:buNone/>
            </a:pPr>
            <a:r>
              <a:rPr lang="en-US" sz="1600" dirty="0" smtClean="0"/>
              <a:t>Tomlinson, C.A. (2004). How to differentiate instruction in mixed ability classrooms. ASCD.</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bwMode="auto"/>
        <p:txBody>
          <a:bodyPr vert="horz" wrap="square" lIns="91440" tIns="45720" rIns="91440" bIns="45720" numCol="1" anchorCtr="0" compatLnSpc="1">
            <a:prstTxWarp prst="textNoShape">
              <a:avLst/>
            </a:prstTxWarp>
          </a:bodyPr>
          <a:lstStyle/>
          <a:p>
            <a:pPr marL="342900" indent="-342900"/>
            <a:r>
              <a:rPr lang="el-GR" sz="1800" smtClean="0">
                <a:solidFill>
                  <a:srgbClr val="000000"/>
                </a:solidFill>
                <a:effectLst/>
              </a:rPr>
              <a:t>Οι μαθητές ενδέχεται να διαφέρουν σε:</a:t>
            </a:r>
            <a:br>
              <a:rPr lang="el-GR" sz="1800" smtClean="0">
                <a:solidFill>
                  <a:srgbClr val="000000"/>
                </a:solidFill>
                <a:effectLst/>
              </a:rPr>
            </a:br>
            <a:endParaRPr lang="el-GR" sz="1800" smtClean="0">
              <a:solidFill>
                <a:srgbClr val="000000"/>
              </a:solidFill>
              <a:effectLst/>
            </a:endParaRPr>
          </a:p>
        </p:txBody>
      </p:sp>
      <p:sp>
        <p:nvSpPr>
          <p:cNvPr id="12291" name="2 - Θέση περιεχομένου"/>
          <p:cNvSpPr>
            <a:spLocks noGrp="1"/>
          </p:cNvSpPr>
          <p:nvPr>
            <p:ph idx="1"/>
          </p:nvPr>
        </p:nvSpPr>
        <p:spPr/>
        <p:txBody>
          <a:bodyPr/>
          <a:lstStyle/>
          <a:p>
            <a:pPr lvl="2">
              <a:buFont typeface="Wingdings" pitchFamily="2" charset="2"/>
              <a:buChar char="Ø"/>
            </a:pPr>
            <a:r>
              <a:rPr lang="el-GR" sz="1800" dirty="0" smtClean="0"/>
              <a:t>Γνώσεις και εμπειρίες</a:t>
            </a:r>
          </a:p>
          <a:p>
            <a:pPr lvl="2">
              <a:buFont typeface="Wingdings" pitchFamily="2" charset="2"/>
              <a:buChar char="Ø"/>
            </a:pPr>
            <a:r>
              <a:rPr lang="el-GR" sz="1800" dirty="0" smtClean="0"/>
              <a:t>Μαθησιακή ετοιμότητα και επίδοση</a:t>
            </a:r>
          </a:p>
          <a:p>
            <a:pPr lvl="2">
              <a:buFont typeface="Wingdings" pitchFamily="2" charset="2"/>
              <a:buChar char="Ø"/>
            </a:pPr>
            <a:r>
              <a:rPr lang="el-GR" sz="1800" dirty="0" smtClean="0"/>
              <a:t>Συναισθηματική και κοινωνική ωριμότητα</a:t>
            </a:r>
          </a:p>
          <a:p>
            <a:pPr lvl="2">
              <a:buFont typeface="Wingdings" pitchFamily="2" charset="2"/>
              <a:buChar char="Ø"/>
            </a:pPr>
            <a:r>
              <a:rPr lang="el-GR" sz="1800" dirty="0" smtClean="0"/>
              <a:t>Μαθησιακό προφίλ</a:t>
            </a:r>
          </a:p>
          <a:p>
            <a:pPr lvl="2">
              <a:buFont typeface="Wingdings" pitchFamily="2" charset="2"/>
              <a:buChar char="Ø"/>
            </a:pPr>
            <a:r>
              <a:rPr lang="el-GR" sz="1800" dirty="0" smtClean="0"/>
              <a:t>Ενδιαφέροντα</a:t>
            </a:r>
          </a:p>
          <a:p>
            <a:pPr lvl="2">
              <a:buFont typeface="Wingdings" pitchFamily="2" charset="2"/>
              <a:buChar char="Ø"/>
            </a:pPr>
            <a:r>
              <a:rPr lang="el-GR" sz="1800" dirty="0" smtClean="0"/>
              <a:t>Θρησκεία </a:t>
            </a:r>
          </a:p>
          <a:p>
            <a:pPr lvl="2">
              <a:buFont typeface="Wingdings" pitchFamily="2" charset="2"/>
              <a:buChar char="Ø"/>
            </a:pPr>
            <a:r>
              <a:rPr lang="el-GR" sz="1800" dirty="0" smtClean="0"/>
              <a:t>Εθνική ή τοπική προέλευσης</a:t>
            </a:r>
          </a:p>
          <a:p>
            <a:pPr lvl="2">
              <a:buFont typeface="Wingdings" pitchFamily="2" charset="2"/>
              <a:buChar char="Ø"/>
            </a:pPr>
            <a:r>
              <a:rPr lang="el-GR" sz="1800" dirty="0" smtClean="0"/>
              <a:t>Ειδικές ανάγκες</a:t>
            </a:r>
          </a:p>
          <a:p>
            <a:pPr lvl="2">
              <a:buFont typeface="Wingdings" pitchFamily="2" charset="2"/>
              <a:buChar char="Ø"/>
            </a:pPr>
            <a:r>
              <a:rPr lang="el-GR" sz="18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1</a:t>
            </a:r>
          </a:p>
        </p:txBody>
      </p:sp>
      <p:sp>
        <p:nvSpPr>
          <p:cNvPr id="14339" name="Rectangle 3"/>
          <p:cNvSpPr>
            <a:spLocks noGrp="1" noChangeArrowheads="1"/>
          </p:cNvSpPr>
          <p:nvPr>
            <p:ph idx="1"/>
          </p:nvPr>
        </p:nvSpPr>
        <p:spPr/>
        <p:txBody>
          <a:bodyPr/>
          <a:lstStyle/>
          <a:p>
            <a:pPr algn="just">
              <a:buFont typeface="Wingdings" pitchFamily="2" charset="2"/>
              <a:buNone/>
            </a:pPr>
            <a:r>
              <a:rPr lang="el-GR" dirty="0" smtClean="0"/>
              <a:t>«Διαφοροποίηση σημαίνει να κάνεις διαφορετικά πράγματα σε διαφορετικούς ανθρώπους»</a:t>
            </a:r>
            <a:endParaRPr lang="en-US" dirty="0" smtClean="0"/>
          </a:p>
          <a:p>
            <a:pPr algn="ctr">
              <a:buFont typeface="Wingdings" pitchFamily="2" charset="2"/>
              <a:buNone/>
            </a:pPr>
            <a:endParaRPr lang="el-GR" dirty="0" smtClean="0"/>
          </a:p>
          <a:p>
            <a:pPr>
              <a:buFont typeface="Wingdings" pitchFamily="2" charset="2"/>
              <a:buNone/>
            </a:pPr>
            <a:r>
              <a:rPr lang="en-US" dirty="0" smtClean="0"/>
              <a:t>			</a:t>
            </a:r>
            <a:r>
              <a:rPr lang="en-US" dirty="0" err="1" smtClean="0"/>
              <a:t>Stradling</a:t>
            </a:r>
            <a:r>
              <a:rPr lang="en-US" dirty="0" smtClean="0"/>
              <a:t> and Saunders </a:t>
            </a:r>
            <a:r>
              <a:rPr lang="el-GR" dirty="0" smtClean="0"/>
              <a:t>(</a:t>
            </a:r>
            <a:r>
              <a:rPr lang="en-US" dirty="0" smtClean="0"/>
              <a:t>1993)</a:t>
            </a:r>
          </a:p>
          <a:p>
            <a:pPr>
              <a:buFont typeface="Wingdings" pitchFamily="2" charset="2"/>
              <a:buNone/>
            </a:pPr>
            <a:endParaRPr lang="en-US" dirty="0" smtClean="0"/>
          </a:p>
          <a:p>
            <a:pPr>
              <a:buFont typeface="Wingdings" pitchFamily="2" charset="2"/>
              <a:buNone/>
            </a:pPr>
            <a:r>
              <a:rPr lang="en-US" sz="2400" dirty="0" smtClean="0"/>
              <a:t>[</a:t>
            </a:r>
            <a:r>
              <a:rPr lang="el-GR" sz="2400" dirty="0" smtClean="0"/>
              <a:t>ασαφής και παραπλανητικός]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2</a:t>
            </a:r>
          </a:p>
        </p:txBody>
      </p:sp>
      <p:sp>
        <p:nvSpPr>
          <p:cNvPr id="15363" name="Rectangle 3"/>
          <p:cNvSpPr>
            <a:spLocks noGrp="1" noChangeArrowheads="1"/>
          </p:cNvSpPr>
          <p:nvPr>
            <p:ph idx="1"/>
          </p:nvPr>
        </p:nvSpPr>
        <p:spPr/>
        <p:txBody>
          <a:bodyPr/>
          <a:lstStyle/>
          <a:p>
            <a:pPr>
              <a:buFont typeface="Wingdings" pitchFamily="2" charset="2"/>
              <a:buNone/>
            </a:pPr>
            <a:r>
              <a:rPr lang="el-GR" smtClean="0"/>
              <a:t>	</a:t>
            </a:r>
            <a:r>
              <a:rPr lang="el-GR" sz="2800" smtClean="0"/>
              <a:t>Σε μια τάξη που υπάρχει διαφοροποίηση της διδασκαλίας προσφέρονται διαφορετικοί τρόποι στην απόκτηση του περιεχομένου μάθησης, στη διαδικασία της διδασκαλίας και στο μαθησιακό αποτέλεσμα, έτσι ώστε ο μαθητής να μάθει πιο αποδοτικά</a:t>
            </a:r>
          </a:p>
          <a:p>
            <a:pPr>
              <a:buFont typeface="Wingdings" pitchFamily="2" charset="2"/>
              <a:buNone/>
            </a:pPr>
            <a:r>
              <a:rPr lang="el-GR" sz="2800" smtClean="0"/>
              <a:t>						</a:t>
            </a:r>
            <a:r>
              <a:rPr lang="en-US" sz="2800" smtClean="0"/>
              <a:t>Tomlinson (2001)</a:t>
            </a:r>
            <a:endParaRPr lang="el-GR"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Γιατί διαφοροποίηση;</a:t>
            </a:r>
            <a:br>
              <a:rPr lang="el-GR" sz="3200" dirty="0" smtClean="0"/>
            </a:b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Ένα σχολείο για όλους τους μαθητές</a:t>
            </a:r>
          </a:p>
          <a:p>
            <a:pPr>
              <a:buFont typeface="Wingdings" pitchFamily="2" charset="2"/>
              <a:buChar char="Ø"/>
            </a:pPr>
            <a:endParaRPr lang="el-GR" sz="2000" dirty="0" smtClean="0"/>
          </a:p>
          <a:p>
            <a:pPr>
              <a:buFont typeface="Wingdings" pitchFamily="2" charset="2"/>
              <a:buChar char="Ø"/>
            </a:pPr>
            <a:r>
              <a:rPr lang="en-US" sz="2000" dirty="0" smtClean="0"/>
              <a:t>The Salamanca Statement and Framework for Action (1994)</a:t>
            </a:r>
            <a:endParaRPr lang="el-GR" sz="2000" dirty="0" smtClean="0"/>
          </a:p>
          <a:p>
            <a:pPr>
              <a:buNone/>
            </a:pPr>
            <a:r>
              <a:rPr lang="el-GR" sz="2000" dirty="0" smtClean="0"/>
              <a:t>	</a:t>
            </a:r>
            <a:r>
              <a:rPr lang="el-GR" sz="2000" i="1" dirty="0" smtClean="0"/>
              <a:t>«… τα σχολεία της γενικής εκπαίδευσης που έχουν τον προσανατολισμό του μη αποκλεισμού είναι τα πιο αποτελεσματικά μέσα αντιμετώπισης των συμπεριφορών διαχωρισμού, δημιουργώντας κοινότητες υποδοχής, χτίζοντας μία κοινωνία μη αποκλεισμού κανενός και επιτυγχάνοντας την Εκπαίδευση για Όλους»</a:t>
            </a:r>
          </a:p>
          <a:p>
            <a:pPr>
              <a:buFont typeface="Wingdings" pitchFamily="2" charset="2"/>
              <a:buChar char="Ø"/>
            </a:pPr>
            <a:r>
              <a:rPr lang="en-US" sz="2000" i="1" dirty="0" smtClean="0"/>
              <a:t>Every child matters (2004)UK</a:t>
            </a:r>
          </a:p>
          <a:p>
            <a:pPr>
              <a:buFont typeface="Wingdings" pitchFamily="2" charset="2"/>
              <a:buChar char="Ø"/>
            </a:pPr>
            <a:r>
              <a:rPr lang="en-US" sz="2000" i="1" dirty="0" smtClean="0"/>
              <a:t>No child left behind (2001) USA</a:t>
            </a:r>
            <a:endParaRPr lang="el-GR" sz="20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sz="2800" dirty="0" smtClean="0">
                <a:solidFill>
                  <a:schemeClr val="tx2">
                    <a:satMod val="130000"/>
                  </a:schemeClr>
                </a:solidFill>
              </a:rPr>
              <a:t>Γιατί διαφοροποίηση;</a:t>
            </a:r>
            <a:endParaRPr lang="el-GR" sz="2800" dirty="0">
              <a:solidFill>
                <a:schemeClr val="tx2">
                  <a:satMod val="130000"/>
                </a:schemeClr>
              </a:solidFill>
            </a:endParaRPr>
          </a:p>
        </p:txBody>
      </p:sp>
      <p:sp>
        <p:nvSpPr>
          <p:cNvPr id="13315" name="2 - Θέση περιεχομένου"/>
          <p:cNvSpPr>
            <a:spLocks noGrp="1"/>
          </p:cNvSpPr>
          <p:nvPr>
            <p:ph idx="1"/>
          </p:nvPr>
        </p:nvSpPr>
        <p:spPr>
          <a:xfrm>
            <a:off x="1644650" y="1268760"/>
            <a:ext cx="7499350" cy="4800600"/>
          </a:xfrm>
        </p:spPr>
        <p:txBody>
          <a:bodyPr/>
          <a:lstStyle/>
          <a:p>
            <a:pPr>
              <a:buFont typeface="Wingdings" pitchFamily="2" charset="2"/>
              <a:buChar char="Ø"/>
            </a:pPr>
            <a:r>
              <a:rPr lang="el-GR" sz="2000" dirty="0" smtClean="0"/>
              <a:t>Σε ποιους μαθητές απευθύνεσαι όταν διδάσκεις;</a:t>
            </a:r>
          </a:p>
          <a:p>
            <a:pPr>
              <a:buFont typeface="Wingdings" pitchFamily="2" charset="2"/>
              <a:buChar char="Ø"/>
            </a:pPr>
            <a:endParaRPr lang="en-US" sz="2000" dirty="0" smtClean="0"/>
          </a:p>
          <a:p>
            <a:pPr>
              <a:buFont typeface="Wingdings" pitchFamily="2" charset="2"/>
              <a:buChar char="Ø"/>
            </a:pPr>
            <a:r>
              <a:rPr lang="el-GR" sz="2000" dirty="0" smtClean="0"/>
              <a:t>Η «κάλυψη της ύλης»  δεν συνδέεται με την κατανόησή της</a:t>
            </a:r>
          </a:p>
          <a:p>
            <a:pPr lvl="1">
              <a:buFont typeface="Wingdings" pitchFamily="2" charset="2"/>
              <a:buChar char="Ø"/>
            </a:pPr>
            <a:r>
              <a:rPr lang="en-US" sz="2000" dirty="0" smtClean="0"/>
              <a:t>Pray and Spay</a:t>
            </a:r>
          </a:p>
          <a:p>
            <a:pPr>
              <a:buFont typeface="Wingdings" pitchFamily="2" charset="2"/>
              <a:buChar char="Ø"/>
            </a:pPr>
            <a:endParaRPr lang="en-US" sz="2000" dirty="0" smtClean="0"/>
          </a:p>
          <a:p>
            <a:pPr>
              <a:buFont typeface="Wingdings" pitchFamily="2" charset="2"/>
              <a:buChar char="Ø"/>
            </a:pPr>
            <a:r>
              <a:rPr lang="el-GR" sz="2000" dirty="0" smtClean="0"/>
              <a:t>Ένα βιβλίο για όλους; Ίδια φωτοτυπία για όλα τα παιδιά της τάξης μου;</a:t>
            </a:r>
          </a:p>
          <a:p>
            <a:pPr>
              <a:buFont typeface="Wingdings" pitchFamily="2" charset="2"/>
              <a:buChar char="Ø"/>
            </a:pPr>
            <a:r>
              <a:rPr lang="el-GR" sz="2000" dirty="0" smtClean="0"/>
              <a:t>Διαχειριστής προγράμματος ή δημιουργός;</a:t>
            </a:r>
          </a:p>
          <a:p>
            <a:pPr>
              <a:buFont typeface="Wingdings" pitchFamily="2" charset="2"/>
              <a:buChar char="Ø"/>
            </a:pPr>
            <a:endParaRPr lang="el-GR" sz="2000" dirty="0" smtClean="0"/>
          </a:p>
          <a:p>
            <a:pPr>
              <a:buFont typeface="Wingdings" pitchFamily="2" charset="2"/>
              <a:buChar char="Ø"/>
            </a:pPr>
            <a:r>
              <a:rPr lang="el-GR" sz="2000" dirty="0" smtClean="0"/>
              <a:t>Για να ενισχύσεις καλές πρακτικές</a:t>
            </a:r>
          </a:p>
          <a:p>
            <a:pPr lvl="2">
              <a:buNone/>
            </a:pPr>
            <a:r>
              <a:rPr lang="el-GR" sz="2000" dirty="0" smtClean="0"/>
              <a:t>Η ίδια διδακτική προσέγγιση αποκλείει  πολλούς μαθητές</a:t>
            </a:r>
          </a:p>
          <a:p>
            <a:pPr lvl="2">
              <a:buNone/>
            </a:pPr>
            <a:r>
              <a:rPr lang="el-GR" sz="2000" dirty="0" smtClean="0"/>
              <a:t>Ενεργός μάθηση</a:t>
            </a:r>
            <a:r>
              <a:rPr lang="en-US" sz="2000" dirty="0" smtClean="0"/>
              <a:t>-</a:t>
            </a:r>
            <a:r>
              <a:rPr lang="el-GR" sz="2000" dirty="0" smtClean="0"/>
              <a:t> Καλύτερες μαθησιακές εμπειρίες</a:t>
            </a:r>
          </a:p>
          <a:p>
            <a:pPr lvl="2">
              <a:buNone/>
            </a:pPr>
            <a:r>
              <a:rPr lang="el-GR" sz="2000" dirty="0" smtClean="0"/>
              <a:t>Συνεργατική μάθηση</a:t>
            </a:r>
          </a:p>
          <a:p>
            <a:pPr lvl="2">
              <a:buNone/>
            </a:pPr>
            <a:r>
              <a:rPr lang="el-GR" sz="2000" dirty="0" smtClean="0"/>
              <a:t>Διδασκαλία συνομηλίκων</a:t>
            </a:r>
          </a:p>
          <a:p>
            <a:pPr lvl="2">
              <a:buNone/>
            </a:pPr>
            <a:r>
              <a:rPr lang="el-GR" sz="2000" dirty="0" smtClean="0"/>
              <a:t>Ζώνη επικείμενης ανάπτυξης (</a:t>
            </a:r>
            <a:r>
              <a:rPr lang="en-US" sz="2000" dirty="0" err="1" smtClean="0"/>
              <a:t>Vygotsky</a:t>
            </a:r>
            <a:r>
              <a:rPr lang="en-US" sz="2000" dirty="0" smtClean="0"/>
              <a:t>, )</a:t>
            </a:r>
            <a:endParaRPr lang="el-GR" sz="2000" dirty="0" smtClean="0"/>
          </a:p>
          <a:p>
            <a:pPr>
              <a:buFont typeface="Wingdings" pitchFamily="2" charset="2"/>
              <a:buChar char="Ø"/>
            </a:pPr>
            <a:endParaRPr lang="el-GR" sz="1800" dirty="0" smtClean="0"/>
          </a:p>
          <a:p>
            <a:pPr>
              <a:buFont typeface="Wingdings" pitchFamily="2" charset="2"/>
              <a:buChar char="Ø"/>
            </a:pPr>
            <a:endParaRPr lang="el-GR" sz="1800" dirty="0" smtClean="0"/>
          </a:p>
          <a:p>
            <a:pPr>
              <a:buFont typeface="Wingdings" pitchFamily="2" charset="2"/>
              <a:buChar char="Ø"/>
            </a:pPr>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Βασικές Αρχές</a:t>
            </a:r>
          </a:p>
        </p:txBody>
      </p:sp>
      <p:sp>
        <p:nvSpPr>
          <p:cNvPr id="16387"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Τα παιδιά είναι διαφορετικά, οπότε έχουν διαφορετικές ανάγκες και ικανότητες, ενδιαφέροντα και τρόπο απόκτησης της γνώσης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Διαφοροποιείται/διαχωρίζεται το πρόγραμμα διδασκαλίας και όχι μόνο οι μαθητές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Αποτελεί διαδικασία τόσο οργανωτική όσο και διδακτική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Συνδέεται με την αποδοτική διδασκαλία και δίνει έμφαση στην πρόοδο «κάθε» μαθητή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Είναι ένα κράμα διδασκαλίας σε ομάδες, εξατομικευμένης διδασκαλίας και διδασκαλίας όλης της τάξης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Δημιουργεί ιδιαίτερη φιλοσοφία σε όλο το σχολείο</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fontAlgn="auto">
              <a:spcAft>
                <a:spcPts val="0"/>
              </a:spcAft>
              <a:defRPr/>
            </a:pPr>
            <a:r>
              <a:rPr lang="el-GR" sz="3200" dirty="0" smtClean="0">
                <a:solidFill>
                  <a:schemeClr val="tx2">
                    <a:satMod val="130000"/>
                  </a:schemeClr>
                </a:solidFill>
              </a:rPr>
              <a:t>Τι ΔΕΝ είναι η διαφοροποίηση</a:t>
            </a:r>
          </a:p>
        </p:txBody>
      </p:sp>
      <p:sp>
        <p:nvSpPr>
          <p:cNvPr id="17411" name="Rectangle 3"/>
          <p:cNvSpPr>
            <a:spLocks noGrp="1" noChangeArrowheads="1"/>
          </p:cNvSpPr>
          <p:nvPr>
            <p:ph idx="1"/>
          </p:nvPr>
        </p:nvSpPr>
        <p:spPr/>
        <p:txBody>
          <a:bodyPr/>
          <a:lstStyle/>
          <a:p>
            <a:pPr>
              <a:buFont typeface="Wingdings" pitchFamily="2" charset="2"/>
              <a:buChar char="Ø"/>
            </a:pPr>
            <a:r>
              <a:rPr lang="el-GR" sz="2400" dirty="0" smtClean="0"/>
              <a:t>Ο </a:t>
            </a:r>
            <a:r>
              <a:rPr lang="el-GR" sz="2400" b="1" dirty="0" smtClean="0"/>
              <a:t>αποκλειστικός </a:t>
            </a:r>
            <a:r>
              <a:rPr lang="el-GR" sz="2400" dirty="0" smtClean="0"/>
              <a:t>διαχωρισμός των μαθητών σε επίπεδα ετοιμότητας (</a:t>
            </a:r>
            <a:r>
              <a:rPr lang="en-US" sz="2400" dirty="0" smtClean="0"/>
              <a:t>streaming)</a:t>
            </a:r>
          </a:p>
          <a:p>
            <a:pPr>
              <a:buFont typeface="Wingdings" pitchFamily="2" charset="2"/>
              <a:buChar char="Ø"/>
            </a:pPr>
            <a:r>
              <a:rPr lang="el-GR" sz="2400" dirty="0" smtClean="0"/>
              <a:t>Οι «καλοί» μαθητές κάνουν πολλά και οι «κακοί» λίγα</a:t>
            </a:r>
          </a:p>
          <a:p>
            <a:pPr>
              <a:buFont typeface="Wingdings" pitchFamily="2" charset="2"/>
              <a:buChar char="Ø"/>
            </a:pPr>
            <a:r>
              <a:rPr lang="el-GR" sz="2400" dirty="0" smtClean="0"/>
              <a:t>Οι εξατομικευμένες οδηγίες και η εξατομικευμένη διδασκαλία</a:t>
            </a:r>
          </a:p>
          <a:p>
            <a:pPr>
              <a:buFont typeface="Wingdings" pitchFamily="2" charset="2"/>
              <a:buChar char="Ø"/>
            </a:pPr>
            <a:r>
              <a:rPr lang="el-GR" sz="2400" dirty="0" smtClean="0"/>
              <a:t>Μόνιμες ομοιογενείς ομάδες</a:t>
            </a:r>
          </a:p>
          <a:p>
            <a:pPr>
              <a:buFont typeface="Wingdings" pitchFamily="2" charset="2"/>
              <a:buChar char="Ø"/>
            </a:pPr>
            <a:r>
              <a:rPr lang="el-GR" sz="2400" dirty="0" smtClean="0"/>
              <a:t>Χαοτική μη δομημένη διδασκαλία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1950</TotalTime>
  <Words>1111</Words>
  <Application>Microsoft Office PowerPoint</Application>
  <PresentationFormat>Προβολή στην οθόνη (4:3)</PresentationFormat>
  <Paragraphs>249</Paragraphs>
  <Slides>27</Slides>
  <Notes>16</Notes>
  <HiddenSlides>0</HiddenSlides>
  <MMClips>0</MMClips>
  <ScaleCrop>false</ScaleCrop>
  <HeadingPairs>
    <vt:vector size="6" baseType="variant">
      <vt:variant>
        <vt:lpstr>Θέμα</vt:lpstr>
      </vt:variant>
      <vt:variant>
        <vt:i4>1</vt:i4>
      </vt:variant>
      <vt:variant>
        <vt:lpstr>Συνδέσεις</vt:lpstr>
      </vt:variant>
      <vt:variant>
        <vt:i4>1</vt:i4>
      </vt:variant>
      <vt:variant>
        <vt:lpstr>Τίτλοι διαφανειών</vt:lpstr>
      </vt:variant>
      <vt:variant>
        <vt:i4>27</vt:i4>
      </vt:variant>
    </vt:vector>
  </HeadingPairs>
  <TitlesOfParts>
    <vt:vector size="29" baseType="lpstr">
      <vt:lpstr>Ηλιοστάσιο</vt:lpstr>
      <vt:lpstr>D:\Βασίλης Έγγραφα\Μάθημα-Παιδαγωγική της ένταξης\Δυσκολίες Μάθησης\Οργάνωση τάξης.doc!OLE_LINK2</vt:lpstr>
      <vt:lpstr>ΔΙΑΦΟΡΟΠΟΙΗΣΗ ΣΤΗΝ ΤΑΞΗ </vt:lpstr>
      <vt:lpstr>Διαφοροποίηση στην τάξη</vt:lpstr>
      <vt:lpstr>Οι μαθητές ενδέχεται να διαφέρουν σε: </vt:lpstr>
      <vt:lpstr>Ορισμός 1</vt:lpstr>
      <vt:lpstr>Ορισμός 2</vt:lpstr>
      <vt:lpstr>Γιατί διαφοροποίηση; </vt:lpstr>
      <vt:lpstr>Γιατί διαφοροποίηση;</vt:lpstr>
      <vt:lpstr>Βασικές Αρχές</vt:lpstr>
      <vt:lpstr>Τι ΔΕΝ είναι η διαφοροποίηση</vt:lpstr>
      <vt:lpstr>Κριτήρια διαφοροποίησης</vt:lpstr>
      <vt:lpstr>Διαφοροποίηση Αναλυτικού Προγράμματος</vt:lpstr>
      <vt:lpstr>Διαφοροποίηση με βάση το μαθητή</vt:lpstr>
      <vt:lpstr>Μαθησιακό περιβάλλον </vt:lpstr>
      <vt:lpstr>Βασικά Χαρακτηριστικά</vt:lpstr>
      <vt:lpstr>Η οργάνωση της τάξης αφορά:</vt:lpstr>
      <vt:lpstr>Οργάνωση τάξης</vt:lpstr>
      <vt:lpstr> </vt:lpstr>
      <vt:lpstr>Διδασκαλία ανάγνωσης( με βάση το μαθητή) </vt:lpstr>
      <vt:lpstr>Δραστηριότητες διαβαθμισμένης δυσκολίας (διαφοροποίηση με βάση τη διαδικασία και το περιεχόμενο) </vt:lpstr>
      <vt:lpstr>Διαφοροποίηση στο μαθησιακό αποτέλεσμα</vt:lpstr>
      <vt:lpstr>Project στην ιστορία: </vt:lpstr>
      <vt:lpstr>Διδασκαλία μαθηματικών προβλημάτων:  Η/O εκπαιδευτικός προσφέρει στους μαθητές διαφορετικούς τρόπους για να κατανοήσουν ένα πρόβλημα ή μία έννοια.   Οι μαθητές ακολουθούν τον τρόπο επίλυσης που ταιριάζει στο μαθησιακό τους στυλ. Επίσης μπορούν να διαλέξουν αν θα εργαστούν ατομικά, με κάποιο συμμαθητή τους ή σε ομάδες των τεσσάρων.   </vt:lpstr>
      <vt:lpstr>Γεωγραφία </vt:lpstr>
      <vt:lpstr>Μαθηματικά</vt:lpstr>
      <vt:lpstr>Δραστηριότητα </vt:lpstr>
      <vt:lpstr>Πώς να αρχίσω;</vt:lpstr>
      <vt:lpstr>Βασική 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ΔΙΑΦΟΡΟΠΟΙΗΣΗ ΣΤΗΝ ΤΑΞΗ</dc:title>
  <dc:creator>Βασίλης Στρογγυλός</dc:creator>
  <cp:lastModifiedBy>ΕΛΕΝΗ</cp:lastModifiedBy>
  <cp:revision>77</cp:revision>
  <dcterms:created xsi:type="dcterms:W3CDTF">2008-05-14T18:39:34Z</dcterms:created>
  <dcterms:modified xsi:type="dcterms:W3CDTF">2020-04-02T06:55:54Z</dcterms:modified>
</cp:coreProperties>
</file>