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 id="2147483780" r:id="rId3"/>
    <p:sldMasterId id="2147483798" r:id="rId4"/>
  </p:sldMasterIdLst>
  <p:notesMasterIdLst>
    <p:notesMasterId r:id="rId38"/>
  </p:notesMasterIdLst>
  <p:sldIdLst>
    <p:sldId id="256" r:id="rId5"/>
    <p:sldId id="257" r:id="rId6"/>
    <p:sldId id="258" r:id="rId7"/>
    <p:sldId id="259" r:id="rId8"/>
    <p:sldId id="261" r:id="rId9"/>
    <p:sldId id="263" r:id="rId10"/>
    <p:sldId id="260"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78" r:id="rId30"/>
    <p:sldId id="282" r:id="rId31"/>
    <p:sldId id="283" r:id="rId32"/>
    <p:sldId id="284" r:id="rId33"/>
    <p:sldId id="285" r:id="rId34"/>
    <p:sldId id="286" r:id="rId35"/>
    <p:sldId id="287" r:id="rId36"/>
    <p:sldId id="2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3E0EC-DA6A-41CD-8D3E-635CD59B291A}" type="datetimeFigureOut">
              <a:rPr lang="el-GR" smtClean="0"/>
              <a:t>26/2/2016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6689F-EC11-4E02-88A4-5BD236551F64}" type="slidenum">
              <a:rPr lang="el-GR" smtClean="0"/>
              <a:t>‹#›</a:t>
            </a:fld>
            <a:endParaRPr lang="el-GR"/>
          </a:p>
        </p:txBody>
      </p:sp>
    </p:spTree>
    <p:extLst>
      <p:ext uri="{BB962C8B-B14F-4D97-AF65-F5344CB8AC3E}">
        <p14:creationId xmlns:p14="http://schemas.microsoft.com/office/powerpoint/2010/main" val="348169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b="1" kern="1200" dirty="0">
                <a:solidFill>
                  <a:schemeClr val="tx1"/>
                </a:solidFill>
                <a:effectLst/>
                <a:latin typeface="+mn-lt"/>
                <a:ea typeface="+mn-ea"/>
                <a:cs typeface="+mn-cs"/>
              </a:rPr>
              <a:t>Μοντέλο περιεχομένου και υποστήριξης. (</a:t>
            </a:r>
            <a:r>
              <a:rPr lang="en-US" sz="1200" b="1" kern="1200" dirty="0">
                <a:solidFill>
                  <a:schemeClr val="tx1"/>
                </a:solidFill>
                <a:effectLst/>
                <a:latin typeface="+mn-lt"/>
                <a:ea typeface="+mn-ea"/>
                <a:cs typeface="+mn-cs"/>
              </a:rPr>
              <a:t>Content</a:t>
            </a:r>
            <a:r>
              <a:rPr lang="el-GR" sz="1200" b="1" kern="1200" dirty="0">
                <a:solidFill>
                  <a:schemeClr val="tx1"/>
                </a:solidFill>
                <a:effectLst/>
                <a:latin typeface="+mn-lt"/>
                <a:ea typeface="+mn-ea"/>
                <a:cs typeface="+mn-cs"/>
              </a:rPr>
              <a:t> &amp; </a:t>
            </a:r>
            <a:r>
              <a:rPr lang="en-US" sz="1200" b="1" kern="1200" dirty="0">
                <a:solidFill>
                  <a:schemeClr val="tx1"/>
                </a:solidFill>
                <a:effectLst/>
                <a:latin typeface="+mn-lt"/>
                <a:ea typeface="+mn-ea"/>
                <a:cs typeface="+mn-cs"/>
              </a:rPr>
              <a:t>Support Model</a:t>
            </a:r>
            <a:r>
              <a:rPr lang="el-GR" sz="1200" b="1"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Μοιάζει πάρα πολύ με  αυτό της παραδοσιακής διδασκαλίας στην τάξη και στηρίζεται στον έντονο διαχωρισμό ανάμεσα στο διδακτικό περιεχόμενο του μαθήματος και στην υποστήριξη του μαθητή από τον εκπαιδευτή. Το διδακτικό περιεχόμενο υλοποιείται με τη μορφή ενός στατικού κορμού πληροφορίας που δεν επιδέχεται συχνές και μεγάλες μεταβολές και η επικοινωνία μεταξύ καθηγητή – μαθητή υποστηρίζεται με κατά πρόσωπο συναντήσεις ή διασκέψεις (σύγχρονες και ασύγχρονες). Π.χ. ο εκπαιδευτικός οργανισμός δίνει στον εκπαιδευόμενο το υλικό εκπαίδευσης (βιβλία, κασέτες, βίντεο κλπ.) καθώς και ένα πρόγραμμα μελέτης. Του παρέχει όλο το υλικό για να υποστηρίξει την μαθησιακή του διαδικασία. Ακόμα ορίζει συγκεκριμένες ημερομηνίες συναντήσεις με τον υπεύθυνο καθηγητή του για να λυθούν οι απορίες που μπορεί να του έχουν δημιουργηθεί αλλά και για να ενισχύει και το συναίσθημα ενθάρρυνσης στον εκπαιδευόμενο. </a:t>
            </a:r>
          </a:p>
          <a:p>
            <a:pPr lvl="0"/>
            <a:r>
              <a:rPr lang="el-GR" sz="1200" b="1" kern="1200" dirty="0">
                <a:solidFill>
                  <a:schemeClr val="tx1"/>
                </a:solidFill>
                <a:effectLst/>
                <a:latin typeface="+mn-lt"/>
                <a:ea typeface="+mn-ea"/>
                <a:cs typeface="+mn-cs"/>
              </a:rPr>
              <a:t>Μοντέλο περιτυλιγμένου περιεχομένου (</a:t>
            </a:r>
            <a:r>
              <a:rPr lang="en-US" sz="1200" b="1" kern="1200" dirty="0">
                <a:solidFill>
                  <a:schemeClr val="tx1"/>
                </a:solidFill>
                <a:effectLst/>
                <a:latin typeface="+mn-lt"/>
                <a:ea typeface="+mn-ea"/>
                <a:cs typeface="+mn-cs"/>
              </a:rPr>
              <a:t>Wrap Around Model</a:t>
            </a:r>
            <a:r>
              <a:rPr lang="el-GR" sz="1200" b="1"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Το διδακτικό περιεχόμενο βρίσκεται μέσα σ’ ένα «περιτύλιγμα» δραστηριοτήτων. Δηλαδή,  η παρουσίαση του διδακτικού υλικού δεν γίνεται εξ αρχής, αλλά σταδιακά με προγραμματισμένο τρόπο. Σε αυτή τη περίπτωση έχουμε περισσότερο </a:t>
            </a:r>
            <a:r>
              <a:rPr lang="el-GR" sz="1200" kern="1200" dirty="0" err="1">
                <a:solidFill>
                  <a:schemeClr val="tx1"/>
                </a:solidFill>
                <a:effectLst/>
                <a:latin typeface="+mn-lt"/>
                <a:ea typeface="+mn-ea"/>
                <a:cs typeface="+mn-cs"/>
              </a:rPr>
              <a:t>μαθητοκεντρικό</a:t>
            </a:r>
            <a:r>
              <a:rPr lang="el-GR" sz="1200" kern="1200" dirty="0">
                <a:solidFill>
                  <a:schemeClr val="tx1"/>
                </a:solidFill>
                <a:effectLst/>
                <a:latin typeface="+mn-lt"/>
                <a:ea typeface="+mn-ea"/>
                <a:cs typeface="+mn-cs"/>
              </a:rPr>
              <a:t> τρόπο διδασκαλίας και ο ρόλος του εκπαιδευτή είναι πιο σύνθετος απ’ ότι στο προηγούμενο μοντέλο, αφού πολύ μικρότερο ποσοστό του διδακτικού υλικού είναι προκαθορισμένο, μιας και κατά κάποιο τρόπο κατασκευάζεται στην πορεία, μέσω συζήτησης και δραστηριοτήτων. Π.χ. ο εκπαιδευτικός οργανισμός δημιουργεί το εκπαιδευτικό υλικό μαζί με δραστηριότητες. Το υλικό στέλνεται σταδιακά στον εκπαιδευόμενο μαζί με τις αντίστοιχες δραστηριότητες. (Δημιουργούνται σειρές μαθημάτων και συγκεκριμένες ασκήσεις). Ανάλογα με τα αποτελέσματα των δραστηριοτήτων που στέλνει ο εκπαιδευόμενος και τις απορίες του, ο εκπαιδευτής στέλνει επιπρόσθετο εκπαιδευτικό υλικό μαζί με την επόμενη σειρά ασκήσεων. Αν π.χ. σε σειρά μαθημάτων ο εκπαιδευόμενος δεν έχει αναλύσει σωστά την έρευνα του, ο εκπαιδευτής του μπορεί να του στείλει υλικό εκμάθησης συγκεκριμένου στατιστικού πακέτου (π.χ. </a:t>
            </a:r>
            <a:r>
              <a:rPr lang="en-US" sz="1200" kern="1200" dirty="0">
                <a:solidFill>
                  <a:schemeClr val="tx1"/>
                </a:solidFill>
                <a:effectLst/>
                <a:latin typeface="+mn-lt"/>
                <a:ea typeface="+mn-ea"/>
                <a:cs typeface="+mn-cs"/>
              </a:rPr>
              <a:t>SPSS</a:t>
            </a:r>
            <a:r>
              <a:rPr lang="el-GR" sz="1200" kern="1200" dirty="0">
                <a:solidFill>
                  <a:schemeClr val="tx1"/>
                </a:solidFill>
                <a:effectLst/>
                <a:latin typeface="+mn-lt"/>
                <a:ea typeface="+mn-ea"/>
                <a:cs typeface="+mn-cs"/>
              </a:rPr>
              <a:t>) για να τον βοηθήσει. </a:t>
            </a:r>
          </a:p>
          <a:p>
            <a:pPr lvl="0"/>
            <a:r>
              <a:rPr lang="el-GR" sz="1200" b="1" kern="1200" dirty="0">
                <a:solidFill>
                  <a:schemeClr val="tx1"/>
                </a:solidFill>
                <a:effectLst/>
                <a:latin typeface="+mn-lt"/>
                <a:ea typeface="+mn-ea"/>
                <a:cs typeface="+mn-cs"/>
              </a:rPr>
              <a:t>Ολοκληρωμένο Μοντέλο (</a:t>
            </a:r>
            <a:r>
              <a:rPr lang="en-US" sz="1200" b="1" kern="1200" dirty="0">
                <a:solidFill>
                  <a:schemeClr val="tx1"/>
                </a:solidFill>
                <a:effectLst/>
                <a:latin typeface="+mn-lt"/>
                <a:ea typeface="+mn-ea"/>
                <a:cs typeface="+mn-cs"/>
              </a:rPr>
              <a:t>Integrated Model)</a:t>
            </a:r>
            <a:r>
              <a:rPr lang="el-GR" sz="1200" b="1"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Είναι το ακριβώς αντίθετο μοντέλο από το πρώτο μοντέλο που παρουσιάσαμε. Το μάθημα αποτελείται από συνεργατικές δικτυακές (</a:t>
            </a:r>
            <a:r>
              <a:rPr lang="en-US" sz="1200" kern="1200" dirty="0">
                <a:solidFill>
                  <a:schemeClr val="tx1"/>
                </a:solidFill>
                <a:effectLst/>
                <a:latin typeface="+mn-lt"/>
                <a:ea typeface="+mn-ea"/>
                <a:cs typeface="+mn-cs"/>
              </a:rPr>
              <a:t>online</a:t>
            </a:r>
            <a:r>
              <a:rPr lang="el-GR" sz="1200" kern="1200" dirty="0">
                <a:solidFill>
                  <a:schemeClr val="tx1"/>
                </a:solidFill>
                <a:effectLst/>
                <a:latin typeface="+mn-lt"/>
                <a:ea typeface="+mn-ea"/>
                <a:cs typeface="+mn-cs"/>
              </a:rPr>
              <a:t>) δραστηριότητες, ομαδικές εργασίες και παροχή διδακτικών πόρων και καθορίζεται ανάλογα με τις ανάγκες των μαθητών.</a:t>
            </a:r>
          </a:p>
          <a:p>
            <a:r>
              <a:rPr lang="el-GR" sz="1200" kern="1200" dirty="0">
                <a:solidFill>
                  <a:schemeClr val="tx1"/>
                </a:solidFill>
                <a:effectLst/>
                <a:latin typeface="+mn-lt"/>
                <a:ea typeface="+mn-ea"/>
                <a:cs typeface="+mn-cs"/>
              </a:rPr>
              <a:t>Π.χ. ο εκπαιδευτικός οργανισμός δημιουργεί ένα  δικτυακό τόπο και ένα σύστημα διαχείρισης εκπαιδευτικού υλικού - </a:t>
            </a:r>
            <a:r>
              <a:rPr lang="en-US" sz="1200" kern="1200" dirty="0">
                <a:solidFill>
                  <a:schemeClr val="tx1"/>
                </a:solidFill>
                <a:effectLst/>
                <a:latin typeface="+mn-lt"/>
                <a:ea typeface="+mn-ea"/>
                <a:cs typeface="+mn-cs"/>
              </a:rPr>
              <a:t>LMS</a:t>
            </a:r>
            <a:r>
              <a:rPr lang="el-GR" sz="1200" kern="1200" dirty="0">
                <a:solidFill>
                  <a:schemeClr val="tx1"/>
                </a:solidFill>
                <a:effectLst/>
                <a:latin typeface="+mn-lt"/>
                <a:ea typeface="+mn-ea"/>
                <a:cs typeface="+mn-cs"/>
              </a:rPr>
              <a:t> (π.χ. με την δυνατότητα του λογισμικού ανοικτού κώδικα </a:t>
            </a:r>
            <a:r>
              <a:rPr lang="en-US" sz="1200" kern="1200" dirty="0">
                <a:solidFill>
                  <a:schemeClr val="tx1"/>
                </a:solidFill>
                <a:effectLst/>
                <a:latin typeface="+mn-lt"/>
                <a:ea typeface="+mn-ea"/>
                <a:cs typeface="+mn-cs"/>
              </a:rPr>
              <a:t>Moodle</a:t>
            </a:r>
            <a:r>
              <a:rPr lang="el-GR" sz="1200" kern="1200" dirty="0">
                <a:solidFill>
                  <a:schemeClr val="tx1"/>
                </a:solidFill>
                <a:effectLst/>
                <a:latin typeface="+mn-lt"/>
                <a:ea typeface="+mn-ea"/>
                <a:cs typeface="+mn-cs"/>
              </a:rPr>
              <a:t>) Το εκπαιδευτικό υλικό τοποθετείτε εκεί χωρισμένο σε ενότητες και παρουσιάζεται σταδιακά με συγκεκριμένη χρονική σύνθεση. Θα μπορούσε δηλαδή να παρουσιάζεται ένα κεφάλαιο ανά εβδομάδα. Ο εκπαιδευόμενος αποκτάει πρόσβαση στο υλικό στέλνοντας του ο εκπαιδευτικός οργανισμός </a:t>
            </a:r>
            <a:r>
              <a:rPr lang="en-US" sz="1200" kern="1200" dirty="0">
                <a:solidFill>
                  <a:schemeClr val="tx1"/>
                </a:solidFill>
                <a:effectLst/>
                <a:latin typeface="+mn-lt"/>
                <a:ea typeface="+mn-ea"/>
                <a:cs typeface="+mn-cs"/>
              </a:rPr>
              <a:t>username</a:t>
            </a:r>
            <a:r>
              <a:rPr lang="el-GR" sz="1200" kern="1200" dirty="0">
                <a:solidFill>
                  <a:schemeClr val="tx1"/>
                </a:solidFill>
                <a:effectLst/>
                <a:latin typeface="+mn-lt"/>
                <a:ea typeface="+mn-ea"/>
                <a:cs typeface="+mn-cs"/>
              </a:rPr>
              <a:t> και </a:t>
            </a:r>
            <a:r>
              <a:rPr lang="en-US" sz="1200" kern="1200" dirty="0">
                <a:solidFill>
                  <a:schemeClr val="tx1"/>
                </a:solidFill>
                <a:effectLst/>
                <a:latin typeface="+mn-lt"/>
                <a:ea typeface="+mn-ea"/>
                <a:cs typeface="+mn-cs"/>
              </a:rPr>
              <a:t>password</a:t>
            </a:r>
            <a:r>
              <a:rPr lang="el-GR" sz="1200" kern="1200" dirty="0">
                <a:solidFill>
                  <a:schemeClr val="tx1"/>
                </a:solidFill>
                <a:effectLst/>
                <a:latin typeface="+mn-lt"/>
                <a:ea typeface="+mn-ea"/>
                <a:cs typeface="+mn-cs"/>
              </a:rPr>
              <a:t>. Το σύστημα παρέχει την δυνατότητα επικοινωνίας με τον εκπαιδευτή ο οποίος έχει την δυνατότητα να συμπληρώνει το εκπαιδευτικό υλικό με πρόσθετες σημειώσεις ανάλογα τις ανάγκες των εκπαιδευομένων και τις απορίες και τις ερωτήσεις που του στέλνουν μέσω ηλεκτρονικού ταχυδρομείου.</a:t>
            </a:r>
            <a:endParaRPr lang="el-GR" dirty="0"/>
          </a:p>
        </p:txBody>
      </p:sp>
      <p:sp>
        <p:nvSpPr>
          <p:cNvPr id="4" name="Θέση αριθμού διαφάνειας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497F2B1-72C2-4D45-ABEA-0B63307B9E8E}"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l-G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6228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5B55165-77DA-4E79-A06F-C588AE68B13C}" type="datetimeFigureOut">
              <a:rPr lang="el-GR" smtClean="0"/>
              <a:t>26/2/2016</a:t>
            </a:fld>
            <a:endParaRPr lang="el-G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l-G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8459D25-F8A8-4C3D-84D2-DB2971BF9CF4}" type="slidenum">
              <a:rPr lang="el-GR" smtClean="0"/>
              <a:t>‹#›</a:t>
            </a:fld>
            <a:endParaRPr lang="el-GR"/>
          </a:p>
        </p:txBody>
      </p:sp>
    </p:spTree>
    <p:extLst>
      <p:ext uri="{BB962C8B-B14F-4D97-AF65-F5344CB8AC3E}">
        <p14:creationId xmlns:p14="http://schemas.microsoft.com/office/powerpoint/2010/main" val="36797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5B55165-77DA-4E79-A06F-C588AE68B13C}" type="datetimeFigureOut">
              <a:rPr lang="el-GR" smtClean="0"/>
              <a:t>26/2/2016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34336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5B55165-77DA-4E79-A06F-C588AE68B13C}" type="datetimeFigureOut">
              <a:rPr lang="el-GR" smtClean="0"/>
              <a:t>26/2/2016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41040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929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70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5832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266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3250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54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695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597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5B55165-77DA-4E79-A06F-C588AE68B13C}" type="datetimeFigureOut">
              <a:rPr lang="el-GR" smtClean="0"/>
              <a:t>26/2/2016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414036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301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914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9780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5873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2981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9437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844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867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2586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753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5B55165-77DA-4E79-A06F-C588AE68B13C}" type="datetimeFigureOut">
              <a:rPr lang="el-GR" smtClean="0"/>
              <a:t>26/2/2016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17204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78722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0578ACC-22D6-47C1-A373-4FD133E34F3C}"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3998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3249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0826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44360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98603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331444B-B92B-4E27-8C94-BB93EAF5CB18}"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48370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3EFA5E-FA76-400D-B3DC-F0BA90E6D107}"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15834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46C117F-5CCF-4837-BE5F-2B92066CAFAF}"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1534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4EB90BD-B6CE-46B7-997F-7313B992CCDC}"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4523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5B55165-77DA-4E79-A06F-C588AE68B13C}" type="datetimeFigureOut">
              <a:rPr lang="el-GR" smtClean="0"/>
              <a:t>26/2/2016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368754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CDB9D11F-B188-461D-B23F-39381795C052}"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94255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2E6D8D9-55A2-4063-B0F3-121F44549695}"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0532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D4B24536-994D-4021-A283-9F449C0DB509}" type="datetimeFigureOut">
              <a:rPr lang="en-US" dirty="0"/>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9211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3CBBBB78-C96F-47B7-AB17-D852CA960AC9}" type="datetimeFigureOut">
              <a:rPr lang="en-US" dirty="0"/>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7942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71921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2/26/2016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83320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44003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1028779"/>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418302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26244206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5B55165-77DA-4E79-A06F-C588AE68B13C}" type="datetimeFigureOut">
              <a:rPr lang="el-GR" smtClean="0"/>
              <a:t>26/2/2016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7227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940504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717239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145225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62312359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7367719"/>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327107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234713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733219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148531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561345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85B55165-77DA-4E79-A06F-C588AE68B13C}" type="datetimeFigureOut">
              <a:rPr lang="el-GR" smtClean="0"/>
              <a:t>26/2/2016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79547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98002615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190989"/>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55165-77DA-4E79-A06F-C588AE68B13C}" type="datetimeFigureOut">
              <a:rPr lang="el-GR" smtClean="0"/>
              <a:t>26/2/2016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8459D25-F8A8-4C3D-84D2-DB2971BF9CF4}" type="slidenum">
              <a:rPr lang="el-GR" smtClean="0"/>
              <a:t>‹#›</a:t>
            </a:fld>
            <a:endParaRPr lang="el-GR"/>
          </a:p>
        </p:txBody>
      </p:sp>
    </p:spTree>
    <p:extLst>
      <p:ext uri="{BB962C8B-B14F-4D97-AF65-F5344CB8AC3E}">
        <p14:creationId xmlns:p14="http://schemas.microsoft.com/office/powerpoint/2010/main" val="367607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l-GR"/>
              <a:t>Στυλ κύριου τίτλου</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5B55165-77DA-4E79-A06F-C588AE68B13C}" type="datetimeFigureOut">
              <a:rPr lang="el-GR" smtClean="0"/>
              <a:t>26/2/2016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8459D25-F8A8-4C3D-84D2-DB2971BF9CF4}" type="slidenum">
              <a:rPr lang="el-GR" smtClean="0"/>
              <a:t>‹#›</a:t>
            </a:fld>
            <a:endParaRPr lang="el-GR"/>
          </a:p>
        </p:txBody>
      </p:sp>
    </p:spTree>
    <p:extLst>
      <p:ext uri="{BB962C8B-B14F-4D97-AF65-F5344CB8AC3E}">
        <p14:creationId xmlns:p14="http://schemas.microsoft.com/office/powerpoint/2010/main" val="34463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5B55165-77DA-4E79-A06F-C588AE68B13C}" type="datetimeFigureOut">
              <a:rPr lang="el-GR" smtClean="0"/>
              <a:t>26/2/2016</a:t>
            </a:fld>
            <a:endParaRPr lang="el-G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l-G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8459D25-F8A8-4C3D-84D2-DB2971BF9CF4}" type="slidenum">
              <a:rPr lang="el-GR" smtClean="0"/>
              <a:t>‹#›</a:t>
            </a:fld>
            <a:endParaRPr lang="el-GR"/>
          </a:p>
        </p:txBody>
      </p:sp>
    </p:spTree>
    <p:extLst>
      <p:ext uri="{BB962C8B-B14F-4D97-AF65-F5344CB8AC3E}">
        <p14:creationId xmlns:p14="http://schemas.microsoft.com/office/powerpoint/2010/main" val="1591035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5B55165-77DA-4E79-A06F-C588AE68B13C}" type="datetimeFigureOut">
              <a:rPr lang="el-GR" smtClean="0"/>
              <a:t>26/2/2016</a:t>
            </a:fld>
            <a:endParaRPr lang="el-G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l-G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8459D25-F8A8-4C3D-84D2-DB2971BF9CF4}" type="slidenum">
              <a:rPr lang="el-GR" smtClean="0"/>
              <a:t>‹#›</a:t>
            </a:fld>
            <a:endParaRPr lang="el-GR"/>
          </a:p>
        </p:txBody>
      </p:sp>
    </p:spTree>
    <p:extLst>
      <p:ext uri="{BB962C8B-B14F-4D97-AF65-F5344CB8AC3E}">
        <p14:creationId xmlns:p14="http://schemas.microsoft.com/office/powerpoint/2010/main" val="15681677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2/26/2016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2154460"/>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2/26/2016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7913427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292042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Ανοικτή Μάθηση</a:t>
            </a:r>
          </a:p>
        </p:txBody>
      </p:sp>
      <p:sp>
        <p:nvSpPr>
          <p:cNvPr id="3" name="Υπότιτλος 2"/>
          <p:cNvSpPr>
            <a:spLocks noGrp="1"/>
          </p:cNvSpPr>
          <p:nvPr>
            <p:ph type="subTitle" idx="1"/>
          </p:nvPr>
        </p:nvSpPr>
        <p:spPr/>
        <p:txBody>
          <a:bodyPr/>
          <a:lstStyle/>
          <a:p>
            <a:r>
              <a:rPr lang="el-GR" dirty="0"/>
              <a:t>Μια πρώτη προσέγγιση</a:t>
            </a:r>
          </a:p>
        </p:txBody>
      </p:sp>
    </p:spTree>
    <p:extLst>
      <p:ext uri="{BB962C8B-B14F-4D97-AF65-F5344CB8AC3E}">
        <p14:creationId xmlns:p14="http://schemas.microsoft.com/office/powerpoint/2010/main" val="126406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δεν ε</a:t>
            </a:r>
            <a:r>
              <a:rPr lang="en-US" dirty="0" err="1"/>
              <a:t>i</a:t>
            </a:r>
            <a:r>
              <a:rPr lang="el-GR" dirty="0"/>
              <a:t>ναι εξ </a:t>
            </a:r>
            <a:r>
              <a:rPr lang="el-GR" dirty="0" err="1"/>
              <a:t>αποστ</a:t>
            </a:r>
            <a:r>
              <a:rPr lang="en-US" dirty="0"/>
              <a:t>a</a:t>
            </a:r>
            <a:r>
              <a:rPr lang="el-GR" dirty="0" err="1"/>
              <a:t>σεως</a:t>
            </a:r>
            <a:r>
              <a:rPr lang="el-GR" dirty="0"/>
              <a:t> </a:t>
            </a:r>
            <a:r>
              <a:rPr lang="el-GR" dirty="0" err="1"/>
              <a:t>εκπα</a:t>
            </a:r>
            <a:r>
              <a:rPr lang="en-US" dirty="0" err="1"/>
              <a:t>i</a:t>
            </a:r>
            <a:r>
              <a:rPr lang="el-GR" dirty="0" err="1"/>
              <a:t>δευση</a:t>
            </a:r>
            <a:endParaRPr lang="el-GR" dirty="0"/>
          </a:p>
        </p:txBody>
      </p:sp>
      <p:sp>
        <p:nvSpPr>
          <p:cNvPr id="3" name="Θέση περιεχομένου 2"/>
          <p:cNvSpPr>
            <a:spLocks noGrp="1"/>
          </p:cNvSpPr>
          <p:nvPr>
            <p:ph idx="1"/>
          </p:nvPr>
        </p:nvSpPr>
        <p:spPr>
          <a:xfrm>
            <a:off x="684211" y="685800"/>
            <a:ext cx="10552539" cy="3615267"/>
          </a:xfrm>
        </p:spPr>
        <p:txBody>
          <a:bodyPr>
            <a:noAutofit/>
          </a:bodyPr>
          <a:lstStyle/>
          <a:p>
            <a:pPr lvl="0"/>
            <a:r>
              <a:rPr lang="el-GR" sz="2800" dirty="0"/>
              <a:t>Δεν είναι εκπαίδευση «</a:t>
            </a:r>
            <a:r>
              <a:rPr lang="el-GR" sz="2800" b="1" dirty="0" err="1"/>
              <a:t>δι</a:t>
            </a:r>
            <a:r>
              <a:rPr lang="el-GR" sz="2800" b="1" dirty="0"/>
              <a:t>΄ αλληλογραφίας</a:t>
            </a:r>
            <a:r>
              <a:rPr lang="el-GR" sz="2800" dirty="0"/>
              <a:t>»</a:t>
            </a:r>
          </a:p>
          <a:p>
            <a:pPr lvl="0"/>
            <a:r>
              <a:rPr lang="el-GR" sz="2800" dirty="0"/>
              <a:t>Δεν είναι διδακτική «</a:t>
            </a:r>
            <a:r>
              <a:rPr lang="el-GR" sz="2800" b="1" dirty="0"/>
              <a:t>από έδρας</a:t>
            </a:r>
            <a:r>
              <a:rPr lang="el-GR" sz="2800" dirty="0"/>
              <a:t>»</a:t>
            </a:r>
          </a:p>
          <a:p>
            <a:pPr lvl="0"/>
            <a:r>
              <a:rPr lang="el-GR" sz="2800" dirty="0"/>
              <a:t>Δεν είναι μάθηση με «</a:t>
            </a:r>
            <a:r>
              <a:rPr lang="el-GR" sz="2800" b="1" dirty="0"/>
              <a:t>αποστήθιση</a:t>
            </a:r>
            <a:r>
              <a:rPr lang="el-GR" sz="2800" dirty="0"/>
              <a:t>» ή «</a:t>
            </a:r>
            <a:r>
              <a:rPr lang="el-GR" sz="2800" b="1" dirty="0"/>
              <a:t>παπαγαλία</a:t>
            </a:r>
            <a:r>
              <a:rPr lang="el-GR" sz="2800" dirty="0"/>
              <a:t>»</a:t>
            </a:r>
          </a:p>
          <a:p>
            <a:pPr lvl="0"/>
            <a:r>
              <a:rPr lang="el-GR" sz="2800" dirty="0"/>
              <a:t>Δεν είναι </a:t>
            </a:r>
            <a:r>
              <a:rPr lang="el-GR" sz="2800" b="1" dirty="0"/>
              <a:t>παθητική</a:t>
            </a:r>
            <a:r>
              <a:rPr lang="el-GR" sz="2800" dirty="0"/>
              <a:t> μάθηση</a:t>
            </a:r>
          </a:p>
          <a:p>
            <a:pPr lvl="0"/>
            <a:r>
              <a:rPr lang="el-GR" sz="2800" dirty="0"/>
              <a:t>Δεν είναι </a:t>
            </a:r>
            <a:r>
              <a:rPr lang="el-GR" sz="2800" b="1" dirty="0"/>
              <a:t>άναρχη</a:t>
            </a:r>
            <a:r>
              <a:rPr lang="el-GR" sz="2800" dirty="0"/>
              <a:t> και </a:t>
            </a:r>
            <a:r>
              <a:rPr lang="el-GR" sz="2800" b="1" dirty="0"/>
              <a:t>άχρονη</a:t>
            </a:r>
          </a:p>
          <a:p>
            <a:pPr lvl="0"/>
            <a:r>
              <a:rPr lang="el-GR" sz="2800" dirty="0"/>
              <a:t>Δεν είναι η εκπαίδευση μέσω των νέων τεχνολογιών </a:t>
            </a:r>
            <a:r>
              <a:rPr lang="el-GR" sz="2800" b="1" dirty="0"/>
              <a:t>χωρίς αρχές και προϋποθέσεις</a:t>
            </a:r>
          </a:p>
        </p:txBody>
      </p:sp>
    </p:spTree>
    <p:extLst>
      <p:ext uri="{BB962C8B-B14F-4D97-AF65-F5344CB8AC3E}">
        <p14:creationId xmlns:p14="http://schemas.microsoft.com/office/powerpoint/2010/main" val="361938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οΡΙΣΜΟΙ</a:t>
            </a:r>
            <a:endParaRPr lang="el-GR" dirty="0"/>
          </a:p>
        </p:txBody>
      </p:sp>
      <p:sp>
        <p:nvSpPr>
          <p:cNvPr id="3" name="Θέση περιεχομένου 2"/>
          <p:cNvSpPr>
            <a:spLocks noGrp="1"/>
          </p:cNvSpPr>
          <p:nvPr>
            <p:ph idx="1"/>
          </p:nvPr>
        </p:nvSpPr>
        <p:spPr>
          <a:xfrm>
            <a:off x="684212" y="685800"/>
            <a:ext cx="9722980" cy="3615267"/>
          </a:xfrm>
        </p:spPr>
        <p:txBody>
          <a:bodyPr>
            <a:normAutofit fontScale="92500" lnSpcReduction="20000"/>
          </a:bodyPr>
          <a:lstStyle/>
          <a:p>
            <a:pPr lvl="0" algn="just"/>
            <a:r>
              <a:rPr lang="el-GR" sz="2800" dirty="0"/>
              <a:t>«Εκπαιδευτική διαδικασία στην οποία ένα σημαντικό κομμάτι της διδασκαλίας γίνεται από τον διδάσκοντα που βρίσκεται μακριά από τον διδασκόμενο σε απόσταση ή/και σε χρόνο». (</a:t>
            </a:r>
            <a:r>
              <a:rPr lang="el-GR" sz="2800" dirty="0" err="1"/>
              <a:t>Perraton</a:t>
            </a:r>
            <a:r>
              <a:rPr lang="el-GR" sz="2800" dirty="0"/>
              <a:t>, 1988)</a:t>
            </a:r>
          </a:p>
          <a:p>
            <a:pPr marL="0" indent="0" algn="just">
              <a:buNone/>
            </a:pPr>
            <a:endParaRPr lang="el-GR" sz="2800" dirty="0"/>
          </a:p>
          <a:p>
            <a:pPr lvl="0" algn="just"/>
            <a:r>
              <a:rPr lang="el-GR" sz="2800" dirty="0"/>
              <a:t>Η δραστηριότητες ενός εκπαιδευτικού οργανισμού που παρέχει σπουδές από απόσταση, και συγκεκριμένα των δημιουργών του εκπαιδευτικού υλικού και των εκπαιδευτών, καλείται «διδασκαλία από απόσταση» (</a:t>
            </a:r>
            <a:r>
              <a:rPr lang="el-GR" sz="2800" dirty="0" err="1"/>
              <a:t>distance</a:t>
            </a:r>
            <a:r>
              <a:rPr lang="el-GR" sz="2800" dirty="0"/>
              <a:t> </a:t>
            </a:r>
            <a:r>
              <a:rPr lang="el-GR" sz="2800" dirty="0" err="1"/>
              <a:t>teaching</a:t>
            </a:r>
            <a:r>
              <a:rPr lang="el-GR" sz="2800" dirty="0"/>
              <a:t>) (</a:t>
            </a:r>
            <a:r>
              <a:rPr lang="el-GR" sz="2800" dirty="0" err="1"/>
              <a:t>Ματραλής</a:t>
            </a:r>
            <a:r>
              <a:rPr lang="el-GR" sz="2800" dirty="0"/>
              <a:t>, 1999)</a:t>
            </a:r>
          </a:p>
        </p:txBody>
      </p:sp>
    </p:spTree>
    <p:extLst>
      <p:ext uri="{BB962C8B-B14F-4D97-AF65-F5344CB8AC3E}">
        <p14:creationId xmlns:p14="http://schemas.microsoft.com/office/powerpoint/2010/main" val="175407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ΧΑΡΑΚΤΗΡΙΣΤιΚΑ</a:t>
            </a:r>
            <a:r>
              <a:rPr lang="el-GR" altLang="el-GR" dirty="0"/>
              <a:t> ΤΗΣ Εξ΄ </a:t>
            </a:r>
            <a:r>
              <a:rPr lang="el-GR" altLang="el-GR" dirty="0" err="1"/>
              <a:t>αποστασεως</a:t>
            </a:r>
            <a:r>
              <a:rPr lang="el-GR" altLang="el-GR" dirty="0"/>
              <a:t> </a:t>
            </a:r>
            <a:r>
              <a:rPr lang="el-GR" altLang="el-GR" dirty="0" err="1"/>
              <a:t>εκπαιδευσης</a:t>
            </a:r>
            <a:endParaRPr lang="el-GR" dirty="0"/>
          </a:p>
        </p:txBody>
      </p:sp>
      <p:sp>
        <p:nvSpPr>
          <p:cNvPr id="3" name="Θέση περιεχομένου 2"/>
          <p:cNvSpPr>
            <a:spLocks noGrp="1"/>
          </p:cNvSpPr>
          <p:nvPr>
            <p:ph idx="1"/>
          </p:nvPr>
        </p:nvSpPr>
        <p:spPr>
          <a:xfrm>
            <a:off x="684211" y="480768"/>
            <a:ext cx="11155855" cy="3820300"/>
          </a:xfrm>
        </p:spPr>
        <p:txBody>
          <a:bodyPr>
            <a:noAutofit/>
          </a:bodyPr>
          <a:lstStyle/>
          <a:p>
            <a:pPr lvl="0"/>
            <a:r>
              <a:rPr lang="el-GR" sz="2200" dirty="0"/>
              <a:t>Ο διδασκόμενος και ο διδάσκων </a:t>
            </a:r>
            <a:r>
              <a:rPr lang="el-GR" sz="2200" b="1" dirty="0"/>
              <a:t>δεν συνυπάρχουν</a:t>
            </a:r>
          </a:p>
          <a:p>
            <a:pPr lvl="0"/>
            <a:r>
              <a:rPr lang="el-GR" sz="2200" dirty="0"/>
              <a:t>Η κανονική διαδικασία της διδασκαλίας και της μάθησης διεκπεραιώνεται μέσω </a:t>
            </a:r>
            <a:r>
              <a:rPr lang="el-GR" sz="2200" b="1" dirty="0"/>
              <a:t>του έντυπου υλικού ή με κάποιο άλλο μέσο</a:t>
            </a:r>
          </a:p>
          <a:p>
            <a:pPr lvl="0"/>
            <a:r>
              <a:rPr lang="el-GR" sz="2200" dirty="0"/>
              <a:t>Η διδασκαλία είναι </a:t>
            </a:r>
            <a:r>
              <a:rPr lang="el-GR" sz="2200" b="1" dirty="0"/>
              <a:t>εξατομικευμένη</a:t>
            </a:r>
          </a:p>
          <a:p>
            <a:pPr lvl="0"/>
            <a:r>
              <a:rPr lang="el-GR" sz="2200" dirty="0"/>
              <a:t>Η μάθηση είναι το </a:t>
            </a:r>
            <a:r>
              <a:rPr lang="el-GR" sz="2200" b="1" dirty="0"/>
              <a:t>αποτέλεσμα της δραστηριοποίησης </a:t>
            </a:r>
            <a:r>
              <a:rPr lang="el-GR" sz="2200" dirty="0"/>
              <a:t>του διδασκόμενου</a:t>
            </a:r>
          </a:p>
          <a:p>
            <a:pPr lvl="0"/>
            <a:r>
              <a:rPr lang="el-GR" sz="2200" dirty="0"/>
              <a:t>Ο διδασκόμενος </a:t>
            </a:r>
            <a:r>
              <a:rPr lang="el-GR" sz="2200" b="1" dirty="0"/>
              <a:t>μαθαίνει στο περιβάλλον του</a:t>
            </a:r>
          </a:p>
          <a:p>
            <a:pPr lvl="0"/>
            <a:r>
              <a:rPr lang="el-GR" sz="2200" dirty="0"/>
              <a:t>Ο διδασκόμενος </a:t>
            </a:r>
            <a:r>
              <a:rPr lang="el-GR" sz="2200" b="1" dirty="0"/>
              <a:t>είναι υπεύθυνος για την πρόοδό του</a:t>
            </a:r>
            <a:r>
              <a:rPr lang="el-GR" sz="2200" dirty="0"/>
              <a:t>. Είναι ελεύθερος να επιλέξει το ρυθμό του, να αρχίσει και να σταματήσει όποτε εκείνος θελήσει</a:t>
            </a:r>
          </a:p>
        </p:txBody>
      </p:sp>
    </p:spTree>
    <p:extLst>
      <p:ext uri="{BB962C8B-B14F-4D97-AF65-F5344CB8AC3E}">
        <p14:creationId xmlns:p14="http://schemas.microsoft.com/office/powerpoint/2010/main" val="1341779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Τρια</a:t>
            </a:r>
            <a:r>
              <a:rPr lang="el-GR" dirty="0"/>
              <a:t> </a:t>
            </a:r>
            <a:r>
              <a:rPr lang="el-GR" dirty="0" err="1"/>
              <a:t>βασικα</a:t>
            </a:r>
            <a:r>
              <a:rPr lang="el-GR" dirty="0"/>
              <a:t> </a:t>
            </a:r>
            <a:r>
              <a:rPr lang="el-GR" dirty="0" err="1"/>
              <a:t>σημεια</a:t>
            </a:r>
            <a:r>
              <a:rPr lang="el-GR" dirty="0"/>
              <a:t> </a:t>
            </a:r>
            <a:r>
              <a:rPr lang="el-GR" dirty="0" err="1"/>
              <a:t>εχουν</a:t>
            </a:r>
            <a:r>
              <a:rPr lang="el-GR" dirty="0"/>
              <a:t> </a:t>
            </a:r>
            <a:r>
              <a:rPr lang="el-GR" dirty="0" err="1"/>
              <a:t>καθοριστικο</a:t>
            </a:r>
            <a:r>
              <a:rPr lang="el-GR" dirty="0"/>
              <a:t> </a:t>
            </a:r>
            <a:r>
              <a:rPr lang="el-GR" dirty="0" err="1"/>
              <a:t>ρολο</a:t>
            </a:r>
            <a:r>
              <a:rPr lang="el-GR" dirty="0"/>
              <a:t> στην εξ </a:t>
            </a:r>
            <a:r>
              <a:rPr lang="el-GR" dirty="0" err="1"/>
              <a:t>αποστασεως</a:t>
            </a:r>
            <a:r>
              <a:rPr lang="el-GR" dirty="0"/>
              <a:t> </a:t>
            </a:r>
            <a:r>
              <a:rPr lang="el-GR" dirty="0" err="1"/>
              <a:t>εκπαιδευση</a:t>
            </a:r>
            <a:endParaRPr lang="el-GR" dirty="0"/>
          </a:p>
        </p:txBody>
      </p:sp>
      <p:sp>
        <p:nvSpPr>
          <p:cNvPr id="3" name="Θέση περιεχομένου 2"/>
          <p:cNvSpPr>
            <a:spLocks noGrp="1"/>
          </p:cNvSpPr>
          <p:nvPr>
            <p:ph idx="1"/>
          </p:nvPr>
        </p:nvSpPr>
        <p:spPr>
          <a:xfrm>
            <a:off x="684211" y="480768"/>
            <a:ext cx="10712795" cy="3820300"/>
          </a:xfrm>
        </p:spPr>
        <p:txBody>
          <a:bodyPr>
            <a:noAutofit/>
          </a:bodyPr>
          <a:lstStyle/>
          <a:p>
            <a:pPr lvl="0" algn="just"/>
            <a:r>
              <a:rPr lang="el-GR" sz="2400" dirty="0"/>
              <a:t>Αναφερόμαστε σε μια εκπαιδευτική διαδικασία που υποστηρίζει το έργο του μαθητή, </a:t>
            </a:r>
            <a:r>
              <a:rPr lang="el-GR" sz="2400" b="1" dirty="0"/>
              <a:t>τον ενεργοποιεί</a:t>
            </a:r>
            <a:r>
              <a:rPr lang="el-GR" sz="2400" dirty="0"/>
              <a:t>, </a:t>
            </a:r>
            <a:r>
              <a:rPr lang="el-GR" sz="2400" b="1" dirty="0"/>
              <a:t>τον εκπαιδεύει </a:t>
            </a:r>
            <a:r>
              <a:rPr lang="el-GR" sz="2400" dirty="0"/>
              <a:t>και </a:t>
            </a:r>
            <a:r>
              <a:rPr lang="el-GR" sz="2400" b="1" dirty="0"/>
              <a:t>τον διδάσκει</a:t>
            </a:r>
            <a:endParaRPr lang="el-GR" sz="2400" dirty="0"/>
          </a:p>
          <a:p>
            <a:pPr lvl="0" algn="just"/>
            <a:r>
              <a:rPr lang="el-GR" sz="2400" dirty="0"/>
              <a:t>Καθιστά τον εκπαιδευόμενο </a:t>
            </a:r>
            <a:r>
              <a:rPr lang="el-GR" sz="2400" b="1" dirty="0"/>
              <a:t>ικανό να μαθαίνει μόνος του</a:t>
            </a:r>
            <a:r>
              <a:rPr lang="el-GR" sz="2400" dirty="0"/>
              <a:t>, αυτόνομα και δημιουργικά</a:t>
            </a:r>
          </a:p>
          <a:p>
            <a:pPr lvl="0" algn="just"/>
            <a:r>
              <a:rPr lang="el-GR" sz="2400" dirty="0"/>
              <a:t>Μέσα από συγκεκριμένες διαδικασίες του </a:t>
            </a:r>
            <a:r>
              <a:rPr lang="el-GR" sz="2400" b="1" dirty="0"/>
              <a:t>μαθαίνει πώς να ανακαλύπτει μόνος του τη γνώση και την πληροφορία</a:t>
            </a:r>
            <a:r>
              <a:rPr lang="el-GR" sz="2400" dirty="0"/>
              <a:t> και μέσα από διαδικασίες </a:t>
            </a:r>
            <a:r>
              <a:rPr lang="el-GR" sz="2400" dirty="0" err="1"/>
              <a:t>αυτομάθησης</a:t>
            </a:r>
            <a:r>
              <a:rPr lang="el-GR" sz="2400" dirty="0"/>
              <a:t> να οικειοποιείται το τελικό προϊόν </a:t>
            </a:r>
          </a:p>
        </p:txBody>
      </p:sp>
    </p:spTree>
    <p:extLst>
      <p:ext uri="{BB962C8B-B14F-4D97-AF65-F5344CB8AC3E}">
        <p14:creationId xmlns:p14="http://schemas.microsoft.com/office/powerpoint/2010/main" val="22382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 </a:t>
            </a:r>
            <a:r>
              <a:rPr lang="el-GR" altLang="el-GR" dirty="0" err="1"/>
              <a:t>Αλληλεπιδραση</a:t>
            </a:r>
            <a:r>
              <a:rPr lang="el-GR" altLang="el-GR" dirty="0"/>
              <a:t> και </a:t>
            </a:r>
            <a:r>
              <a:rPr lang="el-GR" altLang="el-GR" dirty="0" err="1"/>
              <a:t>επικοινωνια</a:t>
            </a:r>
            <a:endParaRPr lang="el-GR" dirty="0"/>
          </a:p>
        </p:txBody>
      </p:sp>
      <p:sp>
        <p:nvSpPr>
          <p:cNvPr id="3" name="Θέση περιεχομένου 2"/>
          <p:cNvSpPr>
            <a:spLocks noGrp="1"/>
          </p:cNvSpPr>
          <p:nvPr>
            <p:ph idx="1"/>
          </p:nvPr>
        </p:nvSpPr>
        <p:spPr>
          <a:xfrm>
            <a:off x="684211" y="685800"/>
            <a:ext cx="9968077" cy="3615267"/>
          </a:xfrm>
        </p:spPr>
        <p:txBody>
          <a:bodyPr>
            <a:normAutofit/>
          </a:bodyPr>
          <a:lstStyle/>
          <a:p>
            <a:pPr marL="990600" lvl="1" indent="-533400"/>
            <a:r>
              <a:rPr lang="el-GR" altLang="el-GR" sz="2800" b="1" dirty="0"/>
              <a:t>Αμφίδρομη</a:t>
            </a:r>
            <a:r>
              <a:rPr lang="el-GR" altLang="el-GR" sz="2800" dirty="0"/>
              <a:t>  </a:t>
            </a:r>
            <a:r>
              <a:rPr lang="en-US" altLang="el-GR" sz="2800" dirty="0"/>
              <a:t>online </a:t>
            </a:r>
            <a:r>
              <a:rPr lang="el-GR" altLang="el-GR" sz="2800" dirty="0"/>
              <a:t>επικοινωνία</a:t>
            </a:r>
          </a:p>
          <a:p>
            <a:pPr marL="990600" lvl="1" indent="-533400"/>
            <a:r>
              <a:rPr lang="el-GR" altLang="el-GR" sz="2800" b="1" dirty="0"/>
              <a:t>Καθοδηγούμενος</a:t>
            </a:r>
            <a:r>
              <a:rPr lang="el-GR" altLang="el-GR" sz="2800" dirty="0"/>
              <a:t> </a:t>
            </a:r>
            <a:r>
              <a:rPr lang="en-US" altLang="el-GR" sz="2800" dirty="0"/>
              <a:t>online </a:t>
            </a:r>
            <a:r>
              <a:rPr lang="el-GR" altLang="el-GR" sz="2800" dirty="0"/>
              <a:t>εκπαιδευτικός διάλογος </a:t>
            </a:r>
          </a:p>
          <a:p>
            <a:pPr marL="990600" lvl="1" indent="-533400"/>
            <a:r>
              <a:rPr lang="el-GR" altLang="el-GR" sz="2800" b="1" dirty="0"/>
              <a:t>Αλληλεπίδραση</a:t>
            </a:r>
            <a:r>
              <a:rPr lang="el-GR" altLang="el-GR" sz="2800" dirty="0"/>
              <a:t> και </a:t>
            </a:r>
            <a:r>
              <a:rPr lang="el-GR" altLang="el-GR" sz="2800" b="1" dirty="0"/>
              <a:t>ανεξαρτησία</a:t>
            </a:r>
            <a:r>
              <a:rPr lang="en-US" altLang="el-GR" sz="2800" dirty="0"/>
              <a:t> </a:t>
            </a:r>
            <a:r>
              <a:rPr lang="el-GR" altLang="el-GR" sz="2800" dirty="0"/>
              <a:t>εκπαιδευομένων</a:t>
            </a:r>
          </a:p>
          <a:p>
            <a:pPr marL="990600" lvl="1" indent="-533400"/>
            <a:r>
              <a:rPr lang="el-GR" altLang="el-GR" sz="2800" b="1" dirty="0"/>
              <a:t>Διαρκής μέριμνα </a:t>
            </a:r>
            <a:r>
              <a:rPr lang="el-GR" altLang="el-GR" sz="2800" dirty="0"/>
              <a:t>για τη διατήρηση του ενδιαφέροντος του μαθητή προς το μάθημα</a:t>
            </a:r>
          </a:p>
        </p:txBody>
      </p:sp>
    </p:spTree>
    <p:extLst>
      <p:ext uri="{BB962C8B-B14F-4D97-AF65-F5344CB8AC3E}">
        <p14:creationId xmlns:p14="http://schemas.microsoft.com/office/powerpoint/2010/main" val="2049047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98030" y="726454"/>
            <a:ext cx="4011930" cy="2473946"/>
          </a:xfrm>
        </p:spPr>
        <p:txBody>
          <a:bodyPr>
            <a:normAutofit/>
          </a:bodyPr>
          <a:lstStyle/>
          <a:p>
            <a:pPr algn="ctr"/>
            <a:r>
              <a:rPr lang="el-GR" altLang="el-GR" b="1" dirty="0">
                <a:effectLst>
                  <a:outerShdw blurRad="38100" dist="38100" dir="2700000" algn="tl">
                    <a:srgbClr val="C0C0C0"/>
                  </a:outerShdw>
                </a:effectLst>
                <a:latin typeface="Times New Roman" panose="02020603050405020304" pitchFamily="18" charset="0"/>
              </a:rPr>
              <a:t>ο</a:t>
            </a:r>
            <a:r>
              <a:rPr lang="el-GR" altLang="el-G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ι </a:t>
            </a:r>
            <a:r>
              <a:rPr lang="el-GR" altLang="el-GR"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γενιες</a:t>
            </a:r>
            <a:r>
              <a:rPr lang="el-GR" altLang="el-G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της εξ </a:t>
            </a:r>
            <a:r>
              <a:rPr lang="el-GR" altLang="el-GR"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αποστασεως</a:t>
            </a:r>
            <a:r>
              <a:rPr lang="el-GR" altLang="el-G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altLang="el-GR" b="1" dirty="0" err="1">
                <a:effectLst>
                  <a:outerShdw blurRad="38100" dist="38100" dir="2700000" algn="tl">
                    <a:srgbClr val="C0C0C0"/>
                  </a:outerShdw>
                </a:effectLst>
                <a:latin typeface="Times New Roman" panose="02020603050405020304" pitchFamily="18" charset="0"/>
              </a:rPr>
              <a:t>ε</a:t>
            </a:r>
            <a:r>
              <a:rPr lang="el-GR" altLang="el-GR"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κπαιδευσης</a:t>
            </a:r>
            <a:r>
              <a:rPr lang="el-GR" altLang="el-GR" dirty="0"/>
              <a:t> </a:t>
            </a:r>
            <a:endParaRPr lang="el-GR" dirty="0"/>
          </a:p>
        </p:txBody>
      </p:sp>
      <p:sp>
        <p:nvSpPr>
          <p:cNvPr id="3" name="Θέση περιεχομένου 2"/>
          <p:cNvSpPr>
            <a:spLocks noGrp="1"/>
          </p:cNvSpPr>
          <p:nvPr>
            <p:ph idx="1"/>
          </p:nvPr>
        </p:nvSpPr>
        <p:spPr>
          <a:xfrm>
            <a:off x="358219" y="952107"/>
            <a:ext cx="5905421" cy="5429840"/>
          </a:xfrm>
        </p:spPr>
        <p:txBody>
          <a:bodyPr/>
          <a:lstStyle/>
          <a:p>
            <a:pPr marL="0" indent="0" algn="ctr">
              <a:buNone/>
            </a:pPr>
            <a:r>
              <a:rPr lang="el-GR" sz="1900" b="1" dirty="0">
                <a:solidFill>
                  <a:schemeClr val="tx1"/>
                </a:solidFill>
              </a:rPr>
              <a:t>Ειδικότερα οι μέθοδοι που χρησιμοποιήθηκαν από την εξ αποστάσεως εκπαίδευση διακρίνονται σε τρεις γενιές (</a:t>
            </a:r>
            <a:r>
              <a:rPr lang="el-GR" sz="1900" b="1" dirty="0" err="1">
                <a:solidFill>
                  <a:schemeClr val="tx1"/>
                </a:solidFill>
              </a:rPr>
              <a:t>Λιοναράκης</a:t>
            </a:r>
            <a:r>
              <a:rPr lang="el-GR" sz="1900" b="1" dirty="0">
                <a:solidFill>
                  <a:schemeClr val="tx1"/>
                </a:solidFill>
              </a:rPr>
              <a:t>, 1999)</a:t>
            </a:r>
          </a:p>
          <a:p>
            <a:pPr marL="0" indent="0" algn="just">
              <a:buNone/>
            </a:pPr>
            <a:endParaRPr lang="el-GR" b="1" dirty="0"/>
          </a:p>
          <a:p>
            <a:pPr lvl="0" algn="just"/>
            <a:r>
              <a:rPr lang="el-GR" sz="2200" b="1" dirty="0"/>
              <a:t>Εκπαίδευση μέσω αλληλογραφίας και χρήσης έντυπου υλικού</a:t>
            </a:r>
          </a:p>
          <a:p>
            <a:pPr lvl="0" algn="just"/>
            <a:r>
              <a:rPr lang="el-GR" sz="2200" b="1" dirty="0">
                <a:solidFill>
                  <a:schemeClr val="accent3">
                    <a:lumMod val="40000"/>
                    <a:lumOff val="60000"/>
                  </a:schemeClr>
                </a:solidFill>
              </a:rPr>
              <a:t>Εκπαίδευση μέσω της μαζικής χρήσης πολυμέσων (ραδιόφωνο, τηλέφωνο, τηλεόραση, βίντεο)</a:t>
            </a:r>
          </a:p>
          <a:p>
            <a:pPr lvl="0" algn="just"/>
            <a:r>
              <a:rPr lang="el-GR" sz="2200" b="1" dirty="0">
                <a:solidFill>
                  <a:schemeClr val="accent4">
                    <a:lumMod val="40000"/>
                    <a:lumOff val="60000"/>
                  </a:schemeClr>
                </a:solidFill>
              </a:rPr>
              <a:t>Εκπαίδευση (Ε</a:t>
            </a:r>
            <a:r>
              <a:rPr lang="en-US" sz="2200" b="1" dirty="0">
                <a:solidFill>
                  <a:schemeClr val="accent4">
                    <a:lumMod val="40000"/>
                    <a:lumOff val="60000"/>
                  </a:schemeClr>
                </a:solidFill>
              </a:rPr>
              <a:t>learning</a:t>
            </a:r>
            <a:r>
              <a:rPr lang="el-GR" sz="2200" b="1" dirty="0">
                <a:solidFill>
                  <a:schemeClr val="accent4">
                    <a:lumMod val="40000"/>
                    <a:lumOff val="60000"/>
                  </a:schemeClr>
                </a:solidFill>
              </a:rPr>
              <a:t>) μέσω της χρήσης των νέων τεχνολογιών (υπολογιστές, διαδίκτυο κ.λπ.)</a:t>
            </a:r>
          </a:p>
          <a:p>
            <a:endParaRPr lang="el-GR" dirty="0"/>
          </a:p>
        </p:txBody>
      </p:sp>
    </p:spTree>
    <p:extLst>
      <p:ext uri="{BB962C8B-B14F-4D97-AF65-F5344CB8AC3E}">
        <p14:creationId xmlns:p14="http://schemas.microsoft.com/office/powerpoint/2010/main" val="286278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4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7039"/>
          <a:stretch/>
        </p:blipFill>
        <p:spPr bwMode="auto">
          <a:xfrm>
            <a:off x="366467" y="625562"/>
            <a:ext cx="8077790" cy="571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Τίτλος 1"/>
          <p:cNvSpPr txBox="1">
            <a:spLocks/>
          </p:cNvSpPr>
          <p:nvPr/>
        </p:nvSpPr>
        <p:spPr>
          <a:xfrm>
            <a:off x="8641080" y="731520"/>
            <a:ext cx="3314700" cy="2367988"/>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altLang="el-GR" sz="3600" b="1" i="0" u="none" strike="noStrike" kern="1200" cap="all" spc="0" normalizeH="0" baseline="0" noProof="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mj-cs"/>
              </a:rPr>
              <a:t>ο</a:t>
            </a:r>
            <a:r>
              <a:rPr kumimoji="0" lang="el-GR" altLang="el-GR" sz="3600" b="1" i="0" u="none" strike="noStrike" kern="1200" cap="all" spc="0" normalizeH="0" baseline="0" noProof="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ι γενιες της εξ αποστασεως </a:t>
            </a:r>
            <a:r>
              <a:rPr kumimoji="0" lang="el-GR" altLang="el-GR" sz="3600" b="1" i="0" u="none" strike="noStrike" kern="1200" cap="all" spc="0" normalizeH="0" baseline="0" noProof="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mj-cs"/>
              </a:rPr>
              <a:t>ε</a:t>
            </a:r>
            <a:r>
              <a:rPr kumimoji="0" lang="el-GR" altLang="el-GR" sz="3600" b="1" i="0" u="none" strike="noStrike" kern="1200" cap="all" spc="0" normalizeH="0" baseline="0" noProof="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κπαιδευσης</a:t>
            </a:r>
            <a:r>
              <a:rPr kumimoji="0" lang="el-GR" altLang="el-GR" sz="3600" b="0" i="0" u="none" strike="noStrike" kern="1200" cap="all" spc="0" normalizeH="0" baseline="0" noProof="0">
                <a:ln w="3175" cmpd="sng">
                  <a:noFill/>
                </a:ln>
                <a:solidFill>
                  <a:schemeClr val="tx1"/>
                </a:solidFill>
                <a:effectLst/>
                <a:uLnTx/>
                <a:uFillTx/>
                <a:latin typeface="+mj-lt"/>
                <a:ea typeface="+mj-ea"/>
                <a:cs typeface="+mj-cs"/>
              </a:rPr>
              <a:t> </a:t>
            </a:r>
            <a:endParaRPr kumimoji="0" lang="el-GR" sz="3600" b="0" i="0" u="none" strike="noStrike" kern="1200" cap="all" spc="0" normalizeH="0" baseline="0" noProof="0" dirty="0">
              <a:ln w="3175" cmpd="sng">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23382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4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2856"/>
          <a:stretch/>
        </p:blipFill>
        <p:spPr bwMode="auto">
          <a:xfrm>
            <a:off x="343607" y="434340"/>
            <a:ext cx="8670466" cy="5463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Τίτλος 1"/>
          <p:cNvSpPr txBox="1">
            <a:spLocks/>
          </p:cNvSpPr>
          <p:nvPr/>
        </p:nvSpPr>
        <p:spPr>
          <a:xfrm>
            <a:off x="9132570" y="685800"/>
            <a:ext cx="3059430" cy="25146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altLang="el-GR" sz="3000" b="1" i="0" u="none" strike="noStrike" kern="1200" cap="all" spc="0" normalizeH="0" baseline="0" noProof="0" dirty="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mj-cs"/>
              </a:rPr>
              <a:t>ο</a:t>
            </a:r>
            <a:r>
              <a:rPr kumimoji="0" lang="el-GR" altLang="el-GR" sz="3000" b="1" i="0" u="none" strike="noStrike" kern="1200" cap="all" spc="0" normalizeH="0" baseline="0" noProof="0" dirty="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ι </a:t>
            </a:r>
            <a:r>
              <a:rPr kumimoji="0" lang="el-GR" altLang="el-GR" sz="3000" b="1" i="0" u="none" strike="noStrike" kern="1200" cap="all" spc="0" normalizeH="0" baseline="0" noProof="0" dirty="0" err="1">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γενιες</a:t>
            </a:r>
            <a:r>
              <a:rPr kumimoji="0" lang="el-GR" altLang="el-GR" sz="3000" b="1" i="0" u="none" strike="noStrike" kern="1200" cap="all" spc="0" normalizeH="0" baseline="0" noProof="0" dirty="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της εξ </a:t>
            </a:r>
            <a:r>
              <a:rPr kumimoji="0" lang="el-GR" altLang="el-GR" sz="3000" b="1" i="0" u="none" strike="noStrike" kern="1200" cap="all" spc="0" normalizeH="0" baseline="0" noProof="0" dirty="0" err="1">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αποστασεως</a:t>
            </a:r>
            <a:r>
              <a:rPr kumimoji="0" lang="el-GR" altLang="el-GR" sz="3000" b="1" i="0" u="none" strike="noStrike" kern="1200" cap="all" spc="0" normalizeH="0" baseline="0" noProof="0" dirty="0">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a:t>
            </a:r>
            <a:r>
              <a:rPr kumimoji="0" lang="el-GR" altLang="el-GR" sz="3000" b="1" i="0" u="none" strike="noStrike" kern="1200" cap="all" spc="0" normalizeH="0" baseline="0" noProof="0" dirty="0" err="1">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mj-cs"/>
              </a:rPr>
              <a:t>ε</a:t>
            </a:r>
            <a:r>
              <a:rPr kumimoji="0" lang="el-GR" altLang="el-GR" sz="3000" b="1" i="0" u="none" strike="noStrike" kern="1200" cap="all" spc="0" normalizeH="0" baseline="0" noProof="0" dirty="0" err="1">
                <a:ln w="3175" cmpd="sng">
                  <a:noFill/>
                </a:ln>
                <a:solidFill>
                  <a:schemeClr val="tx1"/>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κπαιδευσης</a:t>
            </a:r>
            <a:r>
              <a:rPr kumimoji="0" lang="el-GR" altLang="el-GR" sz="3000" b="0" i="0" u="none" strike="noStrike" kern="1200" cap="all" spc="0" normalizeH="0" baseline="0" noProof="0" dirty="0">
                <a:ln w="3175" cmpd="sng">
                  <a:noFill/>
                </a:ln>
                <a:solidFill>
                  <a:schemeClr val="tx1"/>
                </a:solidFill>
                <a:effectLst/>
                <a:uLnTx/>
                <a:uFillTx/>
                <a:latin typeface="+mj-lt"/>
                <a:ea typeface="+mj-ea"/>
                <a:cs typeface="+mj-cs"/>
              </a:rPr>
              <a:t> </a:t>
            </a:r>
            <a:endParaRPr kumimoji="0" lang="el-GR" sz="3000" b="0" i="0" u="none" strike="noStrike" kern="1200" cap="all" spc="0" normalizeH="0" baseline="0" noProof="0" dirty="0">
              <a:ln w="3175" cmpd="sng">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3358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6285" y="339367"/>
            <a:ext cx="4458878" cy="3403073"/>
          </a:xfrm>
        </p:spPr>
        <p:txBody>
          <a:bodyPr>
            <a:normAutofit/>
          </a:bodyPr>
          <a:lstStyle/>
          <a:p>
            <a:pPr algn="ctr"/>
            <a:r>
              <a:rPr lang="el-GR" altLang="el-GR" b="1" dirty="0" err="1">
                <a:effectLst>
                  <a:outerShdw blurRad="38100" dist="38100" dir="2700000" algn="tl">
                    <a:srgbClr val="C0C0C0"/>
                  </a:outerShdw>
                </a:effectLst>
                <a:latin typeface="Times New Roman" panose="02020603050405020304" pitchFamily="18" charset="0"/>
              </a:rPr>
              <a:t>ε</a:t>
            </a:r>
            <a:r>
              <a:rPr lang="el-GR" altLang="el-GR"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ξελιξη</a:t>
            </a:r>
            <a:r>
              <a:rPr lang="el-GR" altLang="el-G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των </a:t>
            </a:r>
            <a:r>
              <a:rPr lang="el-GR" altLang="el-GR"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τεχνολογιων</a:t>
            </a:r>
            <a:r>
              <a:rPr lang="el-GR" altLang="el-G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l-GR" altLang="el-GR" b="1" dirty="0">
                <a:effectLst>
                  <a:outerShdw blurRad="38100" dist="38100" dir="2700000" algn="tl">
                    <a:srgbClr val="C0C0C0"/>
                  </a:outerShdw>
                </a:effectLst>
                <a:latin typeface="Times New Roman" panose="02020603050405020304" pitchFamily="18" charset="0"/>
              </a:rPr>
              <a:t>που </a:t>
            </a:r>
            <a:r>
              <a:rPr lang="el-GR" altLang="el-GR" b="1" dirty="0" err="1">
                <a:effectLst>
                  <a:outerShdw blurRad="38100" dist="38100" dir="2700000" algn="tl">
                    <a:srgbClr val="C0C0C0"/>
                  </a:outerShdw>
                </a:effectLst>
                <a:latin typeface="Times New Roman" panose="02020603050405020304" pitchFamily="18" charset="0"/>
              </a:rPr>
              <a:t>χρησιμοποιει</a:t>
            </a:r>
            <a:r>
              <a:rPr lang="el-GR" altLang="el-GR" b="1" dirty="0">
                <a:effectLst>
                  <a:outerShdw blurRad="38100" dist="38100" dir="2700000" algn="tl">
                    <a:srgbClr val="C0C0C0"/>
                  </a:outerShdw>
                </a:effectLst>
                <a:latin typeface="Times New Roman" panose="02020603050405020304" pitchFamily="18" charset="0"/>
              </a:rPr>
              <a:t> το </a:t>
            </a:r>
            <a:br>
              <a:rPr lang="el-GR" altLang="el-GR" b="1" dirty="0">
                <a:effectLst>
                  <a:outerShdw blurRad="38100" dist="38100" dir="2700000" algn="tl">
                    <a:srgbClr val="C0C0C0"/>
                  </a:outerShdw>
                </a:effectLst>
                <a:latin typeface="Times New Roman" panose="02020603050405020304" pitchFamily="18" charset="0"/>
              </a:rPr>
            </a:br>
            <a:r>
              <a:rPr lang="el-GR" altLang="el-G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a:t>
            </a:r>
            <a:r>
              <a:rPr lang="el-GR" altLang="el-GR"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learning</a:t>
            </a:r>
            <a:r>
              <a:rPr lang="el-GR" altLang="el-GR" dirty="0"/>
              <a:t> </a:t>
            </a:r>
            <a:endParaRPr lang="el-GR" dirty="0"/>
          </a:p>
        </p:txBody>
      </p:sp>
      <p:pic>
        <p:nvPicPr>
          <p:cNvPr id="5" name="Picture 5" descr="σγουβα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28599" y="339367"/>
            <a:ext cx="7209762" cy="58923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22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Φορεισ</a:t>
            </a:r>
            <a:r>
              <a:rPr lang="el-GR" dirty="0"/>
              <a:t> </a:t>
            </a:r>
            <a:r>
              <a:rPr lang="el-GR" dirty="0" err="1"/>
              <a:t>παροχης</a:t>
            </a:r>
            <a:r>
              <a:rPr lang="el-GR" dirty="0"/>
              <a:t> της εξ </a:t>
            </a:r>
            <a:r>
              <a:rPr lang="el-GR" dirty="0" err="1"/>
              <a:t>αποστασεως</a:t>
            </a:r>
            <a:r>
              <a:rPr lang="el-GR" dirty="0"/>
              <a:t> </a:t>
            </a:r>
            <a:r>
              <a:rPr lang="el-GR" dirty="0" err="1"/>
              <a:t>εκπαιδευσης</a:t>
            </a:r>
            <a:endParaRPr lang="el-GR" dirty="0"/>
          </a:p>
        </p:txBody>
      </p:sp>
      <p:sp>
        <p:nvSpPr>
          <p:cNvPr id="3" name="Θέση περιεχομένου 2"/>
          <p:cNvSpPr>
            <a:spLocks noGrp="1"/>
          </p:cNvSpPr>
          <p:nvPr>
            <p:ph idx="1"/>
          </p:nvPr>
        </p:nvSpPr>
        <p:spPr>
          <a:xfrm>
            <a:off x="684212" y="685800"/>
            <a:ext cx="10335722" cy="3615267"/>
          </a:xfrm>
        </p:spPr>
        <p:txBody>
          <a:bodyPr>
            <a:normAutofit/>
          </a:bodyPr>
          <a:lstStyle/>
          <a:p>
            <a:pPr lvl="0" algn="just"/>
            <a:r>
              <a:rPr lang="el-GR" sz="2800" b="1" dirty="0"/>
              <a:t>Ανοικτά πανεπιστήμια</a:t>
            </a:r>
          </a:p>
          <a:p>
            <a:pPr lvl="0" algn="just"/>
            <a:r>
              <a:rPr lang="el-GR" sz="2800" b="1" dirty="0"/>
              <a:t>Σειρές μαθημάτων από απόσταση παρεχόμενες από συμβατικά πανεπιστήμια</a:t>
            </a:r>
          </a:p>
          <a:p>
            <a:pPr lvl="0" algn="just"/>
            <a:r>
              <a:rPr lang="el-GR" sz="2800" b="1" dirty="0"/>
              <a:t>Κρατικοί φορείς εξ αποστάσεως εκπαίδευσης</a:t>
            </a:r>
          </a:p>
          <a:p>
            <a:pPr lvl="0" algn="just"/>
            <a:r>
              <a:rPr lang="el-GR" sz="2800" b="1" dirty="0"/>
              <a:t>Ιδιωτικοί οργανισμοί εξ αποστάσεως εκπαίδευσης</a:t>
            </a:r>
          </a:p>
        </p:txBody>
      </p:sp>
    </p:spTree>
    <p:extLst>
      <p:ext uri="{BB962C8B-B14F-4D97-AF65-F5344CB8AC3E}">
        <p14:creationId xmlns:p14="http://schemas.microsoft.com/office/powerpoint/2010/main" val="254207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Ανοικτή Εκπαίδευση</a:t>
            </a:r>
          </a:p>
        </p:txBody>
      </p:sp>
      <p:sp>
        <p:nvSpPr>
          <p:cNvPr id="3" name="Θέση περιεχομένου 2"/>
          <p:cNvSpPr>
            <a:spLocks noGrp="1"/>
          </p:cNvSpPr>
          <p:nvPr>
            <p:ph idx="1"/>
          </p:nvPr>
        </p:nvSpPr>
        <p:spPr>
          <a:xfrm>
            <a:off x="838200" y="1825624"/>
            <a:ext cx="10515600" cy="4879975"/>
          </a:xfrm>
        </p:spPr>
        <p:txBody>
          <a:bodyPr>
            <a:normAutofit/>
          </a:bodyPr>
          <a:lstStyle/>
          <a:p>
            <a:pPr marL="0" indent="0" algn="just">
              <a:buNone/>
            </a:pPr>
            <a:r>
              <a:rPr lang="el-GR" dirty="0"/>
              <a:t>Ανοιχτή μάθηση είναι μια πρωτοποριακή κίνηση στον τομέα της εκπαίδευσης που προέκυψαν στη δεκαετία του 1970 </a:t>
            </a:r>
            <a:endParaRPr lang="en-US" dirty="0"/>
          </a:p>
          <a:p>
            <a:pPr marL="0" indent="0" algn="just">
              <a:buNone/>
            </a:pPr>
            <a:endParaRPr lang="el-GR" b="1" dirty="0"/>
          </a:p>
          <a:p>
            <a:pPr marL="0" indent="0" algn="just">
              <a:buNone/>
            </a:pPr>
            <a:r>
              <a:rPr lang="el-GR" b="1" dirty="0"/>
              <a:t>Προσέγγιση ενός ορισμού</a:t>
            </a:r>
            <a:endParaRPr lang="en-US" b="1" dirty="0"/>
          </a:p>
          <a:p>
            <a:pPr algn="just"/>
            <a:r>
              <a:rPr lang="el-GR" dirty="0"/>
              <a:t>Ανοικτή εκπαίδευση μπορεί να οριστεί η μορφή εκπαίδευσης που διακρίνεται για </a:t>
            </a:r>
            <a:r>
              <a:rPr lang="el-GR" b="1" dirty="0"/>
              <a:t>το </a:t>
            </a:r>
            <a:r>
              <a:rPr lang="el-GR" b="1" dirty="0" err="1"/>
              <a:t>μαθητοκεντρικό</a:t>
            </a:r>
            <a:r>
              <a:rPr lang="el-GR" b="1" dirty="0"/>
              <a:t> χαρακτήρα </a:t>
            </a:r>
            <a:r>
              <a:rPr lang="el-GR" dirty="0"/>
              <a:t>διδασκαλίας και όχι για το δασκαλοκεντρικό. (</a:t>
            </a:r>
            <a:r>
              <a:rPr lang="el-GR" dirty="0" err="1"/>
              <a:t>Delling</a:t>
            </a:r>
            <a:r>
              <a:rPr lang="el-GR" dirty="0"/>
              <a:t>, 1994 &amp; </a:t>
            </a:r>
            <a:r>
              <a:rPr lang="el-GR" dirty="0" err="1"/>
              <a:t>Keegan</a:t>
            </a:r>
            <a:r>
              <a:rPr lang="el-GR" dirty="0"/>
              <a:t>, 2001)</a:t>
            </a:r>
          </a:p>
          <a:p>
            <a:pPr algn="just"/>
            <a:r>
              <a:rPr lang="el-GR" dirty="0"/>
              <a:t>Ο όρος Ανοικτή Εκπαίδευση έχει να κάνει με τη μέριμνα για τους σπουδαστές, ώστε να έχουν κάποιο έλεγχο σχετικά με το </a:t>
            </a:r>
            <a:r>
              <a:rPr lang="el-GR" b="1" dirty="0"/>
              <a:t>πώς</a:t>
            </a:r>
            <a:r>
              <a:rPr lang="el-GR" dirty="0"/>
              <a:t>, </a:t>
            </a:r>
            <a:r>
              <a:rPr lang="el-GR" b="1" dirty="0"/>
              <a:t>πότε</a:t>
            </a:r>
            <a:r>
              <a:rPr lang="el-GR" dirty="0"/>
              <a:t> και </a:t>
            </a:r>
            <a:r>
              <a:rPr lang="el-GR" b="1" dirty="0"/>
              <a:t>με ποιο ρυθμό </a:t>
            </a:r>
            <a:r>
              <a:rPr lang="el-GR" dirty="0"/>
              <a:t>μαθαίνουν (</a:t>
            </a:r>
            <a:r>
              <a:rPr lang="el-GR" dirty="0" err="1"/>
              <a:t>Race</a:t>
            </a:r>
            <a:r>
              <a:rPr lang="el-GR" dirty="0"/>
              <a:t>, 2001)</a:t>
            </a:r>
          </a:p>
        </p:txBody>
      </p:sp>
    </p:spTree>
    <p:extLst>
      <p:ext uri="{BB962C8B-B14F-4D97-AF65-F5344CB8AC3E}">
        <p14:creationId xmlns:p14="http://schemas.microsoft.com/office/powerpoint/2010/main" val="5807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Μοντελα</a:t>
            </a:r>
            <a:r>
              <a:rPr lang="el-GR" dirty="0"/>
              <a:t> </a:t>
            </a:r>
            <a:r>
              <a:rPr lang="el-GR" dirty="0" err="1"/>
              <a:t>Εκπαιδευσης</a:t>
            </a:r>
            <a:r>
              <a:rPr lang="el-GR" dirty="0"/>
              <a:t> </a:t>
            </a:r>
            <a:r>
              <a:rPr lang="el-GR" dirty="0" err="1"/>
              <a:t>Απο</a:t>
            </a:r>
            <a:r>
              <a:rPr lang="el-GR" dirty="0"/>
              <a:t> </a:t>
            </a:r>
            <a:r>
              <a:rPr lang="el-GR" dirty="0" err="1"/>
              <a:t>Αποσταση</a:t>
            </a:r>
            <a:endParaRPr lang="el-GR" dirty="0"/>
          </a:p>
        </p:txBody>
      </p:sp>
      <p:sp>
        <p:nvSpPr>
          <p:cNvPr id="3" name="Θέση περιεχομένου 2"/>
          <p:cNvSpPr>
            <a:spLocks noGrp="1"/>
          </p:cNvSpPr>
          <p:nvPr>
            <p:ph idx="1"/>
          </p:nvPr>
        </p:nvSpPr>
        <p:spPr>
          <a:xfrm>
            <a:off x="684212" y="685800"/>
            <a:ext cx="10871518" cy="3615267"/>
          </a:xfrm>
        </p:spPr>
        <p:txBody>
          <a:bodyPr>
            <a:normAutofit/>
          </a:bodyPr>
          <a:lstStyle/>
          <a:p>
            <a:pPr lvl="0"/>
            <a:r>
              <a:rPr lang="en-US" sz="2800" b="1" dirty="0"/>
              <a:t>Content</a:t>
            </a:r>
            <a:r>
              <a:rPr lang="el-GR" sz="2800" b="1" dirty="0"/>
              <a:t> &amp; </a:t>
            </a:r>
            <a:r>
              <a:rPr lang="en-US" sz="2800" b="1" dirty="0"/>
              <a:t>Support Model</a:t>
            </a:r>
            <a:endParaRPr lang="el-GR" sz="2800" b="1" dirty="0"/>
          </a:p>
          <a:p>
            <a:r>
              <a:rPr lang="en-US" sz="2800" b="1" dirty="0"/>
              <a:t>Wrap Around Model</a:t>
            </a:r>
            <a:endParaRPr lang="el-GR" sz="2800" b="1" dirty="0"/>
          </a:p>
          <a:p>
            <a:pPr lvl="0"/>
            <a:r>
              <a:rPr lang="en-US" sz="2800" b="1" dirty="0"/>
              <a:t>Integrated Model</a:t>
            </a:r>
            <a:r>
              <a:rPr lang="el-GR" sz="2800" b="1" dirty="0"/>
              <a:t> </a:t>
            </a:r>
            <a:endParaRPr lang="el-GR" sz="2800" dirty="0"/>
          </a:p>
        </p:txBody>
      </p:sp>
    </p:spTree>
    <p:extLst>
      <p:ext uri="{BB962C8B-B14F-4D97-AF65-F5344CB8AC3E}">
        <p14:creationId xmlns:p14="http://schemas.microsoft.com/office/powerpoint/2010/main" val="1936117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εξ </a:t>
            </a:r>
            <a:r>
              <a:rPr lang="el-GR" altLang="el-GR" dirty="0" err="1"/>
              <a:t>αποστασεως</a:t>
            </a:r>
            <a:r>
              <a:rPr lang="el-GR" altLang="el-GR" dirty="0"/>
              <a:t> </a:t>
            </a:r>
            <a:r>
              <a:rPr lang="el-GR" altLang="el-GR" dirty="0" err="1"/>
              <a:t>εκπαιδευση</a:t>
            </a:r>
            <a:r>
              <a:rPr lang="el-GR" altLang="el-GR" dirty="0"/>
              <a:t> στην </a:t>
            </a:r>
            <a:r>
              <a:rPr lang="el-GR" altLang="el-GR" dirty="0" err="1"/>
              <a:t>Ελλαδα</a:t>
            </a:r>
            <a:endParaRPr lang="el-GR" dirty="0"/>
          </a:p>
        </p:txBody>
      </p:sp>
      <p:sp>
        <p:nvSpPr>
          <p:cNvPr id="3" name="Θέση περιεχομένου 2"/>
          <p:cNvSpPr>
            <a:spLocks noGrp="1"/>
          </p:cNvSpPr>
          <p:nvPr>
            <p:ph idx="1"/>
          </p:nvPr>
        </p:nvSpPr>
        <p:spPr>
          <a:xfrm>
            <a:off x="684212" y="594360"/>
            <a:ext cx="10448844" cy="4194810"/>
          </a:xfrm>
        </p:spPr>
        <p:txBody>
          <a:bodyPr>
            <a:normAutofit fontScale="85000" lnSpcReduction="20000"/>
          </a:bodyPr>
          <a:lstStyle/>
          <a:p>
            <a:pPr algn="just"/>
            <a:r>
              <a:rPr lang="el-GR" altLang="el-GR" sz="2800" dirty="0"/>
              <a:t>Στις αρχές της δεκαετίας του 1990 ασκήθηκαν από την ΕΟΚ πιέσεις στην Ελλάδα προκειμένου να δημιουργήσει τις προϋποθέσεις για την ίδρυση εκπαίδευσης από απόσταση</a:t>
            </a:r>
          </a:p>
          <a:p>
            <a:pPr algn="just"/>
            <a:r>
              <a:rPr lang="el-GR" altLang="el-GR" sz="2800" dirty="0"/>
              <a:t>Το 1992 θεσμοθετήθηκε το Ελληνικό Ανοικτό Πανεπιστήμιο (Ε.Α.Π.), του οποίου ο σχεδιασμός ολοκληρώθηκε το 1996 </a:t>
            </a:r>
          </a:p>
          <a:p>
            <a:pPr algn="just"/>
            <a:r>
              <a:rPr lang="el-GR" altLang="el-GR" sz="2800" dirty="0"/>
              <a:t>Σήμερα, προγράμματα εξ αποστάσεως εκπαίδευσης σε άλλες δομές. Π.χ. στο Πανεπιστήμιο Αιγαίου και στο τμήμα Επιστημών Προσχολικής Αγωγής και Εκπαιδευτικού Σχεδιασμού λειτουργεί εξ αποστάσεως Πρόγραμμα Μεταπτυχιακών Σπουδών με θέμα «Φύλο και Νέα Εκπαιδευτικά και Εργασιακά Περιβάλλοντα στην Κοινωνία της Πληροφορίας», στηριζόμενο στην ηλεκτρονική μάθηση (</a:t>
            </a:r>
            <a:r>
              <a:rPr lang="en-US" altLang="el-GR" sz="2800" dirty="0"/>
              <a:t>e</a:t>
            </a:r>
            <a:r>
              <a:rPr lang="el-GR" altLang="el-GR" sz="2800" dirty="0"/>
              <a:t>-</a:t>
            </a:r>
            <a:r>
              <a:rPr lang="en-US" altLang="el-GR" sz="2800" dirty="0"/>
              <a:t>learning</a:t>
            </a:r>
            <a:r>
              <a:rPr lang="el-GR" altLang="el-GR" sz="2800" dirty="0"/>
              <a:t>). </a:t>
            </a:r>
          </a:p>
          <a:p>
            <a:pPr algn="just"/>
            <a:endParaRPr lang="el-GR" dirty="0"/>
          </a:p>
        </p:txBody>
      </p:sp>
    </p:spTree>
    <p:extLst>
      <p:ext uri="{BB962C8B-B14F-4D97-AF65-F5344CB8AC3E}">
        <p14:creationId xmlns:p14="http://schemas.microsoft.com/office/powerpoint/2010/main" val="94674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Ανοικτή &amp; Εξ’ Αποστάσεως Εκπαίδευση</a:t>
            </a:r>
          </a:p>
        </p:txBody>
      </p:sp>
      <p:sp>
        <p:nvSpPr>
          <p:cNvPr id="3" name="Υπότιτλος 2"/>
          <p:cNvSpPr>
            <a:spLocks noGrp="1"/>
          </p:cNvSpPr>
          <p:nvPr>
            <p:ph type="subTitle" idx="1"/>
          </p:nvPr>
        </p:nvSpPr>
        <p:spPr/>
        <p:txBody>
          <a:bodyPr/>
          <a:lstStyle/>
          <a:p>
            <a:r>
              <a:rPr lang="el-GR" dirty="0"/>
              <a:t>Μια προσέγγιση</a:t>
            </a:r>
          </a:p>
        </p:txBody>
      </p:sp>
    </p:spTree>
    <p:extLst>
      <p:ext uri="{BB962C8B-B14F-4D97-AF65-F5344CB8AC3E}">
        <p14:creationId xmlns:p14="http://schemas.microsoft.com/office/powerpoint/2010/main" val="241244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Χαρακτηριστικά της ανοικτής παιδείας / μάθησης (</a:t>
            </a:r>
            <a:r>
              <a:rPr lang="el-GR" b="1" dirty="0" err="1"/>
              <a:t>Λιοναράκης</a:t>
            </a:r>
            <a:r>
              <a:rPr lang="el-GR" b="1" dirty="0"/>
              <a:t>, 2005)</a:t>
            </a:r>
          </a:p>
        </p:txBody>
      </p:sp>
      <p:sp>
        <p:nvSpPr>
          <p:cNvPr id="3" name="Θέση περιεχομένου 2"/>
          <p:cNvSpPr>
            <a:spLocks noGrp="1"/>
          </p:cNvSpPr>
          <p:nvPr>
            <p:ph idx="1"/>
          </p:nvPr>
        </p:nvSpPr>
        <p:spPr/>
        <p:txBody>
          <a:bodyPr>
            <a:normAutofit lnSpcReduction="10000"/>
          </a:bodyPr>
          <a:lstStyle/>
          <a:p>
            <a:r>
              <a:rPr lang="el-GR" dirty="0"/>
              <a:t>Πρόσβαση (πρόσβαση κοινωνικά και οικονομικά αποκλεισμένων ομάδων, εθνικών και θρησκευτικών μειονοτήτων </a:t>
            </a:r>
            <a:r>
              <a:rPr lang="el-GR" dirty="0" err="1"/>
              <a:t>κλπ</a:t>
            </a:r>
            <a:r>
              <a:rPr lang="el-GR" dirty="0"/>
              <a:t>)</a:t>
            </a:r>
          </a:p>
          <a:p>
            <a:r>
              <a:rPr lang="el-GR" dirty="0"/>
              <a:t>Δεύτερη και τρίτη (πολλαπλή ευκαιρία) </a:t>
            </a:r>
          </a:p>
          <a:p>
            <a:r>
              <a:rPr lang="el-GR" dirty="0"/>
              <a:t>Δια βίου και συνεχιζόμενη μάθηση</a:t>
            </a:r>
          </a:p>
          <a:p>
            <a:r>
              <a:rPr lang="el-GR" dirty="0"/>
              <a:t>Ευελιξία </a:t>
            </a:r>
          </a:p>
          <a:p>
            <a:r>
              <a:rPr lang="el-GR" dirty="0" err="1"/>
              <a:t>Μαθητικο</a:t>
            </a:r>
            <a:r>
              <a:rPr lang="el-GR" dirty="0"/>
              <a:t> – κεντρικό σύστημα (σύστημα επικεντρωμένο στον μαθητή)</a:t>
            </a:r>
          </a:p>
          <a:p>
            <a:r>
              <a:rPr lang="el-GR" dirty="0"/>
              <a:t>Μεταφορά διδακτικών ή μαθησιακών μονάδων</a:t>
            </a:r>
          </a:p>
          <a:p>
            <a:r>
              <a:rPr lang="el-GR" dirty="0"/>
              <a:t>Αναγνώριση προηγούμενων εμπειριών μάθησης και δεξιοτήτων</a:t>
            </a:r>
          </a:p>
        </p:txBody>
      </p:sp>
    </p:spTree>
    <p:extLst>
      <p:ext uri="{BB962C8B-B14F-4D97-AF65-F5344CB8AC3E}">
        <p14:creationId xmlns:p14="http://schemas.microsoft.com/office/powerpoint/2010/main" val="865439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Χαρακτηριστικά της εξ αποστάσεως εκπαίδευσης</a:t>
            </a:r>
            <a:br>
              <a:rPr lang="el-GR" b="1" dirty="0"/>
            </a:br>
            <a:r>
              <a:rPr lang="el-GR" b="1" dirty="0"/>
              <a:t>(</a:t>
            </a:r>
            <a:r>
              <a:rPr lang="el-GR" b="1" dirty="0" err="1"/>
              <a:t>Λιοναράκης</a:t>
            </a:r>
            <a:r>
              <a:rPr lang="el-GR" b="1" dirty="0"/>
              <a:t>, 2005)</a:t>
            </a:r>
          </a:p>
        </p:txBody>
      </p:sp>
      <p:sp>
        <p:nvSpPr>
          <p:cNvPr id="3" name="Θέση περιεχομένου 2"/>
          <p:cNvSpPr>
            <a:spLocks noGrp="1"/>
          </p:cNvSpPr>
          <p:nvPr>
            <p:ph idx="1"/>
          </p:nvPr>
        </p:nvSpPr>
        <p:spPr>
          <a:xfrm>
            <a:off x="680320" y="2336872"/>
            <a:ext cx="11093757" cy="4318451"/>
          </a:xfrm>
        </p:spPr>
        <p:txBody>
          <a:bodyPr>
            <a:normAutofit fontScale="77500" lnSpcReduction="20000"/>
          </a:bodyPr>
          <a:lstStyle/>
          <a:p>
            <a:r>
              <a:rPr lang="el-GR" dirty="0"/>
              <a:t>Φυσική απόσταση φοιτητή από το ίδρυμα και τον καθηγητή – σύμβουλο </a:t>
            </a:r>
          </a:p>
          <a:p>
            <a:r>
              <a:rPr lang="el-GR" dirty="0"/>
              <a:t>Ειδικά σχεδιασμένο συνθετικό – λειτουργικό – ολοκληρωμένο – πολυμορφικό εκπαιδευτικό υλικό</a:t>
            </a:r>
          </a:p>
          <a:p>
            <a:r>
              <a:rPr lang="el-GR" dirty="0"/>
              <a:t>Συστηματική υποστήριξη του φοιτητή από το ίδρυμα και τη Σχολή</a:t>
            </a:r>
          </a:p>
          <a:p>
            <a:r>
              <a:rPr lang="el-GR" dirty="0"/>
              <a:t>ενθάρρυνση αλλά και αξιολόγηση από τον ΣΕΠ</a:t>
            </a:r>
          </a:p>
          <a:p>
            <a:r>
              <a:rPr lang="el-GR" dirty="0"/>
              <a:t>Αξιοποίηση όλου του επιλεγμένου διδακτικού υλικού αλλά και των εργαλείων μεταφοράς του</a:t>
            </a:r>
          </a:p>
          <a:p>
            <a:r>
              <a:rPr lang="el-GR" dirty="0"/>
              <a:t>Προσαρμογή η/και επιλογή της εκπαιδευτικής διαδικασίας σύμφωνα με τις  υπάρχουσες ανάγκες </a:t>
            </a:r>
          </a:p>
          <a:p>
            <a:r>
              <a:rPr lang="el-GR" dirty="0"/>
              <a:t>Ανομοιογένεια των φοιτητών (ηλικία, εμπειρίες, εργασία, κίνητρα, ικανότητες κ.α.)</a:t>
            </a:r>
          </a:p>
          <a:p>
            <a:r>
              <a:rPr lang="el-GR" dirty="0"/>
              <a:t>Σχετικά μεγάλος αριθμός φοιτητών που αφήνουν τις σπουδές τους </a:t>
            </a:r>
          </a:p>
          <a:p>
            <a:r>
              <a:rPr lang="el-GR" dirty="0"/>
              <a:t>Οργανωμένος μηχανισμός αποστολής / παραλαβής και επικοινωνίας </a:t>
            </a:r>
          </a:p>
          <a:p>
            <a:r>
              <a:rPr lang="el-GR" dirty="0"/>
              <a:t>Ικανότητα του ιδρύματος να αναπροσαρμόζει το εκπαιδευτικό υλικό, μηχανισμούς και πρακτικές </a:t>
            </a:r>
          </a:p>
          <a:p>
            <a:r>
              <a:rPr lang="el-GR" dirty="0"/>
              <a:t>Συχνή, άμεση και αμφίδρομη επικοινωνία του τριπτύχου: φοιτητής – ίδρυμα – διδακτικό προσωπικό</a:t>
            </a:r>
          </a:p>
        </p:txBody>
      </p:sp>
    </p:spTree>
    <p:extLst>
      <p:ext uri="{BB962C8B-B14F-4D97-AF65-F5344CB8AC3E}">
        <p14:creationId xmlns:p14="http://schemas.microsoft.com/office/powerpoint/2010/main" val="154320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Ανοικτή &amp; Εξ’ Αποστάσεως Εκπαίδευση</a:t>
            </a:r>
          </a:p>
        </p:txBody>
      </p:sp>
      <p:sp>
        <p:nvSpPr>
          <p:cNvPr id="3" name="Θέση περιεχομένου 2"/>
          <p:cNvSpPr>
            <a:spLocks noGrp="1"/>
          </p:cNvSpPr>
          <p:nvPr>
            <p:ph idx="1"/>
          </p:nvPr>
        </p:nvSpPr>
        <p:spPr/>
        <p:txBody>
          <a:bodyPr/>
          <a:lstStyle/>
          <a:p>
            <a:pPr algn="just"/>
            <a:r>
              <a:rPr lang="el-GR" dirty="0" err="1"/>
              <a:t>Συνδιασμός</a:t>
            </a:r>
            <a:r>
              <a:rPr lang="el-GR" dirty="0"/>
              <a:t> Ανοικτής Μάθησης + Εξ αποστάσεως εκπαίδευσης</a:t>
            </a:r>
          </a:p>
          <a:p>
            <a:pPr algn="just"/>
            <a:r>
              <a:rPr lang="el-GR" dirty="0"/>
              <a:t>Η </a:t>
            </a:r>
            <a:r>
              <a:rPr lang="el-GR" dirty="0" err="1"/>
              <a:t>ΑεξΑε</a:t>
            </a:r>
            <a:r>
              <a:rPr lang="el-GR" dirty="0"/>
              <a:t> είναι ένα σύστημα εκπαίδευσης που ενσωματώνει τη μέθοδο της εκπαίδευσης από απόσταση και επιδιώκει τη διεύρυνση του αριθμού αποδεκτών και εκπαιδευόμενων</a:t>
            </a:r>
          </a:p>
          <a:p>
            <a:pPr algn="just"/>
            <a:r>
              <a:rPr lang="el-GR" dirty="0"/>
              <a:t>Έχει την φιλοσοφία της παροχής εκπαίδευσης σε όλους και συνδυαστικά ίσων ευκαιριών για μάθηση, ενώ ταυτόχρονα εξυπηρετεί και το ιδανικό της δια βίου εκπαίδευσης και επιμόρφωσης των πολιτών</a:t>
            </a:r>
          </a:p>
        </p:txBody>
      </p:sp>
    </p:spTree>
    <p:extLst>
      <p:ext uri="{BB962C8B-B14F-4D97-AF65-F5344CB8AC3E}">
        <p14:creationId xmlns:p14="http://schemas.microsoft.com/office/powerpoint/2010/main" val="157053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Ανοικτή &amp; Εξ’ Αποστάσεως Εκπαίδευση</a:t>
            </a:r>
          </a:p>
        </p:txBody>
      </p:sp>
      <p:sp>
        <p:nvSpPr>
          <p:cNvPr id="3" name="Θέση περιεχομένου 2"/>
          <p:cNvSpPr>
            <a:spLocks noGrp="1"/>
          </p:cNvSpPr>
          <p:nvPr>
            <p:ph idx="1"/>
          </p:nvPr>
        </p:nvSpPr>
        <p:spPr>
          <a:xfrm>
            <a:off x="680321" y="2336872"/>
            <a:ext cx="9613861" cy="4139341"/>
          </a:xfrm>
        </p:spPr>
        <p:txBody>
          <a:bodyPr>
            <a:normAutofit/>
          </a:bodyPr>
          <a:lstStyle/>
          <a:p>
            <a:pPr marL="0" indent="0" algn="just">
              <a:buNone/>
            </a:pPr>
            <a:r>
              <a:rPr lang="el-GR" sz="3200" dirty="0"/>
              <a:t>Αν το σύνθημα στο 19ο αιώνα ήταν “εκπαίδευση για τους μη έχοντες και μη </a:t>
            </a:r>
            <a:r>
              <a:rPr lang="el-GR" sz="3200" dirty="0" err="1"/>
              <a:t>γνωρίζοντες</a:t>
            </a:r>
            <a:r>
              <a:rPr lang="el-GR" sz="3200" dirty="0"/>
              <a:t>”, αν το σύνθημα στον 20ο αιώνα ήταν “ακόμα περισσότερη εκπαίδευση για τους μη έχοντες και μη </a:t>
            </a:r>
            <a:r>
              <a:rPr lang="el-GR" sz="3200" dirty="0" err="1"/>
              <a:t>γνωρίζοντες</a:t>
            </a:r>
            <a:r>
              <a:rPr lang="el-GR" sz="3200" dirty="0"/>
              <a:t>”, το σύνθημα στον 21ο αιώνα θα πρέπει να είναι “</a:t>
            </a:r>
            <a:r>
              <a:rPr lang="el-GR" sz="3200" dirty="0" err="1"/>
              <a:t>προσβάσιμη</a:t>
            </a:r>
            <a:r>
              <a:rPr lang="el-GR" sz="3200" dirty="0"/>
              <a:t> και ποιοτικότερη εκπαίδευση για όλους” (</a:t>
            </a:r>
            <a:r>
              <a:rPr lang="el-GR" sz="3200" dirty="0" err="1"/>
              <a:t>Λιοναράκης</a:t>
            </a:r>
            <a:r>
              <a:rPr lang="el-GR" sz="3200" dirty="0"/>
              <a:t>, 2001)</a:t>
            </a:r>
          </a:p>
        </p:txBody>
      </p:sp>
    </p:spTree>
    <p:extLst>
      <p:ext uri="{BB962C8B-B14F-4D97-AF65-F5344CB8AC3E}">
        <p14:creationId xmlns:p14="http://schemas.microsoft.com/office/powerpoint/2010/main" val="2816349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Ηλεκτρονική Μάθηση</a:t>
            </a:r>
          </a:p>
        </p:txBody>
      </p:sp>
      <p:sp>
        <p:nvSpPr>
          <p:cNvPr id="3" name="Υπότιτλος 2"/>
          <p:cNvSpPr>
            <a:spLocks noGrp="1"/>
          </p:cNvSpPr>
          <p:nvPr>
            <p:ph type="subTitle" idx="1"/>
          </p:nvPr>
        </p:nvSpPr>
        <p:spPr/>
        <p:txBody>
          <a:bodyPr>
            <a:normAutofit/>
          </a:bodyPr>
          <a:lstStyle/>
          <a:p>
            <a:r>
              <a:rPr lang="en-US" sz="4000" dirty="0"/>
              <a:t>E</a:t>
            </a:r>
            <a:r>
              <a:rPr lang="el-GR" sz="4000" dirty="0"/>
              <a:t>-</a:t>
            </a:r>
            <a:r>
              <a:rPr lang="en-US" sz="4000" dirty="0"/>
              <a:t>learning – </a:t>
            </a:r>
            <a:r>
              <a:rPr lang="el-GR" sz="2800" dirty="0"/>
              <a:t>Μια πρώτη προσέγγιση</a:t>
            </a:r>
            <a:endParaRPr lang="el-GR" sz="3200" dirty="0"/>
          </a:p>
        </p:txBody>
      </p:sp>
    </p:spTree>
    <p:extLst>
      <p:ext uri="{BB962C8B-B14F-4D97-AF65-F5344CB8AC3E}">
        <p14:creationId xmlns:p14="http://schemas.microsoft.com/office/powerpoint/2010/main" val="3071771494"/>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Ηλεκτρονική Μάθηση</a:t>
            </a:r>
          </a:p>
        </p:txBody>
      </p:sp>
      <p:sp>
        <p:nvSpPr>
          <p:cNvPr id="3" name="Θέση περιεχομένου 2"/>
          <p:cNvSpPr>
            <a:spLocks noGrp="1"/>
          </p:cNvSpPr>
          <p:nvPr>
            <p:ph idx="1"/>
          </p:nvPr>
        </p:nvSpPr>
        <p:spPr>
          <a:xfrm>
            <a:off x="677334" y="1536569"/>
            <a:ext cx="8596668" cy="4504793"/>
          </a:xfrm>
        </p:spPr>
        <p:txBody>
          <a:bodyPr>
            <a:noAutofit/>
          </a:bodyPr>
          <a:lstStyle/>
          <a:p>
            <a:pPr algn="just"/>
            <a:r>
              <a:rPr lang="en-GB" sz="2400" i="1" dirty="0"/>
              <a:t>E</a:t>
            </a:r>
            <a:r>
              <a:rPr lang="el-GR" sz="2400" i="1" dirty="0"/>
              <a:t>-</a:t>
            </a:r>
            <a:r>
              <a:rPr lang="en-GB" sz="2400" i="1" dirty="0"/>
              <a:t>Learning</a:t>
            </a:r>
            <a:r>
              <a:rPr lang="el-GR" sz="2400" i="1" dirty="0"/>
              <a:t> είναι η χρήση του Διαδικτύου και των νέων τεχνολογιών στη κατασκευή και διάχυση εκπαιδευτικών δραστηριοτήτων για την εκπαίδευση ανθρώπων μέσα από τη χρήση νέων τεχνολογιών (</a:t>
            </a:r>
            <a:r>
              <a:rPr lang="en-GB" sz="2400" i="1" dirty="0"/>
              <a:t>Horton</a:t>
            </a:r>
            <a:r>
              <a:rPr lang="el-GR" sz="2400" i="1" dirty="0"/>
              <a:t>, 2001)</a:t>
            </a:r>
          </a:p>
          <a:p>
            <a:pPr algn="just"/>
            <a:endParaRPr lang="el-GR" sz="2400" i="1" dirty="0"/>
          </a:p>
          <a:p>
            <a:pPr algn="just"/>
            <a:r>
              <a:rPr lang="el-GR" sz="2400" dirty="0"/>
              <a:t>Ο όρος “</a:t>
            </a:r>
            <a:r>
              <a:rPr lang="en-US" sz="2400" dirty="0"/>
              <a:t>e</a:t>
            </a:r>
            <a:r>
              <a:rPr lang="el-GR" sz="2400" dirty="0"/>
              <a:t>-</a:t>
            </a:r>
            <a:r>
              <a:rPr lang="en-US" sz="2400" dirty="0"/>
              <a:t>learning</a:t>
            </a:r>
            <a:r>
              <a:rPr lang="el-GR" sz="2400" dirty="0"/>
              <a:t>” χρησιμοποιείται για να περιγράψει μεθόδους εκπαίδευσης και εκμάθησης, όπως εκπαίδευση εξ΄ αποστάσεως, εκπαίδευση βασισμένη στο διαδίκτυο, εικονικές αίθουσες διδασκαλίας, με κοινό στοιχείο τη χρήση τηλεπικοινωνιακής τεχνολογίας ως το μέσο μεταξύ εκπαιδευτικού και εκπαιδευομένου (Νικητόπουλος, 2004)</a:t>
            </a:r>
          </a:p>
          <a:p>
            <a:pPr marL="0" indent="0" algn="just">
              <a:buNone/>
            </a:pPr>
            <a:endParaRPr lang="el-GR" sz="2400" dirty="0"/>
          </a:p>
        </p:txBody>
      </p:sp>
    </p:spTree>
    <p:extLst>
      <p:ext uri="{BB962C8B-B14F-4D97-AF65-F5344CB8AC3E}">
        <p14:creationId xmlns:p14="http://schemas.microsoft.com/office/powerpoint/2010/main" val="11508203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Ηλεκτρονική Μάθηση</a:t>
            </a:r>
          </a:p>
        </p:txBody>
      </p:sp>
      <p:sp>
        <p:nvSpPr>
          <p:cNvPr id="3" name="Θέση περιεχομένου 2"/>
          <p:cNvSpPr>
            <a:spLocks noGrp="1"/>
          </p:cNvSpPr>
          <p:nvPr>
            <p:ph idx="1"/>
          </p:nvPr>
        </p:nvSpPr>
        <p:spPr>
          <a:xfrm>
            <a:off x="677334" y="1389284"/>
            <a:ext cx="8596668" cy="1082232"/>
          </a:xfrm>
        </p:spPr>
        <p:txBody>
          <a:bodyPr/>
          <a:lstStyle/>
          <a:p>
            <a:pPr marL="0" indent="0" algn="just">
              <a:buNone/>
            </a:pPr>
            <a:r>
              <a:rPr lang="el-GR" dirty="0"/>
              <a:t>Η ηλεκτρονική μάθηση μπορεί να θεωρηθεί ως η τομή της εκπαίδευσης από απόσταση και της τεχνολογικά υποστηριζόμενης μάθησης όπως παρουσιάζεται στο παρακάτω σχήμα (Δημητριάδης και άλλοι, 2008, σελ. 51)</a:t>
            </a:r>
          </a:p>
        </p:txBody>
      </p:sp>
      <p:grpSp>
        <p:nvGrpSpPr>
          <p:cNvPr id="6" name="Ομάδα 5"/>
          <p:cNvGrpSpPr/>
          <p:nvPr/>
        </p:nvGrpSpPr>
        <p:grpSpPr>
          <a:xfrm>
            <a:off x="2368320" y="2710084"/>
            <a:ext cx="5670558" cy="3794170"/>
            <a:chOff x="2368320" y="2710084"/>
            <a:chExt cx="5670558" cy="3794170"/>
          </a:xfrm>
        </p:grpSpPr>
        <p:pic>
          <p:nvPicPr>
            <p:cNvPr id="4" name="Εικόνα 3"/>
            <p:cNvPicPr>
              <a:picLocks noChangeAspect="1"/>
            </p:cNvPicPr>
            <p:nvPr/>
          </p:nvPicPr>
          <p:blipFill>
            <a:blip r:embed="rId2"/>
            <a:stretch>
              <a:fillRect/>
            </a:stretch>
          </p:blipFill>
          <p:spPr>
            <a:xfrm>
              <a:off x="2368320" y="2710084"/>
              <a:ext cx="5670558" cy="3794170"/>
            </a:xfrm>
            <a:prstGeom prst="rect">
              <a:avLst/>
            </a:prstGeom>
          </p:spPr>
        </p:pic>
        <p:sp>
          <p:nvSpPr>
            <p:cNvPr id="5" name="TextBox 4"/>
            <p:cNvSpPr txBox="1"/>
            <p:nvPr/>
          </p:nvSpPr>
          <p:spPr>
            <a:xfrm>
              <a:off x="5693790" y="5750351"/>
              <a:ext cx="204561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ysClr val="windowText" lastClr="000000"/>
                  </a:solidFill>
                  <a:effectLst/>
                  <a:uLnTx/>
                  <a:uFillTx/>
                </a:rPr>
                <a:t>Εκπαίδευση από                                                             Απόσταση</a:t>
              </a:r>
              <a:endParaRPr kumimoji="0" lang="el-GR"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032191738"/>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Ανοικτής Εκπαίδευσης</a:t>
            </a:r>
          </a:p>
        </p:txBody>
      </p:sp>
      <p:sp>
        <p:nvSpPr>
          <p:cNvPr id="3" name="Θέση περιεχομένου 2"/>
          <p:cNvSpPr>
            <a:spLocks noGrp="1"/>
          </p:cNvSpPr>
          <p:nvPr>
            <p:ph idx="1"/>
          </p:nvPr>
        </p:nvSpPr>
        <p:spPr/>
        <p:txBody>
          <a:bodyPr/>
          <a:lstStyle/>
          <a:p>
            <a:pPr algn="just"/>
            <a:r>
              <a:rPr lang="el-GR" dirty="0"/>
              <a:t>Η ανοικτή εκπαίδευση μπορεί να πραγματοποιηθεί </a:t>
            </a:r>
            <a:r>
              <a:rPr lang="el-GR" b="1" dirty="0"/>
              <a:t>από απόσταση </a:t>
            </a:r>
            <a:r>
              <a:rPr lang="el-GR" dirty="0"/>
              <a:t>αλλά και σε μια </a:t>
            </a:r>
            <a:r>
              <a:rPr lang="el-GR" b="1" dirty="0"/>
              <a:t>αίθουσα διδασκαλίας</a:t>
            </a:r>
            <a:endParaRPr lang="el-GR" dirty="0"/>
          </a:p>
          <a:p>
            <a:pPr algn="just"/>
            <a:r>
              <a:rPr lang="el-GR" dirty="0"/>
              <a:t>Δεν έχει σημασία αν ο εκπαιδευόμενος </a:t>
            </a:r>
            <a:r>
              <a:rPr lang="el-GR" b="1" dirty="0"/>
              <a:t>αποτελεί μέρος ομάδας </a:t>
            </a:r>
            <a:r>
              <a:rPr lang="el-GR" dirty="0"/>
              <a:t>ή είναι </a:t>
            </a:r>
            <a:r>
              <a:rPr lang="el-GR" b="1" dirty="0"/>
              <a:t>μόνος του</a:t>
            </a:r>
            <a:endParaRPr lang="el-GR" dirty="0"/>
          </a:p>
          <a:p>
            <a:pPr algn="just"/>
            <a:r>
              <a:rPr lang="el-GR" dirty="0"/>
              <a:t>Ως προς τον χρόνο μελέτης μίας ενότητας, </a:t>
            </a:r>
            <a:r>
              <a:rPr lang="el-GR" b="1" dirty="0"/>
              <a:t>δεν υπάρχουν χρονικά διαστήματα </a:t>
            </a:r>
            <a:r>
              <a:rPr lang="el-GR" dirty="0"/>
              <a:t>που να επιβάλλονται στους εκπαιδευόμενους για να ολοκληρώσουν την μελέτη τους. Έτσι δίνεται η δυνατότητα στον κάθε ένα να διαβάζει και να δουλεύει όποτε θέλει και με τον ρυθμό που εκείνος θέλει (αργά ή πολύ γρήγορα)</a:t>
            </a:r>
          </a:p>
        </p:txBody>
      </p:sp>
    </p:spTree>
    <p:extLst>
      <p:ext uri="{BB962C8B-B14F-4D97-AF65-F5344CB8AC3E}">
        <p14:creationId xmlns:p14="http://schemas.microsoft.com/office/powerpoint/2010/main" val="34409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175967"/>
            <a:ext cx="8596668" cy="1320800"/>
          </a:xfrm>
        </p:spPr>
        <p:txBody>
          <a:bodyPr>
            <a:normAutofit fontScale="90000"/>
          </a:bodyPr>
          <a:lstStyle/>
          <a:p>
            <a:r>
              <a:rPr lang="el-GR" dirty="0"/>
              <a:t>Οι βασικές παιδαγωγικές αρχές που ισχύουν σε ένα σύστημα </a:t>
            </a:r>
            <a:r>
              <a:rPr lang="en-US" dirty="0"/>
              <a:t>e-learning (</a:t>
            </a:r>
            <a:r>
              <a:rPr lang="el-GR" dirty="0" err="1"/>
              <a:t>Μακράκης</a:t>
            </a:r>
            <a:r>
              <a:rPr lang="el-GR" dirty="0"/>
              <a:t>, 1998) </a:t>
            </a:r>
          </a:p>
        </p:txBody>
      </p:sp>
      <p:sp>
        <p:nvSpPr>
          <p:cNvPr id="3" name="Θέση περιεχομένου 2"/>
          <p:cNvSpPr>
            <a:spLocks noGrp="1"/>
          </p:cNvSpPr>
          <p:nvPr>
            <p:ph idx="1"/>
          </p:nvPr>
        </p:nvSpPr>
        <p:spPr>
          <a:xfrm>
            <a:off x="677334" y="1366887"/>
            <a:ext cx="8596668" cy="4674475"/>
          </a:xfrm>
        </p:spPr>
        <p:txBody>
          <a:bodyPr>
            <a:normAutofit fontScale="92500" lnSpcReduction="20000"/>
          </a:bodyPr>
          <a:lstStyle/>
          <a:p>
            <a:pPr lvl="0" algn="just"/>
            <a:r>
              <a:rPr lang="el-GR" b="1" dirty="0"/>
              <a:t>Ενεργητική αυτονομία. </a:t>
            </a:r>
            <a:r>
              <a:rPr lang="el-GR" dirty="0"/>
              <a:t>Οι εκπαιδευόμενοι δεν εκλαμβάνονται ως παθητικοί δέκτες αλλά ως αυτόνομα και υπεύθυνα άτομα τα οποία συμμετέχουν ενεργά στη διαδικασία της μάθησης, συνδυάζοντας την νέα γνώση που αποκτούν μαζί με την προγενέστερη γνώση που κατέχουν με τη βοήθεια των </a:t>
            </a:r>
            <a:r>
              <a:rPr lang="el-GR" dirty="0" err="1"/>
              <a:t>υπερμεσικών</a:t>
            </a:r>
            <a:r>
              <a:rPr lang="el-GR" dirty="0"/>
              <a:t> στοιχείων και των αλληλεπιδράσεων που δημιουργούνται</a:t>
            </a:r>
          </a:p>
          <a:p>
            <a:pPr lvl="0" algn="just"/>
            <a:r>
              <a:rPr lang="el-GR" b="1" dirty="0"/>
              <a:t>Συνεργατική. </a:t>
            </a:r>
            <a:r>
              <a:rPr lang="el-GR" dirty="0"/>
              <a:t>Οι εκπαιδευόμενοι δεν αντιμετωπίζονται ατομικά και ως ξεκομμένες μονάδες, αλλά ενθαρρύνεται η συνεργασία και η ομαδικότητα αξιοποιώντας τη δυναμική της ομάδας και των δικών τους γνώσεων για να φτάσουν στο επιθυμητό αποτέλεσμα</a:t>
            </a:r>
          </a:p>
          <a:p>
            <a:pPr lvl="0" algn="just"/>
            <a:r>
              <a:rPr lang="el-GR" b="1" dirty="0" err="1"/>
              <a:t>Στοχαστικο</a:t>
            </a:r>
            <a:r>
              <a:rPr lang="el-GR" b="1" dirty="0"/>
              <a:t>-κριτική. </a:t>
            </a:r>
            <a:r>
              <a:rPr lang="el-GR" dirty="0"/>
              <a:t>Δίνεται ιδιαίτερη βαρύτητα στη δυνατότητα ώστε ο εκπαιδευόμενος να εκφράσει αυτό που έχει μάθει αλλά και να παρουσιάσει τη διαδικασία με την οποία έφτασε σε αυτό το αποτέλεσμα</a:t>
            </a:r>
          </a:p>
          <a:p>
            <a:pPr lvl="0" algn="just"/>
            <a:r>
              <a:rPr lang="el-GR" b="1" dirty="0"/>
              <a:t>Μεταβιβαστική. </a:t>
            </a:r>
            <a:r>
              <a:rPr lang="el-GR" dirty="0"/>
              <a:t>Οι εκπαιδευόμενοι μεταφέρουν τις γνώσεις, τις δεξιότητες και τις στάσεις τους από μια περιοχή μάθησης σε μια άλλη</a:t>
            </a:r>
          </a:p>
          <a:p>
            <a:pPr lvl="0" algn="just"/>
            <a:r>
              <a:rPr lang="el-GR" b="1" dirty="0"/>
              <a:t>Διερευνητική. </a:t>
            </a:r>
            <a:r>
              <a:rPr lang="el-GR" dirty="0"/>
              <a:t>Σκοπό έχει να καταστίσουν ικανούς τους εκπαιδευόμενους να αντιμετωπίζουν επιτυχώς και με αυτονομία προβληματικές καταστάσεις</a:t>
            </a:r>
          </a:p>
          <a:p>
            <a:pPr lvl="0" algn="just"/>
            <a:r>
              <a:rPr lang="el-GR" b="1" dirty="0"/>
              <a:t>Αυθεντική. </a:t>
            </a:r>
            <a:r>
              <a:rPr lang="el-GR" dirty="0"/>
              <a:t>Ο εκπαιδευόμενος επιλύει προβλήματα και καταστάσεις τις οποίες αντιλαμβάνεται ως ενδιαφέρον, χρήσιμες και σημαντικές για την επαγγελματική και κοινωνική του ζωή</a:t>
            </a:r>
          </a:p>
          <a:p>
            <a:pPr algn="just"/>
            <a:endParaRPr lang="el-GR" dirty="0"/>
          </a:p>
        </p:txBody>
      </p:sp>
    </p:spTree>
    <p:extLst>
      <p:ext uri="{BB962C8B-B14F-4D97-AF65-F5344CB8AC3E}">
        <p14:creationId xmlns:p14="http://schemas.microsoft.com/office/powerpoint/2010/main" val="24464526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Κατηγορίες ηλεκτρονικής μάθησης</a:t>
            </a:r>
          </a:p>
        </p:txBody>
      </p:sp>
      <p:sp>
        <p:nvSpPr>
          <p:cNvPr id="3" name="Θέση περιεχομένου 2"/>
          <p:cNvSpPr>
            <a:spLocks noGrp="1"/>
          </p:cNvSpPr>
          <p:nvPr>
            <p:ph idx="1"/>
          </p:nvPr>
        </p:nvSpPr>
        <p:spPr>
          <a:xfrm>
            <a:off x="677334" y="1376313"/>
            <a:ext cx="8596668" cy="5128182"/>
          </a:xfrm>
        </p:spPr>
        <p:txBody>
          <a:bodyPr>
            <a:normAutofit lnSpcReduction="10000"/>
          </a:bodyPr>
          <a:lstStyle/>
          <a:p>
            <a:pPr lvl="0" algn="just"/>
            <a:r>
              <a:rPr lang="el-GR" sz="2200" b="1" dirty="0">
                <a:solidFill>
                  <a:schemeClr val="accent5">
                    <a:lumMod val="75000"/>
                  </a:schemeClr>
                </a:solidFill>
              </a:rPr>
              <a:t> Ασύγχρονη μάθηση </a:t>
            </a:r>
            <a:endParaRPr lang="en-US" sz="2200" b="1" dirty="0">
              <a:solidFill>
                <a:schemeClr val="accent5">
                  <a:lumMod val="75000"/>
                </a:schemeClr>
              </a:solidFill>
            </a:endParaRPr>
          </a:p>
          <a:p>
            <a:pPr lvl="1" algn="just"/>
            <a:r>
              <a:rPr lang="el-GR" sz="1800" b="1" dirty="0"/>
              <a:t>Οποιαδήποτε ώρα (on-</a:t>
            </a:r>
            <a:r>
              <a:rPr lang="el-GR" sz="1800" b="1" dirty="0" err="1"/>
              <a:t>demand</a:t>
            </a:r>
            <a:r>
              <a:rPr lang="el-GR" sz="1800" b="1" dirty="0"/>
              <a:t>) και με οποιοδήποτε ρυθμό – Ο εκπαιδευτής δεν είναι παρών</a:t>
            </a:r>
            <a:endParaRPr lang="en-US" sz="1800" b="1" dirty="0"/>
          </a:p>
          <a:p>
            <a:pPr lvl="1" algn="just"/>
            <a:r>
              <a:rPr lang="el-GR" sz="1800" b="1" dirty="0" err="1"/>
              <a:t>Προυποθέτει</a:t>
            </a:r>
            <a:r>
              <a:rPr lang="el-GR" sz="1800" b="1" dirty="0"/>
              <a:t> δυνατότητα επικοινωνίας εκπαιδευομένων μέσω </a:t>
            </a:r>
            <a:r>
              <a:rPr lang="el-GR" sz="1800" b="1" dirty="0" err="1"/>
              <a:t>chat</a:t>
            </a:r>
            <a:r>
              <a:rPr lang="el-GR" sz="1800" b="1" dirty="0"/>
              <a:t> ή </a:t>
            </a:r>
            <a:r>
              <a:rPr lang="el-GR" sz="1800" b="1" dirty="0" err="1"/>
              <a:t>forums</a:t>
            </a:r>
            <a:r>
              <a:rPr lang="el-GR" sz="1800" b="1" dirty="0"/>
              <a:t> </a:t>
            </a:r>
            <a:endParaRPr lang="en-US" sz="1800" b="1" dirty="0"/>
          </a:p>
          <a:p>
            <a:pPr algn="just"/>
            <a:r>
              <a:rPr lang="el-GR" sz="2200" b="1" dirty="0">
                <a:solidFill>
                  <a:schemeClr val="accent5">
                    <a:lumMod val="75000"/>
                  </a:schemeClr>
                </a:solidFill>
              </a:rPr>
              <a:t>Σύγχρονη μάθηση </a:t>
            </a:r>
            <a:endParaRPr lang="en-US" sz="2200" b="1" dirty="0">
              <a:solidFill>
                <a:schemeClr val="accent5">
                  <a:lumMod val="75000"/>
                </a:schemeClr>
              </a:solidFill>
            </a:endParaRPr>
          </a:p>
          <a:p>
            <a:pPr lvl="1" algn="just"/>
            <a:r>
              <a:rPr lang="el-GR" sz="1800" b="1" dirty="0"/>
              <a:t>Σε πραγματικό χρόνο </a:t>
            </a:r>
            <a:endParaRPr lang="en-US" sz="1800" b="1" dirty="0"/>
          </a:p>
          <a:p>
            <a:pPr lvl="1" algn="just"/>
            <a:r>
              <a:rPr lang="el-GR" sz="1800" b="1" dirty="0"/>
              <a:t>Χρειάζεται η κατάλληλη τεχνολογική υποδομή λόγω της χρήσης διάφορων πολυμέσων και της παρουσίας εκπαιδευτή για σκοπούς αλληλεπίδρασης με τους εκπαιδευόμενους </a:t>
            </a:r>
            <a:endParaRPr lang="en-US" sz="1800" b="1" dirty="0"/>
          </a:p>
          <a:p>
            <a:pPr algn="just"/>
            <a:r>
              <a:rPr lang="el-GR" sz="2200" b="1" dirty="0">
                <a:solidFill>
                  <a:schemeClr val="accent5">
                    <a:lumMod val="75000"/>
                  </a:schemeClr>
                </a:solidFill>
              </a:rPr>
              <a:t>Μειονεκτήματα ηλεκτρονικής μάθησης </a:t>
            </a:r>
            <a:endParaRPr lang="en-US" sz="2200" b="1" dirty="0">
              <a:solidFill>
                <a:schemeClr val="accent5">
                  <a:lumMod val="75000"/>
                </a:schemeClr>
              </a:solidFill>
            </a:endParaRPr>
          </a:p>
          <a:p>
            <a:pPr lvl="1" algn="just"/>
            <a:r>
              <a:rPr lang="el-GR" sz="1800" b="1" dirty="0"/>
              <a:t>Αύξηση του ψηφιακού χάσματος (</a:t>
            </a:r>
            <a:r>
              <a:rPr lang="el-GR" sz="1800" b="1" dirty="0" err="1"/>
              <a:t>digital</a:t>
            </a:r>
            <a:r>
              <a:rPr lang="el-GR" sz="1800" b="1" dirty="0"/>
              <a:t> </a:t>
            </a:r>
            <a:r>
              <a:rPr lang="el-GR" sz="1800" b="1" dirty="0" err="1"/>
              <a:t>divide</a:t>
            </a:r>
            <a:r>
              <a:rPr lang="el-GR" sz="1800" b="1" dirty="0"/>
              <a:t>) </a:t>
            </a:r>
            <a:endParaRPr lang="en-US" sz="1800" b="1" dirty="0"/>
          </a:p>
          <a:p>
            <a:pPr lvl="1" algn="just"/>
            <a:r>
              <a:rPr lang="el-GR" sz="1800" b="1" dirty="0"/>
              <a:t>Κίνδυνος λογοκλοπής και παραβίασης πνευματικών δικαιωμάτων </a:t>
            </a:r>
            <a:endParaRPr lang="en-US" sz="1800" b="1" dirty="0"/>
          </a:p>
          <a:p>
            <a:pPr lvl="1" algn="just"/>
            <a:r>
              <a:rPr lang="el-GR" sz="1800" b="1" dirty="0"/>
              <a:t>Μειωμένη κοινωνικοποίηση ανάμεσα στους εκπαιδευόμενους </a:t>
            </a:r>
            <a:endParaRPr lang="el-GR" sz="1800" dirty="0"/>
          </a:p>
        </p:txBody>
      </p:sp>
    </p:spTree>
    <p:extLst>
      <p:ext uri="{BB962C8B-B14F-4D97-AF65-F5344CB8AC3E}">
        <p14:creationId xmlns:p14="http://schemas.microsoft.com/office/powerpoint/2010/main" val="12752865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Τεχνολογίες ηλεκτρονικής μάθησης</a:t>
            </a:r>
          </a:p>
        </p:txBody>
      </p:sp>
      <p:sp>
        <p:nvSpPr>
          <p:cNvPr id="3" name="Θέση περιεχομένου 2"/>
          <p:cNvSpPr>
            <a:spLocks noGrp="1"/>
          </p:cNvSpPr>
          <p:nvPr>
            <p:ph idx="1"/>
          </p:nvPr>
        </p:nvSpPr>
        <p:spPr>
          <a:xfrm>
            <a:off x="677334" y="1555423"/>
            <a:ext cx="8596668" cy="4732255"/>
          </a:xfrm>
        </p:spPr>
        <p:txBody>
          <a:bodyPr>
            <a:noAutofit/>
          </a:bodyPr>
          <a:lstStyle/>
          <a:p>
            <a:pPr algn="just"/>
            <a:r>
              <a:rPr lang="el-GR" sz="2100" dirty="0"/>
              <a:t>Τηλεδιάσκεψη (</a:t>
            </a:r>
            <a:r>
              <a:rPr lang="el-GR" sz="2100" dirty="0" err="1"/>
              <a:t>Video</a:t>
            </a:r>
            <a:r>
              <a:rPr lang="el-GR" sz="2100" dirty="0"/>
              <a:t> </a:t>
            </a:r>
            <a:r>
              <a:rPr lang="el-GR" sz="2100" dirty="0" err="1"/>
              <a:t>Conferencing</a:t>
            </a:r>
            <a:r>
              <a:rPr lang="el-GR" sz="2100" dirty="0"/>
              <a:t>)</a:t>
            </a:r>
            <a:endParaRPr lang="en-US" sz="2100" dirty="0"/>
          </a:p>
          <a:p>
            <a:pPr algn="just"/>
            <a:r>
              <a:rPr lang="el-GR" sz="2100" b="1" dirty="0"/>
              <a:t>Ροή ήχου/βίντεο (</a:t>
            </a:r>
            <a:r>
              <a:rPr lang="el-GR" sz="2100" b="1" dirty="0" err="1"/>
              <a:t>Streaming</a:t>
            </a:r>
            <a:r>
              <a:rPr lang="el-GR" sz="2100" b="1" dirty="0"/>
              <a:t> </a:t>
            </a:r>
            <a:r>
              <a:rPr lang="el-GR" sz="2100" b="1" dirty="0" err="1"/>
              <a:t>audio</a:t>
            </a:r>
            <a:r>
              <a:rPr lang="el-GR" sz="2100" b="1" dirty="0"/>
              <a:t>/</a:t>
            </a:r>
            <a:r>
              <a:rPr lang="el-GR" sz="2100" b="1" dirty="0" err="1"/>
              <a:t>video</a:t>
            </a:r>
            <a:r>
              <a:rPr lang="el-GR" sz="2100" b="1" dirty="0"/>
              <a:t>) </a:t>
            </a:r>
            <a:r>
              <a:rPr lang="el-GR" sz="2100" dirty="0"/>
              <a:t>– Απαιτείται αποθήκευση μεγάλου όγκου δεδομένων και συνεπώς απαιτείται </a:t>
            </a:r>
            <a:r>
              <a:rPr lang="el-GR" sz="2100" dirty="0" err="1"/>
              <a:t>high-bandwidth</a:t>
            </a:r>
            <a:r>
              <a:rPr lang="el-GR" sz="2100" dirty="0"/>
              <a:t> για μετάδοση μέσω διαδικτύου (Για να είναι διαθέσιμα on-</a:t>
            </a:r>
            <a:r>
              <a:rPr lang="el-GR" sz="2100" dirty="0" err="1"/>
              <a:t>demand</a:t>
            </a:r>
            <a:r>
              <a:rPr lang="el-GR" sz="2100" dirty="0"/>
              <a:t>)</a:t>
            </a:r>
            <a:endParaRPr lang="en-US" sz="2100" dirty="0"/>
          </a:p>
          <a:p>
            <a:pPr algn="just"/>
            <a:r>
              <a:rPr lang="el-GR" sz="2100" b="1" dirty="0"/>
              <a:t>Computer-</a:t>
            </a:r>
            <a:r>
              <a:rPr lang="el-GR" sz="2100" b="1" dirty="0" err="1"/>
              <a:t>based</a:t>
            </a:r>
            <a:r>
              <a:rPr lang="el-GR" sz="2100" b="1" dirty="0"/>
              <a:t>-</a:t>
            </a:r>
            <a:r>
              <a:rPr lang="el-GR" sz="2100" b="1" dirty="0" err="1"/>
              <a:t>training</a:t>
            </a:r>
            <a:r>
              <a:rPr lang="el-GR" sz="2100" b="1" dirty="0"/>
              <a:t> (CBT) </a:t>
            </a:r>
            <a:r>
              <a:rPr lang="el-GR" sz="2100" dirty="0"/>
              <a:t>– </a:t>
            </a:r>
            <a:r>
              <a:rPr lang="el-GR" sz="2100" dirty="0" err="1"/>
              <a:t>Διαδραστικό</a:t>
            </a:r>
            <a:r>
              <a:rPr lang="el-GR" sz="2100" dirty="0"/>
              <a:t> μαθησιακό υλικό σε CD – Επιτρέπει πρόσβαση στο υλικό όποτε θέλει ο μαθητευόμενος – Προσφέρει πρόσβαση σε μεγάλο αριθμό θεμάτων – Δεν απαιτεί «κατέβασμα» (</a:t>
            </a:r>
            <a:r>
              <a:rPr lang="el-GR" sz="2100" dirty="0" err="1"/>
              <a:t>download</a:t>
            </a:r>
            <a:r>
              <a:rPr lang="el-GR" sz="2100" dirty="0"/>
              <a:t>) δεδομένων</a:t>
            </a:r>
            <a:endParaRPr lang="en-US" sz="2100" dirty="0"/>
          </a:p>
          <a:p>
            <a:pPr algn="just"/>
            <a:r>
              <a:rPr lang="el-GR" sz="2100" b="1" dirty="0"/>
              <a:t>Διαδικτυακά περιβάλλοντα μάθησης (Web-</a:t>
            </a:r>
            <a:r>
              <a:rPr lang="el-GR" sz="2100" b="1" dirty="0" err="1"/>
              <a:t>based</a:t>
            </a:r>
            <a:r>
              <a:rPr lang="el-GR" sz="2100" b="1" dirty="0"/>
              <a:t> </a:t>
            </a:r>
            <a:r>
              <a:rPr lang="el-GR" sz="2100" b="1" dirty="0" err="1"/>
              <a:t>training</a:t>
            </a:r>
            <a:r>
              <a:rPr lang="el-GR" sz="2100" b="1" dirty="0"/>
              <a:t> </a:t>
            </a:r>
            <a:r>
              <a:rPr lang="el-GR" sz="2100" b="1" dirty="0" err="1"/>
              <a:t>environments</a:t>
            </a:r>
            <a:r>
              <a:rPr lang="el-GR" sz="2100" b="1" dirty="0"/>
              <a:t>) </a:t>
            </a:r>
            <a:r>
              <a:rPr lang="el-GR" sz="2100" dirty="0"/>
              <a:t>– ενιαία πλατφόρμα, πιθανόν διαφορετικό λειτουργικό, υπολογιστής κτλ.</a:t>
            </a:r>
          </a:p>
        </p:txBody>
      </p:sp>
    </p:spTree>
    <p:extLst>
      <p:ext uri="{BB962C8B-B14F-4D97-AF65-F5344CB8AC3E}">
        <p14:creationId xmlns:p14="http://schemas.microsoft.com/office/powerpoint/2010/main" val="9119958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282804"/>
            <a:ext cx="8596668" cy="1084083"/>
          </a:xfrm>
        </p:spPr>
        <p:txBody>
          <a:bodyPr>
            <a:normAutofit fontScale="90000"/>
          </a:bodyPr>
          <a:lstStyle/>
          <a:p>
            <a:r>
              <a:rPr lang="el-GR" dirty="0"/>
              <a:t>Ασύγχρονη ηλεκτρονική μάθηση: Πλατφόρμες Ασύγχρονης </a:t>
            </a:r>
            <a:r>
              <a:rPr lang="el-GR" dirty="0" err="1"/>
              <a:t>Τηλεκπαίδευσης</a:t>
            </a:r>
            <a:endParaRPr lang="el-GR" dirty="0"/>
          </a:p>
        </p:txBody>
      </p:sp>
      <p:sp>
        <p:nvSpPr>
          <p:cNvPr id="3" name="Θέση περιεχομένου 2"/>
          <p:cNvSpPr>
            <a:spLocks noGrp="1"/>
          </p:cNvSpPr>
          <p:nvPr>
            <p:ph idx="1"/>
          </p:nvPr>
        </p:nvSpPr>
        <p:spPr>
          <a:xfrm>
            <a:off x="677334" y="1470581"/>
            <a:ext cx="8596668" cy="5175316"/>
          </a:xfrm>
        </p:spPr>
        <p:txBody>
          <a:bodyPr>
            <a:noAutofit/>
          </a:bodyPr>
          <a:lstStyle/>
          <a:p>
            <a:pPr algn="just"/>
            <a:r>
              <a:rPr lang="el-GR" sz="1900" dirty="0"/>
              <a:t>Η Ασύγχρονη </a:t>
            </a:r>
            <a:r>
              <a:rPr lang="el-GR" sz="1900" dirty="0" err="1"/>
              <a:t>Τηλεκπαίδευση</a:t>
            </a:r>
            <a:r>
              <a:rPr lang="el-GR" sz="1900" dirty="0"/>
              <a:t> βασίζεται κυρίως στο δίκτυο και στην ασύγχρονη πρόσβαση στο υλικό του μαθήματος από τους εκπαιδευόμενους. • Λογισμικό : πλατφόρμα Ασύγχρονης </a:t>
            </a:r>
            <a:r>
              <a:rPr lang="el-GR" sz="1900" dirty="0" err="1"/>
              <a:t>Τηλεκπαίδευσης</a:t>
            </a:r>
            <a:r>
              <a:rPr lang="el-GR" sz="1900" dirty="0"/>
              <a:t> ή Σύστημα Διαχείρισης Μαθησιακού Υλικού (</a:t>
            </a:r>
            <a:r>
              <a:rPr lang="el-GR" sz="1900" dirty="0" err="1"/>
              <a:t>Learning</a:t>
            </a:r>
            <a:r>
              <a:rPr lang="el-GR" sz="1900" dirty="0"/>
              <a:t> </a:t>
            </a:r>
            <a:r>
              <a:rPr lang="el-GR" sz="1900" dirty="0" err="1"/>
              <a:t>Management</a:t>
            </a:r>
            <a:r>
              <a:rPr lang="el-GR" sz="1900" dirty="0"/>
              <a:t> </a:t>
            </a:r>
            <a:r>
              <a:rPr lang="el-GR" sz="1900" dirty="0" err="1"/>
              <a:t>System</a:t>
            </a:r>
            <a:r>
              <a:rPr lang="el-GR" sz="1900" dirty="0"/>
              <a:t> LMS)</a:t>
            </a:r>
          </a:p>
          <a:p>
            <a:pPr algn="just"/>
            <a:r>
              <a:rPr lang="el-GR" sz="1900" dirty="0"/>
              <a:t>Ως πλατφόρμα Ασύγχρονης </a:t>
            </a:r>
            <a:r>
              <a:rPr lang="el-GR" sz="1900" dirty="0" err="1"/>
              <a:t>Τηλεκπαίδευσης</a:t>
            </a:r>
            <a:r>
              <a:rPr lang="el-GR" sz="1900" dirty="0"/>
              <a:t> θα μπορούσε να θεωρηθεί και μία απλή ιστοσελίδα στην οποία ανεβάζει ο καθηγητής το υλικό του μαθήματος και στη συνέχεια οι μαθητές παραδίδουν τις εργασίες τους μέσω ηλεκτρονικού ταχυδρομείου. Αν και κάτι τέτοιο ίσως εξυπηρετούσε τις βασικές ανάγκες, δεν θα ήταν αποτελεσματικό</a:t>
            </a:r>
            <a:endParaRPr lang="en-US" sz="1900" dirty="0"/>
          </a:p>
          <a:p>
            <a:pPr algn="just"/>
            <a:r>
              <a:rPr lang="el-GR" sz="1900" dirty="0"/>
              <a:t>Συστήματα </a:t>
            </a:r>
            <a:r>
              <a:rPr lang="el-GR" sz="1900" dirty="0" err="1"/>
              <a:t>Διαχείρησης</a:t>
            </a:r>
            <a:r>
              <a:rPr lang="el-GR" sz="1900" dirty="0"/>
              <a:t> Μάθησης - </a:t>
            </a:r>
            <a:r>
              <a:rPr lang="en-US" sz="1900" dirty="0"/>
              <a:t>Learning Management Systems (LMS) </a:t>
            </a:r>
          </a:p>
          <a:p>
            <a:pPr algn="just"/>
            <a:r>
              <a:rPr lang="el-GR" sz="1900" dirty="0"/>
              <a:t>Συστήματα </a:t>
            </a:r>
            <a:r>
              <a:rPr lang="el-GR" sz="1900" dirty="0" err="1"/>
              <a:t>Διαχείρησης</a:t>
            </a:r>
            <a:r>
              <a:rPr lang="el-GR" sz="1900" dirty="0"/>
              <a:t> Περιεχομένου Μάθησης (LCMS) – Ένα LCMS είναι ένα εκπαιδευτικό πακέτο λογισμικού που απλοποιεί το έργο της δημιουργίας, διαχείρισης και επαναχρησιμοποίησης μαθησιακού περιεχομένου (σελίδες, διάφορα ψηφιακά πολυμέσα, </a:t>
            </a:r>
            <a:r>
              <a:rPr lang="el-GR" sz="1900" dirty="0" err="1"/>
              <a:t>online</a:t>
            </a:r>
            <a:r>
              <a:rPr lang="el-GR" sz="1900" dirty="0"/>
              <a:t> εξετάσεις, μαθήματα, κ.λπ.)</a:t>
            </a:r>
          </a:p>
        </p:txBody>
      </p:sp>
    </p:spTree>
    <p:extLst>
      <p:ext uri="{BB962C8B-B14F-4D97-AF65-F5344CB8AC3E}">
        <p14:creationId xmlns:p14="http://schemas.microsoft.com/office/powerpoint/2010/main" val="21256625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Ανοικτής Εκπαίδευσης</a:t>
            </a:r>
          </a:p>
        </p:txBody>
      </p:sp>
      <p:sp>
        <p:nvSpPr>
          <p:cNvPr id="3" name="Θέση περιεχομένου 2"/>
          <p:cNvSpPr>
            <a:spLocks noGrp="1"/>
          </p:cNvSpPr>
          <p:nvPr>
            <p:ph idx="1"/>
          </p:nvPr>
        </p:nvSpPr>
        <p:spPr/>
        <p:txBody>
          <a:bodyPr/>
          <a:lstStyle/>
          <a:p>
            <a:pPr lvl="0" algn="just"/>
            <a:r>
              <a:rPr lang="el-GR" dirty="0"/>
              <a:t>Μπορούν να επιλέξουν οι εκπαιδευόμενοι </a:t>
            </a:r>
            <a:r>
              <a:rPr lang="el-GR" b="1" dirty="0"/>
              <a:t>που θα μελετήσουν</a:t>
            </a:r>
          </a:p>
          <a:p>
            <a:pPr lvl="0" algn="just"/>
            <a:r>
              <a:rPr lang="el-GR" dirty="0"/>
              <a:t>Μπορούν να επιλέξουν οι εκπαιδευόμενοι </a:t>
            </a:r>
            <a:r>
              <a:rPr lang="el-GR" b="1" dirty="0"/>
              <a:t>πότε θα μελετήσουν</a:t>
            </a:r>
          </a:p>
          <a:p>
            <a:pPr lvl="0" algn="just"/>
            <a:r>
              <a:rPr lang="el-GR" dirty="0"/>
              <a:t>Δίνει την δυνατότητα επιλογής του τρόπου που επιθυμεί ο κάθε ένας να μάθει, δηλαδή </a:t>
            </a:r>
            <a:r>
              <a:rPr lang="el-GR" b="1" dirty="0"/>
              <a:t>του τρόπου με τον οποίο ο κάθε ένας θα επιλέξει </a:t>
            </a:r>
            <a:r>
              <a:rPr lang="el-GR" dirty="0"/>
              <a:t>για να φτάσει στην μάθηση(π.χ. μπορούν να επιλέξουν την συστηματική επανάληψη)</a:t>
            </a:r>
          </a:p>
          <a:p>
            <a:pPr lvl="0"/>
            <a:endParaRPr lang="el-GR" dirty="0"/>
          </a:p>
          <a:p>
            <a:pPr marL="0" lvl="0" indent="0" algn="ctr">
              <a:buNone/>
            </a:pPr>
            <a:r>
              <a:rPr lang="el-GR" sz="2800" dirty="0">
                <a:solidFill>
                  <a:srgbClr val="FF0000"/>
                </a:solidFill>
              </a:rPr>
              <a:t>Χρειάζεται σωστή διαχείριση διαθέσιμου χρόνου</a:t>
            </a:r>
          </a:p>
          <a:p>
            <a:endParaRPr lang="el-GR" dirty="0"/>
          </a:p>
        </p:txBody>
      </p:sp>
    </p:spTree>
    <p:extLst>
      <p:ext uri="{BB962C8B-B14F-4D97-AF65-F5344CB8AC3E}">
        <p14:creationId xmlns:p14="http://schemas.microsoft.com/office/powerpoint/2010/main" val="333099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Ανοικτής Εκπαίδευσης</a:t>
            </a:r>
          </a:p>
        </p:txBody>
      </p:sp>
      <p:sp>
        <p:nvSpPr>
          <p:cNvPr id="3" name="Θέση περιεχομένου 2"/>
          <p:cNvSpPr>
            <a:spLocks noGrp="1"/>
          </p:cNvSpPr>
          <p:nvPr>
            <p:ph idx="1"/>
          </p:nvPr>
        </p:nvSpPr>
        <p:spPr>
          <a:xfrm>
            <a:off x="838200" y="1825624"/>
            <a:ext cx="10515600" cy="4815807"/>
          </a:xfrm>
        </p:spPr>
        <p:txBody>
          <a:bodyPr>
            <a:normAutofit/>
          </a:bodyPr>
          <a:lstStyle/>
          <a:p>
            <a:pPr algn="just"/>
            <a:r>
              <a:rPr lang="el-GR" dirty="0"/>
              <a:t>Θα μπορούσε να χαρακτηριστεί </a:t>
            </a:r>
            <a:r>
              <a:rPr lang="el-GR" b="1" dirty="0"/>
              <a:t>ως μια φιλοσοφία </a:t>
            </a:r>
            <a:r>
              <a:rPr lang="el-GR" dirty="0"/>
              <a:t>σύμφωνα την οποία η μόρφωση είναι δικαίωμα όλων και θα πρέπει να την απολαμβάνουν σε όλη τη διάρκεια της ζωής τους</a:t>
            </a:r>
          </a:p>
          <a:p>
            <a:pPr algn="just"/>
            <a:r>
              <a:rPr lang="el-GR" dirty="0"/>
              <a:t>Είναι συνδεδεμένη με </a:t>
            </a:r>
            <a:r>
              <a:rPr lang="el-GR" b="1" dirty="0"/>
              <a:t>τη μεγαλύτερη το δυνατό ελευθερία</a:t>
            </a:r>
            <a:r>
              <a:rPr lang="el-GR" dirty="0"/>
              <a:t> πρόσβασης σε εκπαιδευτικές διαδικασίες</a:t>
            </a:r>
          </a:p>
          <a:p>
            <a:pPr algn="just"/>
            <a:r>
              <a:rPr lang="el-GR" dirty="0"/>
              <a:t>Είναι </a:t>
            </a:r>
            <a:r>
              <a:rPr lang="el-GR" b="1" dirty="0"/>
              <a:t>συνδεδεμένη με το ελεύθερο λογισμικό </a:t>
            </a:r>
            <a:r>
              <a:rPr lang="el-GR" dirty="0"/>
              <a:t>(</a:t>
            </a:r>
            <a:r>
              <a:rPr lang="en-US" dirty="0"/>
              <a:t>open sources)</a:t>
            </a:r>
            <a:r>
              <a:rPr lang="el-GR" dirty="0"/>
              <a:t> και το δωρεάν εκπαιδευτικό υλικό που παρουσιάζεται στο διαδίκτυο</a:t>
            </a:r>
          </a:p>
          <a:p>
            <a:pPr algn="just"/>
            <a:r>
              <a:rPr lang="el-GR" dirty="0"/>
              <a:t>Βέβαια τίθεται το </a:t>
            </a:r>
            <a:r>
              <a:rPr lang="el-GR" b="1" dirty="0"/>
              <a:t>θέμα τυπικών προσόντων </a:t>
            </a:r>
            <a:r>
              <a:rPr lang="el-GR" dirty="0"/>
              <a:t>που θα πρέπει να έχει ο μελλοντικός εκπαιδευόμενος </a:t>
            </a:r>
          </a:p>
          <a:p>
            <a:pPr algn="just"/>
            <a:r>
              <a:rPr lang="el-GR" dirty="0"/>
              <a:t>Δεν θα πρέπει μα συγχέεται  με τη «εκπαίδευση ανοικτή σε όλους»</a:t>
            </a:r>
          </a:p>
        </p:txBody>
      </p:sp>
    </p:spTree>
    <p:extLst>
      <p:ext uri="{BB962C8B-B14F-4D97-AF65-F5344CB8AC3E}">
        <p14:creationId xmlns:p14="http://schemas.microsoft.com/office/powerpoint/2010/main" val="403214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Μειονεκτήματα στην ανοικτή εκπαίδευση</a:t>
            </a:r>
          </a:p>
        </p:txBody>
      </p:sp>
      <p:sp>
        <p:nvSpPr>
          <p:cNvPr id="3" name="Θέση περιεχομένου 2"/>
          <p:cNvSpPr>
            <a:spLocks noGrp="1"/>
          </p:cNvSpPr>
          <p:nvPr>
            <p:ph idx="1"/>
          </p:nvPr>
        </p:nvSpPr>
        <p:spPr>
          <a:xfrm>
            <a:off x="838200" y="2286000"/>
            <a:ext cx="10515600" cy="4355431"/>
          </a:xfrm>
        </p:spPr>
        <p:txBody>
          <a:bodyPr>
            <a:normAutofit/>
          </a:bodyPr>
          <a:lstStyle/>
          <a:p>
            <a:pPr algn="just"/>
            <a:r>
              <a:rPr lang="el-GR" dirty="0"/>
              <a:t>Οι εκπαιδευόμενοι που μελετούν εντελώς μόνοι τους δεν έχουν τη βοήθεια που θα είχαν στην ομάδα από συναδέλφους εκπαιδευομένους</a:t>
            </a:r>
          </a:p>
          <a:p>
            <a:pPr algn="just"/>
            <a:r>
              <a:rPr lang="el-GR" dirty="0"/>
              <a:t>Μπορεί να χάνουν τη «</a:t>
            </a:r>
            <a:r>
              <a:rPr lang="el-GR" b="1" dirty="0"/>
              <a:t>φλόγα έμπνευσης</a:t>
            </a:r>
            <a:r>
              <a:rPr lang="el-GR" dirty="0"/>
              <a:t>» που προκαλείται από τον διδάσκοντα</a:t>
            </a:r>
          </a:p>
        </p:txBody>
      </p:sp>
    </p:spTree>
    <p:extLst>
      <p:ext uri="{BB962C8B-B14F-4D97-AF65-F5344CB8AC3E}">
        <p14:creationId xmlns:p14="http://schemas.microsoft.com/office/powerpoint/2010/main" val="62776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εκπαιδευτικού στην ΑΕ</a:t>
            </a:r>
          </a:p>
        </p:txBody>
      </p:sp>
      <p:sp>
        <p:nvSpPr>
          <p:cNvPr id="3" name="Θέση περιεχομένου 2"/>
          <p:cNvSpPr>
            <a:spLocks noGrp="1"/>
          </p:cNvSpPr>
          <p:nvPr>
            <p:ph idx="1"/>
          </p:nvPr>
        </p:nvSpPr>
        <p:spPr/>
        <p:txBody>
          <a:bodyPr>
            <a:normAutofit/>
          </a:bodyPr>
          <a:lstStyle/>
          <a:p>
            <a:pPr algn="just"/>
            <a:r>
              <a:rPr lang="el-GR" dirty="0"/>
              <a:t>είναι συνήθως </a:t>
            </a:r>
            <a:r>
              <a:rPr lang="el-GR" b="1" dirty="0"/>
              <a:t>συμβουλευτικός</a:t>
            </a:r>
            <a:r>
              <a:rPr lang="el-GR" dirty="0"/>
              <a:t>, </a:t>
            </a:r>
            <a:r>
              <a:rPr lang="el-GR" b="1" dirty="0"/>
              <a:t>ενθαρρυντικός</a:t>
            </a:r>
            <a:r>
              <a:rPr lang="el-GR" dirty="0"/>
              <a:t> και </a:t>
            </a:r>
            <a:r>
              <a:rPr lang="el-GR" b="1" dirty="0"/>
              <a:t>υποστηρικτικός</a:t>
            </a:r>
          </a:p>
          <a:p>
            <a:pPr algn="just"/>
            <a:r>
              <a:rPr lang="el-GR" dirty="0"/>
              <a:t>επίσης είναι </a:t>
            </a:r>
            <a:r>
              <a:rPr lang="el-GR" b="1" dirty="0"/>
              <a:t>καθοδηγητικός</a:t>
            </a:r>
            <a:r>
              <a:rPr lang="el-GR" dirty="0"/>
              <a:t> όσον αφορά τυχόν προβλήματα που αντιμετωπίζει κάθε εκπαιδευόμενος</a:t>
            </a:r>
          </a:p>
          <a:p>
            <a:pPr algn="just"/>
            <a:r>
              <a:rPr lang="el-GR" dirty="0"/>
              <a:t>φροντίζει ώστε το εκπαιδευτικό πρόγραμμα να συμβαδίζει με τις ανάγκες και ικανότητες των διδασκόμενων</a:t>
            </a:r>
          </a:p>
          <a:p>
            <a:pPr algn="just"/>
            <a:r>
              <a:rPr lang="el-GR" dirty="0"/>
              <a:t>δημιουργεί </a:t>
            </a:r>
            <a:r>
              <a:rPr lang="el-GR" b="1" dirty="0"/>
              <a:t>συνθήκες σωστής αξιολόγησης </a:t>
            </a:r>
            <a:r>
              <a:rPr lang="el-GR" dirty="0"/>
              <a:t>των εκπαιδευόμενων</a:t>
            </a:r>
          </a:p>
          <a:p>
            <a:pPr algn="just"/>
            <a:r>
              <a:rPr lang="el-GR" b="1" dirty="0"/>
              <a:t>προσεκτικός</a:t>
            </a:r>
            <a:r>
              <a:rPr lang="el-GR" dirty="0"/>
              <a:t> ως προς την διάκριση και εφαρμογή της καταλληλότερης εκπαιδευτικής μεθόδου</a:t>
            </a:r>
          </a:p>
          <a:p>
            <a:endParaRPr lang="el-GR" dirty="0"/>
          </a:p>
        </p:txBody>
      </p:sp>
    </p:spTree>
    <p:extLst>
      <p:ext uri="{BB962C8B-B14F-4D97-AF65-F5344CB8AC3E}">
        <p14:creationId xmlns:p14="http://schemas.microsoft.com/office/powerpoint/2010/main" val="12111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812757"/>
            <a:ext cx="9144000" cy="1010653"/>
          </a:xfrm>
        </p:spPr>
        <p:txBody>
          <a:bodyPr>
            <a:normAutofit fontScale="90000"/>
          </a:bodyPr>
          <a:lstStyle/>
          <a:p>
            <a:r>
              <a:rPr lang="el-GR" dirty="0"/>
              <a:t>Κλείνοντας….</a:t>
            </a:r>
          </a:p>
        </p:txBody>
      </p:sp>
      <p:sp>
        <p:nvSpPr>
          <p:cNvPr id="3" name="Υπότιτλος 2"/>
          <p:cNvSpPr>
            <a:spLocks noGrp="1"/>
          </p:cNvSpPr>
          <p:nvPr>
            <p:ph type="subTitle" idx="1"/>
          </p:nvPr>
        </p:nvSpPr>
        <p:spPr>
          <a:xfrm>
            <a:off x="1524000" y="3602037"/>
            <a:ext cx="9144000" cy="2670425"/>
          </a:xfrm>
        </p:spPr>
        <p:txBody>
          <a:bodyPr>
            <a:normAutofit/>
          </a:bodyPr>
          <a:lstStyle/>
          <a:p>
            <a:pPr algn="just"/>
            <a:r>
              <a:rPr lang="el-GR" sz="3200" b="1" dirty="0"/>
              <a:t>Ο όρος «Ανοικτή Μάθηση» δεν αναφέρεται στη φυσική απόσταση μεταξύ εκπαιδευομένων – εκπαιδευτή αλλά στην εξατομίκευση και την προσαρμοστικότητα του τρόπου μάθησης όπως και στις ανάγκες και επιθυμίες του ατόμου</a:t>
            </a:r>
          </a:p>
        </p:txBody>
      </p:sp>
    </p:spTree>
    <p:extLst>
      <p:ext uri="{BB962C8B-B14F-4D97-AF65-F5344CB8AC3E}">
        <p14:creationId xmlns:p14="http://schemas.microsoft.com/office/powerpoint/2010/main" val="229227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1" y="685799"/>
            <a:ext cx="8242973" cy="2971801"/>
          </a:xfrm>
        </p:spPr>
        <p:txBody>
          <a:bodyPr>
            <a:normAutofit/>
          </a:bodyPr>
          <a:lstStyle/>
          <a:p>
            <a:r>
              <a:rPr lang="el-GR" sz="6000" dirty="0"/>
              <a:t>Εξ </a:t>
            </a:r>
            <a:r>
              <a:rPr lang="el-GR" sz="6000" dirty="0" err="1"/>
              <a:t>αποστασεως</a:t>
            </a:r>
            <a:r>
              <a:rPr lang="el-GR" sz="6000" dirty="0"/>
              <a:t> </a:t>
            </a:r>
            <a:r>
              <a:rPr lang="el-GR" sz="6000" dirty="0" err="1"/>
              <a:t>εκπαιδευση</a:t>
            </a:r>
            <a:endParaRPr lang="el-GR" sz="6000" dirty="0"/>
          </a:p>
        </p:txBody>
      </p:sp>
      <p:sp>
        <p:nvSpPr>
          <p:cNvPr id="3" name="Υπότιτλος 2"/>
          <p:cNvSpPr>
            <a:spLocks noGrp="1"/>
          </p:cNvSpPr>
          <p:nvPr>
            <p:ph type="subTitle" idx="1"/>
          </p:nvPr>
        </p:nvSpPr>
        <p:spPr/>
        <p:txBody>
          <a:bodyPr>
            <a:normAutofit/>
          </a:bodyPr>
          <a:lstStyle/>
          <a:p>
            <a:r>
              <a:rPr lang="el-GR" sz="2400" b="1" dirty="0">
                <a:solidFill>
                  <a:srgbClr val="002060"/>
                </a:solidFill>
              </a:rPr>
              <a:t>Μια πρώτη προσέγγιση</a:t>
            </a:r>
          </a:p>
        </p:txBody>
      </p:sp>
    </p:spTree>
    <p:extLst>
      <p:ext uri="{BB962C8B-B14F-4D97-AF65-F5344CB8AC3E}">
        <p14:creationId xmlns:p14="http://schemas.microsoft.com/office/powerpoint/2010/main" val="240170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Μητροπολιτικό">
  <a:themeElements>
    <a:clrScheme name="Μητροπολιτικό">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Μητροπολιτικ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Μητροπολιτικό">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Κομμάτι">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Βερολίνο">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TM03457491[[fn=Μητροπολιτικό]]</Template>
  <TotalTime>93</TotalTime>
  <Words>2418</Words>
  <Application>Microsoft Office PowerPoint</Application>
  <PresentationFormat>Ευρεία οθόνη</PresentationFormat>
  <Paragraphs>159</Paragraphs>
  <Slides>33</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4</vt:i4>
      </vt:variant>
      <vt:variant>
        <vt:lpstr>Τίτλοι διαφανειών</vt:lpstr>
      </vt:variant>
      <vt:variant>
        <vt:i4>33</vt:i4>
      </vt:variant>
    </vt:vector>
  </HeadingPairs>
  <TitlesOfParts>
    <vt:vector size="44" baseType="lpstr">
      <vt:lpstr>Arial</vt:lpstr>
      <vt:lpstr>Calibri</vt:lpstr>
      <vt:lpstr>Calibri Light</vt:lpstr>
      <vt:lpstr>Century Gothic</vt:lpstr>
      <vt:lpstr>Times New Roman</vt:lpstr>
      <vt:lpstr>Trebuchet MS</vt:lpstr>
      <vt:lpstr>Wingdings 3</vt:lpstr>
      <vt:lpstr>Μητροπολιτικό</vt:lpstr>
      <vt:lpstr>Κομμάτι</vt:lpstr>
      <vt:lpstr>Βερολίνο</vt:lpstr>
      <vt:lpstr>Όψη</vt:lpstr>
      <vt:lpstr>Ανοικτή Μάθηση</vt:lpstr>
      <vt:lpstr>Ανοικτή Εκπαίδευση</vt:lpstr>
      <vt:lpstr>Χαρακτηριστικά Ανοικτής Εκπαίδευσης</vt:lpstr>
      <vt:lpstr>Χαρακτηριστικά Ανοικτής Εκπαίδευσης</vt:lpstr>
      <vt:lpstr>Χαρακτηριστικά Ανοικτής Εκπαίδευσης</vt:lpstr>
      <vt:lpstr>Μειονεκτήματα στην ανοικτή εκπαίδευση</vt:lpstr>
      <vt:lpstr>Ο ρόλος του εκπαιδευτικού στην ΑΕ</vt:lpstr>
      <vt:lpstr>Κλείνοντας….</vt:lpstr>
      <vt:lpstr>Εξ αποστασεως εκπαιδευση</vt:lpstr>
      <vt:lpstr>τι δεν εiναι εξ αποστaσεως εκπαiδευση</vt:lpstr>
      <vt:lpstr>οΡΙΣΜΟΙ</vt:lpstr>
      <vt:lpstr>ΧΑΡΑΚΤΗΡΙΣΤιΚΑ ΤΗΣ Εξ΄ αποστασεως εκπαιδευσης</vt:lpstr>
      <vt:lpstr>Τρια βασικα σημεια εχουν καθοριστικο ρολο στην εξ αποστασεως εκπαιδευση</vt:lpstr>
      <vt:lpstr> Αλληλεπιδραση και επικοινωνια</vt:lpstr>
      <vt:lpstr>οι γενιες της εξ αποστασεως εκπαιδευσης </vt:lpstr>
      <vt:lpstr>Παρουσίαση του PowerPoint</vt:lpstr>
      <vt:lpstr>Παρουσίαση του PowerPoint</vt:lpstr>
      <vt:lpstr>εξελιξη των τεχνολογιων που χρησιμοποιει το  e-learning </vt:lpstr>
      <vt:lpstr>Φορεισ παροχης της εξ αποστασεως εκπαιδευσης</vt:lpstr>
      <vt:lpstr>Μοντελα Εκπαιδευσης Απο Αποσταση</vt:lpstr>
      <vt:lpstr>Η εξ αποστασεως εκπαιδευση στην Ελλαδα</vt:lpstr>
      <vt:lpstr>Ανοικτή &amp; Εξ’ Αποστάσεως Εκπαίδευση</vt:lpstr>
      <vt:lpstr>Χαρακτηριστικά της ανοικτής παιδείας / μάθησης (Λιοναράκης, 2005)</vt:lpstr>
      <vt:lpstr>Χαρακτηριστικά της εξ αποστάσεως εκπαίδευσης (Λιοναράκης, 2005)</vt:lpstr>
      <vt:lpstr>Ανοικτή &amp; Εξ’ Αποστάσεως Εκπαίδευση</vt:lpstr>
      <vt:lpstr>Ανοικτή &amp; Εξ’ Αποστάσεως Εκπαίδευση</vt:lpstr>
      <vt:lpstr>Ηλεκτρονική Μάθηση</vt:lpstr>
      <vt:lpstr>Ηλεκτρονική Μάθηση</vt:lpstr>
      <vt:lpstr>Ηλεκτρονική Μάθηση</vt:lpstr>
      <vt:lpstr>Οι βασικές παιδαγωγικές αρχές που ισχύουν σε ένα σύστημα e-learning (Μακράκης, 1998) </vt:lpstr>
      <vt:lpstr>Κατηγορίες ηλεκτρονικής μάθησης</vt:lpstr>
      <vt:lpstr>Τεχνολογίες ηλεκτρονικής μάθησης</vt:lpstr>
      <vt:lpstr>Ασύγχρονη ηλεκτρονική μάθηση: Πλατφόρμες Ασύγχρονης Τηλεκπαίδευσης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Ανοικτή Μάθηση</dc:title>
  <dc:creator>Μιχάλης Κλεισαρχάκης</dc:creator>
  <cp:lastModifiedBy>Μιχάλης Κλεισαρχάκης</cp:lastModifiedBy>
  <cp:revision>19</cp:revision>
  <dcterms:created xsi:type="dcterms:W3CDTF">2016-02-24T11:55:56Z</dcterms:created>
  <dcterms:modified xsi:type="dcterms:W3CDTF">2016-02-25T23:04:02Z</dcterms:modified>
</cp:coreProperties>
</file>