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>
              <a:solidFill>
                <a:srgbClr val="575F6D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726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575F6D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360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575F6D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309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9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>
                <a:solidFill>
                  <a:srgbClr val="FFF39D"/>
                </a:solidFill>
              </a:rPr>
              <a:pPr/>
              <a:t>8/4/2020</a:t>
            </a:fld>
            <a:endParaRPr lang="el-GR">
              <a:solidFill>
                <a:srgbClr val="FFF39D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>
              <a:solidFill>
                <a:srgbClr val="FFF39D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52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575F6D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135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575F6D"/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0617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6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575F6D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171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88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8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>
                <a:solidFill>
                  <a:srgbClr val="575F6D"/>
                </a:solidFill>
              </a:rPr>
              <a:pPr/>
              <a:t>8/4/2020</a:t>
            </a:fld>
            <a:endParaRPr lang="el-GR">
              <a:solidFill>
                <a:srgbClr val="575F6D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>
              <a:solidFill>
                <a:srgbClr val="575F6D"/>
              </a:solidFill>
            </a:endParaRPr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187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 err="1" smtClean="0"/>
              <a:t>Στρατηγικέσ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Παρεμβασησ</a:t>
            </a:r>
            <a:r>
              <a:rPr lang="el-GR" dirty="0" smtClean="0"/>
              <a:t> </a:t>
            </a:r>
          </a:p>
        </p:txBody>
      </p:sp>
      <p:sp>
        <p:nvSpPr>
          <p:cNvPr id="307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sz="2800" dirty="0" smtClean="0"/>
              <a:t>1. Διδασκαλία μεταξύ ομηλίκων </a:t>
            </a:r>
          </a:p>
          <a:p>
            <a:pPr>
              <a:buFontTx/>
              <a:buNone/>
            </a:pPr>
            <a:r>
              <a:rPr lang="el-GR" sz="2800" dirty="0" smtClean="0"/>
              <a:t>2. Χρήση </a:t>
            </a:r>
            <a:r>
              <a:rPr lang="el-GR" sz="2800" dirty="0" err="1" smtClean="0"/>
              <a:t>οπτικοποιημένων</a:t>
            </a:r>
            <a:r>
              <a:rPr lang="el-GR" sz="2800" dirty="0" smtClean="0"/>
              <a:t> συμβόλων για την:  </a:t>
            </a:r>
          </a:p>
          <a:p>
            <a:r>
              <a:rPr lang="el-GR" sz="2800" dirty="0" smtClean="0"/>
              <a:t>Ανάπτυξη Μνήμης</a:t>
            </a:r>
          </a:p>
          <a:p>
            <a:r>
              <a:rPr lang="el-GR" sz="2800" dirty="0" smtClean="0"/>
              <a:t>Διεκπεραίωση Εργασιών </a:t>
            </a:r>
          </a:p>
          <a:p>
            <a:r>
              <a:rPr lang="el-GR" sz="2800" dirty="0" smtClean="0"/>
              <a:t>Αύξηση Συγκέντρωσης </a:t>
            </a:r>
          </a:p>
        </p:txBody>
      </p:sp>
    </p:spTree>
    <p:extLst>
      <p:ext uri="{BB962C8B-B14F-4D97-AF65-F5344CB8AC3E}">
        <p14:creationId xmlns:p14="http://schemas.microsoft.com/office/powerpoint/2010/main" val="13607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err="1" smtClean="0"/>
              <a:t>παραδειγμα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εκμαθησησ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αναγνωσησ</a:t>
            </a:r>
            <a:r>
              <a:rPr lang="el-GR" sz="4000" b="1" dirty="0" smtClean="0"/>
              <a:t> </a:t>
            </a:r>
            <a:r>
              <a:rPr lang="el-GR" sz="1600" b="1" dirty="0" smtClean="0"/>
              <a:t>Οι </a:t>
            </a:r>
            <a:r>
              <a:rPr lang="el-GR" sz="1600" b="1" dirty="0" err="1" smtClean="0"/>
              <a:t>οδηγίεσ</a:t>
            </a:r>
            <a:r>
              <a:rPr lang="el-GR" sz="1600" b="1" dirty="0" smtClean="0"/>
              <a:t> ακολουθούνται από σύμβολα</a:t>
            </a:r>
          </a:p>
        </p:txBody>
      </p:sp>
      <p:sp>
        <p:nvSpPr>
          <p:cNvPr id="2048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sz="2400" dirty="0" err="1" smtClean="0"/>
              <a:t>Ό,τι</a:t>
            </a:r>
            <a:r>
              <a:rPr lang="el-GR" sz="2400" dirty="0" smtClean="0"/>
              <a:t> βλέπω διαβάζω </a:t>
            </a:r>
          </a:p>
          <a:p>
            <a:pPr>
              <a:buFontTx/>
              <a:buNone/>
            </a:pPr>
            <a:r>
              <a:rPr lang="el-GR" sz="2400" dirty="0" err="1" smtClean="0"/>
              <a:t>Ό,τι</a:t>
            </a:r>
            <a:r>
              <a:rPr lang="el-GR" sz="2400" dirty="0" smtClean="0"/>
              <a:t> ακούω, γράφω </a:t>
            </a:r>
          </a:p>
          <a:p>
            <a:pPr>
              <a:buFontTx/>
              <a:buNone/>
            </a:pPr>
            <a:r>
              <a:rPr lang="el-GR" sz="2400" u="sng" dirty="0" smtClean="0"/>
              <a:t>Να θυμάμαι: </a:t>
            </a:r>
          </a:p>
          <a:p>
            <a:pPr>
              <a:buFontTx/>
              <a:buNone/>
            </a:pPr>
            <a:r>
              <a:rPr lang="el-GR" sz="2400" dirty="0" smtClean="0"/>
              <a:t>Διαβάζω από αριστερά προς τα δεξιά </a:t>
            </a:r>
          </a:p>
          <a:p>
            <a:pPr>
              <a:buFontTx/>
              <a:buNone/>
            </a:pPr>
            <a:r>
              <a:rPr lang="el-GR" sz="2400" dirty="0" smtClean="0"/>
              <a:t>Διαβάζω από πάνω προς τα κάτω </a:t>
            </a:r>
          </a:p>
          <a:p>
            <a:pPr>
              <a:buFontTx/>
              <a:buNone/>
            </a:pPr>
            <a:r>
              <a:rPr lang="el-GR" sz="2400" dirty="0" smtClean="0"/>
              <a:t>Κάθε γράμμα έχει ένα ήχο</a:t>
            </a:r>
          </a:p>
          <a:p>
            <a:pPr>
              <a:buFontTx/>
              <a:buNone/>
            </a:pPr>
            <a:r>
              <a:rPr lang="el-GR" sz="2400" dirty="0" smtClean="0"/>
              <a:t>Όταν γράφω, λέω τους ήχους ή από μέσα μου ή</a:t>
            </a:r>
          </a:p>
          <a:p>
            <a:pPr>
              <a:buFontTx/>
              <a:buNone/>
            </a:pPr>
            <a:r>
              <a:rPr lang="el-GR" sz="2400" dirty="0" smtClean="0"/>
              <a:t>χαμηλόφωνα </a:t>
            </a:r>
          </a:p>
          <a:p>
            <a:pPr>
              <a:buFontTx/>
              <a:buNone/>
            </a:pPr>
            <a:r>
              <a:rPr lang="el-GR" sz="2400" dirty="0" smtClean="0"/>
              <a:t>Δε γράφω </a:t>
            </a:r>
            <a:r>
              <a:rPr lang="el-GR" sz="2400" dirty="0" err="1" smtClean="0"/>
              <a:t>ό,τι</a:t>
            </a:r>
            <a:r>
              <a:rPr lang="el-GR" sz="2400" dirty="0" smtClean="0"/>
              <a:t> δεν ακούω</a:t>
            </a:r>
          </a:p>
          <a:p>
            <a:pPr>
              <a:buFontTx/>
              <a:buNone/>
            </a:pPr>
            <a:r>
              <a:rPr lang="el-GR" sz="2400" dirty="0" smtClean="0"/>
              <a:t>Δε διαβάζω </a:t>
            </a:r>
            <a:r>
              <a:rPr lang="el-GR" sz="2400" dirty="0" err="1" smtClean="0"/>
              <a:t>ό,τι</a:t>
            </a:r>
            <a:r>
              <a:rPr lang="el-GR" sz="2400" dirty="0" smtClean="0"/>
              <a:t> δε βλέπω</a:t>
            </a:r>
          </a:p>
          <a:p>
            <a:pPr>
              <a:buFontTx/>
              <a:buNone/>
            </a:pPr>
            <a:endParaRPr lang="el-G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err="1" smtClean="0"/>
              <a:t>βηματα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αναπτυξησ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στρατηγικων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μνημησ</a:t>
            </a:r>
            <a:r>
              <a:rPr lang="el-GR" dirty="0" smtClean="0"/>
              <a:t> </a:t>
            </a:r>
          </a:p>
        </p:txBody>
      </p:sp>
      <p:sp>
        <p:nvSpPr>
          <p:cNvPr id="21507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r>
              <a:rPr lang="el-GR" sz="2800" dirty="0" smtClean="0"/>
              <a:t>Οι εκπαιδευτικοί και οι μαθητές μπορούν να δουλέψουν μαζί έτσι ώστε να βελτιώσουν τις δεξιότητες μνήμης μέσα από μια σειρά από στρατηγικές</a:t>
            </a:r>
          </a:p>
          <a:p>
            <a:r>
              <a:rPr lang="el-GR" sz="2800" dirty="0" smtClean="0"/>
              <a:t> Η μνήμη είναι ιδιαίτερα σημαντική για την μάθηση και η επίγνωση συγκεκριμένων δυσκολιών όπως και η βελτίωση των στρατηγικών μνήμης πρέπει να είναι ένα σημαντικό κομμάτι για την εκπαίδευση των παιδιών με ΕΕΑ. 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FontTx/>
              <a:buNone/>
            </a:pPr>
            <a:endParaRPr lang="el-GR" dirty="0" smtClean="0"/>
          </a:p>
          <a:p>
            <a:pPr>
              <a:buFontTx/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28717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Λειτουργιεσ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μνήμησ</a:t>
            </a:r>
            <a:endParaRPr lang="el-GR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mtClean="0"/>
              <a:t>Εσωτερίκευση </a:t>
            </a:r>
          </a:p>
          <a:p>
            <a:r>
              <a:rPr lang="el-GR" smtClean="0"/>
              <a:t>Αποθήκευση </a:t>
            </a:r>
          </a:p>
          <a:p>
            <a:r>
              <a:rPr lang="el-GR" smtClean="0"/>
              <a:t>Εξωτερίκευση</a:t>
            </a:r>
          </a:p>
        </p:txBody>
      </p:sp>
    </p:spTree>
    <p:extLst>
      <p:ext uri="{BB962C8B-B14F-4D97-AF65-F5344CB8AC3E}">
        <p14:creationId xmlns:p14="http://schemas.microsoft.com/office/powerpoint/2010/main" val="24700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err="1" smtClean="0">
                <a:solidFill>
                  <a:schemeClr val="tx1"/>
                </a:solidFill>
              </a:rPr>
              <a:t>Εσωτερικευση</a:t>
            </a:r>
            <a:r>
              <a:rPr lang="el-GR" sz="4000" b="1" dirty="0" smtClean="0">
                <a:solidFill>
                  <a:schemeClr val="tx1"/>
                </a:solidFill>
              </a:rPr>
              <a:t> </a:t>
            </a:r>
            <a:r>
              <a:rPr lang="el-GR" sz="4000" dirty="0" smtClean="0">
                <a:solidFill>
                  <a:schemeClr val="tx1"/>
                </a:solidFill>
              </a:rPr>
              <a:t/>
            </a:r>
            <a:br>
              <a:rPr lang="el-GR" sz="4000" dirty="0" smtClean="0">
                <a:solidFill>
                  <a:schemeClr val="tx1"/>
                </a:solidFill>
              </a:rPr>
            </a:br>
            <a:endParaRPr lang="el-GR" sz="4000" dirty="0" smtClean="0"/>
          </a:p>
        </p:txBody>
      </p:sp>
      <p:sp>
        <p:nvSpPr>
          <p:cNvPr id="23555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4525963"/>
          </a:xfrm>
        </p:spPr>
        <p:txBody>
          <a:bodyPr>
            <a:normAutofit lnSpcReduction="10000"/>
          </a:bodyPr>
          <a:lstStyle/>
          <a:p>
            <a:pPr lvl="2"/>
            <a:r>
              <a:rPr lang="el-GR" sz="2400" dirty="0" smtClean="0"/>
              <a:t>μείωση διασπαστικών στοιχείων </a:t>
            </a:r>
          </a:p>
          <a:p>
            <a:pPr lvl="2"/>
            <a:r>
              <a:rPr lang="el-GR" sz="2400" dirty="0" smtClean="0"/>
              <a:t>ο μαθητής κοιτά τον δάσκαλο </a:t>
            </a:r>
          </a:p>
          <a:p>
            <a:pPr lvl="2"/>
            <a:r>
              <a:rPr lang="el-GR" sz="2400" dirty="0" smtClean="0"/>
              <a:t>ενθάρρυνση να απαντά επαναλαμβάνοντας όταν διασπάται (χωρίς να φαίνεται ότι κατηγορείται που δεν παρακολουθούσε)</a:t>
            </a:r>
          </a:p>
          <a:p>
            <a:pPr lvl="2"/>
            <a:r>
              <a:rPr lang="el-GR" sz="2400" dirty="0" smtClean="0"/>
              <a:t>απλούστευση οδηγιών και των πληροφοριών μέσα από εικονική αναπαράσταση (σύμβολα) όπου είναι δυνατόν</a:t>
            </a:r>
          </a:p>
          <a:p>
            <a:pPr lvl="2"/>
            <a:r>
              <a:rPr lang="el-GR" sz="2400" dirty="0" smtClean="0"/>
              <a:t>τονισμός των πιο σημαντικών πληροφοριών (προς απομνημόνευση)</a:t>
            </a:r>
          </a:p>
          <a:p>
            <a:pPr lvl="2"/>
            <a:r>
              <a:rPr lang="el-GR" sz="2400" dirty="0" smtClean="0"/>
              <a:t>έλεγχος από τον δάσκαλο ότι έγιναν κατανοητές οι οδηγίες και οι πληροφορίες </a:t>
            </a:r>
          </a:p>
          <a:p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18544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 err="1" smtClean="0"/>
              <a:t>Αποθηκευση</a:t>
            </a:r>
            <a:r>
              <a:rPr lang="el-GR" dirty="0" smtClean="0"/>
              <a:t> </a:t>
            </a:r>
          </a:p>
        </p:txBody>
      </p:sp>
      <p:sp>
        <p:nvSpPr>
          <p:cNvPr id="2457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smtClean="0"/>
              <a:t>Να δίνεται χρόνος για να σκεφτεί </a:t>
            </a:r>
          </a:p>
          <a:p>
            <a:r>
              <a:rPr lang="el-GR" sz="2800" smtClean="0"/>
              <a:t>Να δίνονται διαλείμματα για να πηγαίνουν πίσω στο τι διδάχθηκαν και να επαναπροσδιορίζουν την προσοχή τους στην καινούρια δραστηριότητα  </a:t>
            </a:r>
          </a:p>
          <a:p>
            <a:r>
              <a:rPr lang="el-GR" sz="2800" smtClean="0"/>
              <a:t>Να συγκεντρώνουν  συνεχώς την προσοχή τους σε νοήματα –κλειδιά</a:t>
            </a:r>
          </a:p>
          <a:p>
            <a:pPr>
              <a:buFontTx/>
              <a:buNone/>
            </a:pPr>
            <a:r>
              <a:rPr lang="el-GR" sz="2800" smtClean="0"/>
              <a:t> </a:t>
            </a:r>
          </a:p>
          <a:p>
            <a:endParaRPr lang="el-GR" sz="2800" smtClean="0"/>
          </a:p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3277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 err="1" smtClean="0">
                <a:solidFill>
                  <a:schemeClr val="tx1"/>
                </a:solidFill>
              </a:rPr>
              <a:t>αποθηκευση</a:t>
            </a:r>
            <a:endParaRPr lang="el-GR" sz="4000" b="1" dirty="0" smtClean="0"/>
          </a:p>
        </p:txBody>
      </p:sp>
      <p:sp>
        <p:nvSpPr>
          <p:cNvPr id="2560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221163"/>
          </a:xfrm>
        </p:spPr>
        <p:txBody>
          <a:bodyPr/>
          <a:lstStyle/>
          <a:p>
            <a:pPr>
              <a:buFontTx/>
              <a:buNone/>
            </a:pPr>
            <a:endParaRPr lang="el-GR" smtClean="0"/>
          </a:p>
          <a:p>
            <a:r>
              <a:rPr lang="el-GR" sz="2800" smtClean="0"/>
              <a:t>Έλεγχος ότι αυτό που ειπώθηκε, παρουσιάστηκε στον μαθητή (εικονικά)</a:t>
            </a:r>
          </a:p>
          <a:p>
            <a:r>
              <a:rPr lang="el-GR" sz="2800" smtClean="0"/>
              <a:t>Ενθάρρυνση λεκτικής επανάληψης της πληροφορίας και των οδηγιών </a:t>
            </a:r>
          </a:p>
          <a:p>
            <a:r>
              <a:rPr lang="el-GR" sz="2800" smtClean="0"/>
              <a:t>Ενθάρρυνση να αποτυπώσει ο μαθητής αυτό που ειπώθηκε έτσι ώστε να λειτουργεί σαν μέσον προσωπικής υπενθύμισης της πληροφορίας  (οπτικοποίηση ή ζωγραφική</a:t>
            </a:r>
            <a:r>
              <a:rPr lang="el-GR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87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b="1" dirty="0" err="1" smtClean="0">
                <a:solidFill>
                  <a:schemeClr val="tx1"/>
                </a:solidFill>
              </a:rPr>
              <a:t>Εξωτερικευση</a:t>
            </a:r>
            <a:r>
              <a:rPr lang="el-GR" sz="6000" dirty="0" smtClean="0">
                <a:solidFill>
                  <a:schemeClr val="tx1"/>
                </a:solidFill>
              </a:rPr>
              <a:t/>
            </a:r>
            <a:br>
              <a:rPr lang="el-GR" sz="6000" dirty="0" smtClean="0">
                <a:solidFill>
                  <a:schemeClr val="tx1"/>
                </a:solidFill>
              </a:rPr>
            </a:br>
            <a:endParaRPr lang="el-GR" dirty="0" smtClean="0"/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sz="2400" smtClean="0"/>
              <a:t>Να ενθαρρύνονται τα παιδιά να αντικαθιστούν τις δύσκολες λέξεις με πιο κατανοητές που να τις θυμούνται πιο εύκολα </a:t>
            </a:r>
          </a:p>
          <a:p>
            <a:r>
              <a:rPr lang="el-GR" sz="2400" smtClean="0"/>
              <a:t>Να αντικαθίστανται οι λέξεις με εικόνες και άλλες απλές λέξεις </a:t>
            </a:r>
          </a:p>
          <a:p>
            <a:r>
              <a:rPr lang="el-GR" sz="2400" smtClean="0"/>
              <a:t>Να οπτικοποιούν ο,τι καλούνται να συγκρατήσουν στην μνήμη τους </a:t>
            </a:r>
          </a:p>
          <a:p>
            <a:r>
              <a:rPr lang="el-GR" sz="2400" smtClean="0"/>
              <a:t>Να τους δίνεται χρόνος να θυμηθούν </a:t>
            </a:r>
          </a:p>
          <a:p>
            <a:r>
              <a:rPr lang="el-GR" sz="2400" smtClean="0"/>
              <a:t>Να υπενθυμίζεται στους μαθητές να χρησιμοποιούν τις στρατηγικές που είχαν επιτυχία </a:t>
            </a:r>
          </a:p>
          <a:p>
            <a:r>
              <a:rPr lang="el-GR" sz="2400" smtClean="0"/>
              <a:t>Να τους προσφέρονται εναλλακτικές όπως μέρος της απάντησης να χρησιμοποιείται ως ενθάρρυνση. </a:t>
            </a:r>
          </a:p>
        </p:txBody>
      </p:sp>
    </p:spTree>
    <p:extLst>
      <p:ext uri="{BB962C8B-B14F-4D97-AF65-F5344CB8AC3E}">
        <p14:creationId xmlns:p14="http://schemas.microsoft.com/office/powerpoint/2010/main" val="370091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 err="1" smtClean="0"/>
              <a:t>παραδειγμα</a:t>
            </a:r>
            <a:r>
              <a:rPr lang="el-GR" sz="3200" b="1" dirty="0" smtClean="0"/>
              <a:t> </a:t>
            </a:r>
            <a:r>
              <a:rPr lang="el-GR" sz="3200" b="1" dirty="0" err="1" smtClean="0"/>
              <a:t>αναπτυξησ</a:t>
            </a:r>
            <a:r>
              <a:rPr lang="el-GR" sz="3200" b="1" dirty="0" smtClean="0"/>
              <a:t> στρατηγικών </a:t>
            </a:r>
            <a:r>
              <a:rPr lang="el-GR" sz="3200" b="1" dirty="0" err="1" smtClean="0"/>
              <a:t>μνημησ</a:t>
            </a:r>
            <a:r>
              <a:rPr lang="el-GR" sz="3200" b="1" dirty="0" smtClean="0"/>
              <a:t> </a:t>
            </a:r>
            <a:r>
              <a:rPr lang="el-GR" sz="1600" b="1" dirty="0" smtClean="0"/>
              <a:t>(οι </a:t>
            </a:r>
            <a:r>
              <a:rPr lang="el-GR" sz="1600" b="1" dirty="0" err="1" smtClean="0"/>
              <a:t>οδηγίεσ</a:t>
            </a:r>
            <a:r>
              <a:rPr lang="el-GR" sz="1600" b="1" dirty="0" smtClean="0"/>
              <a:t> </a:t>
            </a:r>
            <a:r>
              <a:rPr lang="el-GR" sz="1600" b="1" dirty="0" err="1" smtClean="0"/>
              <a:t>ακολουθουνται</a:t>
            </a:r>
            <a:r>
              <a:rPr lang="el-GR" sz="1600" b="1" dirty="0" smtClean="0"/>
              <a:t> από σύμβολα</a:t>
            </a:r>
            <a:r>
              <a:rPr lang="el-GR" sz="1600" dirty="0" smtClean="0"/>
              <a:t> )</a:t>
            </a:r>
          </a:p>
        </p:txBody>
      </p:sp>
      <p:sp>
        <p:nvSpPr>
          <p:cNvPr id="28675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sz="2800" dirty="0" smtClean="0"/>
              <a:t>Έλεγξε αν έχεις καταλάβει τι σου ζητά η άσκηση υπογραμμίζοντας τις λέξεις κλειδιά</a:t>
            </a:r>
          </a:p>
          <a:p>
            <a:r>
              <a:rPr lang="el-GR" sz="2800" dirty="0" smtClean="0"/>
              <a:t>Κάνε το  εικόνα στο μυαλό σου ή πες το χωρίς να βλέπεις την άσκηση</a:t>
            </a:r>
          </a:p>
          <a:p>
            <a:r>
              <a:rPr lang="el-GR" sz="2800" dirty="0" smtClean="0"/>
              <a:t>Γράψε ή ζωγράφισε αυτό που σου ζητά  για να το θυμάσαι αργότερα (ένα παιδί γράφει) </a:t>
            </a:r>
          </a:p>
          <a:p>
            <a:r>
              <a:rPr lang="el-GR" sz="2800" dirty="0" smtClean="0"/>
              <a:t>Ξεκίνα τη δουλειά σου (ένα παιδί δουλεύει στο θρανίο) </a:t>
            </a:r>
          </a:p>
          <a:p>
            <a:r>
              <a:rPr lang="el-GR" sz="2800" dirty="0" smtClean="0"/>
              <a:t>Έλεγξε </a:t>
            </a:r>
            <a:r>
              <a:rPr lang="el-GR" sz="2800" dirty="0" err="1" smtClean="0"/>
              <a:t>οτι</a:t>
            </a:r>
            <a:r>
              <a:rPr lang="el-GR" sz="2800" dirty="0" smtClean="0"/>
              <a:t> θυμάσαι τι πρόκειται να κάνεις (το παιδί δείχνει αυτό που έγραψε προηγουμένως) 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6482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>
          <a:xfrm>
            <a:off x="457200" y="183778"/>
            <a:ext cx="7467600" cy="1301006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3100" b="1" dirty="0" err="1" smtClean="0"/>
              <a:t>παραδειγμα</a:t>
            </a:r>
            <a:r>
              <a:rPr lang="el-GR" sz="3100" b="1" dirty="0" smtClean="0"/>
              <a:t> </a:t>
            </a:r>
            <a:r>
              <a:rPr lang="el-GR" sz="3100" b="1" dirty="0" err="1" smtClean="0"/>
              <a:t>διεκπεραιωσησ</a:t>
            </a:r>
            <a:r>
              <a:rPr lang="el-GR" sz="3100" b="1" dirty="0" smtClean="0"/>
              <a:t> </a:t>
            </a:r>
            <a:br>
              <a:rPr lang="el-GR" sz="3100" b="1" dirty="0" smtClean="0"/>
            </a:br>
            <a:r>
              <a:rPr lang="el-GR" sz="3100" b="1" dirty="0" err="1" smtClean="0"/>
              <a:t>μιασ</a:t>
            </a:r>
            <a:r>
              <a:rPr lang="el-GR" sz="3100" b="1" dirty="0" smtClean="0"/>
              <a:t> </a:t>
            </a:r>
            <a:r>
              <a:rPr lang="el-GR" sz="3100" b="1" dirty="0" err="1" smtClean="0"/>
              <a:t>εργασιασ</a:t>
            </a:r>
            <a:r>
              <a:rPr lang="el-GR" sz="3100" b="1" dirty="0" smtClean="0"/>
              <a:t> (οι </a:t>
            </a:r>
            <a:r>
              <a:rPr lang="el-GR" sz="3100" b="1" dirty="0" err="1" smtClean="0"/>
              <a:t>οδηγιεσ</a:t>
            </a:r>
            <a:r>
              <a:rPr lang="el-GR" sz="3100" b="1" dirty="0" smtClean="0"/>
              <a:t> </a:t>
            </a:r>
            <a:r>
              <a:rPr lang="el-GR" sz="3100" b="1" dirty="0" err="1" smtClean="0"/>
              <a:t>ακολουθουνται</a:t>
            </a:r>
            <a:r>
              <a:rPr lang="el-GR" sz="3100" b="1" dirty="0" smtClean="0"/>
              <a:t> από </a:t>
            </a:r>
            <a:r>
              <a:rPr lang="el-GR" sz="3100" b="1" dirty="0" err="1" smtClean="0"/>
              <a:t>συμβολα</a:t>
            </a:r>
            <a:r>
              <a:rPr lang="el-GR" sz="3100" b="1" dirty="0" smtClean="0"/>
              <a:t>)</a:t>
            </a:r>
          </a:p>
        </p:txBody>
      </p:sp>
      <p:sp>
        <p:nvSpPr>
          <p:cNvPr id="3277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sz="2800" dirty="0" smtClean="0"/>
              <a:t>Διάβασε καλά</a:t>
            </a:r>
          </a:p>
          <a:p>
            <a:pPr>
              <a:lnSpc>
                <a:spcPct val="110000"/>
              </a:lnSpc>
            </a:pPr>
            <a:r>
              <a:rPr lang="el-GR" sz="2800" dirty="0" smtClean="0"/>
              <a:t>Υπογράμμισε αυτά που σου ζητά η άσκηση(λέξεις κλειδιά)</a:t>
            </a:r>
          </a:p>
          <a:p>
            <a:pPr>
              <a:lnSpc>
                <a:spcPct val="110000"/>
              </a:lnSpc>
            </a:pPr>
            <a:r>
              <a:rPr lang="el-GR" sz="2800" dirty="0" smtClean="0"/>
              <a:t>Σκέψου καλά </a:t>
            </a:r>
          </a:p>
          <a:p>
            <a:pPr>
              <a:lnSpc>
                <a:spcPct val="110000"/>
              </a:lnSpc>
            </a:pPr>
            <a:r>
              <a:rPr lang="el-GR" sz="2800" dirty="0" smtClean="0"/>
              <a:t>Θυμήσου τι σου ζητά η άσκηση κοιτώντας τις λέξεις κλειδιά</a:t>
            </a:r>
          </a:p>
          <a:p>
            <a:pPr>
              <a:lnSpc>
                <a:spcPct val="110000"/>
              </a:lnSpc>
            </a:pPr>
            <a:r>
              <a:rPr lang="el-GR" sz="2800" dirty="0" smtClean="0"/>
              <a:t>Ξεκίνα να γράφεις</a:t>
            </a:r>
          </a:p>
          <a:p>
            <a:pPr>
              <a:buFontTx/>
              <a:buNone/>
            </a:pPr>
            <a:r>
              <a:rPr lang="el-GR" dirty="0" smtClean="0"/>
              <a:t> </a:t>
            </a:r>
            <a:endParaRPr lang="el-G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960438"/>
          </a:xfrm>
        </p:spPr>
        <p:txBody>
          <a:bodyPr>
            <a:normAutofit fontScale="90000"/>
          </a:bodyPr>
          <a:lstStyle/>
          <a:p>
            <a:r>
              <a:rPr lang="el-GR" sz="4000" b="1" dirty="0" err="1" smtClean="0"/>
              <a:t>μοντελα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διδασκαλιασ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μεταξυ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ομηλικων</a:t>
            </a:r>
            <a:r>
              <a:rPr lang="el-GR" dirty="0" smtClean="0"/>
              <a:t> </a:t>
            </a:r>
          </a:p>
        </p:txBody>
      </p:sp>
      <p:sp>
        <p:nvSpPr>
          <p:cNvPr id="409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l-GR" sz="2800" dirty="0" smtClean="0"/>
              <a:t>Η συνεργασία ομηλίκων για την κατάκτηση στρατηγικών μάθησης </a:t>
            </a:r>
            <a:r>
              <a:rPr lang="en-US" sz="2800" dirty="0" smtClean="0"/>
              <a:t>PALS </a:t>
            </a:r>
            <a:r>
              <a:rPr lang="el-GR" sz="2800" dirty="0" smtClean="0"/>
              <a:t>(</a:t>
            </a:r>
            <a:r>
              <a:rPr lang="en-US" sz="2800" dirty="0" smtClean="0"/>
              <a:t>Fuchs</a:t>
            </a:r>
            <a:r>
              <a:rPr lang="el-GR" sz="2800" dirty="0" smtClean="0"/>
              <a:t>,</a:t>
            </a:r>
            <a:r>
              <a:rPr lang="en-US" sz="2800" dirty="0" smtClean="0"/>
              <a:t>Fuchs, </a:t>
            </a:r>
            <a:r>
              <a:rPr lang="en-US" sz="2800" dirty="0" err="1" smtClean="0"/>
              <a:t>Mathes</a:t>
            </a:r>
            <a:r>
              <a:rPr lang="en-US" sz="2800" dirty="0" smtClean="0"/>
              <a:t>, &amp; Simmons, 1996),</a:t>
            </a:r>
            <a:endParaRPr lang="el-GR" sz="2800" dirty="0" smtClean="0"/>
          </a:p>
          <a:p>
            <a:pPr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048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960438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/>
              <a:t>Μοντέλα </a:t>
            </a:r>
            <a:r>
              <a:rPr lang="el-GR" sz="4000" b="1" dirty="0" err="1" smtClean="0"/>
              <a:t>διδασκαλίασ</a:t>
            </a:r>
            <a:r>
              <a:rPr lang="el-GR" sz="4000" b="1" dirty="0" smtClean="0"/>
              <a:t> μεταξύ ομηλίκων</a:t>
            </a:r>
            <a:r>
              <a:rPr lang="el-GR" dirty="0" smtClean="0"/>
              <a:t> 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l-GR" sz="2800" smtClean="0"/>
              <a:t> Η συνεργασία ομηλίκων μέσω σχηματισμού μικρών ομάδων </a:t>
            </a:r>
            <a:r>
              <a:rPr lang="en-US" sz="2800" smtClean="0"/>
              <a:t>CSTT</a:t>
            </a:r>
            <a:r>
              <a:rPr lang="el-GR" sz="2800" smtClean="0"/>
              <a:t> (</a:t>
            </a:r>
            <a:r>
              <a:rPr lang="en-US" sz="2800" smtClean="0"/>
              <a:t>Harper</a:t>
            </a:r>
            <a:r>
              <a:rPr lang="el-GR" sz="2800" smtClean="0"/>
              <a:t> &amp; </a:t>
            </a:r>
            <a:r>
              <a:rPr lang="en-US" sz="2800" smtClean="0"/>
              <a:t>Maheady</a:t>
            </a:r>
            <a:r>
              <a:rPr lang="el-GR" sz="2800" smtClean="0"/>
              <a:t>, 1999)</a:t>
            </a:r>
          </a:p>
          <a:p>
            <a:r>
              <a:rPr lang="el-GR" sz="2800" smtClean="0"/>
              <a:t> Η συνεργασία ομηλίκων μέσω άμεσης ανταπόκρισης μεταξύ των ομηλίκων </a:t>
            </a:r>
            <a:r>
              <a:rPr lang="en-US" sz="2800" smtClean="0"/>
              <a:t>RPT</a:t>
            </a:r>
            <a:r>
              <a:rPr lang="el-GR" sz="2800" smtClean="0"/>
              <a:t> (</a:t>
            </a:r>
            <a:r>
              <a:rPr lang="en-US" sz="2800" smtClean="0"/>
              <a:t>Fantuzzo</a:t>
            </a:r>
            <a:r>
              <a:rPr lang="el-GR" sz="2800" smtClean="0"/>
              <a:t> &amp; </a:t>
            </a:r>
            <a:r>
              <a:rPr lang="en-US" sz="2800" smtClean="0"/>
              <a:t>Ginsburg</a:t>
            </a:r>
            <a:r>
              <a:rPr lang="el-GR" sz="2800" smtClean="0"/>
              <a:t>-</a:t>
            </a:r>
            <a:r>
              <a:rPr lang="en-US" sz="2800" smtClean="0"/>
              <a:t>Block</a:t>
            </a:r>
            <a:r>
              <a:rPr lang="el-GR" sz="2800" smtClean="0"/>
              <a:t>, 1998).</a:t>
            </a:r>
          </a:p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6566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960438"/>
          </a:xfrm>
        </p:spPr>
        <p:txBody>
          <a:bodyPr>
            <a:normAutofit fontScale="90000"/>
          </a:bodyPr>
          <a:lstStyle/>
          <a:p>
            <a:r>
              <a:rPr lang="el-GR" sz="4000" b="1" dirty="0" err="1" smtClean="0"/>
              <a:t>στοχοσ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διδασκαλιασ</a:t>
            </a:r>
            <a:r>
              <a:rPr lang="el-GR" sz="4000" b="1" dirty="0" smtClean="0"/>
              <a:t> μεταξύ </a:t>
            </a:r>
            <a:r>
              <a:rPr lang="el-GR" sz="4000" b="1" dirty="0" err="1" smtClean="0"/>
              <a:t>ομηλικων</a:t>
            </a:r>
            <a:r>
              <a:rPr lang="el-GR" dirty="0" smtClean="0"/>
              <a:t> </a:t>
            </a:r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l-GR" smtClean="0"/>
              <a:t> </a:t>
            </a:r>
            <a:r>
              <a:rPr lang="el-GR" sz="2800" smtClean="0"/>
              <a:t>Να επιτευχθεί υψηλό επίπεδο εμπλοκής μέσα από την αλληλεπίδραση των ομηλίκων </a:t>
            </a:r>
          </a:p>
          <a:p>
            <a:endParaRPr lang="el-GR" sz="2800" smtClean="0"/>
          </a:p>
        </p:txBody>
      </p:sp>
    </p:spTree>
    <p:extLst>
      <p:ext uri="{BB962C8B-B14F-4D97-AF65-F5344CB8AC3E}">
        <p14:creationId xmlns:p14="http://schemas.microsoft.com/office/powerpoint/2010/main" val="375500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b="1" dirty="0" err="1" smtClean="0"/>
              <a:t>πρακτικη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εφαρμογη</a:t>
            </a:r>
            <a:r>
              <a:rPr lang="el-GR" sz="4000" b="1" dirty="0" smtClean="0"/>
              <a:t> </a:t>
            </a:r>
            <a:br>
              <a:rPr lang="el-GR" sz="4000" b="1" dirty="0" smtClean="0"/>
            </a:br>
            <a:r>
              <a:rPr lang="el-GR" sz="4000" b="1" dirty="0" err="1" smtClean="0"/>
              <a:t>διδασκαλιασ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μεταξυ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ομηλικων</a:t>
            </a:r>
            <a:endParaRPr lang="el-GR" sz="4000" b="1" dirty="0" smtClean="0"/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b="1" u="sng" smtClean="0"/>
              <a:t>Αναγνώριση αναγκών των μαθητών</a:t>
            </a:r>
            <a:r>
              <a:rPr lang="en-US" sz="2800" b="1" u="sng" smtClean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800" smtClean="0"/>
              <a:t>	Ο εκπαιδευτικός εντοπίζει τους τομείς που ο μαθητής παρουσιάζει δυσκολίες και οι οποίες θα μπορούσαν να αντιμετωπιστούν μέσα από τη διδασκαλία μεταξύ ομηλίκων </a:t>
            </a:r>
            <a:endParaRPr lang="en-US" sz="2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u="sng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Clr>
                <a:schemeClr val="bg2"/>
              </a:buClr>
              <a:buFontTx/>
              <a:buNone/>
            </a:pPr>
            <a:endParaRPr lang="en-US" sz="28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2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err="1" smtClean="0"/>
              <a:t>Πρακτικη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εφαρμογη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διδασκαλιασ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μεταξυ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ομηλικων</a:t>
            </a:r>
            <a:endParaRPr lang="en-US" sz="40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l-GR" sz="2000" b="1" dirty="0" smtClean="0">
                <a:solidFill>
                  <a:schemeClr val="hlink"/>
                </a:solidFill>
              </a:rPr>
              <a:t>	</a:t>
            </a:r>
            <a:r>
              <a:rPr lang="el-GR" sz="2800" dirty="0" smtClean="0"/>
              <a:t>Εκπαίδευση των μαθητών που θα μπορούσαν να βοηθήσουν μέσω της διδασκαλίας μεταξύ  ομηλίκων</a:t>
            </a:r>
            <a:endParaRPr lang="en-US" sz="2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l-GR" sz="2800" b="1" u="sng" dirty="0" smtClean="0"/>
              <a:t>Ο εκπαιδευτικός</a:t>
            </a:r>
            <a:r>
              <a:rPr lang="el-GR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l-GR" sz="2800" dirty="0" smtClean="0"/>
              <a:t>Εντοπίζει τους μαθητές που έχουν αναπτυγμένες δεξιότητες στους  ανάλογους τομείς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57927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b="1" dirty="0" err="1" smtClean="0"/>
              <a:t>πρακτικη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εφαρμογη</a:t>
            </a:r>
            <a:r>
              <a:rPr lang="el-GR" sz="4000" b="1" dirty="0" smtClean="0"/>
              <a:t> </a:t>
            </a:r>
            <a:br>
              <a:rPr lang="el-GR" sz="4000" b="1" dirty="0" smtClean="0"/>
            </a:br>
            <a:r>
              <a:rPr lang="el-GR" sz="4000" b="1" dirty="0" err="1" smtClean="0"/>
              <a:t>διδασκαλιασ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μεταξυ</a:t>
            </a:r>
            <a:r>
              <a:rPr lang="el-GR" sz="4000" b="1" dirty="0" smtClean="0"/>
              <a:t> </a:t>
            </a:r>
            <a:r>
              <a:rPr lang="el-GR" sz="4000" b="1" dirty="0" err="1" smtClean="0"/>
              <a:t>ομηλικων</a:t>
            </a:r>
            <a:endParaRPr lang="el-GR" sz="4000" b="1" dirty="0" smtClean="0"/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/>
              <a:t>Δημιουργία ομάδων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l-GR" sz="2800" smtClean="0"/>
              <a:t>Ενημέρωση ομάδων για τη διδασκαλία μεταξύ ομηλίκων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sz="280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sz="2800" smtClean="0"/>
              <a:t>   Όλα τα παιδιά  γνωρίζουν το σκοπό της διδασκαλίας μεταξύ ομηλίκων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b="1" u="sng" smtClean="0">
              <a:solidFill>
                <a:schemeClr val="hlink"/>
              </a:solidFill>
            </a:endParaRPr>
          </a:p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7633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smtClean="0"/>
              <a:t>ΕΚΠΑΙΔΕΥΣΗ ΤΩΝ ΠΑΙΔΙΩΝ</a:t>
            </a:r>
          </a:p>
        </p:txBody>
      </p:sp>
      <p:sp>
        <p:nvSpPr>
          <p:cNvPr id="1024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bg2"/>
              </a:buClr>
            </a:pPr>
            <a:r>
              <a:rPr lang="el-GR" sz="2800" b="1" smtClean="0"/>
              <a:t>Διδάσκει τα παιδιά με τις υψηλές δεξιότητες τι πρέπει να θυμούνται ώστε να βοηθήσουν τους συμμαθητές τους </a:t>
            </a:r>
            <a:endParaRPr lang="en-US" sz="2800" b="1" smtClean="0"/>
          </a:p>
          <a:p>
            <a:r>
              <a:rPr lang="el-GR" sz="2800" smtClean="0"/>
              <a:t>Μερικές φορές οι  στρατηγικές που έχουν αναπτύξει οι μαθητές είναι αυτοματοποιημένες και για να μπορέσουν να συμμετέχουν ενεργά στη διδασκαλία μεταξύ ομηλίκων χρειάζεται να τις αναλύσουν </a:t>
            </a:r>
          </a:p>
        </p:txBody>
      </p:sp>
    </p:spTree>
    <p:extLst>
      <p:ext uri="{BB962C8B-B14F-4D97-AF65-F5344CB8AC3E}">
        <p14:creationId xmlns:p14="http://schemas.microsoft.com/office/powerpoint/2010/main" val="324463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smtClean="0"/>
              <a:t>Δραστηριότητα</a:t>
            </a:r>
            <a:r>
              <a:rPr lang="el-GR" smtClean="0"/>
              <a:t> </a:t>
            </a:r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el-GR" sz="2800" dirty="0" smtClean="0"/>
              <a:t>	Συνδιδάσκετε στην 1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Δημοτικού. Ο  εκπαιδευτικός της παράλληλης στήριξης υποστηρίζει ένα παιδί με ΝΥ. Από κοινού παρατηρείτε ότι τόσο ο μαθητής με ΝΥ όσο και άλλοι τρεις μαθητές δυσκολεύονται να κατακτήσουν τη σύμβαση ανάγνωσης. Στην τάξη τουλάχιστον τέσσερις μαθητές μπορούν να διαβάζουν άριστα </a:t>
            </a:r>
          </a:p>
          <a:p>
            <a:pPr algn="just">
              <a:buFontTx/>
              <a:buNone/>
            </a:pPr>
            <a:r>
              <a:rPr lang="el-GR" sz="2800" b="1" i="1" dirty="0" smtClean="0"/>
              <a:t>Πως θα εφαρμόζατε τη διδασκαλία μεταξύ ομηλίκων ώστε να αναπτύξετε τη σύμβαση ανάγνωσης ; </a:t>
            </a:r>
          </a:p>
          <a:p>
            <a:pPr>
              <a:buFontTx/>
              <a:buNone/>
            </a:pPr>
            <a:endParaRPr lang="el-GR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6870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614</Words>
  <Application>Microsoft Office PowerPoint</Application>
  <PresentationFormat>Προβολή στην οθόνη (4:3)</PresentationFormat>
  <Paragraphs>89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Προεξοχή</vt:lpstr>
      <vt:lpstr>Στρατηγικέσ Παρεμβασησ </vt:lpstr>
      <vt:lpstr>μοντελα διδασκαλιασ μεταξυ ομηλικων </vt:lpstr>
      <vt:lpstr>Μοντέλα διδασκαλίασ μεταξύ ομηλίκων </vt:lpstr>
      <vt:lpstr>στοχοσ διδασκαλιασ μεταξύ ομηλικων </vt:lpstr>
      <vt:lpstr>πρακτικη εφαρμογη  διδασκαλιασ μεταξυ ομηλικων</vt:lpstr>
      <vt:lpstr>Πρακτικη εφαρμογη διδασκαλιασ μεταξυ ομηλικων</vt:lpstr>
      <vt:lpstr>πρακτικη εφαρμογη  διδασκαλιασ μεταξυ ομηλικων</vt:lpstr>
      <vt:lpstr>ΕΚΠΑΙΔΕΥΣΗ ΤΩΝ ΠΑΙΔΙΩΝ</vt:lpstr>
      <vt:lpstr>Δραστηριότητα </vt:lpstr>
      <vt:lpstr>παραδειγμα εκμαθησησ αναγνωσησ Οι οδηγίεσ ακολουθούνται από σύμβολα</vt:lpstr>
      <vt:lpstr>βηματα αναπτυξησ στρατηγικων μνημησ </vt:lpstr>
      <vt:lpstr>Λειτουργιεσ τησ μνήμησ</vt:lpstr>
      <vt:lpstr>Εσωτερικευση  </vt:lpstr>
      <vt:lpstr>Αποθηκευση </vt:lpstr>
      <vt:lpstr>αποθηκευση</vt:lpstr>
      <vt:lpstr>Εξωτερικευση </vt:lpstr>
      <vt:lpstr>παραδειγμα αναπτυξησ στρατηγικών μνημησ (οι οδηγίεσ ακολουθουνται από σύμβολα )</vt:lpstr>
      <vt:lpstr>  παραδειγμα διεκπεραιωσησ  μιασ εργασιασ (οι οδηγιεσ ακολουθουνται από συμβολα)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Στρατηγικέσ Παρεμβασησ </dc:title>
  <dc:creator>ΕΛΕΝΗ</dc:creator>
  <cp:lastModifiedBy>ΕΛΕΝΗ</cp:lastModifiedBy>
  <cp:revision>1</cp:revision>
  <dcterms:created xsi:type="dcterms:W3CDTF">2020-04-08T05:36:49Z</dcterms:created>
  <dcterms:modified xsi:type="dcterms:W3CDTF">2020-04-08T05:37:27Z</dcterms:modified>
</cp:coreProperties>
</file>