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1"/>
  </p:notesMasterIdLst>
  <p:sldIdLst>
    <p:sldId id="256" r:id="rId2"/>
    <p:sldId id="309" r:id="rId3"/>
    <p:sldId id="315" r:id="rId4"/>
    <p:sldId id="290" r:id="rId5"/>
    <p:sldId id="291" r:id="rId6"/>
    <p:sldId id="292" r:id="rId7"/>
    <p:sldId id="293" r:id="rId8"/>
    <p:sldId id="338" r:id="rId9"/>
    <p:sldId id="316" r:id="rId10"/>
    <p:sldId id="275" r:id="rId11"/>
    <p:sldId id="328" r:id="rId12"/>
    <p:sldId id="319" r:id="rId13"/>
    <p:sldId id="318" r:id="rId14"/>
    <p:sldId id="333" r:id="rId15"/>
    <p:sldId id="332" r:id="rId16"/>
    <p:sldId id="334" r:id="rId17"/>
    <p:sldId id="337" r:id="rId18"/>
    <p:sldId id="335" r:id="rId19"/>
    <p:sldId id="317" r:id="rId20"/>
    <p:sldId id="278" r:id="rId21"/>
    <p:sldId id="281" r:id="rId22"/>
    <p:sldId id="285" r:id="rId23"/>
    <p:sldId id="282" r:id="rId24"/>
    <p:sldId id="283" r:id="rId25"/>
    <p:sldId id="329" r:id="rId26"/>
    <p:sldId id="284" r:id="rId27"/>
    <p:sldId id="286" r:id="rId28"/>
    <p:sldId id="321" r:id="rId29"/>
    <p:sldId id="294" r:id="rId30"/>
    <p:sldId id="295" r:id="rId31"/>
    <p:sldId id="322" r:id="rId32"/>
    <p:sldId id="323" r:id="rId33"/>
    <p:sldId id="297" r:id="rId34"/>
    <p:sldId id="296" r:id="rId35"/>
    <p:sldId id="299" r:id="rId36"/>
    <p:sldId id="303" r:id="rId37"/>
    <p:sldId id="287" r:id="rId38"/>
    <p:sldId id="324" r:id="rId39"/>
    <p:sldId id="300" r:id="rId40"/>
    <p:sldId id="330" r:id="rId41"/>
    <p:sldId id="305" r:id="rId42"/>
    <p:sldId id="273" r:id="rId43"/>
    <p:sldId id="310" r:id="rId44"/>
    <p:sldId id="311" r:id="rId45"/>
    <p:sldId id="314" r:id="rId46"/>
    <p:sldId id="313" r:id="rId47"/>
    <p:sldId id="327" r:id="rId48"/>
    <p:sldId id="274" r:id="rId49"/>
    <p:sldId id="306" r:id="rId5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33CC"/>
    <a:srgbClr val="FF0000"/>
    <a:srgbClr val="FEC198"/>
    <a:srgbClr val="F85D3E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7" Type="http://schemas.microsoft.com/office/2006/relationships/legacyDiagramText" Target="legacyDiagramText16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6" Type="http://schemas.microsoft.com/office/2006/relationships/legacyDiagramText" Target="legacyDiagramText15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9.bin"/><Relationship Id="rId2" Type="http://schemas.microsoft.com/office/2006/relationships/legacyDiagramText" Target="legacyDiagramText18.bin"/><Relationship Id="rId1" Type="http://schemas.microsoft.com/office/2006/relationships/legacyDiagramText" Target="legacyDiagramText17.bin"/><Relationship Id="rId4" Type="http://schemas.microsoft.com/office/2006/relationships/legacyDiagramText" Target="legacyDiagramText20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1.bin"/><Relationship Id="rId3" Type="http://schemas.microsoft.com/office/2006/relationships/legacyDiagramText" Target="legacyDiagramText26.bin"/><Relationship Id="rId7" Type="http://schemas.microsoft.com/office/2006/relationships/legacyDiagramText" Target="legacyDiagramText30.bin"/><Relationship Id="rId2" Type="http://schemas.microsoft.com/office/2006/relationships/legacyDiagramText" Target="legacyDiagramText25.bin"/><Relationship Id="rId1" Type="http://schemas.microsoft.com/office/2006/relationships/legacyDiagramText" Target="legacyDiagramText24.bin"/><Relationship Id="rId6" Type="http://schemas.microsoft.com/office/2006/relationships/legacyDiagramText" Target="legacyDiagramText29.bin"/><Relationship Id="rId5" Type="http://schemas.microsoft.com/office/2006/relationships/legacyDiagramText" Target="legacyDiagramText28.bin"/><Relationship Id="rId10" Type="http://schemas.microsoft.com/office/2006/relationships/legacyDiagramText" Target="legacyDiagramText33.bin"/><Relationship Id="rId4" Type="http://schemas.microsoft.com/office/2006/relationships/legacyDiagramText" Target="legacyDiagramText27.bin"/><Relationship Id="rId9" Type="http://schemas.microsoft.com/office/2006/relationships/legacyDiagramText" Target="legacyDiagramText32.bin"/></Relationships>
</file>

<file path=ppt/drawings/_rels/vmlDrawing8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6.bin"/><Relationship Id="rId2" Type="http://schemas.microsoft.com/office/2006/relationships/legacyDiagramText" Target="legacyDiagramText35.bin"/><Relationship Id="rId1" Type="http://schemas.microsoft.com/office/2006/relationships/legacyDiagramText" Target="legacyDiagramText3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CEBCE4-EE3C-4CDE-868C-FD8F6F75E8CB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noProof="0" smtClean="0"/>
              <a:t>Δεύτερου επιπέδου</a:t>
            </a:r>
          </a:p>
          <a:p>
            <a:pPr lvl="2"/>
            <a:r>
              <a:rPr lang="en-US" noProof="0" smtClean="0"/>
              <a:t>Τρίτου επιπέδου</a:t>
            </a:r>
          </a:p>
          <a:p>
            <a:pPr lvl="3"/>
            <a:r>
              <a:rPr lang="en-US" noProof="0" smtClean="0"/>
              <a:t>Τέταρτου επιπέδου</a:t>
            </a:r>
          </a:p>
          <a:p>
            <a:pPr lvl="4"/>
            <a:r>
              <a:rPr lang="en-US" noProof="0" smtClean="0"/>
              <a:t>Πέμπτου επιπέδου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0C6784-502F-442F-ADE6-89A952EE8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410569-0373-44D3-B1AF-C296CE83EF12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A8EF0D-33C5-41DB-9F7C-319366BFEB15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D91774-8B22-4D0A-8455-BA970CE37EAB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BAB8AC-48D1-4FDD-A8EC-29BC54161749}" type="slidenum">
              <a:rPr lang="en-GB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9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1 - Ευθεία γραμμή σύνδεσης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- Έλλειψη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- Έλλειψη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- Έλλειψη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2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FD67-6D01-49AF-A6CB-6B67CEB04459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23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5056-BFFC-41E9-AD95-6E62B8DE56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CC56-374D-491A-91D9-C5CE3B014B9D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C383-26CB-4F74-85C8-A31C02A5EF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6742-EBCA-416E-B7B2-3603AD1F34B4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E8CD-F7F0-43A2-8D4F-A3E74CCCE0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FC23FB-09AD-43AA-8010-7F1922FA55F4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A86296-F6DA-44AB-AD3F-A8FB7DEFBD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- Ορθογώνιο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- Ορθογώνιο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- Ορθογώνιο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- Ευθεία γραμμή σύνδεσης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4 - Ευθεία γραμμή σύνδεσης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5 - Ευθεία γραμμή σύνδεσης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- Έλλειψη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- Έλλειψη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- Έλλειψη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- Έλλειψη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- Ευθεία γραμμή σύνδεσης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0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2FEC4-FE12-47A6-A88B-28D3A6E4E63C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21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0AA6-115F-44CF-B275-4E346F243A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AB30-5D29-43D5-863E-4997553B779E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B30D-3877-4EBF-AD79-D851DD414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D932-10AA-4EDC-A903-5E250A6DE3D5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D111-CD4E-4FAE-BDAB-CF0782EA1F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8455BA-A65B-4805-810B-30FE65159264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CDF1AC-19F1-4336-AD9D-65546E54AA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EE35-CF66-4BFA-B0B6-EEF17DA4EED5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A49F-A392-46C8-AF01-D84B4EB7E5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8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4F1C59-9DF2-447E-900E-C13DE3F2C780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13" name="2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AA4CD1-E230-41AB-9B36-EA05DEF4CF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2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9 - Ευθεία γραμμή σύνδεσης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3227FF-6CB1-488F-89E3-6238C9F28869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13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B16F92-D64E-46A2-AB53-9615BC6B57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8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71F61-7690-4F00-8291-C31DC4254491}" type="datetime1">
              <a:rPr lang="el-GR"/>
              <a:pPr>
                <a:defRPr/>
              </a:pPr>
              <a:t>16/10/2017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5D6CD-A3FF-426D-9ACE-3B89CA52A1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9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Social_ecological_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cial_ecological_mode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ctrTitle" idx="4294967295"/>
          </p:nvPr>
        </p:nvSpPr>
        <p:spPr bwMode="auto">
          <a:xfrm>
            <a:off x="1403350" y="692150"/>
            <a:ext cx="7740650" cy="15827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3600" b="1" cap="none" smtClean="0"/>
              <a:t>Σχολική κοινωνικοποίηση:</a:t>
            </a:r>
            <a:r>
              <a:rPr lang="el-GR" sz="3200" b="1" cap="none" smtClean="0"/>
              <a:t> </a:t>
            </a:r>
            <a:r>
              <a:rPr lang="el-GR" b="1" cap="none" smtClean="0"/>
              <a:t>προβλήματα και η αντιμετώπισή τους</a:t>
            </a:r>
            <a:r>
              <a:rPr lang="el-GR" b="1" cap="none" smtClean="0">
                <a:latin typeface="Arial" charset="0"/>
              </a:rPr>
              <a:t/>
            </a:r>
            <a:br>
              <a:rPr lang="el-GR" b="1" cap="none" smtClean="0">
                <a:latin typeface="Arial" charset="0"/>
              </a:rPr>
            </a:br>
            <a:r>
              <a:rPr lang="el-GR" sz="2300" cap="none" smtClean="0"/>
              <a:t>(Προβληματικές Συμπεριφορές</a:t>
            </a:r>
            <a:r>
              <a:rPr lang="el-GR" sz="2300" cap="none" smtClean="0">
                <a:latin typeface="Arial" charset="0"/>
              </a:rPr>
              <a:t>, </a:t>
            </a:r>
            <a:r>
              <a:rPr lang="el-GR" sz="2300" cap="none" smtClean="0"/>
              <a:t>αίτια και αντιμετώπιση</a:t>
            </a:r>
            <a:r>
              <a:rPr lang="en-US" sz="2300" cap="none" smtClean="0"/>
              <a:t>)</a:t>
            </a:r>
          </a:p>
        </p:txBody>
      </p:sp>
      <p:sp>
        <p:nvSpPr>
          <p:cNvPr id="14339" name="2 - Υπότιτλος"/>
          <p:cNvSpPr>
            <a:spLocks noGrp="1"/>
          </p:cNvSpPr>
          <p:nvPr>
            <p:ph type="subTitle" idx="1"/>
          </p:nvPr>
        </p:nvSpPr>
        <p:spPr>
          <a:xfrm>
            <a:off x="2230438" y="4508500"/>
            <a:ext cx="6913562" cy="20415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Ελευθεράκης Θεόδωρος</a:t>
            </a:r>
            <a:endParaRPr lang="el-GR" sz="2400" i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l-GR" sz="2000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Επ. Καθηγητής</a:t>
            </a:r>
            <a:r>
              <a:rPr lang="el-GR" sz="2000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Π.Τ.Π.Ε.</a:t>
            </a:r>
          </a:p>
          <a:p>
            <a:pPr algn="ctr" eaLnBrk="1" hangingPunct="1">
              <a:defRPr/>
            </a:pPr>
            <a:r>
              <a:rPr lang="el-GR" sz="2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Πανεπιστήμιο Κρήτης</a:t>
            </a:r>
            <a:endParaRPr lang="el-GR" sz="2000" b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l-GR" sz="2000" b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lang="el-GR" sz="24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BC711-5079-4515-A7B1-D1A2BAFCD127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25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CD979D6-5878-4D8B-A92C-CBE7AF59D4F6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28676" name="Group 2"/>
          <p:cNvGrpSpPr>
            <a:grpSpLocks noChangeAspect="1"/>
          </p:cNvGrpSpPr>
          <p:nvPr/>
        </p:nvGrpSpPr>
        <p:grpSpPr bwMode="auto">
          <a:xfrm>
            <a:off x="1403350" y="3429000"/>
            <a:ext cx="7561263" cy="1008063"/>
            <a:chOff x="2657" y="2847"/>
            <a:chExt cx="8925" cy="1134"/>
          </a:xfrm>
        </p:grpSpPr>
        <p:sp>
          <p:nvSpPr>
            <p:cNvPr id="286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57" y="2847"/>
              <a:ext cx="8925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3" name="AutoShape 4"/>
            <p:cNvSpPr>
              <a:spLocks noChangeArrowheads="1"/>
            </p:cNvSpPr>
            <p:nvPr/>
          </p:nvSpPr>
          <p:spPr bwMode="auto">
            <a:xfrm>
              <a:off x="3127" y="3327"/>
              <a:ext cx="8455" cy="160"/>
            </a:xfrm>
            <a:prstGeom prst="rightArrow">
              <a:avLst>
                <a:gd name="adj1" fmla="val 50000"/>
                <a:gd name="adj2" fmla="val 132109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694" name="Oval 5"/>
            <p:cNvSpPr>
              <a:spLocks noChangeArrowheads="1"/>
            </p:cNvSpPr>
            <p:nvPr/>
          </p:nvSpPr>
          <p:spPr bwMode="auto">
            <a:xfrm>
              <a:off x="3753" y="3167"/>
              <a:ext cx="469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695" name="Oval 6"/>
            <p:cNvSpPr>
              <a:spLocks noChangeArrowheads="1"/>
            </p:cNvSpPr>
            <p:nvPr/>
          </p:nvSpPr>
          <p:spPr bwMode="auto">
            <a:xfrm>
              <a:off x="4223" y="2847"/>
              <a:ext cx="1096" cy="11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696" name="Line 7"/>
            <p:cNvSpPr>
              <a:spLocks noChangeShapeType="1"/>
            </p:cNvSpPr>
            <p:nvPr/>
          </p:nvSpPr>
          <p:spPr bwMode="auto">
            <a:xfrm flipV="1">
              <a:off x="3753" y="3327"/>
              <a:ext cx="1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7" name="Line 8"/>
            <p:cNvSpPr>
              <a:spLocks noChangeShapeType="1"/>
            </p:cNvSpPr>
            <p:nvPr/>
          </p:nvSpPr>
          <p:spPr bwMode="auto">
            <a:xfrm flipV="1">
              <a:off x="3127" y="3327"/>
              <a:ext cx="1" cy="6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Oval 9"/>
            <p:cNvSpPr>
              <a:spLocks noChangeArrowheads="1"/>
            </p:cNvSpPr>
            <p:nvPr/>
          </p:nvSpPr>
          <p:spPr bwMode="auto">
            <a:xfrm>
              <a:off x="6571" y="2847"/>
              <a:ext cx="943" cy="960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28677" name="Line 10"/>
          <p:cNvSpPr>
            <a:spLocks noChangeShapeType="1"/>
          </p:cNvSpPr>
          <p:nvPr/>
        </p:nvSpPr>
        <p:spPr bwMode="auto">
          <a:xfrm flipV="1">
            <a:off x="2555875" y="40767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 flipV="1">
            <a:off x="3203575" y="4221163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79" name="Oval 12"/>
          <p:cNvSpPr>
            <a:spLocks noChangeArrowheads="1"/>
          </p:cNvSpPr>
          <p:nvPr/>
        </p:nvSpPr>
        <p:spPr bwMode="auto">
          <a:xfrm>
            <a:off x="3635375" y="3429000"/>
            <a:ext cx="1081088" cy="10064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l-GR" sz="1200" b="1" i="1" u="sng"/>
              <a:t> Σχολείο</a:t>
            </a:r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 flipV="1">
            <a:off x="4211638" y="4149725"/>
            <a:ext cx="0" cy="828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1" name="Oval 14"/>
          <p:cNvSpPr>
            <a:spLocks noChangeArrowheads="1"/>
          </p:cNvSpPr>
          <p:nvPr/>
        </p:nvSpPr>
        <p:spPr bwMode="auto">
          <a:xfrm>
            <a:off x="5508625" y="3357563"/>
            <a:ext cx="1223963" cy="1152525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 flipV="1">
            <a:off x="5148263" y="4221163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V="1">
            <a:off x="6156325" y="4076700"/>
            <a:ext cx="0" cy="1225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0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sp>
        <p:nvSpPr>
          <p:cNvPr id="28685" name="Rectangle 18"/>
          <p:cNvSpPr>
            <a:spLocks noChangeArrowheads="1"/>
          </p:cNvSpPr>
          <p:nvPr/>
        </p:nvSpPr>
        <p:spPr bwMode="auto">
          <a:xfrm>
            <a:off x="179388" y="4763"/>
            <a:ext cx="8964612" cy="2878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000" b="1" u="sng">
                <a:solidFill>
                  <a:srgbClr val="FF0000"/>
                </a:solidFill>
                <a:cs typeface="Times New Roman" pitchFamily="18" charset="0"/>
              </a:rPr>
              <a:t>Α. ΚΟΙΝΩΝΙΚΟΠΟΙΗΣΗ</a:t>
            </a:r>
            <a:endParaRPr lang="el-GR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Εφ’ όρου ζωής διαδικασία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για τη διαμόρφωση της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προσωπικότητας</a:t>
            </a:r>
          </a:p>
          <a:p>
            <a:pPr eaLnBrk="0" hangingPunct="0">
              <a:buFontTx/>
              <a:buChar char="•"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Αλληλεπίδραση της συλλογικής με την ατομική συνείδηση</a:t>
            </a:r>
          </a:p>
          <a:p>
            <a:pPr eaLnBrk="0" hangingPunct="0">
              <a:buFontTx/>
              <a:buChar char="•"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Αλληλεπίδραση των ενηλίκων με τους ανήλικους</a:t>
            </a:r>
          </a:p>
          <a:p>
            <a:pPr eaLnBrk="0" hangingPunct="0">
              <a:buFontTx/>
              <a:buChar char="•"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Το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βιολογικό ον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γίνεται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κοινωνικο-πολιτισμικό ον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Durkheim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</a:pP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Εσωτερίκευση της κουλτούρας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της κοινωνίας: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σύστημα αξιών και κανόνων, ρόλων, συμβόλων (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Parsons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Το άτομο φτιάχνει μια </a:t>
            </a:r>
            <a:r>
              <a:rPr lang="el-GR" b="1" u="sng">
                <a:solidFill>
                  <a:srgbClr val="000000"/>
                </a:solidFill>
                <a:cs typeface="Times New Roman" pitchFamily="18" charset="0"/>
              </a:rPr>
              <a:t>προσωπικότητα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με αποδεκτή </a:t>
            </a:r>
            <a:r>
              <a:rPr lang="el-GR" u="sng">
                <a:solidFill>
                  <a:srgbClr val="000000"/>
                </a:solidFill>
                <a:cs typeface="Times New Roman" pitchFamily="18" charset="0"/>
              </a:rPr>
              <a:t>συμπεριφορά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και </a:t>
            </a:r>
            <a:r>
              <a:rPr lang="el-GR" u="sng">
                <a:solidFill>
                  <a:srgbClr val="000000"/>
                </a:solidFill>
                <a:cs typeface="Times New Roman" pitchFamily="18" charset="0"/>
              </a:rPr>
              <a:t>δράση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 (παίζει αποδεκτούς </a:t>
            </a:r>
            <a:r>
              <a:rPr lang="el-GR" u="sng">
                <a:solidFill>
                  <a:srgbClr val="000000"/>
                </a:solidFill>
                <a:cs typeface="Times New Roman" pitchFamily="18" charset="0"/>
              </a:rPr>
              <a:t>κοινωνικούς ρόλους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) και έτσι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 μαθαίνει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να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 προσαρμόζεται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στο 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κοινωνικό περιβάλλον </a:t>
            </a: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και</a:t>
            </a:r>
            <a:r>
              <a:rPr lang="el-GR" b="1">
                <a:solidFill>
                  <a:srgbClr val="000000"/>
                </a:solidFill>
                <a:cs typeface="Times New Roman" pitchFamily="18" charset="0"/>
              </a:rPr>
              <a:t> να οδηγείται προς την πρόοδο / επιτυχία και την ευτυχία</a:t>
            </a:r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1116013" y="4365625"/>
            <a:ext cx="74898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</a:pPr>
            <a:r>
              <a:rPr lang="el-GR" sz="1400" b="1" u="sng">
                <a:cs typeface="Times New Roman" pitchFamily="18" charset="0"/>
              </a:rPr>
              <a:t>Σύλληψη</a:t>
            </a:r>
            <a:r>
              <a:rPr lang="el-GR" sz="1400" b="1">
                <a:cs typeface="Times New Roman" pitchFamily="18" charset="0"/>
              </a:rPr>
              <a:t>  </a:t>
            </a:r>
            <a:r>
              <a:rPr lang="el-GR" sz="1400" b="1" u="sng">
                <a:cs typeface="Times New Roman" pitchFamily="18" charset="0"/>
              </a:rPr>
              <a:t>Γέννηση</a:t>
            </a:r>
            <a:endParaRPr lang="el-GR" sz="1400">
              <a:cs typeface="Times New Roman" pitchFamily="18" charset="0"/>
            </a:endParaRPr>
          </a:p>
          <a:p>
            <a:pPr eaLnBrk="0" hangingPunct="0">
              <a:tabLst>
                <a:tab pos="360363" algn="l"/>
              </a:tabLst>
            </a:pPr>
            <a:r>
              <a:rPr lang="el-GR" sz="1400" b="1">
                <a:cs typeface="Times New Roman" pitchFamily="18" charset="0"/>
              </a:rPr>
              <a:t>                 </a:t>
            </a:r>
            <a:r>
              <a:rPr lang="el-GR" b="1">
                <a:cs typeface="Times New Roman" pitchFamily="18" charset="0"/>
              </a:rPr>
              <a:t>Α. </a:t>
            </a:r>
            <a:r>
              <a:rPr lang="el-GR" b="1" u="sng">
                <a:cs typeface="Times New Roman" pitchFamily="18" charset="0"/>
              </a:rPr>
              <a:t>Μητέρα</a:t>
            </a:r>
            <a:r>
              <a:rPr lang="el-GR" b="1">
                <a:cs typeface="Times New Roman" pitchFamily="18" charset="0"/>
              </a:rPr>
              <a:t>                  Δ. </a:t>
            </a:r>
            <a:r>
              <a:rPr lang="el-GR" b="1" u="sng">
                <a:cs typeface="Times New Roman" pitchFamily="18" charset="0"/>
              </a:rPr>
              <a:t>Ομάδα συνομηλίκων</a:t>
            </a:r>
            <a:endParaRPr lang="el-GR" b="1">
              <a:cs typeface="Times New Roman" pitchFamily="18" charset="0"/>
            </a:endParaRPr>
          </a:p>
          <a:p>
            <a:pPr eaLnBrk="0" hangingPunct="0">
              <a:tabLst>
                <a:tab pos="360363" algn="l"/>
              </a:tabLst>
            </a:pPr>
            <a:r>
              <a:rPr lang="el-GR" b="1">
                <a:cs typeface="Times New Roman" pitchFamily="18" charset="0"/>
              </a:rPr>
              <a:t>                                          </a:t>
            </a:r>
            <a:r>
              <a:rPr lang="el-GR" sz="2000" b="1" i="1">
                <a:cs typeface="Times New Roman" pitchFamily="18" charset="0"/>
              </a:rPr>
              <a:t>Γ. </a:t>
            </a:r>
            <a:r>
              <a:rPr lang="el-GR" sz="2000" b="1" i="1" u="sng">
                <a:cs typeface="Times New Roman" pitchFamily="18" charset="0"/>
              </a:rPr>
              <a:t>Σχολείο</a:t>
            </a:r>
            <a:endParaRPr lang="el-GR" sz="2000" b="1" i="1">
              <a:cs typeface="Times New Roman" pitchFamily="18" charset="0"/>
            </a:endParaRPr>
          </a:p>
          <a:p>
            <a:pPr eaLnBrk="0" hangingPunct="0">
              <a:tabLst>
                <a:tab pos="360363" algn="l"/>
              </a:tabLst>
            </a:pPr>
            <a:r>
              <a:rPr lang="el-GR" b="1">
                <a:cs typeface="Times New Roman" pitchFamily="18" charset="0"/>
              </a:rPr>
              <a:t>                       Β. </a:t>
            </a:r>
            <a:r>
              <a:rPr lang="el-GR" b="1" u="sng">
                <a:cs typeface="Times New Roman" pitchFamily="18" charset="0"/>
              </a:rPr>
              <a:t>Ευρύτερη οικογένεια </a:t>
            </a:r>
            <a:r>
              <a:rPr lang="el-GR" b="1">
                <a:cs typeface="Times New Roman" pitchFamily="18" charset="0"/>
              </a:rPr>
              <a:t>    Ε. </a:t>
            </a:r>
            <a:r>
              <a:rPr lang="el-GR" b="1" u="sng">
                <a:cs typeface="Times New Roman" pitchFamily="18" charset="0"/>
              </a:rPr>
              <a:t>Επαγγελματικός χώρος</a:t>
            </a:r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 flipV="1">
            <a:off x="3635375" y="4005263"/>
            <a:ext cx="0" cy="172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1979613" y="5661025"/>
            <a:ext cx="3097212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Είσοδος του παιδιού</a:t>
            </a:r>
          </a:p>
          <a:p>
            <a:r>
              <a:rPr lang="el-GR"/>
              <a:t>στο σχολείο (Νηπιαγωγείο)</a:t>
            </a:r>
          </a:p>
        </p:txBody>
      </p:sp>
      <p:sp>
        <p:nvSpPr>
          <p:cNvPr id="28689" name="Line 22"/>
          <p:cNvSpPr>
            <a:spLocks noChangeShapeType="1"/>
          </p:cNvSpPr>
          <p:nvPr/>
        </p:nvSpPr>
        <p:spPr bwMode="auto">
          <a:xfrm>
            <a:off x="1835150" y="3213100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0" name="Text Box 23"/>
          <p:cNvSpPr txBox="1">
            <a:spLocks noChangeArrowheads="1"/>
          </p:cNvSpPr>
          <p:nvPr/>
        </p:nvSpPr>
        <p:spPr bwMode="auto">
          <a:xfrm>
            <a:off x="539750" y="2852738"/>
            <a:ext cx="252095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u="sng">
                <a:solidFill>
                  <a:srgbClr val="000000"/>
                </a:solidFill>
              </a:rPr>
              <a:t>ΚΛΗΡΟΝΟΜΙΚΟΤΗΤΑ</a:t>
            </a:r>
          </a:p>
        </p:txBody>
      </p:sp>
      <p:sp>
        <p:nvSpPr>
          <p:cNvPr id="28691" name="Oval 25"/>
          <p:cNvSpPr>
            <a:spLocks noChangeArrowheads="1"/>
          </p:cNvSpPr>
          <p:nvPr/>
        </p:nvSpPr>
        <p:spPr bwMode="auto">
          <a:xfrm>
            <a:off x="2339975" y="3357563"/>
            <a:ext cx="1295400" cy="11509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65D917-F8BF-41BF-933B-D5A2DFD9E133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774700"/>
          </a:xfrm>
          <a:noFill/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l-GR" sz="2600" b="1" i="1" cap="none" smtClean="0">
                <a:solidFill>
                  <a:srgbClr val="000000"/>
                </a:solidFill>
              </a:rPr>
              <a:t>Τι είναι κοινωνικοποίηση κατά Πάρσονς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lvl="1">
              <a:defRPr/>
            </a:pPr>
            <a:r>
              <a:rPr lang="el-GR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Τ. </a:t>
            </a: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Parsons</a:t>
            </a:r>
            <a:r>
              <a:rPr lang="el-GR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el-GR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εσωτερίκευση της κουλτούρας</a:t>
            </a:r>
            <a:r>
              <a:rPr lang="el-GR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της συγκεκριμένης κοινωνίας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στην οποία γεννήθηκε και μεγάλωσε το άτομο.</a:t>
            </a:r>
          </a:p>
          <a:p>
            <a:pPr lvl="1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 διαδικασία εσωτερίκευσης πραγματοποιείται σε </a:t>
            </a:r>
            <a:r>
              <a:rPr lang="el-GR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διαδοχικές φάσεις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2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α΄ φάση: στη σχέση με τη </a:t>
            </a:r>
            <a:r>
              <a:rPr lang="el-GR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μητέρα</a:t>
            </a:r>
          </a:p>
          <a:p>
            <a:pPr lvl="2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β΄ φάση: στη σχέση με την </a:t>
            </a:r>
            <a:r>
              <a:rPr lang="el-GR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οικογένεια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(αδέλφια, πατέρας, συγγενείς)</a:t>
            </a:r>
          </a:p>
          <a:p>
            <a:pPr lvl="2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γ΄ φάση: στη σχέση με το σχολικό περιβάλλον (</a:t>
            </a:r>
            <a:r>
              <a:rPr lang="el-GR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σχολική κοινωνικοποίηση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2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δ΄ φάση: στη σχέση με την </a:t>
            </a:r>
            <a:r>
              <a:rPr lang="el-GR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ομάδα συνομηλίκων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(μαθαίνει να λειτουργεί στην ομάδα-φιλικές σχέσεις)</a:t>
            </a:r>
          </a:p>
          <a:p>
            <a:pPr lvl="2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ε΄ φάση: στη σχέση με το επάγγελμα (</a:t>
            </a:r>
            <a:r>
              <a:rPr lang="el-GR"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επαγγελματική κοινωνικοποίηση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l-GR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B948D2-33A7-4FBD-827A-79EF57BA6975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7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37194D8-7242-43CB-AFB4-9DBB61D3DE43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0"/>
            <a:ext cx="8435975" cy="882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600" i="1" cap="none" smtClean="0">
                <a:hlinkClick r:id="rId2" tooltip="Κοινωνική οικολογικό μοντέλο"/>
              </a:rPr>
              <a:t>Κοινωνικ</a:t>
            </a:r>
            <a:r>
              <a:rPr lang="el-GR" sz="2600" i="1" cap="none" smtClean="0">
                <a:hlinkClick r:id="rId2" tooltip="Κοινωνική οικολογικό μοντέλο"/>
              </a:rPr>
              <a:t>ό</a:t>
            </a:r>
            <a:r>
              <a:rPr lang="en-US" sz="2600" i="1" cap="none" smtClean="0">
                <a:hlinkClick r:id="rId2" tooltip="Κοινωνική οικολογικό μοντέλο"/>
              </a:rPr>
              <a:t> οικολογικό μοντέλo § οικολογικό πλαίσιo Uri Bronfenbrenner γιa </a:t>
            </a:r>
            <a:r>
              <a:rPr lang="el-GR" sz="2600" i="1" cap="none" smtClean="0">
                <a:hlinkClick r:id="rId2" tooltip="Κοινωνική οικολογικό μοντέλο"/>
              </a:rPr>
              <a:t>την</a:t>
            </a:r>
            <a:r>
              <a:rPr lang="en-US" sz="2600" i="1" cap="none" smtClean="0">
                <a:hlinkClick r:id="rId2" tooltip="Κοινωνική οικολογικό μοντέλο"/>
              </a:rPr>
              <a:t> ανθρώπιν</a:t>
            </a:r>
            <a:r>
              <a:rPr lang="el-GR" sz="2600" i="1" cap="none" smtClean="0">
                <a:hlinkClick r:id="rId2" tooltip="Κοινωνική οικολογικό μοντέλο"/>
              </a:rPr>
              <a:t>η</a:t>
            </a:r>
            <a:r>
              <a:rPr lang="en-US" sz="2600" i="1" cap="none" smtClean="0">
                <a:hlinkClick r:id="rId2" tooltip="Κοινωνική οικολογικό μοντέλο"/>
              </a:rPr>
              <a:t> ανάπτυξη</a:t>
            </a:r>
            <a:r>
              <a:rPr lang="en-US" sz="2600" cap="none" smtClean="0"/>
              <a:t> </a:t>
            </a:r>
          </a:p>
        </p:txBody>
      </p:sp>
      <p:pic>
        <p:nvPicPr>
          <p:cNvPr id="30724" name="Picture 7" descr="urie-in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08050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ecological-model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997200"/>
            <a:ext cx="29527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909638"/>
            <a:ext cx="5759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523C3-1D24-44E1-B171-2BDBE52DFD07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7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ED45915-BE59-4B98-B86B-055BD55A1126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0"/>
            <a:ext cx="8435975" cy="882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600" i="1" cap="none" smtClean="0">
                <a:hlinkClick r:id="rId2" tooltip="Κοινωνική οικολογικό μοντέλο"/>
              </a:rPr>
              <a:t>Κοινωνικ</a:t>
            </a:r>
            <a:r>
              <a:rPr lang="el-GR" sz="2600" i="1" cap="none" smtClean="0">
                <a:hlinkClick r:id="rId2" tooltip="Κοινωνική οικολογικό μοντέλο"/>
              </a:rPr>
              <a:t>ό</a:t>
            </a:r>
            <a:r>
              <a:rPr lang="en-US" sz="2600" i="1" cap="none" smtClean="0">
                <a:hlinkClick r:id="rId2" tooltip="Κοινωνική οικολογικό μοντέλο"/>
              </a:rPr>
              <a:t> οικολογικό μοντέλo § οικολογικό πλαίσιo Uri Bronfenbrenner γιa </a:t>
            </a:r>
            <a:r>
              <a:rPr lang="el-GR" sz="2600" i="1" cap="none" smtClean="0">
                <a:hlinkClick r:id="rId2" tooltip="Κοινωνική οικολογικό μοντέλο"/>
              </a:rPr>
              <a:t>την</a:t>
            </a:r>
            <a:r>
              <a:rPr lang="en-US" sz="2600" i="1" cap="none" smtClean="0">
                <a:hlinkClick r:id="rId2" tooltip="Κοινωνική οικολογικό μοντέλο"/>
              </a:rPr>
              <a:t> ανθρώπιν</a:t>
            </a:r>
            <a:r>
              <a:rPr lang="el-GR" sz="2600" i="1" cap="none" smtClean="0">
                <a:hlinkClick r:id="rId2" tooltip="Κοινωνική οικολογικό μοντέλο"/>
              </a:rPr>
              <a:t>η</a:t>
            </a:r>
            <a:r>
              <a:rPr lang="en-US" sz="2600" i="1" cap="none" smtClean="0">
                <a:hlinkClick r:id="rId2" tooltip="Κοινωνική οικολογικό μοντέλο"/>
              </a:rPr>
              <a:t> ανάπτυξη</a:t>
            </a:r>
            <a:endParaRPr lang="en-US" sz="2600" i="1" cap="none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946150"/>
            <a:ext cx="81375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/>
              <a:t>Στο πιο πάνω σχήμα διαφαίνεται ότι  η </a:t>
            </a:r>
            <a:r>
              <a:rPr lang="el-GR" sz="2400" b="1" i="1"/>
              <a:t>οικολογική προσέγγιση</a:t>
            </a:r>
            <a:r>
              <a:rPr lang="el-GR" sz="2400"/>
              <a:t>, βλέπει τα παιδιά μέσα στα διάφορα </a:t>
            </a:r>
            <a:r>
              <a:rPr lang="el-GR" sz="2400" b="1" i="1" u="sng">
                <a:solidFill>
                  <a:schemeClr val="accent2"/>
                </a:solidFill>
              </a:rPr>
              <a:t>πλαίσια</a:t>
            </a:r>
            <a:r>
              <a:rPr lang="el-GR" sz="2400" b="1" i="1" u="sng"/>
              <a:t> </a:t>
            </a:r>
            <a:r>
              <a:rPr lang="el-GR" sz="2400" i="1" u="sng"/>
              <a:t>που κατοικούν</a:t>
            </a:r>
            <a:r>
              <a:rPr lang="el-GR" sz="2400"/>
              <a:t>, σε καθημερινή βάση, στο άμεσο περιβάλλον στο οποίο ζουν (</a:t>
            </a:r>
            <a:r>
              <a:rPr lang="el-GR" sz="2400" i="1" u="sng">
                <a:solidFill>
                  <a:srgbClr val="FF0000"/>
                </a:solidFill>
              </a:rPr>
              <a:t>μικροσυστήματα</a:t>
            </a:r>
            <a:r>
              <a:rPr lang="el-GR" sz="2400"/>
              <a:t>). </a:t>
            </a:r>
            <a:r>
              <a:rPr lang="el-GR" sz="2400" i="1" u="sng"/>
              <a:t>Τα πλαίσια αυτά συνδέονται -συσχετίζονται- μεταξύ τους</a:t>
            </a:r>
            <a:r>
              <a:rPr lang="el-GR" sz="2400"/>
              <a:t> με διάφορους τρόπους, έτσι συνδέεται/υπάρχει αλληλεπίδραση </a:t>
            </a:r>
            <a:r>
              <a:rPr lang="en-US" sz="2400"/>
              <a:t>μεταξύ της οικογένειας και των δασκάλων, Σχέση μεταξύ </a:t>
            </a:r>
            <a:r>
              <a:rPr lang="el-GR" sz="2400"/>
              <a:t>των </a:t>
            </a:r>
            <a:r>
              <a:rPr lang="en-US" sz="2400"/>
              <a:t>συνομηλίκων του παιδιού και της οικογένειας </a:t>
            </a:r>
            <a:r>
              <a:rPr lang="el-GR" sz="2400"/>
              <a:t>κ.λπ.  (</a:t>
            </a:r>
            <a:r>
              <a:rPr lang="el-GR" sz="2400" i="1" u="sng">
                <a:solidFill>
                  <a:srgbClr val="FF0000"/>
                </a:solidFill>
              </a:rPr>
              <a:t>μεσοσυστήματα</a:t>
            </a:r>
            <a:r>
              <a:rPr lang="el-GR" sz="2400"/>
              <a:t>) που, με τη σειρά τους, </a:t>
            </a:r>
            <a:r>
              <a:rPr lang="el-GR" sz="2400" i="1" u="sng"/>
              <a:t>συνδέονται με πλαίσια και θεσμούς</a:t>
            </a:r>
            <a:r>
              <a:rPr lang="el-GR" sz="2400"/>
              <a:t> (τοπική αυτοδιοίκηση, κοινότητα κ.λπ.), στα οποία το παιδί δεν είναι παρόν, αλλά τα οποία επηρεάζουν σημαντικά την ανάπτυξή του (</a:t>
            </a:r>
            <a:r>
              <a:rPr lang="el-GR" sz="2400" i="1" u="sng">
                <a:solidFill>
                  <a:srgbClr val="FF0000"/>
                </a:solidFill>
              </a:rPr>
              <a:t>εξωσυστήματα</a:t>
            </a:r>
            <a:r>
              <a:rPr lang="el-GR" sz="2400"/>
              <a:t>). Όλα αυτά τα συστήματα είναι </a:t>
            </a:r>
            <a:r>
              <a:rPr lang="el-GR" sz="2400" b="1"/>
              <a:t>οργανωμένα</a:t>
            </a:r>
            <a:r>
              <a:rPr lang="el-GR" sz="2400"/>
              <a:t> βάσει των </a:t>
            </a:r>
            <a:r>
              <a:rPr lang="el-GR" sz="2400" b="1"/>
              <a:t>κυρίαρχων πεποιθήσεων, στάσεων και ιδεολογιών του πολιτισμού</a:t>
            </a:r>
            <a:r>
              <a:rPr lang="el-GR" sz="2400"/>
              <a:t> (το </a:t>
            </a:r>
            <a:r>
              <a:rPr lang="el-GR" sz="2400" i="1" u="sng">
                <a:solidFill>
                  <a:srgbClr val="FF0000"/>
                </a:solidFill>
              </a:rPr>
              <a:t>μακροσύστημα</a:t>
            </a:r>
            <a:r>
              <a:rPr lang="el-GR" sz="2400"/>
              <a:t>, οι κύκλοι από έξω προς τα μέσα).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39C75-6AFF-41CF-A9D3-CBBFA2C223FE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9144000" cy="5949950"/>
          </a:xfrm>
        </p:spPr>
        <p:txBody>
          <a:bodyPr/>
          <a:lstStyle/>
          <a:p>
            <a:r>
              <a:rPr lang="el-GR" sz="1800" i="1" smtClean="0"/>
              <a:t>Για την πιο </a:t>
            </a:r>
            <a:r>
              <a:rPr lang="el-GR" sz="1800" b="1" i="1" smtClean="0">
                <a:solidFill>
                  <a:srgbClr val="FF0000"/>
                </a:solidFill>
              </a:rPr>
              <a:t>αποτελεσματική πορεία της κοινωνικοποίησης</a:t>
            </a:r>
            <a:r>
              <a:rPr lang="el-GR" sz="1800" i="1" smtClean="0"/>
              <a:t> σε όλες τις ανθρώπινες κοινωνίες, απλές ή σύνθετες, υπάρχουν </a:t>
            </a:r>
            <a:r>
              <a:rPr lang="el-GR" sz="1800" b="1" i="1" smtClean="0"/>
              <a:t>πολλαπλοί μηχανισμοί</a:t>
            </a:r>
            <a:r>
              <a:rPr lang="el-GR" sz="1800" i="1" smtClean="0"/>
              <a:t>, οι οποίοι </a:t>
            </a:r>
            <a:r>
              <a:rPr lang="el-GR" sz="1800" i="1" u="sng" smtClean="0"/>
              <a:t>εξυπηρετούν και το </a:t>
            </a:r>
            <a:r>
              <a:rPr lang="el-GR" sz="1800" i="1" u="sng" smtClean="0">
                <a:solidFill>
                  <a:srgbClr val="0033CC"/>
                </a:solidFill>
              </a:rPr>
              <a:t>άτομο</a:t>
            </a:r>
            <a:r>
              <a:rPr lang="el-GR" sz="1800" i="1" u="sng" smtClean="0"/>
              <a:t> και την </a:t>
            </a:r>
            <a:r>
              <a:rPr lang="el-GR" sz="1800" i="1" u="sng" smtClean="0">
                <a:solidFill>
                  <a:srgbClr val="0033CC"/>
                </a:solidFill>
              </a:rPr>
              <a:t>κοινωνία</a:t>
            </a:r>
            <a:r>
              <a:rPr lang="el-GR" sz="1800" i="1" smtClean="0"/>
              <a:t>, γιατί συμβάλλουν:</a:t>
            </a:r>
          </a:p>
          <a:p>
            <a:pPr lvl="1"/>
            <a:r>
              <a:rPr lang="el-GR" sz="1900" i="1" smtClean="0"/>
              <a:t>στη </a:t>
            </a:r>
            <a:r>
              <a:rPr lang="el-GR" sz="1900" b="1" i="1" smtClean="0"/>
              <a:t>συντόμευση του </a:t>
            </a:r>
            <a:r>
              <a:rPr lang="el-GR" sz="1900" b="1" i="1" smtClean="0">
                <a:solidFill>
                  <a:srgbClr val="FF0000"/>
                </a:solidFill>
              </a:rPr>
              <a:t>χρόνου</a:t>
            </a:r>
            <a:r>
              <a:rPr lang="el-GR" sz="1900" b="1" i="1" smtClean="0"/>
              <a:t> ένταξης του ατόμου</a:t>
            </a:r>
            <a:r>
              <a:rPr lang="el-GR" sz="1900" i="1" smtClean="0"/>
              <a:t> και </a:t>
            </a:r>
          </a:p>
          <a:p>
            <a:pPr lvl="1"/>
            <a:r>
              <a:rPr lang="el-GR" sz="1900" i="1" smtClean="0"/>
              <a:t>στην </a:t>
            </a:r>
            <a:r>
              <a:rPr lang="el-GR" sz="1900" b="1" i="1" smtClean="0"/>
              <a:t>αρμονικότερη </a:t>
            </a:r>
            <a:r>
              <a:rPr lang="el-GR" sz="1900" b="1" i="1" smtClean="0">
                <a:solidFill>
                  <a:srgbClr val="FF0000"/>
                </a:solidFill>
              </a:rPr>
              <a:t>συμβίωση</a:t>
            </a:r>
            <a:r>
              <a:rPr lang="el-GR" sz="1900" b="1" i="1" smtClean="0"/>
              <a:t> του με τους άλλους</a:t>
            </a:r>
            <a:r>
              <a:rPr lang="el-GR" sz="1900" i="1" smtClean="0"/>
              <a:t>.</a:t>
            </a:r>
          </a:p>
          <a:p>
            <a:r>
              <a:rPr lang="el-GR" i="1" smtClean="0"/>
              <a:t>Οι </a:t>
            </a:r>
            <a:r>
              <a:rPr lang="el-GR" b="1" i="1" smtClean="0"/>
              <a:t>μηχανισμοί κοινωνικοποίησης </a:t>
            </a:r>
            <a:r>
              <a:rPr lang="el-GR" i="1" smtClean="0"/>
              <a:t>είναι:</a:t>
            </a:r>
          </a:p>
          <a:p>
            <a:pPr lvl="1"/>
            <a:r>
              <a:rPr lang="el-GR" sz="2500" i="1" smtClean="0"/>
              <a:t>1. </a:t>
            </a:r>
            <a:r>
              <a:rPr lang="el-GR" sz="2500" i="1" u="sng" smtClean="0"/>
              <a:t>η </a:t>
            </a:r>
            <a:r>
              <a:rPr lang="el-GR" sz="2500" b="1" i="1" u="sng" smtClean="0">
                <a:solidFill>
                  <a:srgbClr val="FF0000"/>
                </a:solidFill>
              </a:rPr>
              <a:t>οργάνωση</a:t>
            </a:r>
            <a:r>
              <a:rPr lang="el-GR" sz="2500" i="1" u="sng" smtClean="0"/>
              <a:t> της κοινωνίας</a:t>
            </a:r>
            <a:r>
              <a:rPr lang="el-GR" sz="2500" i="1" smtClean="0"/>
              <a:t> </a:t>
            </a:r>
            <a:r>
              <a:rPr lang="el-GR" i="1" smtClean="0"/>
              <a:t>(κοινωνικές επιταγές, υποδείξεις, μηνύματα, συμβολισμοί, αρχές, κανόνες),</a:t>
            </a:r>
          </a:p>
          <a:p>
            <a:pPr lvl="1"/>
            <a:r>
              <a:rPr lang="el-GR" i="1" smtClean="0"/>
              <a:t>2. </a:t>
            </a:r>
            <a:r>
              <a:rPr lang="el-GR" sz="2500" i="1" smtClean="0"/>
              <a:t>η πορεία </a:t>
            </a:r>
            <a:r>
              <a:rPr lang="el-GR" sz="2500" b="1" i="1" u="sng" smtClean="0">
                <a:solidFill>
                  <a:srgbClr val="FF0000"/>
                </a:solidFill>
              </a:rPr>
              <a:t>ταύτισης</a:t>
            </a:r>
            <a:r>
              <a:rPr lang="el-GR" i="1" u="sng" smtClean="0"/>
              <a:t> του ατόμου με τους άλλους:</a:t>
            </a:r>
          </a:p>
          <a:p>
            <a:pPr lvl="1">
              <a:buFont typeface="Wingdings 2" pitchFamily="18" charset="2"/>
              <a:buNone/>
            </a:pPr>
            <a:r>
              <a:rPr lang="el-GR" i="1" smtClean="0"/>
              <a:t>το </a:t>
            </a:r>
            <a:r>
              <a:rPr lang="el-GR" b="1" i="1" u="sng" smtClean="0"/>
              <a:t>άτομο</a:t>
            </a:r>
            <a:r>
              <a:rPr lang="el-GR" i="1" u="sng" smtClean="0"/>
              <a:t> επιχειρεί να ενταχθεί στο </a:t>
            </a:r>
            <a:r>
              <a:rPr lang="el-GR" b="1" i="1" u="sng" smtClean="0"/>
              <a:t>σύνολο</a:t>
            </a:r>
            <a:r>
              <a:rPr lang="el-GR" i="1" smtClean="0"/>
              <a:t>, </a:t>
            </a:r>
            <a:r>
              <a:rPr lang="el-GR" b="1" i="1" u="sng" smtClean="0">
                <a:solidFill>
                  <a:srgbClr val="FF0000"/>
                </a:solidFill>
              </a:rPr>
              <a:t>προσαρμόζοντας</a:t>
            </a:r>
            <a:r>
              <a:rPr lang="el-GR" i="1" smtClean="0"/>
              <a:t> τις αντιλήψεις, πράξεις και ενέργειές του, στις αντιλήψεις, πράξεις και ενέργειες της ομάδας.</a:t>
            </a:r>
          </a:p>
          <a:p>
            <a:pPr lvl="1">
              <a:buFont typeface="Wingdings 2" pitchFamily="18" charset="2"/>
              <a:buNone/>
            </a:pPr>
            <a:r>
              <a:rPr lang="el-GR" i="1" smtClean="0"/>
              <a:t>Βέβαια </a:t>
            </a:r>
            <a:r>
              <a:rPr lang="el-GR" i="1" u="sng" smtClean="0"/>
              <a:t>πάντοτε υπάρχει μια περιοχή </a:t>
            </a:r>
            <a:r>
              <a:rPr lang="el-GR" b="1" i="1" u="sng" smtClean="0">
                <a:solidFill>
                  <a:srgbClr val="FF0000"/>
                </a:solidFill>
              </a:rPr>
              <a:t>αυτονομίας</a:t>
            </a:r>
            <a:r>
              <a:rPr lang="el-GR" i="1" smtClean="0"/>
              <a:t>, που χαρακτηρίζει την ανθρώπινη ιδιαιτερότητα και επίσης το διαπροσωπικό χαρακτήρα της κοινωνίας, και</a:t>
            </a:r>
          </a:p>
        </p:txBody>
      </p:sp>
      <p:sp>
        <p:nvSpPr>
          <p:cNvPr id="167938" name="Rectangle 2"/>
          <p:cNvSpPr>
            <a:spLocks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l-GR" sz="3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Κοινωνικοποίηση: </a:t>
            </a:r>
            <a:r>
              <a:rPr lang="el-G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οι μηχανισμοί</a:t>
            </a:r>
            <a:r>
              <a:rPr lang="el-G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της</a:t>
            </a:r>
            <a:endParaRPr lang="el-GR" sz="300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41BC72-05EB-4F8D-A7BF-A473981C3927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162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908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600" cap="none" smtClean="0"/>
              <a:t>Κοινωνικοποίηση: </a:t>
            </a: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μηχανισμοί</a:t>
            </a:r>
            <a:endParaRPr lang="el-GR" sz="2600" cap="none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i="1" smtClean="0"/>
              <a:t>3. </a:t>
            </a:r>
            <a:r>
              <a:rPr lang="el-GR" sz="2500" i="1" smtClean="0"/>
              <a:t>η </a:t>
            </a:r>
            <a:r>
              <a:rPr lang="el-GR" sz="2500" i="1" u="sng" smtClean="0"/>
              <a:t>άσκηση της </a:t>
            </a:r>
            <a:r>
              <a:rPr lang="el-GR" sz="2500" b="1" i="1" u="sng" smtClean="0">
                <a:solidFill>
                  <a:srgbClr val="FF0000"/>
                </a:solidFill>
              </a:rPr>
              <a:t>κοινωνικής κριτικής:</a:t>
            </a:r>
            <a:r>
              <a:rPr lang="el-GR" i="1" smtClean="0"/>
              <a:t> (το άτομο αντιλαμβάνεται πολύ ενωρίς τη σημασία της </a:t>
            </a:r>
            <a:r>
              <a:rPr lang="el-GR" i="1" smtClean="0">
                <a:solidFill>
                  <a:srgbClr val="FF0000"/>
                </a:solidFill>
              </a:rPr>
              <a:t>επιδοκιμασίας</a:t>
            </a:r>
            <a:r>
              <a:rPr lang="el-GR" i="1" smtClean="0"/>
              <a:t> και της </a:t>
            </a:r>
            <a:r>
              <a:rPr lang="el-GR" i="1" smtClean="0">
                <a:solidFill>
                  <a:srgbClr val="FF0000"/>
                </a:solidFill>
              </a:rPr>
              <a:t>αποδοκιμασίας</a:t>
            </a:r>
            <a:r>
              <a:rPr lang="el-GR" i="1" smtClean="0"/>
              <a:t>, της ενθάρρυνσης ή της αποθάρρυνσης. Της </a:t>
            </a:r>
            <a:r>
              <a:rPr lang="el-GR" i="1" smtClean="0">
                <a:solidFill>
                  <a:srgbClr val="0000FF"/>
                </a:solidFill>
              </a:rPr>
              <a:t>αξιολόγησής</a:t>
            </a:r>
            <a:r>
              <a:rPr lang="el-GR" i="1" smtClean="0"/>
              <a:t> του από τους άλλους.</a:t>
            </a:r>
          </a:p>
          <a:p>
            <a:pPr lvl="2">
              <a:lnSpc>
                <a:spcPct val="90000"/>
              </a:lnSpc>
            </a:pPr>
            <a:r>
              <a:rPr lang="el-GR" sz="1600" i="1" smtClean="0"/>
              <a:t>Η έκφραση του προσώπου,</a:t>
            </a:r>
          </a:p>
          <a:p>
            <a:pPr lvl="2">
              <a:lnSpc>
                <a:spcPct val="90000"/>
              </a:lnSpc>
            </a:pPr>
            <a:r>
              <a:rPr lang="el-GR" sz="1600" i="1" smtClean="0"/>
              <a:t>οι χειρονομίες, </a:t>
            </a:r>
          </a:p>
          <a:p>
            <a:pPr lvl="2">
              <a:lnSpc>
                <a:spcPct val="90000"/>
              </a:lnSpc>
            </a:pPr>
            <a:r>
              <a:rPr lang="el-GR" sz="1600" i="1" smtClean="0"/>
              <a:t>τα θεσμοποιημένα σύμβολα,</a:t>
            </a:r>
          </a:p>
          <a:p>
            <a:pPr lvl="2">
              <a:lnSpc>
                <a:spcPct val="90000"/>
              </a:lnSpc>
            </a:pPr>
            <a:r>
              <a:rPr lang="el-GR" sz="1600" i="1" smtClean="0"/>
              <a:t>οι σχηματικές παραστάσεις,</a:t>
            </a:r>
          </a:p>
          <a:p>
            <a:pPr lvl="2">
              <a:lnSpc>
                <a:spcPct val="90000"/>
              </a:lnSpc>
            </a:pPr>
            <a:r>
              <a:rPr lang="el-GR" sz="1600" i="1" smtClean="0"/>
              <a:t>το ενδεχόμενο μιας ποινής ή μιας απώλειας της εμπιστοσύνης των άλλων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l-GR" i="1" smtClean="0"/>
              <a:t>αποτελούν </a:t>
            </a:r>
            <a:r>
              <a:rPr lang="el-GR" i="1" u="sng" smtClean="0">
                <a:solidFill>
                  <a:srgbClr val="FF0000"/>
                </a:solidFill>
              </a:rPr>
              <a:t>μέσα</a:t>
            </a:r>
            <a:r>
              <a:rPr lang="el-GR" i="1" u="sng" smtClean="0"/>
              <a:t> για την άσκηση της κοινωνικής κριτικής</a:t>
            </a:r>
            <a:r>
              <a:rPr lang="el-GR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AC7E2A-247D-4542-ABD0-2A247D2C03BB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0"/>
            <a:ext cx="8229600" cy="54927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2000" b="1" u="sng" cap="none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Β. ΚΟΙΝΩΝΙΚΗ ΟΜΑΔΑ</a:t>
            </a:r>
          </a:p>
        </p:txBody>
      </p:sp>
      <p:sp>
        <p:nvSpPr>
          <p:cNvPr id="161795" name="Oval 3"/>
          <p:cNvSpPr>
            <a:spLocks noGrp="1" noChangeArrowheads="1"/>
          </p:cNvSpPr>
          <p:nvPr>
            <p:ph type="body" idx="4294967295"/>
          </p:nvPr>
        </p:nvSpPr>
        <p:spPr>
          <a:xfrm>
            <a:off x="2268538" y="449263"/>
            <a:ext cx="6480175" cy="62198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500" b="1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" b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b="1" smtClean="0">
                <a:solidFill>
                  <a:srgbClr val="3333CC"/>
                </a:solidFill>
              </a:rPr>
              <a:t>Μέλη</a:t>
            </a:r>
            <a:r>
              <a:rPr lang="el-GR" sz="1400" smtClean="0"/>
              <a:t>, Υπεύθυνος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l-GR" sz="14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smtClean="0"/>
              <a:t>Αλληλεπίδραση, Αλληλόδραση, σχέσεις, επικοινωνία (</a:t>
            </a:r>
            <a:r>
              <a:rPr lang="el-GR" sz="1400" b="1" smtClean="0">
                <a:solidFill>
                  <a:srgbClr val="3333CC"/>
                </a:solidFill>
              </a:rPr>
              <a:t>διαντίδραση</a:t>
            </a:r>
            <a:r>
              <a:rPr lang="el-GR" sz="1400" smtClean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l-GR" sz="14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b="1" smtClean="0">
                <a:solidFill>
                  <a:srgbClr val="3333CC"/>
                </a:solidFill>
              </a:rPr>
              <a:t>Πλαίσια</a:t>
            </a:r>
            <a:r>
              <a:rPr lang="el-GR" sz="1400" smtClean="0">
                <a:solidFill>
                  <a:srgbClr val="3333CC"/>
                </a:solidFill>
              </a:rPr>
              <a:t> δομημένα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l-GR" sz="1600" b="1" i="1" smtClean="0">
                <a:solidFill>
                  <a:srgbClr val="0000FF"/>
                </a:solidFill>
              </a:rPr>
              <a:t>Αξιολογικά</a:t>
            </a:r>
            <a:r>
              <a:rPr lang="el-GR" sz="1600" smtClean="0"/>
              <a:t>: Αρχές, </a:t>
            </a:r>
            <a:r>
              <a:rPr lang="el-GR" sz="1600" b="1" smtClean="0"/>
              <a:t>Αξίες</a:t>
            </a:r>
            <a:r>
              <a:rPr lang="el-GR" sz="1600" smtClean="0"/>
              <a:t>, ήθη, έθιμα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l-GR" sz="1600" b="1" i="1" smtClean="0">
                <a:solidFill>
                  <a:srgbClr val="0000FF"/>
                </a:solidFill>
              </a:rPr>
              <a:t>Κανονιστικά</a:t>
            </a:r>
            <a:r>
              <a:rPr lang="el-GR" sz="1600" smtClean="0"/>
              <a:t>: </a:t>
            </a:r>
            <a:r>
              <a:rPr lang="el-GR" sz="1600" b="1" smtClean="0"/>
              <a:t>Κανόνες</a:t>
            </a:r>
            <a:r>
              <a:rPr lang="el-GR" sz="1600" smtClean="0"/>
              <a:t>, </a:t>
            </a:r>
            <a:r>
              <a:rPr lang="el-GR" sz="1600" b="1" smtClean="0"/>
              <a:t>Έλεγχος </a:t>
            </a:r>
            <a:r>
              <a:rPr lang="el-GR" sz="1600" smtClean="0"/>
              <a:t>(τυπικοί ή άτυποι)</a:t>
            </a:r>
            <a:r>
              <a:rPr lang="en-US" sz="1600" smtClean="0"/>
              <a:t>, </a:t>
            </a:r>
            <a:r>
              <a:rPr lang="el-GR" sz="1600" b="1" smtClean="0"/>
              <a:t>θεσμοί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l-GR" sz="1800" b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smtClean="0"/>
              <a:t>Πρότυπα, Ρόλοι, Δράση, </a:t>
            </a:r>
            <a:r>
              <a:rPr lang="el-GR" sz="1400" b="1" smtClean="0"/>
              <a:t>Συμπεριφορά </a:t>
            </a:r>
            <a:r>
              <a:rPr lang="el-GR" sz="1800" b="1" smtClean="0">
                <a:solidFill>
                  <a:srgbClr val="0033CC"/>
                </a:solidFill>
              </a:rPr>
              <a:t>(Κοινωνικοποίηση)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l-GR" sz="1800" b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b="1" smtClean="0">
                <a:solidFill>
                  <a:srgbClr val="3333CC"/>
                </a:solidFill>
              </a:rPr>
              <a:t>Ομαδικό πνεύμα</a:t>
            </a:r>
            <a:r>
              <a:rPr lang="el-GR" sz="1400" b="1" smtClean="0"/>
              <a:t>: Συλλογική συνείδηση, Κοινωνική συνοχή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l-GR" sz="1400" b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l-GR" sz="1400" b="1" smtClean="0">
                <a:solidFill>
                  <a:srgbClr val="3333CC"/>
                </a:solidFill>
              </a:rPr>
              <a:t>Συλλογική Ταυτότητα</a:t>
            </a:r>
            <a:r>
              <a:rPr lang="el-GR" sz="1400" smtClean="0"/>
              <a:t>: </a:t>
            </a:r>
            <a:r>
              <a:rPr lang="el-GR" sz="1400" b="1" i="1" smtClean="0"/>
              <a:t>αίσθηση του ανήκειν</a:t>
            </a:r>
            <a:r>
              <a:rPr lang="el-GR" sz="1400" smtClean="0"/>
              <a:t> στην ομάδα, από τους ίδιους και από τους άλλους</a:t>
            </a:r>
          </a:p>
          <a:p>
            <a:pPr>
              <a:lnSpc>
                <a:spcPct val="80000"/>
              </a:lnSpc>
              <a:defRPr/>
            </a:pPr>
            <a:endParaRPr lang="el-GR" sz="1400" smtClean="0"/>
          </a:p>
          <a:p>
            <a:pPr lvl="1" algn="ctr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l-GR" sz="16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ΚΟΙΝΟΙ ΣΤΟΧΟΙ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5724525" y="62372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34822" name="Picture 5" descr="PeopleCir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49275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779838" y="908050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Κοινωνική ομάδα</a:t>
            </a:r>
            <a:endParaRPr lang="en-US" sz="28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2CA79-5CED-4449-BEBE-8635E97C1D9E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 l="34975" r="9752"/>
          <a:stretch>
            <a:fillRect/>
          </a:stretch>
        </p:blipFill>
        <p:spPr bwMode="auto">
          <a:xfrm>
            <a:off x="2771775" y="3644900"/>
            <a:ext cx="31670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65A6391-C27B-4F11-AAB3-B9EBE9B6647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374062" cy="549275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2400" b="1" cap="none" smtClean="0">
                <a:solidFill>
                  <a:srgbClr val="FF0000"/>
                </a:solidFill>
              </a:rPr>
              <a:t>Κοινωνική οργάνωση, οργάνωση της κοιν. ομάδας</a:t>
            </a:r>
            <a:endParaRPr lang="el-GR" sz="1900" b="1" i="1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smtClean="0"/>
              <a:t>Τ</a:t>
            </a:r>
            <a:r>
              <a:rPr lang="en-US" smtClean="0"/>
              <a:t>o</a:t>
            </a:r>
            <a:r>
              <a:rPr lang="el-GR" smtClean="0"/>
              <a:t> </a:t>
            </a:r>
            <a:r>
              <a:rPr lang="el-GR" b="1" smtClean="0"/>
              <a:t>κοινωνικό σύστημα</a:t>
            </a:r>
            <a:r>
              <a:rPr lang="el-GR" smtClean="0"/>
              <a:t> είναι μια:</a:t>
            </a:r>
          </a:p>
          <a:p>
            <a:pPr lvl="2">
              <a:lnSpc>
                <a:spcPct val="90000"/>
              </a:lnSpc>
            </a:pPr>
            <a:r>
              <a:rPr lang="el-GR" u="sng" smtClean="0"/>
              <a:t>αυθύπαρκτη</a:t>
            </a:r>
            <a:r>
              <a:rPr lang="el-GR" smtClean="0"/>
              <a:t> (υπάρχει από μόνο του), </a:t>
            </a:r>
          </a:p>
          <a:p>
            <a:pPr lvl="2">
              <a:lnSpc>
                <a:spcPct val="90000"/>
              </a:lnSpc>
            </a:pPr>
            <a:r>
              <a:rPr lang="el-GR" u="sng" smtClean="0"/>
              <a:t>αυτοτελής</a:t>
            </a:r>
            <a:r>
              <a:rPr lang="el-GR" smtClean="0"/>
              <a:t> (έχει όρια), </a:t>
            </a:r>
          </a:p>
          <a:p>
            <a:pPr lvl="2">
              <a:lnSpc>
                <a:spcPct val="90000"/>
              </a:lnSpc>
            </a:pPr>
            <a:r>
              <a:rPr lang="el-GR" u="sng" smtClean="0"/>
              <a:t>σύνθετη</a:t>
            </a:r>
            <a:r>
              <a:rPr lang="el-GR" smtClean="0"/>
              <a:t> (έχει συστατικά στοιχεία)</a:t>
            </a:r>
          </a:p>
          <a:p>
            <a:pPr lvl="1">
              <a:lnSpc>
                <a:spcPct val="90000"/>
              </a:lnSpc>
            </a:pPr>
            <a:r>
              <a:rPr lang="el-GR" b="1" u="sng" smtClean="0"/>
              <a:t>οντότητα</a:t>
            </a:r>
            <a:r>
              <a:rPr lang="el-GR" smtClean="0"/>
              <a:t> (κάτι παραπάνω από το άθροισμα των μερών του), δηλαδή την </a:t>
            </a:r>
            <a:r>
              <a:rPr lang="el-GR" b="1" smtClean="0">
                <a:solidFill>
                  <a:srgbClr val="FF0000"/>
                </a:solidFill>
              </a:rPr>
              <a:t>ΟΡΓΑΝΩΣΗ ΤΟΥ ΣΥΣΤΗΜΑΤΟΣ</a:t>
            </a:r>
            <a:r>
              <a:rPr lang="el-GR" smtClean="0">
                <a:solidFill>
                  <a:srgbClr val="FF0000"/>
                </a:solidFill>
              </a:rPr>
              <a:t>.</a:t>
            </a:r>
            <a:endParaRPr lang="el-GR" smtClean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l-GR" b="1" u="sng" smtClean="0"/>
              <a:t>χαρακτηριστικά της </a:t>
            </a:r>
            <a:r>
              <a:rPr lang="el-GR" b="1" u="sng" smtClean="0">
                <a:solidFill>
                  <a:srgbClr val="FF0000"/>
                </a:solidFill>
              </a:rPr>
              <a:t>«κοινωνικής οργάνωσης»</a:t>
            </a:r>
            <a:r>
              <a:rPr lang="el-GR" u="sng" smtClean="0"/>
              <a:t> μιας ομάδας </a:t>
            </a:r>
            <a:r>
              <a:rPr lang="el-GR" smtClean="0"/>
              <a:t>(</a:t>
            </a:r>
            <a:r>
              <a:rPr lang="el-GR" b="1" u="sng" smtClean="0">
                <a:solidFill>
                  <a:srgbClr val="FF0000"/>
                </a:solidFill>
              </a:rPr>
              <a:t>εσωτερική συνοχή</a:t>
            </a:r>
            <a:r>
              <a:rPr lang="el-GR" b="1" smtClean="0"/>
              <a:t> </a:t>
            </a:r>
            <a:r>
              <a:rPr lang="el-GR" smtClean="0"/>
              <a:t>και</a:t>
            </a:r>
            <a:r>
              <a:rPr lang="el-GR" b="1" smtClean="0"/>
              <a:t> </a:t>
            </a:r>
            <a:r>
              <a:rPr lang="el-GR" b="1" u="sng" smtClean="0">
                <a:solidFill>
                  <a:srgbClr val="FF0000"/>
                </a:solidFill>
              </a:rPr>
              <a:t>κανονικότητα</a:t>
            </a:r>
            <a:r>
              <a:rPr lang="el-GR" smtClean="0"/>
              <a:t>), </a:t>
            </a:r>
            <a:endParaRPr lang="el-GR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l-GR" smtClean="0"/>
          </a:p>
          <a:p>
            <a:pPr lvl="1">
              <a:lnSpc>
                <a:spcPct val="90000"/>
              </a:lnSpc>
            </a:pPr>
            <a:r>
              <a:rPr lang="el-GR" smtClean="0"/>
              <a:t>Αποτελείται από: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l-GR" smtClean="0"/>
              <a:t>		Α. </a:t>
            </a:r>
            <a:r>
              <a:rPr lang="el-GR" smtClean="0">
                <a:solidFill>
                  <a:srgbClr val="FF0000"/>
                </a:solidFill>
              </a:rPr>
              <a:t>ΚΟΙΝΩΝΙΚΗ </a:t>
            </a:r>
            <a:r>
              <a:rPr lang="el-GR" b="1" smtClean="0">
                <a:solidFill>
                  <a:srgbClr val="FF0000"/>
                </a:solidFill>
              </a:rPr>
              <a:t>ΔΟΜΗ</a:t>
            </a:r>
            <a:r>
              <a:rPr lang="el-GR" smtClean="0"/>
              <a:t> -Social structure: </a:t>
            </a:r>
            <a:r>
              <a:rPr lang="el-GR" b="1" smtClean="0">
                <a:solidFill>
                  <a:srgbClr val="0000FF"/>
                </a:solidFill>
              </a:rPr>
              <a:t>σταθερή</a:t>
            </a:r>
            <a:r>
              <a:rPr lang="el-GR" smtClean="0">
                <a:solidFill>
                  <a:srgbClr val="0000FF"/>
                </a:solidFill>
              </a:rPr>
              <a:t> </a:t>
            </a:r>
            <a:r>
              <a:rPr lang="el-GR" b="1" u="sng" smtClean="0">
                <a:solidFill>
                  <a:srgbClr val="0000FF"/>
                </a:solidFill>
              </a:rPr>
              <a:t>διάταξη</a:t>
            </a:r>
            <a:r>
              <a:rPr lang="el-GR" smtClean="0">
                <a:solidFill>
                  <a:srgbClr val="0000FF"/>
                </a:solidFill>
              </a:rPr>
              <a:t> των μερών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l-GR" smtClean="0"/>
              <a:t>		Β. </a:t>
            </a:r>
            <a:r>
              <a:rPr lang="el-GR" smtClean="0">
                <a:solidFill>
                  <a:srgbClr val="FF0000"/>
                </a:solidFill>
              </a:rPr>
              <a:t>ΚΟΙΝΩΝΙΚΗ </a:t>
            </a:r>
            <a:r>
              <a:rPr lang="el-GR" b="1" smtClean="0">
                <a:solidFill>
                  <a:srgbClr val="FF0000"/>
                </a:solidFill>
              </a:rPr>
              <a:t>ΛΕΙΤΟΥΡΓΙΑ</a:t>
            </a:r>
            <a:r>
              <a:rPr lang="el-GR" smtClean="0"/>
              <a:t> -Social function: </a:t>
            </a:r>
            <a:r>
              <a:rPr lang="el-GR" b="1" smtClean="0">
                <a:solidFill>
                  <a:srgbClr val="0000FF"/>
                </a:solidFill>
              </a:rPr>
              <a:t>σταθερή</a:t>
            </a:r>
            <a:r>
              <a:rPr lang="el-GR" smtClean="0">
                <a:solidFill>
                  <a:srgbClr val="0000FF"/>
                </a:solidFill>
              </a:rPr>
              <a:t> </a:t>
            </a:r>
            <a:r>
              <a:rPr lang="el-GR" b="1" u="sng" smtClean="0">
                <a:solidFill>
                  <a:srgbClr val="0000FF"/>
                </a:solidFill>
              </a:rPr>
              <a:t>συμπεριφορά*</a:t>
            </a:r>
            <a:r>
              <a:rPr lang="el-GR" smtClean="0">
                <a:solidFill>
                  <a:srgbClr val="0000FF"/>
                </a:solidFill>
              </a:rPr>
              <a:t> των μερών</a:t>
            </a:r>
            <a:r>
              <a:rPr lang="el-GR" smtClean="0"/>
              <a:t>, η οποία εξασφαλίζει </a:t>
            </a:r>
            <a:r>
              <a:rPr lang="el-GR" b="1" smtClean="0">
                <a:solidFill>
                  <a:srgbClr val="0000FF"/>
                </a:solidFill>
              </a:rPr>
              <a:t>σταθερή συμπεριφορά του συστήματος</a:t>
            </a:r>
          </a:p>
          <a:p>
            <a:pPr lvl="1" algn="r">
              <a:lnSpc>
                <a:spcPct val="90000"/>
              </a:lnSpc>
              <a:buFont typeface="Wingdings 2" pitchFamily="18" charset="2"/>
              <a:buNone/>
            </a:pPr>
            <a:endParaRPr lang="el-GR" b="1" smtClean="0">
              <a:solidFill>
                <a:srgbClr val="0000FF"/>
              </a:solidFill>
            </a:endParaRPr>
          </a:p>
          <a:p>
            <a:pPr lvl="1" algn="r">
              <a:lnSpc>
                <a:spcPct val="90000"/>
              </a:lnSpc>
              <a:buFont typeface="Wingdings 2" pitchFamily="18" charset="2"/>
              <a:buNone/>
            </a:pPr>
            <a:r>
              <a:rPr lang="el-GR" sz="1900" smtClean="0"/>
              <a:t>*-</a:t>
            </a:r>
            <a:r>
              <a:rPr lang="el-GR" sz="1900" smtClean="0">
                <a:solidFill>
                  <a:srgbClr val="FF0000"/>
                </a:solidFill>
              </a:rPr>
              <a:t>τρόπος ενέργειας</a:t>
            </a:r>
            <a:r>
              <a:rPr lang="el-GR" sz="1900" smtClean="0"/>
              <a:t> ή ενεργειών, δραστηριοτήτων-</a:t>
            </a:r>
          </a:p>
        </p:txBody>
      </p:sp>
      <p:pic>
        <p:nvPicPr>
          <p:cNvPr id="35846" name="Picture 5" descr="custom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37449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C1E27-027C-4799-A3B6-B9323240039D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82A0E6D-9236-4C21-BFAD-A642014E76B2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graphicFrame>
        <p:nvGraphicFramePr>
          <p:cNvPr id="162819" name="Diagram 2"/>
          <p:cNvGraphicFramePr>
            <a:graphicFrameLocks/>
          </p:cNvGraphicFramePr>
          <p:nvPr>
            <p:ph idx="4294967295"/>
          </p:nvPr>
        </p:nvGraphicFramePr>
        <p:xfrm>
          <a:off x="0" y="0"/>
          <a:ext cx="9144000" cy="6799263"/>
        </p:xfrm>
        <a:graphic>
          <a:graphicData uri="http://schemas.openxmlformats.org/drawingml/2006/compatibility">
            <com:legacyDrawing xmlns:com="http://schemas.openxmlformats.org/drawingml/2006/compatibility" spid="_x0000_s162819"/>
          </a:graphicData>
        </a:graphic>
      </p:graphicFrame>
      <p:sp>
        <p:nvSpPr>
          <p:cNvPr id="162834" name="Text Box 16"/>
          <p:cNvSpPr txBox="1">
            <a:spLocks noChangeArrowheads="1"/>
          </p:cNvSpPr>
          <p:nvPr/>
        </p:nvSpPr>
        <p:spPr bwMode="auto">
          <a:xfrm>
            <a:off x="684213" y="40481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rgbClr val="FF0000"/>
                </a:solidFill>
              </a:rPr>
              <a:t>ΑΡΑ: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FA1094-A225-4530-A41D-C11332031F78}" type="slidenum">
              <a:rPr lang="el-GR"/>
              <a:pPr>
                <a:defRPr/>
              </a:pPr>
              <a:t>19</a:t>
            </a:fld>
            <a:endParaRPr lang="el-GR"/>
          </a:p>
        </p:txBody>
      </p:sp>
      <p:sp>
        <p:nvSpPr>
          <p:cNvPr id="163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2781300"/>
            <a:ext cx="7467600" cy="711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l-GR" sz="2600" cap="none" smtClean="0">
                <a:latin typeface="Arial" charset="0"/>
              </a:rPr>
              <a:t>ΟΙΚΟΓΕΝΕΙΑ</a:t>
            </a:r>
            <a:br>
              <a:rPr lang="el-GR" sz="2600" cap="none" smtClean="0">
                <a:latin typeface="Arial" charset="0"/>
              </a:rPr>
            </a:br>
            <a:r>
              <a:rPr lang="el-GR" sz="2600" cap="none" smtClean="0">
                <a:solidFill>
                  <a:srgbClr val="FF0000"/>
                </a:solidFill>
                <a:latin typeface="Arial" charset="0"/>
              </a:rPr>
              <a:t>ΟΙΚΟΓΕΝΕΙΑΚΗ ΚΟΙΝΩΝΙΚΟΠΟΙΗΣΗ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582E61-A608-481C-85F7-BC8735DA7B3E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FA8AE22-7C58-4DB9-A017-BB3860CBABCB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7467600" cy="633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3400" b="1" cap="none" smtClean="0"/>
              <a:t>Περιεχόμενα</a:t>
            </a:r>
            <a:endParaRPr lang="en-US" sz="3400" b="1" cap="none" smtClean="0"/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1331913" y="1341438"/>
            <a:ext cx="6553200" cy="4679950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FF"/>
                </a:solidFill>
              </a:rPr>
              <a:t>Εισαγωγή</a:t>
            </a:r>
            <a:r>
              <a:rPr lang="el-GR" smtClean="0"/>
              <a:t>: Προβληματική συμπεριφορά</a:t>
            </a:r>
          </a:p>
          <a:p>
            <a:pPr eaLnBrk="1" hangingPunct="1"/>
            <a:r>
              <a:rPr lang="el-GR" smtClean="0">
                <a:solidFill>
                  <a:srgbClr val="0000FF"/>
                </a:solidFill>
              </a:rPr>
              <a:t>Αίτια</a:t>
            </a:r>
          </a:p>
          <a:p>
            <a:pPr lvl="1" eaLnBrk="1" hangingPunct="1"/>
            <a:r>
              <a:rPr lang="el-GR" smtClean="0"/>
              <a:t>Βιολογικά, Συναισθηματικά</a:t>
            </a:r>
          </a:p>
          <a:p>
            <a:pPr lvl="1" eaLnBrk="1" hangingPunct="1"/>
            <a:r>
              <a:rPr lang="el-GR" smtClean="0"/>
              <a:t>Κοινωνικά</a:t>
            </a:r>
          </a:p>
          <a:p>
            <a:pPr eaLnBrk="1" hangingPunct="1"/>
            <a:r>
              <a:rPr lang="el-GR" smtClean="0">
                <a:solidFill>
                  <a:srgbClr val="0000FF"/>
                </a:solidFill>
              </a:rPr>
              <a:t>Αντιμετώπιση-παρέμβαση</a:t>
            </a:r>
          </a:p>
          <a:p>
            <a:pPr eaLnBrk="1" hangingPunct="1"/>
            <a:r>
              <a:rPr lang="el-GR" smtClean="0"/>
              <a:t>Διαφοροποίηση</a:t>
            </a:r>
          </a:p>
          <a:p>
            <a:pPr eaLnBrk="1" hangingPunct="1"/>
            <a:r>
              <a:rPr lang="el-GR" smtClean="0">
                <a:solidFill>
                  <a:srgbClr val="0000FF"/>
                </a:solidFill>
              </a:rPr>
              <a:t>Πλαίσια</a:t>
            </a:r>
          </a:p>
          <a:p>
            <a:pPr lvl="1" eaLnBrk="1" hangingPunct="1"/>
            <a:r>
              <a:rPr lang="el-GR" smtClean="0"/>
              <a:t>Κοινωνικά</a:t>
            </a:r>
          </a:p>
          <a:p>
            <a:pPr lvl="1" eaLnBrk="1" hangingPunct="1"/>
            <a:r>
              <a:rPr lang="el-GR" smtClean="0"/>
              <a:t>Σχολικά</a:t>
            </a:r>
          </a:p>
          <a:p>
            <a:pPr eaLnBrk="1" hangingPunct="1"/>
            <a:r>
              <a:rPr lang="el-GR" smtClean="0"/>
              <a:t>Συμπέρασμα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D62562-AA1E-4424-81F8-33CFBE461740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6E3F37-4F44-421B-A8D8-7CB652EE5636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64867" name="Picture 4" descr="ea-2-jpg-2-thumb-large-300x25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4149725"/>
            <a:ext cx="2857500" cy="2457450"/>
          </a:xfrm>
        </p:spPr>
      </p:pic>
      <p:pic>
        <p:nvPicPr>
          <p:cNvPr id="164868" name="Picture 5" descr="Neanderthal-family-in-a-c-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5888"/>
            <a:ext cx="65532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5727B7-99A3-42D1-A789-8CEAFFC1F93C}" type="slidenum">
              <a:rPr lang="el-GR"/>
              <a:pPr>
                <a:defRPr/>
              </a:pPr>
              <a:t>21</a:t>
            </a:fld>
            <a:endParaRPr lang="el-GR"/>
          </a:p>
        </p:txBody>
      </p:sp>
      <p:sp>
        <p:nvSpPr>
          <p:cNvPr id="27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23ECCBD-E09D-4A5E-BD53-DCD21D734011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92163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Σύγχρονη Οικογένεια</a:t>
            </a:r>
          </a:p>
        </p:txBody>
      </p:sp>
      <p:graphicFrame>
        <p:nvGraphicFramePr>
          <p:cNvPr id="72707" name="Diagram 6"/>
          <p:cNvGraphicFramePr>
            <a:graphicFrameLocks noChangeAspect="1"/>
          </p:cNvGraphicFramePr>
          <p:nvPr>
            <p:ph sz="half" idx="4294967295"/>
          </p:nvPr>
        </p:nvGraphicFramePr>
        <p:xfrm>
          <a:off x="457200" y="1600200"/>
          <a:ext cx="3754438" cy="4873625"/>
        </p:xfrm>
        <a:graphic>
          <a:graphicData uri="http://schemas.openxmlformats.org/drawingml/2006/compatibility">
            <com:legacyDrawing xmlns:com="http://schemas.openxmlformats.org/drawingml/2006/compatibility" spid="_x0000_s72707"/>
          </a:graphicData>
        </a:graphic>
      </p:graphicFrame>
      <p:sp>
        <p:nvSpPr>
          <p:cNvPr id="67624" name="Rectangle 4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638" y="1557338"/>
            <a:ext cx="493236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Κοινωνική ομάδα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(μικρή, πρωτογενής </a:t>
            </a:r>
            <a:r>
              <a:rPr lang="el-GR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φορέας κοινωνικοποίησης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πυρηνική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μονογονεϊκή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Μέλη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πατέρας, μητέρα, παιδιά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Σχέσεις-αλληλεπίδραση</a:t>
            </a: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Υπεύθυνος, -οι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1800" smtClean="0">
                <a:solidFill>
                  <a:srgbClr val="FF0000"/>
                </a:solidFill>
                <a:latin typeface="Arial" charset="0"/>
              </a:rPr>
              <a:t>(πατέρας, μητέρα, ισοτιμία)</a:t>
            </a:r>
            <a:endParaRPr lang="el-GR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αυταρχική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δημοκρατική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ασύδοτη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Κ. Οργ.: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Κανόνες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λειτουργίας,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Αξίες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έλεγχος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Οικογενειακή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συνοχή/διάσπαση</a:t>
            </a: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αλληλεγγύη, αλληλοϋποστήριξη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Ταυτότητα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Συνείδηση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(κοινή)</a:t>
            </a: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Ρόλοι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δράσεις, συμπεριφορές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(μαθαίνω, παίζω)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l-GR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κοινωνικοποίηση/μίμηση προτύπων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Κοινός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στόχος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(επιτυχία)</a:t>
            </a:r>
          </a:p>
        </p:txBody>
      </p:sp>
      <p:sp>
        <p:nvSpPr>
          <p:cNvPr id="72713" name="Oval 41"/>
          <p:cNvSpPr>
            <a:spLocks noChangeArrowheads="1"/>
          </p:cNvSpPr>
          <p:nvPr/>
        </p:nvSpPr>
        <p:spPr bwMode="auto">
          <a:xfrm>
            <a:off x="250825" y="1628775"/>
            <a:ext cx="4103688" cy="41767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714" name="Text Box 44"/>
          <p:cNvSpPr txBox="1">
            <a:spLocks noChangeArrowheads="1"/>
          </p:cNvSpPr>
          <p:nvPr/>
        </p:nvSpPr>
        <p:spPr bwMode="auto">
          <a:xfrm>
            <a:off x="971550" y="2492375"/>
            <a:ext cx="11525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Πατέρας</a:t>
            </a:r>
          </a:p>
        </p:txBody>
      </p:sp>
      <p:sp>
        <p:nvSpPr>
          <p:cNvPr id="72715" name="Text Box 47"/>
          <p:cNvSpPr txBox="1">
            <a:spLocks noChangeArrowheads="1"/>
          </p:cNvSpPr>
          <p:nvPr/>
        </p:nvSpPr>
        <p:spPr bwMode="auto">
          <a:xfrm>
            <a:off x="2484438" y="2492375"/>
            <a:ext cx="115093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Μητέρα</a:t>
            </a:r>
          </a:p>
        </p:txBody>
      </p:sp>
      <p:sp>
        <p:nvSpPr>
          <p:cNvPr id="72716" name="Text Box 48"/>
          <p:cNvSpPr txBox="1">
            <a:spLocks noChangeArrowheads="1"/>
          </p:cNvSpPr>
          <p:nvPr/>
        </p:nvSpPr>
        <p:spPr bwMode="auto">
          <a:xfrm>
            <a:off x="1285875" y="3643313"/>
            <a:ext cx="71913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Παιδί</a:t>
            </a:r>
          </a:p>
        </p:txBody>
      </p:sp>
      <p:sp>
        <p:nvSpPr>
          <p:cNvPr id="72717" name="Text Box 49"/>
          <p:cNvSpPr txBox="1">
            <a:spLocks noChangeArrowheads="1"/>
          </p:cNvSpPr>
          <p:nvPr/>
        </p:nvSpPr>
        <p:spPr bwMode="auto">
          <a:xfrm>
            <a:off x="2700338" y="3644900"/>
            <a:ext cx="719137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2</a:t>
            </a:r>
            <a:r>
              <a:rPr lang="el-GR" baseline="30000"/>
              <a:t>ο</a:t>
            </a:r>
            <a:r>
              <a:rPr lang="el-GR"/>
              <a:t> παιδί</a:t>
            </a:r>
          </a:p>
        </p:txBody>
      </p:sp>
      <p:sp>
        <p:nvSpPr>
          <p:cNvPr id="72718" name="Text Box 51"/>
          <p:cNvSpPr txBox="1">
            <a:spLocks noChangeArrowheads="1"/>
          </p:cNvSpPr>
          <p:nvPr/>
        </p:nvSpPr>
        <p:spPr bwMode="auto">
          <a:xfrm>
            <a:off x="2051050" y="4652963"/>
            <a:ext cx="71913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κ.λπ.</a:t>
            </a:r>
          </a:p>
        </p:txBody>
      </p:sp>
      <p:sp>
        <p:nvSpPr>
          <p:cNvPr id="72719" name="Line 52"/>
          <p:cNvSpPr>
            <a:spLocks noChangeShapeType="1"/>
          </p:cNvSpPr>
          <p:nvPr/>
        </p:nvSpPr>
        <p:spPr bwMode="auto">
          <a:xfrm flipV="1">
            <a:off x="1835150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0" name="Line 53"/>
          <p:cNvSpPr>
            <a:spLocks noChangeShapeType="1"/>
          </p:cNvSpPr>
          <p:nvPr/>
        </p:nvSpPr>
        <p:spPr bwMode="auto">
          <a:xfrm flipV="1">
            <a:off x="1835150" y="2852738"/>
            <a:ext cx="12969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1" name="Line 54"/>
          <p:cNvSpPr>
            <a:spLocks noChangeShapeType="1"/>
          </p:cNvSpPr>
          <p:nvPr/>
        </p:nvSpPr>
        <p:spPr bwMode="auto">
          <a:xfrm>
            <a:off x="1835150" y="3644900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2" name="Line 55"/>
          <p:cNvSpPr>
            <a:spLocks noChangeShapeType="1"/>
          </p:cNvSpPr>
          <p:nvPr/>
        </p:nvSpPr>
        <p:spPr bwMode="auto">
          <a:xfrm>
            <a:off x="1835150" y="3644900"/>
            <a:ext cx="4333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3" name="Line 57"/>
          <p:cNvSpPr>
            <a:spLocks noChangeShapeType="1"/>
          </p:cNvSpPr>
          <p:nvPr/>
        </p:nvSpPr>
        <p:spPr bwMode="auto">
          <a:xfrm flipH="1">
            <a:off x="1908175" y="2781300"/>
            <a:ext cx="1444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4" name="Line 58"/>
          <p:cNvSpPr>
            <a:spLocks noChangeShapeType="1"/>
          </p:cNvSpPr>
          <p:nvPr/>
        </p:nvSpPr>
        <p:spPr bwMode="auto">
          <a:xfrm flipV="1">
            <a:off x="2051050" y="2781300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5" name="Line 59"/>
          <p:cNvSpPr>
            <a:spLocks noChangeShapeType="1"/>
          </p:cNvSpPr>
          <p:nvPr/>
        </p:nvSpPr>
        <p:spPr bwMode="auto">
          <a:xfrm>
            <a:off x="2051050" y="28527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6" name="Line 60"/>
          <p:cNvSpPr>
            <a:spLocks noChangeShapeType="1"/>
          </p:cNvSpPr>
          <p:nvPr/>
        </p:nvSpPr>
        <p:spPr bwMode="auto">
          <a:xfrm>
            <a:off x="2051050" y="2852738"/>
            <a:ext cx="1444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7" name="Line 61"/>
          <p:cNvSpPr>
            <a:spLocks noChangeShapeType="1"/>
          </p:cNvSpPr>
          <p:nvPr/>
        </p:nvSpPr>
        <p:spPr bwMode="auto">
          <a:xfrm flipH="1" flipV="1">
            <a:off x="2124075" y="2708275"/>
            <a:ext cx="1152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8" name="Line 62"/>
          <p:cNvSpPr>
            <a:spLocks noChangeShapeType="1"/>
          </p:cNvSpPr>
          <p:nvPr/>
        </p:nvSpPr>
        <p:spPr bwMode="auto">
          <a:xfrm flipH="1">
            <a:off x="1476375" y="2852738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29" name="Line 63"/>
          <p:cNvSpPr>
            <a:spLocks noChangeShapeType="1"/>
          </p:cNvSpPr>
          <p:nvPr/>
        </p:nvSpPr>
        <p:spPr bwMode="auto">
          <a:xfrm flipH="1">
            <a:off x="3203575" y="2852738"/>
            <a:ext cx="730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30" name="Line 64"/>
          <p:cNvSpPr>
            <a:spLocks noChangeShapeType="1"/>
          </p:cNvSpPr>
          <p:nvPr/>
        </p:nvSpPr>
        <p:spPr bwMode="auto">
          <a:xfrm flipH="1">
            <a:off x="2411413" y="2852738"/>
            <a:ext cx="9366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31" name="Line 65"/>
          <p:cNvSpPr>
            <a:spLocks noChangeShapeType="1"/>
          </p:cNvSpPr>
          <p:nvPr/>
        </p:nvSpPr>
        <p:spPr bwMode="auto">
          <a:xfrm flipH="1" flipV="1">
            <a:off x="2916238" y="2781300"/>
            <a:ext cx="714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32" name="Line 66"/>
          <p:cNvSpPr>
            <a:spLocks noChangeShapeType="1"/>
          </p:cNvSpPr>
          <p:nvPr/>
        </p:nvSpPr>
        <p:spPr bwMode="auto">
          <a:xfrm flipH="1" flipV="1">
            <a:off x="2051050" y="2781300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33" name="Line 67"/>
          <p:cNvSpPr>
            <a:spLocks noChangeShapeType="1"/>
          </p:cNvSpPr>
          <p:nvPr/>
        </p:nvSpPr>
        <p:spPr bwMode="auto">
          <a:xfrm flipH="1">
            <a:off x="1928813" y="3643313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734" name="Line 68"/>
          <p:cNvSpPr>
            <a:spLocks noChangeShapeType="1"/>
          </p:cNvSpPr>
          <p:nvPr/>
        </p:nvSpPr>
        <p:spPr bwMode="auto">
          <a:xfrm flipH="1">
            <a:off x="2555875" y="3644900"/>
            <a:ext cx="431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C8EBA5-E694-4835-9B29-033BF45E202C}" type="slidenum">
              <a:rPr lang="el-GR"/>
              <a:pPr>
                <a:defRPr/>
              </a:pPr>
              <a:t>22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8AF472C-C79A-452D-AAF5-2E5D6A9C677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681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93115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b="1" cap="none" smtClean="0"/>
              <a:t>ΣΥΝΘΗΚΕΣ ΟΙΚΟΓΕΝΕΙΑΣ</a:t>
            </a:r>
          </a:p>
        </p:txBody>
      </p:sp>
      <p:graphicFrame>
        <p:nvGraphicFramePr>
          <p:cNvPr id="76803" name="Organization Chart 3"/>
          <p:cNvGraphicFramePr>
            <a:graphicFrameLocks/>
          </p:cNvGraphicFramePr>
          <p:nvPr>
            <p:ph idx="4294967295"/>
          </p:nvPr>
        </p:nvGraphicFramePr>
        <p:xfrm>
          <a:off x="323850" y="1125538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7680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C2946-8143-473C-BE4E-2AA63C1510E1}" type="slidenum">
              <a:rPr lang="el-GR"/>
              <a:pPr>
                <a:defRPr/>
              </a:pPr>
              <a:t>23</a:t>
            </a:fld>
            <a:endParaRPr lang="el-GR"/>
          </a:p>
        </p:txBody>
      </p:sp>
      <p:sp>
        <p:nvSpPr>
          <p:cNvPr id="5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67109F7-B1E0-4C8E-B4DA-883742AC495B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576263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000" b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Κεντρικές διαστάσεις γονικής συμπεριφοράς</a:t>
            </a:r>
          </a:p>
        </p:txBody>
      </p:sp>
      <p:graphicFrame>
        <p:nvGraphicFramePr>
          <p:cNvPr id="73731" name="Organization Chart 7"/>
          <p:cNvGraphicFramePr>
            <a:graphicFrameLocks/>
          </p:cNvGraphicFramePr>
          <p:nvPr>
            <p:ph type="dgm" idx="4294967295"/>
          </p:nvPr>
        </p:nvGraphicFramePr>
        <p:xfrm>
          <a:off x="250825" y="765175"/>
          <a:ext cx="8642350" cy="5949950"/>
        </p:xfrm>
        <a:graphic>
          <a:graphicData uri="http://schemas.openxmlformats.org/drawingml/2006/compatibility">
            <com:legacyDrawing xmlns:com="http://schemas.openxmlformats.org/drawingml/2006/compatibility" spid="_x0000_s73731"/>
          </a:graphicData>
        </a:graphic>
      </p:graphicFrame>
      <p:sp>
        <p:nvSpPr>
          <p:cNvPr id="73749" name="Text Box 45"/>
          <p:cNvSpPr txBox="1">
            <a:spLocks noChangeArrowheads="1"/>
          </p:cNvSpPr>
          <p:nvPr/>
        </p:nvSpPr>
        <p:spPr bwMode="auto">
          <a:xfrm>
            <a:off x="5867400" y="836613"/>
            <a:ext cx="30956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FF0000"/>
                </a:solidFill>
              </a:rPr>
              <a:t>Απαιτητικότητα</a:t>
            </a:r>
            <a:r>
              <a:rPr lang="el-GR" sz="1600"/>
              <a:t> </a:t>
            </a:r>
            <a:r>
              <a:rPr lang="el-GR" sz="1600" b="1"/>
              <a:t>των γονέων</a:t>
            </a:r>
            <a:r>
              <a:rPr lang="el-GR" sz="1600"/>
              <a:t> </a:t>
            </a:r>
            <a:r>
              <a:rPr lang="el-GR" sz="1500"/>
              <a:t>«</a:t>
            </a:r>
            <a:r>
              <a:rPr lang="el-GR" sz="1500" i="1"/>
              <a:t>για την </a:t>
            </a:r>
            <a:r>
              <a:rPr lang="el-GR" sz="1500" i="1">
                <a:solidFill>
                  <a:srgbClr val="0033CC"/>
                </a:solidFill>
              </a:rPr>
              <a:t>ενσωμάτωση</a:t>
            </a:r>
            <a:r>
              <a:rPr lang="el-GR" sz="1500" i="1"/>
              <a:t> των παιδιών τους στην οικογένεια,</a:t>
            </a:r>
          </a:p>
          <a:p>
            <a:r>
              <a:rPr lang="el-GR" sz="1500" i="1"/>
              <a:t>την </a:t>
            </a:r>
            <a:r>
              <a:rPr lang="el-GR" sz="1500" i="1">
                <a:solidFill>
                  <a:srgbClr val="0033CC"/>
                </a:solidFill>
              </a:rPr>
              <a:t>ωριμότητά</a:t>
            </a:r>
            <a:r>
              <a:rPr lang="el-GR" sz="1500" i="1"/>
              <a:t> τους,</a:t>
            </a:r>
          </a:p>
          <a:p>
            <a:r>
              <a:rPr lang="el-GR" sz="1500" i="1"/>
              <a:t>την </a:t>
            </a:r>
            <a:r>
              <a:rPr lang="el-GR" sz="1500" i="1">
                <a:solidFill>
                  <a:srgbClr val="0033CC"/>
                </a:solidFill>
              </a:rPr>
              <a:t>εποπτεία</a:t>
            </a:r>
            <a:r>
              <a:rPr lang="el-GR" sz="1500" i="1"/>
              <a:t> τους,</a:t>
            </a:r>
          </a:p>
          <a:p>
            <a:r>
              <a:rPr lang="el-GR" sz="1500" i="1"/>
              <a:t>τις </a:t>
            </a:r>
            <a:r>
              <a:rPr lang="el-GR" sz="1500" i="1">
                <a:solidFill>
                  <a:srgbClr val="0033CC"/>
                </a:solidFill>
              </a:rPr>
              <a:t>πειθαρχικές προσπάθειες</a:t>
            </a:r>
            <a:r>
              <a:rPr lang="el-GR" sz="1500" i="1"/>
              <a:t> τους και την </a:t>
            </a:r>
            <a:r>
              <a:rPr lang="el-GR" sz="1500" i="1">
                <a:solidFill>
                  <a:srgbClr val="0033CC"/>
                </a:solidFill>
              </a:rPr>
              <a:t>προθυμία τους να αντιμετωπίσουν</a:t>
            </a:r>
            <a:r>
              <a:rPr lang="el-GR" sz="1500" i="1"/>
              <a:t> </a:t>
            </a:r>
            <a:r>
              <a:rPr lang="el-GR" sz="1500" b="1" i="1"/>
              <a:t>το παιδί που παρακούει</a:t>
            </a:r>
            <a:r>
              <a:rPr lang="el-GR" sz="1500"/>
              <a:t>"</a:t>
            </a:r>
            <a:r>
              <a:rPr lang="el-GR" sz="1600"/>
              <a:t> </a:t>
            </a:r>
          </a:p>
          <a:p>
            <a:pPr algn="ctr"/>
            <a:r>
              <a:rPr lang="el-GR" sz="1600"/>
              <a:t>(</a:t>
            </a:r>
            <a:r>
              <a:rPr lang="en-US" sz="1600"/>
              <a:t>Diana </a:t>
            </a:r>
            <a:r>
              <a:rPr lang="el-GR" sz="1600"/>
              <a:t>Baumrind, 1991)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6F62C0-22C4-49FB-82D3-46F19943CA62}" type="slidenum">
              <a:rPr lang="el-GR"/>
              <a:pPr>
                <a:defRPr/>
              </a:pPr>
              <a:t>24</a:t>
            </a:fld>
            <a:endParaRPr lang="el-GR"/>
          </a:p>
        </p:txBody>
      </p:sp>
      <p:sp>
        <p:nvSpPr>
          <p:cNvPr id="1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F0B1F5-45C8-4010-8273-6AC8748C4DD1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39825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Μορφές (στυλ) γονεϊκής ανατροφής</a:t>
            </a:r>
            <a:b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600" b="1" i="1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Parenting Style</a:t>
            </a: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600" cap="none" smtClean="0">
                <a:solidFill>
                  <a:schemeClr val="tx1"/>
                </a:solidFill>
              </a:rPr>
              <a:t>(</a:t>
            </a:r>
            <a:r>
              <a:rPr lang="en-US" sz="2600" cap="none" smtClean="0">
                <a:solidFill>
                  <a:schemeClr val="tx1"/>
                </a:solidFill>
              </a:rPr>
              <a:t>Diana </a:t>
            </a:r>
            <a:r>
              <a:rPr lang="el-GR" sz="2600" cap="none" smtClean="0">
                <a:solidFill>
                  <a:schemeClr val="tx1"/>
                </a:solidFill>
              </a:rPr>
              <a:t>Baumrind, 1991) </a:t>
            </a:r>
            <a:br>
              <a:rPr lang="el-GR" sz="2600" cap="none" smtClean="0">
                <a:solidFill>
                  <a:schemeClr val="tx1"/>
                </a:solidFill>
              </a:rPr>
            </a:br>
            <a:endParaRPr lang="el-GR" sz="2600" cap="none" smtClean="0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4500563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Αυταρχικοί γονείς</a:t>
            </a:r>
            <a:r>
              <a:rPr lang="el-GR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(Αυταρχικά  &amp; μη αυταρχικά καθοδηγητικοί)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Απαιτητικότητα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Υποστήριξη-ανταπόκριση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Έγκυροι-αυθεντικοί γονείς</a:t>
            </a:r>
            <a:endParaRPr lang="el-GR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Απαιτητικότητα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Υποστήριξη-ανταπόκριση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773238"/>
            <a:ext cx="4716462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Επιεικείς, ανεκτικοί γονείς</a:t>
            </a:r>
            <a:r>
              <a:rPr lang="el-GR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1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(δημοκρατικοί,</a:t>
            </a:r>
            <a:r>
              <a:rPr lang="el-GR" sz="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φιλελεύθεροι)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Απαιτητικότητα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Υποστήριξη-ανταπόκριση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Αμέτοχοι, αδιάφοροι γονείς</a:t>
            </a:r>
            <a:r>
              <a:rPr lang="el-GR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(αμελείς, απορριπτικοί)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Απαιτητικότητα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Υποστήριξη-ανταπόκριση</a:t>
            </a:r>
          </a:p>
        </p:txBody>
      </p:sp>
      <p:sp>
        <p:nvSpPr>
          <p:cNvPr id="168966" name="Line 13"/>
          <p:cNvSpPr>
            <a:spLocks noChangeShapeType="1"/>
          </p:cNvSpPr>
          <p:nvPr/>
        </p:nvSpPr>
        <p:spPr bwMode="auto">
          <a:xfrm flipV="1">
            <a:off x="39243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67" name="Line 14"/>
          <p:cNvSpPr>
            <a:spLocks noChangeShapeType="1"/>
          </p:cNvSpPr>
          <p:nvPr/>
        </p:nvSpPr>
        <p:spPr bwMode="auto">
          <a:xfrm>
            <a:off x="3924300" y="26368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68" name="Line 15"/>
          <p:cNvSpPr>
            <a:spLocks noChangeShapeType="1"/>
          </p:cNvSpPr>
          <p:nvPr/>
        </p:nvSpPr>
        <p:spPr bwMode="auto">
          <a:xfrm flipV="1">
            <a:off x="3995738" y="36449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69" name="Line 16"/>
          <p:cNvSpPr>
            <a:spLocks noChangeShapeType="1"/>
          </p:cNvSpPr>
          <p:nvPr/>
        </p:nvSpPr>
        <p:spPr bwMode="auto">
          <a:xfrm flipV="1">
            <a:off x="3995738" y="40767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70" name="Line 18"/>
          <p:cNvSpPr>
            <a:spLocks noChangeShapeType="1"/>
          </p:cNvSpPr>
          <p:nvPr/>
        </p:nvSpPr>
        <p:spPr bwMode="auto">
          <a:xfrm>
            <a:off x="8316913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71" name="Line 19"/>
          <p:cNvSpPr>
            <a:spLocks noChangeShapeType="1"/>
          </p:cNvSpPr>
          <p:nvPr/>
        </p:nvSpPr>
        <p:spPr bwMode="auto">
          <a:xfrm flipV="1">
            <a:off x="8316913" y="2708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72" name="Line 20"/>
          <p:cNvSpPr>
            <a:spLocks noChangeShapeType="1"/>
          </p:cNvSpPr>
          <p:nvPr/>
        </p:nvSpPr>
        <p:spPr bwMode="auto">
          <a:xfrm>
            <a:off x="8316913" y="39338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8973" name="Line 21"/>
          <p:cNvSpPr>
            <a:spLocks noChangeShapeType="1"/>
          </p:cNvSpPr>
          <p:nvPr/>
        </p:nvSpPr>
        <p:spPr bwMode="auto">
          <a:xfrm>
            <a:off x="8316913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B1C6EC-DAC4-4875-8021-D7697AA3B6E2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169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36838"/>
            <a:ext cx="8280400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l-GR" sz="2600" cap="none" smtClean="0">
                <a:latin typeface="Arial" charset="0"/>
              </a:rPr>
              <a:t>ΟΙΚΟΓΕΝΕΙΑ-ΣΧΟΛΕΙΟ:</a:t>
            </a:r>
            <a:br>
              <a:rPr lang="el-GR" sz="2600" cap="none" smtClean="0">
                <a:latin typeface="Arial" charset="0"/>
              </a:rPr>
            </a:br>
            <a:r>
              <a:rPr lang="el-GR" sz="2600" b="1" cap="none" smtClean="0">
                <a:solidFill>
                  <a:srgbClr val="0000FF"/>
                </a:solidFill>
                <a:latin typeface="Arial" charset="0"/>
              </a:rPr>
              <a:t>ΣΧΟΛΙΚΗ ΕΠΙΔΟΣΗ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4AE26-B21D-4E58-9A5E-65B04A838A31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8C01045-C646-4416-93D6-06D058A81398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518525" cy="908050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Γονεϊκή εμπλοκή</a:t>
            </a:r>
            <a:b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την εκπαιδευτική διαδικασία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569325" cy="558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εσωτερική δυναμική της οικογένειας</a:t>
            </a:r>
            <a:r>
              <a:rPr lang="el-GR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παίζει σημαντικό ρόλο στην επιτυχία του παιδιού στο σχολείο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Δηλαδή: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ενεργός συμμετοχή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των γονέων στην καθημερινή ζωή των παιδιών τους, όπως και στις σχολικές δραστηριότητες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οι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προσδοκίες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για το μέλλον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των παιδιών τους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προσδοκία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των γονέων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το σχολείο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η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στάση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τους απέναντι στην εκπαίδευση (στον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εκπαιδευτικό θεσμό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και η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προτροπή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τους στα παιδιά προς ένα τύπο μόρφωσης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τα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πνευματικά ερεθίσματα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που δίνουν στο παιδί τους.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οικογενειακή συνοχή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και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γονική συμπεριφορά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(το γονικό στυλ -μορφή- ανατροφής) ως προς την </a:t>
            </a:r>
            <a:r>
              <a:rPr lang="el-G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υποστήριξη/ανταπόκριση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και ως προς την </a:t>
            </a:r>
            <a:r>
              <a:rPr lang="el-G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απαιτητικότητα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προς το παιδί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B13E9-8D5F-4719-9CDA-06129E2E49A8}" type="slidenum">
              <a:rPr lang="el-GR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8F1B5D-BF7B-4DBA-8C18-1079353E8DF4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1314" name="Rectangle 2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ctr">
              <a:defRPr/>
            </a:pPr>
            <a:r>
              <a:rPr lang="el-GR" b="1" smtClean="0"/>
              <a:t>ΣΥΜΠΕΡΑΣΜΑΤΑ ΤΕΛΕΥΤΑΙΩΝ ΕΡΕΥΝΩΝ!!!!: </a:t>
            </a:r>
          </a:p>
          <a:p>
            <a:pPr>
              <a:defRPr/>
            </a:pPr>
            <a:endParaRPr lang="el-GR" b="1" smtClean="0"/>
          </a:p>
          <a:p>
            <a:pPr>
              <a:defRPr/>
            </a:pPr>
            <a:r>
              <a:rPr lang="el-GR" b="1" smtClean="0"/>
              <a:t>Η επίδοση του μαθητή στο σχολείο</a:t>
            </a:r>
            <a:r>
              <a:rPr lang="el-GR" smtClean="0"/>
              <a:t> σχετίζεται:</a:t>
            </a:r>
          </a:p>
          <a:p>
            <a:pPr lvl="1">
              <a:defRPr/>
            </a:pPr>
            <a:r>
              <a:rPr lang="el-GR" smtClean="0"/>
              <a:t> </a:t>
            </a:r>
            <a:r>
              <a:rPr lang="el-GR" b="1" u="sng" smtClean="0"/>
              <a:t>περισσότερο</a:t>
            </a:r>
            <a:r>
              <a:rPr lang="el-GR" smtClean="0"/>
              <a:t> με την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ποιότητα της καθημερινής ζωής</a:t>
            </a:r>
            <a:r>
              <a:rPr lang="el-GR" smtClean="0"/>
              <a:t> μέσα στην οικογένεια και</a:t>
            </a:r>
          </a:p>
          <a:p>
            <a:pPr lvl="1">
              <a:defRPr/>
            </a:pPr>
            <a:r>
              <a:rPr lang="el-GR" b="1" u="sng" smtClean="0"/>
              <a:t>λιγότερο</a:t>
            </a:r>
            <a:r>
              <a:rPr lang="el-GR" smtClean="0"/>
              <a:t> με την </a:t>
            </a:r>
            <a:r>
              <a:rPr lang="el-GR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κοινωνικοοικονομική της κατάσταση</a:t>
            </a:r>
            <a:r>
              <a:rPr lang="el-GR" smtClean="0"/>
              <a:t> (ποσότητα υλικών αγαθών).</a:t>
            </a:r>
            <a:endParaRPr lang="el-GR" b="1" smtClean="0">
              <a:latin typeface="Arial" charset="0"/>
            </a:endParaRPr>
          </a:p>
          <a:p>
            <a:pPr algn="ctr">
              <a:defRPr/>
            </a:pPr>
            <a:r>
              <a:rPr lang="el-GR" smtClean="0">
                <a:latin typeface="Arial" charset="0"/>
              </a:rPr>
              <a:t>ΑΡΑ:</a:t>
            </a:r>
          </a:p>
          <a:p>
            <a:pPr>
              <a:defRPr/>
            </a:pPr>
            <a:r>
              <a:rPr lang="el-GR" smtClean="0">
                <a:latin typeface="Arial" charset="0"/>
              </a:rPr>
              <a:t>ο </a:t>
            </a:r>
            <a:r>
              <a:rPr lang="el-GR" b="1" u="sng" smtClean="0">
                <a:solidFill>
                  <a:srgbClr val="0000FF"/>
                </a:solidFill>
                <a:latin typeface="Arial" charset="0"/>
              </a:rPr>
              <a:t>εκπαιδευτικός</a:t>
            </a:r>
            <a:r>
              <a:rPr lang="el-GR" smtClean="0">
                <a:latin typeface="Arial" charset="0"/>
              </a:rPr>
              <a:t> επειδή έχει κάποια δυνατότητα παρέμβασης στα </a:t>
            </a:r>
            <a:r>
              <a:rPr lang="el-GR" smtClean="0">
                <a:solidFill>
                  <a:schemeClr val="accent2"/>
                </a:solidFill>
                <a:latin typeface="Arial" charset="0"/>
              </a:rPr>
              <a:t>λειτουργικά γνωρίσματα</a:t>
            </a:r>
            <a:r>
              <a:rPr lang="el-GR" smtClean="0">
                <a:latin typeface="Arial" charset="0"/>
              </a:rPr>
              <a:t> της οικογένειας (σχέσεις κ.λπ.) είναι δυνατόν </a:t>
            </a:r>
            <a:r>
              <a:rPr lang="el-GR" u="sng" smtClean="0">
                <a:latin typeface="Arial" charset="0"/>
              </a:rPr>
              <a:t>να επιδράσει σημαντικά στην εξέλιξη του μαθητή</a:t>
            </a:r>
            <a:r>
              <a:rPr lang="el-GR" smtClean="0">
                <a:latin typeface="Arial" charset="0"/>
              </a:rPr>
              <a:t> και στη </a:t>
            </a:r>
            <a:r>
              <a:rPr lang="el-GR" smtClean="0">
                <a:solidFill>
                  <a:srgbClr val="FF0000"/>
                </a:solidFill>
                <a:latin typeface="Arial" charset="0"/>
              </a:rPr>
              <a:t>διαφοροποίηση του οικογενειακού πλαισίου</a:t>
            </a:r>
            <a:r>
              <a:rPr lang="el-GR" smtClean="0">
                <a:latin typeface="Arial" charset="0"/>
              </a:rPr>
              <a:t>, επομένως και </a:t>
            </a:r>
            <a:r>
              <a:rPr lang="el-GR" u="sng" smtClean="0">
                <a:latin typeface="Arial" charset="0"/>
              </a:rPr>
              <a:t>στη </a:t>
            </a:r>
            <a:r>
              <a:rPr lang="el-GR" b="1" u="sng" smtClean="0">
                <a:solidFill>
                  <a:srgbClr val="0000FF"/>
                </a:solidFill>
                <a:latin typeface="Arial" charset="0"/>
              </a:rPr>
              <a:t>σχολική επίδοση</a:t>
            </a:r>
            <a:r>
              <a:rPr lang="el-GR" smtClean="0">
                <a:latin typeface="Arial" charset="0"/>
              </a:rPr>
              <a:t> (</a:t>
            </a:r>
            <a:r>
              <a:rPr lang="el-GR" smtClean="0">
                <a:solidFill>
                  <a:srgbClr val="0033CC"/>
                </a:solidFill>
                <a:latin typeface="Arial" charset="0"/>
              </a:rPr>
              <a:t>μάθηση</a:t>
            </a:r>
            <a:r>
              <a:rPr lang="el-GR" smtClean="0">
                <a:latin typeface="Arial" charset="0"/>
              </a:rPr>
              <a:t>, </a:t>
            </a:r>
            <a:r>
              <a:rPr lang="el-GR" smtClean="0">
                <a:solidFill>
                  <a:srgbClr val="0033CC"/>
                </a:solidFill>
                <a:latin typeface="Arial" charset="0"/>
              </a:rPr>
              <a:t>συμπεριφορά</a:t>
            </a:r>
            <a:r>
              <a:rPr lang="el-GR" smtClean="0">
                <a:latin typeface="Arial" charset="0"/>
              </a:rPr>
              <a:t>) του μαθητή.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053894-7666-4754-9006-34986F7F36E4}" type="slidenum">
              <a:rPr lang="el-GR"/>
              <a:pPr>
                <a:defRPr/>
              </a:pPr>
              <a:t>28</a:t>
            </a:fld>
            <a:endParaRPr lang="el-GR"/>
          </a:p>
        </p:txBody>
      </p:sp>
      <p:sp>
        <p:nvSpPr>
          <p:cNvPr id="173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4213" y="2205038"/>
            <a:ext cx="7467600" cy="11525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l-GR" sz="2600" cap="none" smtClean="0">
                <a:latin typeface="Arial" charset="0"/>
              </a:rPr>
              <a:t/>
            </a:r>
            <a:br>
              <a:rPr lang="el-GR" sz="2600" cap="none" smtClean="0">
                <a:latin typeface="Arial" charset="0"/>
              </a:rPr>
            </a:br>
            <a:r>
              <a:rPr lang="el-GR" sz="2600" cap="none" smtClean="0">
                <a:latin typeface="Arial" charset="0"/>
              </a:rPr>
              <a:t>ΣΧΟΛΙΚΗ ΚΟΙΝΟΤΗΤΑ, ΤΑΞΗ</a:t>
            </a:r>
            <a:br>
              <a:rPr lang="el-GR" sz="2600" cap="none" smtClean="0">
                <a:latin typeface="Arial" charset="0"/>
              </a:rPr>
            </a:br>
            <a:r>
              <a:rPr lang="el-GR" sz="2600" b="1" cap="none" smtClean="0">
                <a:solidFill>
                  <a:srgbClr val="FF0000"/>
                </a:solidFill>
              </a:rPr>
              <a:t>ΣΧΟΛΙΚΗ ΚΟΙΝΩΝΙΚΟΠΟΙΗΣΗ</a:t>
            </a:r>
            <a:endParaRPr lang="en-US" sz="2600" b="1" cap="non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CA332E-1903-4087-9346-9427C4D66ECB}" type="slidenum">
              <a:rPr lang="el-GR"/>
              <a:pPr>
                <a:defRPr/>
              </a:pPr>
              <a:t>29</a:t>
            </a:fld>
            <a:endParaRPr lang="el-GR"/>
          </a:p>
        </p:txBody>
      </p:sp>
      <p:sp>
        <p:nvSpPr>
          <p:cNvPr id="8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D0D9F0C-D120-4FBF-BD52-E8D51EA2466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74083" name="Picture 2" descr="sum_ancient_greek_school_yxi1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33375"/>
            <a:ext cx="467995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3" descr="teaching1-300x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149725"/>
            <a:ext cx="39608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4" descr="%25CF%2580%25CE%25B1%25CE%25B9%25CE%25B4%25CE%25B5%25CE%25AF%25CE%25B1%2B%25CF%2583%25CF%2584%25CE%25B7%25CE%25BD%2B%25CE%25B1%25CF%2581%25CF%2587%25CE%25B1%25CE%25B9%25CF%258C%25CF%2584%25CE%25B7%25CF%2584%25CE%25B1%2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5888"/>
            <a:ext cx="28273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7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088" name="Picture 7" descr="palio+sxoleio++sussitio195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298950"/>
            <a:ext cx="33845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AAF0E-55B2-4B17-BFFB-54E9CB15641E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2492375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cap="none" smtClean="0">
                <a:solidFill>
                  <a:srgbClr val="0000FF"/>
                </a:solidFill>
                <a:latin typeface="Arial" charset="0"/>
              </a:rPr>
              <a:t>ΕΙΣΑΓΩΓΙΚΑ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AC6ACF-871B-48C6-A60F-8F4191101B15}" type="slidenum">
              <a:rPr lang="el-GR"/>
              <a:pPr>
                <a:defRPr/>
              </a:pPr>
              <a:t>30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633759D-953E-41AF-B9AC-F72FE760637F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74700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Σχολείο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6264275" cy="5976938"/>
          </a:xfrm>
        </p:spPr>
        <p:txBody>
          <a:bodyPr/>
          <a:lstStyle/>
          <a:p>
            <a:pPr lvl="1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</a:t>
            </a:r>
            <a:r>
              <a:rPr lang="el-GR" sz="2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κοινωνικό δημιούργημα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που επηρεάζεται από κοινωνικές, πολιτισμικές, οικονομικές και πολιτικές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συνθήκες της </a:t>
            </a:r>
            <a:r>
              <a:rPr lang="el-G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κοινωνίας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(κοινωνικο-πολιτισμικο-οικονομικο-πολιτικό </a:t>
            </a:r>
            <a:r>
              <a:rPr lang="el-GR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συγκείμενο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ένα </a:t>
            </a:r>
            <a:r>
              <a:rPr lang="el-GR" sz="2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κοινωνικό σύστημα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που λαμβάνουν χώρα, σε έναν υψηλό βαθμό, </a:t>
            </a:r>
            <a:r>
              <a:rPr lang="el-GR" sz="24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αυτόνομες διαδικασίες και κοινωνικές αλληλεπιδράσεις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defRPr/>
            </a:pP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έχει </a:t>
            </a:r>
            <a:r>
              <a:rPr lang="el-GR" sz="2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οργάνωση και διοίκηση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άτομα παίζουν καθορισμένους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ρόλους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ασκούν συγκεκριμένες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λειτουργίες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που ρυθμίζονται από 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φορείς εξουσίας</a:t>
            </a:r>
            <a:r>
              <a:rPr lang="el-G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aphicFrame>
        <p:nvGraphicFramePr>
          <p:cNvPr id="81937" name="Diagram 17"/>
          <p:cNvGraphicFramePr>
            <a:graphicFrameLocks/>
          </p:cNvGraphicFramePr>
          <p:nvPr/>
        </p:nvGraphicFramePr>
        <p:xfrm>
          <a:off x="5540375" y="1052513"/>
          <a:ext cx="3121025" cy="3240087"/>
        </p:xfrm>
        <a:graphic>
          <a:graphicData uri="http://schemas.openxmlformats.org/drawingml/2006/compatibility">
            <com:legacyDrawing xmlns:com="http://schemas.openxmlformats.org/drawingml/2006/compatibility" spid="_x0000_s81937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49D5B-C986-4C54-9F3C-CC99C65F46A7}" type="slidenum">
              <a:rPr lang="el-GR"/>
              <a:pPr>
                <a:defRPr/>
              </a:pPr>
              <a:t>31</a:t>
            </a:fld>
            <a:endParaRPr lang="el-GR"/>
          </a:p>
        </p:txBody>
      </p:sp>
      <p:sp>
        <p:nvSpPr>
          <p:cNvPr id="6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02366B-7073-4D47-A133-456E3B649124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188913"/>
            <a:ext cx="7561262" cy="969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2100" cap="none" smtClean="0">
                <a:solidFill>
                  <a:srgbClr val="008000"/>
                </a:solidFill>
              </a:rPr>
              <a:t> </a:t>
            </a:r>
            <a:r>
              <a:rPr lang="el-GR" sz="1900" b="1" i="1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Εκπαίδευση: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συνειδητή και σκόπιμη αγωγή στ</a:t>
            </a:r>
            <a:r>
              <a:rPr lang="en-US" sz="170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900" b="1" i="1" cap="non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Σχο</a:t>
            </a:r>
            <a:r>
              <a:rPr lang="el-GR" sz="1900" b="1" i="1" cap="none" smtClean="0">
                <a:solidFill>
                  <a:srgbClr val="000000"/>
                </a:solidFill>
              </a:rPr>
              <a:t>λείο</a:t>
            </a:r>
            <a:r>
              <a:rPr lang="el-GR" sz="1900" b="1" i="1" cap="none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l-GR" sz="1900" b="1" i="1" cap="none" smtClean="0">
                <a:solidFill>
                  <a:srgbClr val="000000"/>
                </a:solidFill>
                <a:latin typeface="Arial" charset="0"/>
              </a:rPr>
            </a:b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(α΄, β΄ </a:t>
            </a:r>
            <a:r>
              <a:rPr lang="el-GR" sz="1700" b="1" cap="none" smtClean="0">
                <a:solidFill>
                  <a:schemeClr val="tx1"/>
                </a:solidFill>
              </a:rPr>
              <a:t>&amp;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γ΄ επίπεδο-</a:t>
            </a:r>
            <a:r>
              <a:rPr lang="el-GR" sz="17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πλαίσιο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Κοινωνικό σύστημα, Κοινωνικές ομάδες, η Κοινωνική οργάνωσή τους</a:t>
            </a:r>
          </a:p>
        </p:txBody>
      </p:sp>
      <p:sp>
        <p:nvSpPr>
          <p:cNvPr id="176132" name="Oval 3"/>
          <p:cNvSpPr>
            <a:spLocks noChangeArrowheads="1"/>
          </p:cNvSpPr>
          <p:nvPr/>
        </p:nvSpPr>
        <p:spPr bwMode="auto">
          <a:xfrm>
            <a:off x="250825" y="1412875"/>
            <a:ext cx="2881313" cy="2808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b="1">
                <a:latin typeface="Tahoma" pitchFamily="34" charset="0"/>
              </a:rPr>
              <a:t>Α. </a:t>
            </a:r>
            <a:r>
              <a:rPr lang="el-GR" b="1"/>
              <a:t>Κρατική εκπαίδευση,</a:t>
            </a:r>
          </a:p>
          <a:p>
            <a:pPr algn="ctr" eaLnBrk="0" hangingPunct="0"/>
            <a:r>
              <a:rPr lang="el-GR" b="1"/>
              <a:t>Εκπαιδευτική πολιτική</a:t>
            </a:r>
          </a:p>
          <a:p>
            <a:pPr algn="ctr" eaLnBrk="0" hangingPunct="0">
              <a:buFontTx/>
              <a:buChar char="•"/>
            </a:pPr>
            <a:r>
              <a:rPr lang="el-GR" sz="1600">
                <a:latin typeface="Tahoma" pitchFamily="34" charset="0"/>
              </a:rPr>
              <a:t>ΥΠΕΠΘ</a:t>
            </a:r>
          </a:p>
          <a:p>
            <a:pPr algn="ctr" eaLnBrk="0" hangingPunct="0">
              <a:buFontTx/>
              <a:buChar char="•"/>
            </a:pPr>
            <a:r>
              <a:rPr lang="el-GR" sz="1600">
                <a:latin typeface="Tahoma" pitchFamily="34" charset="0"/>
              </a:rPr>
              <a:t> Π.Ι./Ι.Ε.Π.</a:t>
            </a:r>
          </a:p>
          <a:p>
            <a:pPr algn="ctr" eaLnBrk="0" hangingPunct="0">
              <a:buFontTx/>
              <a:buChar char="•"/>
            </a:pPr>
            <a:r>
              <a:rPr lang="el-GR" sz="1600">
                <a:latin typeface="Tahoma" pitchFamily="34" charset="0"/>
              </a:rPr>
              <a:t>Περιφερειακή</a:t>
            </a:r>
            <a:r>
              <a:rPr lang="el-GR">
                <a:latin typeface="Tahoma" pitchFamily="34" charset="0"/>
              </a:rPr>
              <a:t> Δ/νση</a:t>
            </a:r>
          </a:p>
          <a:p>
            <a:pPr algn="ctr" eaLnBrk="0" hangingPunct="0"/>
            <a:r>
              <a:rPr lang="el-GR">
                <a:latin typeface="Tahoma" pitchFamily="34" charset="0"/>
              </a:rPr>
              <a:t> Εκπαίδευσης</a:t>
            </a:r>
            <a:endParaRPr lang="el-GR"/>
          </a:p>
          <a:p>
            <a:pPr algn="ctr">
              <a:buFontTx/>
              <a:buChar char="•"/>
            </a:pPr>
            <a:r>
              <a:rPr lang="el-GR" sz="1600">
                <a:latin typeface="Tahoma" pitchFamily="34" charset="0"/>
              </a:rPr>
              <a:t>Δ/νση</a:t>
            </a:r>
            <a:r>
              <a:rPr lang="el-GR"/>
              <a:t> Εκπαίδευσης</a:t>
            </a:r>
          </a:p>
          <a:p>
            <a:pPr algn="ctr">
              <a:buFontTx/>
              <a:buChar char="•"/>
            </a:pPr>
            <a:r>
              <a:rPr lang="el-GR" sz="1600">
                <a:latin typeface="Tahoma" pitchFamily="34" charset="0"/>
              </a:rPr>
              <a:t>Τοπική</a:t>
            </a:r>
            <a:r>
              <a:rPr lang="el-GR"/>
              <a:t> Αυτοδιοίκηση</a:t>
            </a:r>
          </a:p>
        </p:txBody>
      </p:sp>
      <p:sp>
        <p:nvSpPr>
          <p:cNvPr id="176133" name="Oval 4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2636838"/>
            <a:ext cx="2811462" cy="2811462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smtClean="0">
                <a:latin typeface="Arial" charset="0"/>
                <a:cs typeface="Arial" charset="0"/>
              </a:rPr>
              <a:t>Β. Σχολική κοινότητα</a:t>
            </a:r>
            <a:endParaRPr lang="en-US" sz="18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Σύλλογος Δασκάλων</a:t>
            </a: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Σύλλογος Γονέων</a:t>
            </a: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Σχολικό Συμβούλιο </a:t>
            </a:r>
            <a:endParaRPr lang="el-GR" sz="16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l-GR" sz="1600" smtClean="0">
                <a:latin typeface="Arial" charset="0"/>
                <a:cs typeface="Arial" charset="0"/>
              </a:rPr>
              <a:t>Σχολικές Τάξεις</a:t>
            </a:r>
          </a:p>
        </p:txBody>
      </p:sp>
      <p:sp>
        <p:nvSpPr>
          <p:cNvPr id="176134" name="Oval 5"/>
          <p:cNvSpPr>
            <a:spLocks noChangeArrowheads="1"/>
          </p:cNvSpPr>
          <p:nvPr/>
        </p:nvSpPr>
        <p:spPr bwMode="auto">
          <a:xfrm>
            <a:off x="5651500" y="3573463"/>
            <a:ext cx="2873375" cy="2736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l-GR" sz="1400" b="1">
              <a:latin typeface="Century Schoolbook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l-GR" b="1"/>
              <a:t>Γ. Σχολική τάξη</a:t>
            </a:r>
          </a:p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l-GR">
                <a:latin typeface="Century Schoolbook" pitchFamily="18" charset="0"/>
              </a:rPr>
              <a:t>Δάσκαλος</a:t>
            </a:r>
          </a:p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l-GR">
                <a:latin typeface="Century Schoolbook" pitchFamily="18" charset="0"/>
              </a:rPr>
              <a:t>Ομάδες μαθητών</a:t>
            </a:r>
          </a:p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l-GR">
                <a:latin typeface="Century Schoolbook" pitchFamily="18" charset="0"/>
              </a:rPr>
              <a:t>Μαθητής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5787CE-C2AC-4C1B-9B85-08AB85D05CAB}" type="slidenum">
              <a:rPr lang="el-GR"/>
              <a:pPr>
                <a:defRPr/>
              </a:pPr>
              <a:t>32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29E64D-0E0E-4A13-BD6B-6A6CF3EF0577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graphicFrame>
        <p:nvGraphicFramePr>
          <p:cNvPr id="133123" name="Diagram 3"/>
          <p:cNvGraphicFramePr>
            <a:graphicFrameLocks/>
          </p:cNvGraphicFramePr>
          <p:nvPr>
            <p:ph idx="4294967295"/>
          </p:nvPr>
        </p:nvGraphicFramePr>
        <p:xfrm>
          <a:off x="628650" y="115888"/>
          <a:ext cx="6740525" cy="6742112"/>
        </p:xfrm>
        <a:graphic>
          <a:graphicData uri="http://schemas.openxmlformats.org/drawingml/2006/compatibility">
            <com:legacyDrawing xmlns:com="http://schemas.openxmlformats.org/drawingml/2006/compatibility" spid="_x0000_s133123"/>
          </a:graphicData>
        </a:graphic>
      </p:graphicFrame>
      <p:sp>
        <p:nvSpPr>
          <p:cNvPr id="133134" name="Text Box 13"/>
          <p:cNvSpPr txBox="1">
            <a:spLocks noChangeArrowheads="1"/>
          </p:cNvSpPr>
          <p:nvPr/>
        </p:nvSpPr>
        <p:spPr bwMode="auto">
          <a:xfrm>
            <a:off x="4284663" y="5876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2"/>
                </a:solidFill>
              </a:rPr>
              <a:t>ΚΟΙΝΩΝΙΑ - ΚΟΥΛΤΟΥΡΑ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371BC-F770-4E66-873C-448B4E34AFC1}" type="slidenum">
              <a:rPr lang="el-GR"/>
              <a:pPr>
                <a:defRPr/>
              </a:pPr>
              <a:t>33</a:t>
            </a:fld>
            <a:endParaRPr lang="el-GR"/>
          </a:p>
        </p:txBody>
      </p:sp>
      <p:sp>
        <p:nvSpPr>
          <p:cNvPr id="30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50D611-4AC0-4D75-B692-A219460FCA4F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7817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840422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2600" cap="none" smtClean="0">
                <a:solidFill>
                  <a:schemeClr val="tx1"/>
                </a:solidFill>
              </a:rPr>
              <a:t>Σχολείο-</a:t>
            </a:r>
            <a:r>
              <a:rPr lang="el-GR" sz="2600" cap="none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sz="2600" cap="none" smtClean="0">
                <a:solidFill>
                  <a:srgbClr val="FF0000"/>
                </a:solidFill>
              </a:rPr>
              <a:t>Σχολική Τάξη</a:t>
            </a:r>
            <a:endParaRPr lang="en-GB" sz="2600" cap="none" smtClean="0">
              <a:solidFill>
                <a:srgbClr val="FF0000"/>
              </a:solidFill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219200"/>
            <a:ext cx="4356100" cy="5638800"/>
          </a:xfrm>
        </p:spPr>
        <p:txBody>
          <a:bodyPr/>
          <a:lstStyle/>
          <a:p>
            <a:pPr lvl="2">
              <a:buFont typeface="Wingdings" pitchFamily="2" charset="2"/>
              <a:buNone/>
              <a:defRPr/>
            </a:pPr>
            <a:endParaRPr lang="el-GR" sz="500" smtClean="0"/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Κοινωνική ομάδα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(τυπική)</a:t>
            </a: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Μέλη: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δάσκαλος, μαθητές</a:t>
            </a: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Υπεύθυνος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δάσκαλος (</a:t>
            </a:r>
            <a:r>
              <a:rPr lang="el-GR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αυταρχική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δημοκρατική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l-GR"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ασύδοτη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Σχέσεις-αλληλεπίδραση</a:t>
            </a: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Κανόνες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λειτουργίας</a:t>
            </a: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Αξίες,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στάσεις ζωής</a:t>
            </a:r>
            <a:endParaRPr lang="el-GR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Συνοχή/διάσπαση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Σχολικής Τάξης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αλληλεγγύη, αλληλοϋποστήριξη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Πρότυπα</a:t>
            </a: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Ρόλοι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(μαθαίνω, παίζω)</a:t>
            </a:r>
            <a:endParaRPr lang="el-GR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Κοινός στόχος</a:t>
            </a:r>
            <a:endParaRPr lang="en-US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181" name="Rectangle 4"/>
          <p:cNvSpPr>
            <a:spLocks noGrp="1" noTextEdit="1"/>
          </p:cNvSpPr>
          <p:nvPr>
            <p:ph type="clipArt" sz="half" idx="4294967295"/>
          </p:nvPr>
        </p:nvSpPr>
        <p:spPr>
          <a:xfrm>
            <a:off x="4572000" y="1376363"/>
            <a:ext cx="4194175" cy="4041775"/>
          </a:xfrm>
        </p:spPr>
      </p:sp>
      <p:sp>
        <p:nvSpPr>
          <p:cNvPr id="178182" name="Oval 5"/>
          <p:cNvSpPr>
            <a:spLocks noChangeArrowheads="1"/>
          </p:cNvSpPr>
          <p:nvPr/>
        </p:nvSpPr>
        <p:spPr bwMode="auto">
          <a:xfrm>
            <a:off x="4500563" y="1700213"/>
            <a:ext cx="3744912" cy="388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/>
              <a:t>    Κοινωνική ομάδα:</a:t>
            </a:r>
          </a:p>
          <a:p>
            <a:pPr algn="ctr" eaLnBrk="0" hangingPunct="0">
              <a:buFontTx/>
              <a:buChar char="•"/>
            </a:pPr>
            <a:r>
              <a:rPr lang="el-GR" b="1"/>
              <a:t>Σχολική</a:t>
            </a:r>
            <a:r>
              <a:rPr lang="el-GR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τάξη</a:t>
            </a:r>
          </a:p>
        </p:txBody>
      </p:sp>
      <p:sp>
        <p:nvSpPr>
          <p:cNvPr id="178183" name="Oval 6"/>
          <p:cNvSpPr>
            <a:spLocks noChangeArrowheads="1"/>
          </p:cNvSpPr>
          <p:nvPr/>
        </p:nvSpPr>
        <p:spPr bwMode="auto">
          <a:xfrm>
            <a:off x="4572000" y="3357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Oval 7"/>
          <p:cNvSpPr>
            <a:spLocks noChangeArrowheads="1"/>
          </p:cNvSpPr>
          <p:nvPr/>
        </p:nvSpPr>
        <p:spPr bwMode="auto">
          <a:xfrm>
            <a:off x="4572000" y="37163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Oval 8"/>
          <p:cNvSpPr>
            <a:spLocks noChangeArrowheads="1"/>
          </p:cNvSpPr>
          <p:nvPr/>
        </p:nvSpPr>
        <p:spPr bwMode="auto">
          <a:xfrm>
            <a:off x="4643438" y="2997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Oval 9"/>
          <p:cNvSpPr>
            <a:spLocks noChangeArrowheads="1"/>
          </p:cNvSpPr>
          <p:nvPr/>
        </p:nvSpPr>
        <p:spPr bwMode="auto">
          <a:xfrm>
            <a:off x="4895850" y="35734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Oval 10"/>
          <p:cNvSpPr>
            <a:spLocks noChangeArrowheads="1"/>
          </p:cNvSpPr>
          <p:nvPr/>
        </p:nvSpPr>
        <p:spPr bwMode="auto">
          <a:xfrm>
            <a:off x="4932363" y="32131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8" name="Oval 11"/>
          <p:cNvSpPr>
            <a:spLocks noChangeArrowheads="1"/>
          </p:cNvSpPr>
          <p:nvPr/>
        </p:nvSpPr>
        <p:spPr bwMode="auto">
          <a:xfrm>
            <a:off x="6172200" y="1828800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9" name="Oval 12"/>
          <p:cNvSpPr>
            <a:spLocks noChangeArrowheads="1"/>
          </p:cNvSpPr>
          <p:nvPr/>
        </p:nvSpPr>
        <p:spPr bwMode="auto">
          <a:xfrm>
            <a:off x="5580063" y="51577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Oval 13"/>
          <p:cNvSpPr>
            <a:spLocks noChangeArrowheads="1"/>
          </p:cNvSpPr>
          <p:nvPr/>
        </p:nvSpPr>
        <p:spPr bwMode="auto">
          <a:xfrm>
            <a:off x="5435600" y="55165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1" name="Oval 14"/>
          <p:cNvSpPr>
            <a:spLocks noChangeArrowheads="1"/>
          </p:cNvSpPr>
          <p:nvPr/>
        </p:nvSpPr>
        <p:spPr bwMode="auto">
          <a:xfrm>
            <a:off x="6804025" y="20605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Oval 15"/>
          <p:cNvSpPr>
            <a:spLocks noChangeArrowheads="1"/>
          </p:cNvSpPr>
          <p:nvPr/>
        </p:nvSpPr>
        <p:spPr bwMode="auto">
          <a:xfrm>
            <a:off x="6300788" y="24923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3" name="Oval 16"/>
          <p:cNvSpPr>
            <a:spLocks noChangeArrowheads="1"/>
          </p:cNvSpPr>
          <p:nvPr/>
        </p:nvSpPr>
        <p:spPr bwMode="auto">
          <a:xfrm>
            <a:off x="5795963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4" name="Oval 17"/>
          <p:cNvSpPr>
            <a:spLocks noChangeArrowheads="1"/>
          </p:cNvSpPr>
          <p:nvPr/>
        </p:nvSpPr>
        <p:spPr bwMode="auto">
          <a:xfrm>
            <a:off x="6084888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5" name="Oval 18"/>
          <p:cNvSpPr>
            <a:spLocks noChangeArrowheads="1"/>
          </p:cNvSpPr>
          <p:nvPr/>
        </p:nvSpPr>
        <p:spPr bwMode="auto">
          <a:xfrm>
            <a:off x="5940425" y="53736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Oval 19"/>
          <p:cNvSpPr>
            <a:spLocks noChangeArrowheads="1"/>
          </p:cNvSpPr>
          <p:nvPr/>
        </p:nvSpPr>
        <p:spPr bwMode="auto">
          <a:xfrm>
            <a:off x="5003800" y="28527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7" name="Oval 20"/>
          <p:cNvSpPr>
            <a:spLocks noChangeArrowheads="1"/>
          </p:cNvSpPr>
          <p:nvPr/>
        </p:nvSpPr>
        <p:spPr bwMode="auto">
          <a:xfrm>
            <a:off x="5003800" y="39338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Oval 21"/>
          <p:cNvSpPr>
            <a:spLocks noChangeArrowheads="1"/>
          </p:cNvSpPr>
          <p:nvPr/>
        </p:nvSpPr>
        <p:spPr bwMode="auto">
          <a:xfrm>
            <a:off x="4679950" y="40767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2"/>
          <p:cNvSpPr>
            <a:spLocks noChangeShapeType="1"/>
          </p:cNvSpPr>
          <p:nvPr/>
        </p:nvSpPr>
        <p:spPr bwMode="auto">
          <a:xfrm>
            <a:off x="4932363" y="4868863"/>
            <a:ext cx="3095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0" name="Text Box 23"/>
          <p:cNvSpPr txBox="1">
            <a:spLocks noChangeArrowheads="1"/>
          </p:cNvSpPr>
          <p:nvPr/>
        </p:nvSpPr>
        <p:spPr bwMode="auto">
          <a:xfrm>
            <a:off x="4716463" y="5808663"/>
            <a:ext cx="35988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ΑμεΑ, Ειδικές Μαθησιακές Δυσκολίες (Δυσλεξία) …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Χαμηλή κοινωνικοοικονομική και πολιτισμική προέλευση, αλλοδαποί …</a:t>
            </a:r>
          </a:p>
        </p:txBody>
      </p:sp>
      <p:sp>
        <p:nvSpPr>
          <p:cNvPr id="178201" name="Line 24"/>
          <p:cNvSpPr>
            <a:spLocks noChangeShapeType="1"/>
          </p:cNvSpPr>
          <p:nvPr/>
        </p:nvSpPr>
        <p:spPr bwMode="auto">
          <a:xfrm flipH="1">
            <a:off x="5292725" y="23495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2" name="Line 25"/>
          <p:cNvSpPr>
            <a:spLocks noChangeShapeType="1"/>
          </p:cNvSpPr>
          <p:nvPr/>
        </p:nvSpPr>
        <p:spPr bwMode="auto">
          <a:xfrm flipV="1">
            <a:off x="5435600" y="2781300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3" name="Line 26"/>
          <p:cNvSpPr>
            <a:spLocks noChangeShapeType="1"/>
          </p:cNvSpPr>
          <p:nvPr/>
        </p:nvSpPr>
        <p:spPr bwMode="auto">
          <a:xfrm flipH="1">
            <a:off x="6084888" y="3213100"/>
            <a:ext cx="4318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4" name="Line 27"/>
          <p:cNvSpPr>
            <a:spLocks noChangeShapeType="1"/>
          </p:cNvSpPr>
          <p:nvPr/>
        </p:nvSpPr>
        <p:spPr bwMode="auto">
          <a:xfrm flipV="1">
            <a:off x="6372225" y="3213100"/>
            <a:ext cx="360363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5" name="Line 28"/>
          <p:cNvSpPr>
            <a:spLocks noChangeShapeType="1"/>
          </p:cNvSpPr>
          <p:nvPr/>
        </p:nvSpPr>
        <p:spPr bwMode="auto">
          <a:xfrm>
            <a:off x="5076825" y="4508500"/>
            <a:ext cx="3587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78206" name="Line 29"/>
          <p:cNvSpPr>
            <a:spLocks noChangeShapeType="1"/>
          </p:cNvSpPr>
          <p:nvPr/>
        </p:nvSpPr>
        <p:spPr bwMode="auto">
          <a:xfrm flipH="1" flipV="1">
            <a:off x="5364163" y="43656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399AF-D3AD-4B1B-B7E4-9C27DCA9EEFE}" type="slidenum">
              <a:rPr lang="el-GR"/>
              <a:pPr>
                <a:defRPr/>
              </a:pPr>
              <a:t>34</a:t>
            </a:fld>
            <a:endParaRPr lang="el-GR"/>
          </a:p>
        </p:txBody>
      </p:sp>
      <p:sp>
        <p:nvSpPr>
          <p:cNvPr id="30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BDB053A-24D5-44EB-B3D6-EB966FC9FEF2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022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840422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z="2600" cap="none" smtClean="0">
                <a:solidFill>
                  <a:schemeClr val="tx1"/>
                </a:solidFill>
              </a:rPr>
              <a:t>Σχολείο-</a:t>
            </a:r>
            <a:r>
              <a:rPr lang="el-GR" sz="2600" cap="none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sz="2600" cap="none" smtClean="0">
                <a:solidFill>
                  <a:srgbClr val="FF0000"/>
                </a:solidFill>
              </a:rPr>
              <a:t>Σχολική Κοινότητα</a:t>
            </a:r>
            <a:endParaRPr lang="en-GB" sz="2600" cap="none" smtClean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07950" y="1219200"/>
            <a:ext cx="4248150" cy="5449888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5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Κοινωνική ομάδα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(τυπική)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Μέλη: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Διευθυντής, δάσκαλοι, μαθητές, γονείς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Υπεύθυνος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Διευθυντής (αυταρχική, δημοκρατική, ασύδοτη)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Σχέσεις-αλληλεπίδραση</a:t>
            </a: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Κανόνες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λειτουργίας</a:t>
            </a:r>
            <a:endParaRPr lang="el-GR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Αξίες,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στάσεις ζωής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Συνοχή/διάσπαση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Σχολικής Κοινότητας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αλληλεγγύη, αλληλοϋποστήριξη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Πρότυπα</a:t>
            </a: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Ρόλοι</a:t>
            </a:r>
            <a:r>
              <a:rPr lang="el-GR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(μαθαίνω, παίζω)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Κοινός στόχος</a:t>
            </a:r>
            <a:endParaRPr lang="en-US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0229" name="Rectangle 4"/>
          <p:cNvSpPr>
            <a:spLocks noGrp="1" noTextEdit="1"/>
          </p:cNvSpPr>
          <p:nvPr>
            <p:ph type="clipArt" sz="half" idx="4294967295"/>
          </p:nvPr>
        </p:nvSpPr>
        <p:spPr>
          <a:xfrm>
            <a:off x="4572000" y="1376363"/>
            <a:ext cx="4194175" cy="4041775"/>
          </a:xfrm>
        </p:spPr>
      </p:sp>
      <p:sp>
        <p:nvSpPr>
          <p:cNvPr id="180230" name="Oval 5"/>
          <p:cNvSpPr>
            <a:spLocks noChangeArrowheads="1"/>
          </p:cNvSpPr>
          <p:nvPr/>
        </p:nvSpPr>
        <p:spPr bwMode="auto">
          <a:xfrm>
            <a:off x="4572000" y="1773238"/>
            <a:ext cx="3744913" cy="388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/>
              <a:t>    Κοινωνική ομάδα:</a:t>
            </a:r>
          </a:p>
          <a:p>
            <a:pPr algn="ctr" eaLnBrk="0" hangingPunct="0">
              <a:buFontTx/>
              <a:buChar char="•"/>
            </a:pPr>
            <a:r>
              <a:rPr lang="el-GR" b="1"/>
              <a:t>Σχολική</a:t>
            </a:r>
            <a:r>
              <a:rPr lang="el-GR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κοινότητα</a:t>
            </a:r>
          </a:p>
        </p:txBody>
      </p:sp>
      <p:sp>
        <p:nvSpPr>
          <p:cNvPr id="180231" name="Oval 6"/>
          <p:cNvSpPr>
            <a:spLocks noChangeArrowheads="1"/>
          </p:cNvSpPr>
          <p:nvPr/>
        </p:nvSpPr>
        <p:spPr bwMode="auto">
          <a:xfrm>
            <a:off x="4572000" y="3357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Oval 7"/>
          <p:cNvSpPr>
            <a:spLocks noChangeArrowheads="1"/>
          </p:cNvSpPr>
          <p:nvPr/>
        </p:nvSpPr>
        <p:spPr bwMode="auto">
          <a:xfrm>
            <a:off x="4572000" y="37163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Oval 8"/>
          <p:cNvSpPr>
            <a:spLocks noChangeArrowheads="1"/>
          </p:cNvSpPr>
          <p:nvPr/>
        </p:nvSpPr>
        <p:spPr bwMode="auto">
          <a:xfrm>
            <a:off x="4643438" y="2997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Oval 9"/>
          <p:cNvSpPr>
            <a:spLocks noChangeArrowheads="1"/>
          </p:cNvSpPr>
          <p:nvPr/>
        </p:nvSpPr>
        <p:spPr bwMode="auto">
          <a:xfrm>
            <a:off x="4895850" y="35734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Oval 10"/>
          <p:cNvSpPr>
            <a:spLocks noChangeArrowheads="1"/>
          </p:cNvSpPr>
          <p:nvPr/>
        </p:nvSpPr>
        <p:spPr bwMode="auto">
          <a:xfrm>
            <a:off x="4932363" y="32131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Oval 11"/>
          <p:cNvSpPr>
            <a:spLocks noChangeArrowheads="1"/>
          </p:cNvSpPr>
          <p:nvPr/>
        </p:nvSpPr>
        <p:spPr bwMode="auto">
          <a:xfrm>
            <a:off x="6172200" y="1828800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Oval 12"/>
          <p:cNvSpPr>
            <a:spLocks noChangeArrowheads="1"/>
          </p:cNvSpPr>
          <p:nvPr/>
        </p:nvSpPr>
        <p:spPr bwMode="auto">
          <a:xfrm>
            <a:off x="5580063" y="51577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Oval 13"/>
          <p:cNvSpPr>
            <a:spLocks noChangeArrowheads="1"/>
          </p:cNvSpPr>
          <p:nvPr/>
        </p:nvSpPr>
        <p:spPr bwMode="auto">
          <a:xfrm>
            <a:off x="5435600" y="55165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Oval 14"/>
          <p:cNvSpPr>
            <a:spLocks noChangeArrowheads="1"/>
          </p:cNvSpPr>
          <p:nvPr/>
        </p:nvSpPr>
        <p:spPr bwMode="auto">
          <a:xfrm>
            <a:off x="6804025" y="20605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Oval 15"/>
          <p:cNvSpPr>
            <a:spLocks noChangeArrowheads="1"/>
          </p:cNvSpPr>
          <p:nvPr/>
        </p:nvSpPr>
        <p:spPr bwMode="auto">
          <a:xfrm>
            <a:off x="6300788" y="24923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Oval 16"/>
          <p:cNvSpPr>
            <a:spLocks noChangeArrowheads="1"/>
          </p:cNvSpPr>
          <p:nvPr/>
        </p:nvSpPr>
        <p:spPr bwMode="auto">
          <a:xfrm>
            <a:off x="5795963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2" name="Oval 17"/>
          <p:cNvSpPr>
            <a:spLocks noChangeArrowheads="1"/>
          </p:cNvSpPr>
          <p:nvPr/>
        </p:nvSpPr>
        <p:spPr bwMode="auto">
          <a:xfrm>
            <a:off x="6084888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Oval 18"/>
          <p:cNvSpPr>
            <a:spLocks noChangeArrowheads="1"/>
          </p:cNvSpPr>
          <p:nvPr/>
        </p:nvSpPr>
        <p:spPr bwMode="auto">
          <a:xfrm>
            <a:off x="5940425" y="53736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Oval 19"/>
          <p:cNvSpPr>
            <a:spLocks noChangeArrowheads="1"/>
          </p:cNvSpPr>
          <p:nvPr/>
        </p:nvSpPr>
        <p:spPr bwMode="auto">
          <a:xfrm>
            <a:off x="5003800" y="28527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5" name="Oval 20"/>
          <p:cNvSpPr>
            <a:spLocks noChangeArrowheads="1"/>
          </p:cNvSpPr>
          <p:nvPr/>
        </p:nvSpPr>
        <p:spPr bwMode="auto">
          <a:xfrm>
            <a:off x="5003800" y="39338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6" name="Oval 21"/>
          <p:cNvSpPr>
            <a:spLocks noChangeArrowheads="1"/>
          </p:cNvSpPr>
          <p:nvPr/>
        </p:nvSpPr>
        <p:spPr bwMode="auto">
          <a:xfrm>
            <a:off x="4679950" y="40767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7" name="Line 22"/>
          <p:cNvSpPr>
            <a:spLocks noChangeShapeType="1"/>
          </p:cNvSpPr>
          <p:nvPr/>
        </p:nvSpPr>
        <p:spPr bwMode="auto">
          <a:xfrm>
            <a:off x="4859338" y="4868863"/>
            <a:ext cx="3095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48" name="Text Box 23"/>
          <p:cNvSpPr txBox="1">
            <a:spLocks noChangeArrowheads="1"/>
          </p:cNvSpPr>
          <p:nvPr/>
        </p:nvSpPr>
        <p:spPr bwMode="auto">
          <a:xfrm>
            <a:off x="5219700" y="5876925"/>
            <a:ext cx="33115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Γονείς;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Μαθητές, ή κάποιοι μαθητές;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Κάποιοι δάσκαλοι;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endParaRPr lang="el-GR" sz="1400" b="1"/>
          </a:p>
        </p:txBody>
      </p:sp>
      <p:sp>
        <p:nvSpPr>
          <p:cNvPr id="180249" name="Line 24"/>
          <p:cNvSpPr>
            <a:spLocks noChangeShapeType="1"/>
          </p:cNvSpPr>
          <p:nvPr/>
        </p:nvSpPr>
        <p:spPr bwMode="auto">
          <a:xfrm flipV="1">
            <a:off x="536416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50" name="Line 25"/>
          <p:cNvSpPr>
            <a:spLocks noChangeShapeType="1"/>
          </p:cNvSpPr>
          <p:nvPr/>
        </p:nvSpPr>
        <p:spPr bwMode="auto">
          <a:xfrm flipH="1">
            <a:off x="5364163" y="29972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51" name="Line 26"/>
          <p:cNvSpPr>
            <a:spLocks noChangeShapeType="1"/>
          </p:cNvSpPr>
          <p:nvPr/>
        </p:nvSpPr>
        <p:spPr bwMode="auto">
          <a:xfrm flipH="1">
            <a:off x="6084888" y="3213100"/>
            <a:ext cx="43180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52" name="Line 27"/>
          <p:cNvSpPr>
            <a:spLocks noChangeShapeType="1"/>
          </p:cNvSpPr>
          <p:nvPr/>
        </p:nvSpPr>
        <p:spPr bwMode="auto">
          <a:xfrm flipV="1">
            <a:off x="5795963" y="3141663"/>
            <a:ext cx="5048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53" name="Line 28"/>
          <p:cNvSpPr>
            <a:spLocks noChangeShapeType="1"/>
          </p:cNvSpPr>
          <p:nvPr/>
        </p:nvSpPr>
        <p:spPr bwMode="auto">
          <a:xfrm>
            <a:off x="5003800" y="4437063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0254" name="Line 29"/>
          <p:cNvSpPr>
            <a:spLocks noChangeShapeType="1"/>
          </p:cNvSpPr>
          <p:nvPr/>
        </p:nvSpPr>
        <p:spPr bwMode="auto">
          <a:xfrm flipH="1" flipV="1">
            <a:off x="5219700" y="4437063"/>
            <a:ext cx="3603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9E614-6531-4AAC-AE73-971631F2FB6B}" type="slidenum">
              <a:rPr lang="el-GR"/>
              <a:pPr>
                <a:defRPr/>
              </a:pPr>
              <a:t>35</a:t>
            </a:fld>
            <a:endParaRPr lang="el-GR"/>
          </a:p>
        </p:txBody>
      </p:sp>
      <p:sp>
        <p:nvSpPr>
          <p:cNvPr id="5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1625F0-182F-46B1-8997-9722EBA294C4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l-GR" sz="1900" b="1" cap="none" smtClean="0"/>
              <a:t>Η ΕΚΠΑΙΔΕΥΣΗ ΚΑΙ ΤΟ ΑΝΑΛΥΤΙΚΟ ΠΡΟΓΡΑΜΜΑ (CURRICULUM) ΣΠΟΥΔΩΝ ΑΠΣ-ΔΕΠΠΣ 2003:</a:t>
            </a:r>
            <a:r>
              <a:rPr lang="el-GR" sz="1900" b="1" cap="none" smtClean="0">
                <a:solidFill>
                  <a:srgbClr val="0000FF"/>
                </a:solidFill>
              </a:rPr>
              <a:t/>
            </a:r>
            <a:br>
              <a:rPr lang="el-GR" sz="1900" b="1" cap="none" smtClean="0">
                <a:solidFill>
                  <a:srgbClr val="0000FF"/>
                </a:solidFill>
              </a:rPr>
            </a:br>
            <a:r>
              <a:rPr lang="el-GR" sz="1900" b="1" cap="none" smtClean="0">
                <a:solidFill>
                  <a:srgbClr val="0000FF"/>
                </a:solidFill>
              </a:rPr>
              <a:t> </a:t>
            </a:r>
            <a:r>
              <a:rPr lang="el-GR" sz="2600" b="1" cap="none" smtClean="0">
                <a:solidFill>
                  <a:srgbClr val="0000FF"/>
                </a:solidFill>
              </a:rPr>
              <a:t>(</a:t>
            </a:r>
            <a:r>
              <a:rPr lang="el-GR" sz="2600" b="1" i="1" cap="none" smtClean="0">
                <a:solidFill>
                  <a:srgbClr val="0000FF"/>
                </a:solidFill>
              </a:rPr>
              <a:t>Σχεδιασμός</a:t>
            </a:r>
            <a:r>
              <a:rPr lang="el-GR" sz="2600" b="1" cap="none" smtClean="0">
                <a:solidFill>
                  <a:srgbClr val="0000FF"/>
                </a:solidFill>
              </a:rPr>
              <a:t>)</a:t>
            </a:r>
          </a:p>
        </p:txBody>
      </p:sp>
      <p:graphicFrame>
        <p:nvGraphicFramePr>
          <p:cNvPr id="90127" name="Group 15"/>
          <p:cNvGraphicFramePr>
            <a:graphicFrameLocks noGrp="1"/>
          </p:cNvGraphicFramePr>
          <p:nvPr>
            <p:ph sz="half" idx="4294967295"/>
          </p:nvPr>
        </p:nvGraphicFramePr>
        <p:xfrm>
          <a:off x="250825" y="1773238"/>
          <a:ext cx="8496300" cy="2232025"/>
        </p:xfrm>
        <a:graphic>
          <a:graphicData uri="http://schemas.openxmlformats.org/drawingml/2006/table">
            <a:tbl>
              <a:tblPr/>
              <a:tblGrid>
                <a:gridCol w="2832100"/>
                <a:gridCol w="2832100"/>
                <a:gridCol w="2832100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  <a:cs typeface="Arial" charset="0"/>
                        </a:rPr>
                        <a:t>ΣΤΟΧΕΥΣΗ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(ποιος, σε ποιον, </a:t>
                      </a:r>
                      <a:r>
                        <a:rPr kumimoji="0" lang="el-GR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τί;)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Φιλοσοφία, αρχές, σκοπός,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επιμέρους στόχοι, ύλη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  <a:cs typeface="Arial" charset="0"/>
                        </a:rPr>
                        <a:t>ΜΕΣΑ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(</a:t>
                      </a:r>
                      <a:r>
                        <a:rPr kumimoji="0" lang="el-GR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πώς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, πού, πότε;)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Μέθοδος, διδακτικά υλικά,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βιβλία, δραστηριότητες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  <a:cs typeface="Arial" charset="0"/>
                        </a:rPr>
                        <a:t>ΑΞΙΟΛΟΓΗΣΗ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(</a:t>
                      </a:r>
                      <a:r>
                        <a:rPr kumimoji="0" lang="el-GR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γιατί;)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Στόχοι, μορφές (είδη), αρχές,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τεχνικές και μέσα έκφρασής 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07950" y="4365625"/>
            <a:ext cx="88931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Τι;</a:t>
            </a:r>
            <a:r>
              <a:rPr lang="el-GR" sz="2000" b="1" u="sng"/>
              <a:t> </a:t>
            </a:r>
            <a:r>
              <a:rPr lang="el-GR" sz="2000"/>
              <a:t>θέλω να πετύχω. </a:t>
            </a:r>
          </a:p>
          <a:p>
            <a:pPr>
              <a:defRPr/>
            </a:pPr>
            <a:r>
              <a:rPr lang="el-G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Πώς;</a:t>
            </a:r>
            <a:r>
              <a:rPr lang="el-GR" sz="2000" b="1" u="sng"/>
              <a:t> </a:t>
            </a:r>
            <a:r>
              <a:rPr lang="el-GR" sz="2000"/>
              <a:t>θα το πετύχω.</a:t>
            </a:r>
          </a:p>
          <a:p>
            <a:pPr>
              <a:defRPr/>
            </a:pPr>
            <a:r>
              <a:rPr lang="el-GR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Γιατί;</a:t>
            </a:r>
            <a:r>
              <a:rPr lang="el-GR" sz="2000" b="1" u="sng"/>
              <a:t> </a:t>
            </a:r>
            <a:r>
              <a:rPr lang="el-GR" sz="2000"/>
              <a:t>το πέτυχα ή δεν το πέτυχα.</a:t>
            </a:r>
          </a:p>
          <a:p>
            <a:pPr>
              <a:defRPr/>
            </a:pPr>
            <a:r>
              <a:rPr lang="el-GR" sz="2000" b="1"/>
              <a:t>Άρα: </a:t>
            </a:r>
            <a:r>
              <a:rPr lang="el-GR" sz="2000"/>
              <a:t>πώς θα </a:t>
            </a:r>
            <a:r>
              <a:rPr lang="el-GR" sz="2000" b="1" i="1" u="sng"/>
              <a:t>επανασχεδιάσω (Τι; Πώς; Γιατί;) </a:t>
            </a:r>
            <a:r>
              <a:rPr lang="el-GR" sz="2000"/>
              <a:t>και ούτω καθεξής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1B00D0-5979-4175-8CA7-4F0A4FB02AAA}" type="slidenum">
              <a:rPr lang="el-GR"/>
              <a:pPr>
                <a:defRPr/>
              </a:pPr>
              <a:t>36</a:t>
            </a:fld>
            <a:endParaRPr lang="el-GR"/>
          </a:p>
        </p:txBody>
      </p:sp>
      <p:sp>
        <p:nvSpPr>
          <p:cNvPr id="7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FB9B9E4-4424-4778-BAC5-9F311B4C56C3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3299" name="AutoShape 7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3025775"/>
            <a:ext cx="1633537" cy="3179763"/>
          </a:xfrm>
          <a:prstGeom prst="can">
            <a:avLst>
              <a:gd name="adj" fmla="val 48664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160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160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smtClean="0"/>
              <a:t>Α΄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smtClean="0"/>
              <a:t>Πυλώνας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 smtClean="0"/>
              <a:t>(πώς μαθαίνω)</a:t>
            </a:r>
          </a:p>
        </p:txBody>
      </p:sp>
      <p:sp>
        <p:nvSpPr>
          <p:cNvPr id="183300" name="AutoShape 7"/>
          <p:cNvSpPr>
            <a:spLocks noChangeArrowheads="1"/>
          </p:cNvSpPr>
          <p:nvPr/>
        </p:nvSpPr>
        <p:spPr bwMode="auto">
          <a:xfrm>
            <a:off x="2700338" y="3357563"/>
            <a:ext cx="1738312" cy="3128962"/>
          </a:xfrm>
          <a:prstGeom prst="can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r>
              <a:rPr lang="el-GR">
                <a:latin typeface="Century Schoolbook" pitchFamily="18" charset="0"/>
              </a:rPr>
              <a:t>Β΄ Πυλώνας</a:t>
            </a:r>
          </a:p>
          <a:p>
            <a:pPr algn="ctr"/>
            <a:r>
              <a:rPr lang="el-GR" sz="1400">
                <a:latin typeface="Century Schoolbook" pitchFamily="18" charset="0"/>
              </a:rPr>
              <a:t>(πώς πράττω)</a:t>
            </a:r>
          </a:p>
        </p:txBody>
      </p:sp>
      <p:sp>
        <p:nvSpPr>
          <p:cNvPr id="183301" name="AutoShape 7"/>
          <p:cNvSpPr>
            <a:spLocks noChangeArrowheads="1"/>
          </p:cNvSpPr>
          <p:nvPr/>
        </p:nvSpPr>
        <p:spPr bwMode="auto">
          <a:xfrm>
            <a:off x="4859338" y="2997200"/>
            <a:ext cx="1738312" cy="3455988"/>
          </a:xfrm>
          <a:prstGeom prst="can">
            <a:avLst>
              <a:gd name="adj" fmla="val 497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r>
              <a:rPr lang="el-GR">
                <a:latin typeface="Century Schoolbook" pitchFamily="18" charset="0"/>
              </a:rPr>
              <a:t>Γ΄ Πυλώνας</a:t>
            </a:r>
          </a:p>
          <a:p>
            <a:pPr algn="ctr"/>
            <a:r>
              <a:rPr lang="el-GR" sz="1400">
                <a:latin typeface="Century Schoolbook" pitchFamily="18" charset="0"/>
              </a:rPr>
              <a:t>(πώς συμβιώνω)</a:t>
            </a:r>
          </a:p>
        </p:txBody>
      </p:sp>
      <p:sp>
        <p:nvSpPr>
          <p:cNvPr id="183302" name="AutoShape 7"/>
          <p:cNvSpPr>
            <a:spLocks noChangeArrowheads="1"/>
          </p:cNvSpPr>
          <p:nvPr/>
        </p:nvSpPr>
        <p:spPr bwMode="auto">
          <a:xfrm>
            <a:off x="6948488" y="2997200"/>
            <a:ext cx="1738312" cy="3024188"/>
          </a:xfrm>
          <a:prstGeom prst="can">
            <a:avLst>
              <a:gd name="adj" fmla="val 434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endParaRPr lang="el-GR">
              <a:latin typeface="Century Schoolbook" pitchFamily="18" charset="0"/>
            </a:endParaRPr>
          </a:p>
          <a:p>
            <a:pPr algn="ctr"/>
            <a:r>
              <a:rPr lang="el-GR">
                <a:latin typeface="Century Schoolbook" pitchFamily="18" charset="0"/>
              </a:rPr>
              <a:t>Δ΄ Πυλώνας</a:t>
            </a:r>
          </a:p>
          <a:p>
            <a:pPr algn="ctr"/>
            <a:r>
              <a:rPr lang="el-GR" sz="1400">
                <a:latin typeface="Century Schoolbook" pitchFamily="18" charset="0"/>
              </a:rPr>
              <a:t>(πώς υπάρχω)</a:t>
            </a:r>
          </a:p>
        </p:txBody>
      </p:sp>
      <p:sp>
        <p:nvSpPr>
          <p:cNvPr id="183303" name="Oval 6"/>
          <p:cNvSpPr>
            <a:spLocks noChangeArrowheads="1"/>
          </p:cNvSpPr>
          <p:nvPr/>
        </p:nvSpPr>
        <p:spPr bwMode="auto">
          <a:xfrm>
            <a:off x="107950" y="333375"/>
            <a:ext cx="9036050" cy="417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4400">
                <a:solidFill>
                  <a:srgbClr val="990000"/>
                </a:solidFill>
              </a:rPr>
              <a:t>ΕΚΠΑΙΔΕΥΣΗ</a:t>
            </a:r>
            <a:r>
              <a:rPr lang="el-GR" sz="4400">
                <a:solidFill>
                  <a:schemeClr val="tx2"/>
                </a:solidFill>
              </a:rPr>
              <a:t> στον 21</a:t>
            </a:r>
            <a:r>
              <a:rPr lang="el-GR" sz="4400" baseline="30000">
                <a:solidFill>
                  <a:schemeClr val="tx2"/>
                </a:solidFill>
              </a:rPr>
              <a:t>ο</a:t>
            </a:r>
            <a:r>
              <a:rPr lang="el-GR" sz="4400">
                <a:solidFill>
                  <a:schemeClr val="tx2"/>
                </a:solidFill>
              </a:rPr>
              <a:t> αιώνα</a:t>
            </a:r>
          </a:p>
          <a:p>
            <a:pPr algn="ctr"/>
            <a:r>
              <a:rPr lang="el-GR" sz="4400">
                <a:solidFill>
                  <a:schemeClr val="tx2"/>
                </a:solidFill>
              </a:rPr>
              <a:t>Έκθεση επιτροπής </a:t>
            </a:r>
            <a:r>
              <a:rPr lang="en-US" sz="4400">
                <a:solidFill>
                  <a:schemeClr val="tx2"/>
                </a:solidFill>
              </a:rPr>
              <a:t>DELOR</a:t>
            </a:r>
            <a:endParaRPr lang="el-G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602D0-8F26-49B2-A16D-9B143D86E2B9}" type="slidenum">
              <a:rPr lang="el-GR"/>
              <a:pPr>
                <a:defRPr/>
              </a:pPr>
              <a:t>37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4928284-9BC1-43EC-83FB-20F12E7F217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569325" cy="1139825"/>
          </a:xfrm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26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Αναλυτικά προγράμματα και νέα στόχευση του σχολείου</a:t>
            </a:r>
          </a:p>
        </p:txBody>
      </p:sp>
      <p:graphicFrame>
        <p:nvGraphicFramePr>
          <p:cNvPr id="78851" name="Organization Chart 3"/>
          <p:cNvGraphicFramePr>
            <a:graphicFrameLocks/>
          </p:cNvGraphicFramePr>
          <p:nvPr>
            <p:ph type="dgm" idx="4294967295"/>
          </p:nvPr>
        </p:nvGraphicFramePr>
        <p:xfrm>
          <a:off x="179388" y="1412875"/>
          <a:ext cx="8701087" cy="5256213"/>
        </p:xfrm>
        <a:graphic>
          <a:graphicData uri="http://schemas.openxmlformats.org/drawingml/2006/compatibility">
            <com:legacyDrawing xmlns:com="http://schemas.openxmlformats.org/drawingml/2006/compatibility" spid="_x0000_s7885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62782C-9C9F-4839-8C5D-157670EBAE65}" type="slidenum">
              <a:rPr lang="el-GR"/>
              <a:pPr>
                <a:defRPr/>
              </a:pPr>
              <a:t>38</a:t>
            </a:fld>
            <a:endParaRPr lang="el-GR"/>
          </a:p>
        </p:txBody>
      </p:sp>
      <p:sp>
        <p:nvSpPr>
          <p:cNvPr id="6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5B7F550-E33C-4CE1-8E39-3FBD149FF8B8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260350"/>
            <a:ext cx="7319962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2100" cap="none" smtClean="0">
                <a:solidFill>
                  <a:srgbClr val="008000"/>
                </a:solidFill>
              </a:rPr>
              <a:t> </a:t>
            </a:r>
            <a:r>
              <a:rPr lang="el-GR" sz="1900" b="1" i="1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Εκπαίδευση: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συνειδητή και σκόπιμη αγωγή στ</a:t>
            </a:r>
            <a:r>
              <a:rPr lang="en-US" sz="170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900" b="1" i="1" cap="non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Σχο</a:t>
            </a:r>
            <a:r>
              <a:rPr lang="el-GR" sz="1900" b="1" i="1" cap="none" smtClean="0">
                <a:solidFill>
                  <a:srgbClr val="000000"/>
                </a:solidFill>
              </a:rPr>
              <a:t>λείο</a:t>
            </a:r>
            <a:r>
              <a:rPr lang="el-GR" sz="1900" b="1" i="1" cap="none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l-GR" sz="1900" b="1" i="1" cap="none" smtClean="0">
                <a:solidFill>
                  <a:srgbClr val="000000"/>
                </a:solidFill>
                <a:latin typeface="Arial" charset="0"/>
              </a:rPr>
            </a:b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(α΄, β΄ </a:t>
            </a:r>
            <a:r>
              <a:rPr lang="el-GR" sz="1700" b="1" cap="none" smtClean="0">
                <a:solidFill>
                  <a:schemeClr val="tx1"/>
                </a:solidFill>
              </a:rPr>
              <a:t>&amp;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γ΄ επίπεδο-πλαίσιο)</a:t>
            </a: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17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Μεταβλητές/παράγοντες σχολικής κοινωνικοποίησης</a:t>
            </a:r>
          </a:p>
        </p:txBody>
      </p:sp>
      <p:sp>
        <p:nvSpPr>
          <p:cNvPr id="185348" name="Oval 3"/>
          <p:cNvSpPr>
            <a:spLocks noChangeArrowheads="1"/>
          </p:cNvSpPr>
          <p:nvPr/>
        </p:nvSpPr>
        <p:spPr bwMode="auto">
          <a:xfrm>
            <a:off x="323850" y="1341438"/>
            <a:ext cx="2881313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b="1">
                <a:latin typeface="Tahoma" pitchFamily="34" charset="0"/>
              </a:rPr>
              <a:t>Α. </a:t>
            </a:r>
            <a:r>
              <a:rPr lang="el-GR" b="1"/>
              <a:t>Εκπαιδευτική Πολιτική</a:t>
            </a:r>
          </a:p>
          <a:p>
            <a:pPr algn="ctr">
              <a:buClr>
                <a:srgbClr val="33CC33"/>
              </a:buClr>
              <a:buFontTx/>
              <a:buChar char="o"/>
            </a:pPr>
            <a:r>
              <a:rPr lang="el-GR"/>
              <a:t>Αναλυτικά Προγράμματα</a:t>
            </a:r>
          </a:p>
          <a:p>
            <a:pPr algn="ctr">
              <a:buClr>
                <a:srgbClr val="33CC33"/>
              </a:buClr>
              <a:buFontTx/>
              <a:buChar char="o"/>
            </a:pPr>
            <a:r>
              <a:rPr lang="el-GR"/>
              <a:t>Σχολικά Εγχειρίδια</a:t>
            </a:r>
          </a:p>
          <a:p>
            <a:pPr algn="ctr">
              <a:buClr>
                <a:srgbClr val="33CC33"/>
              </a:buClr>
              <a:buFontTx/>
              <a:buChar char="o"/>
            </a:pPr>
            <a:r>
              <a:rPr lang="el-GR"/>
              <a:t>Νόμοι της Εκπαίδευσης</a:t>
            </a:r>
          </a:p>
          <a:p>
            <a:pPr algn="ctr" eaLnBrk="0" hangingPunct="0"/>
            <a:endParaRPr lang="el-GR"/>
          </a:p>
        </p:txBody>
      </p:sp>
      <p:sp>
        <p:nvSpPr>
          <p:cNvPr id="185349" name="Oval 4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2636838"/>
            <a:ext cx="2811463" cy="2811462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smtClean="0">
                <a:latin typeface="Arial" charset="0"/>
                <a:cs typeface="Arial" charset="0"/>
              </a:rPr>
              <a:t>Β. Σχολική κοινότητα</a:t>
            </a:r>
            <a:endParaRPr lang="en-US" sz="18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Σύλλογος Δασκάλων</a:t>
            </a: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Σύλλογος Γονέων</a:t>
            </a:r>
          </a:p>
          <a:p>
            <a:pPr>
              <a:lnSpc>
                <a:spcPct val="80000"/>
              </a:lnSpc>
            </a:pPr>
            <a:r>
              <a:rPr lang="el-GR" sz="1600" smtClean="0">
                <a:latin typeface="Tahoma" pitchFamily="34" charset="0"/>
                <a:cs typeface="Arial" charset="0"/>
              </a:rPr>
              <a:t>Σχολικό Συμβούλιο </a:t>
            </a:r>
            <a:endParaRPr lang="el-GR" sz="16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l-GR" sz="1600" smtClean="0">
                <a:latin typeface="Arial" charset="0"/>
                <a:cs typeface="Arial" charset="0"/>
              </a:rPr>
              <a:t>Σχολικές Τάξεις</a:t>
            </a:r>
          </a:p>
        </p:txBody>
      </p:sp>
      <p:sp>
        <p:nvSpPr>
          <p:cNvPr id="185350" name="Oval 5"/>
          <p:cNvSpPr>
            <a:spLocks noChangeArrowheads="1"/>
          </p:cNvSpPr>
          <p:nvPr/>
        </p:nvSpPr>
        <p:spPr bwMode="auto">
          <a:xfrm>
            <a:off x="5651500" y="3716338"/>
            <a:ext cx="2873375" cy="2736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l-GR" b="1"/>
              <a:t>Γ. Σχολική τάξη</a:t>
            </a:r>
          </a:p>
          <a:p>
            <a:pPr marL="273050" indent="-273050">
              <a:buClr>
                <a:srgbClr val="FF0000"/>
              </a:buClr>
              <a:buFontTx/>
              <a:buChar char="o"/>
            </a:pPr>
            <a:r>
              <a:rPr lang="el-GR" sz="1300"/>
              <a:t>Δάσκαλος, Μέθοδοι διδασκαλίας, Μέσα, Προγράμματα, δραστηριότητες, επισκέψεις, γιορτές Αξιολόγηση</a:t>
            </a:r>
          </a:p>
          <a:p>
            <a:pPr marL="273050" indent="-273050">
              <a:buClr>
                <a:srgbClr val="FF0000"/>
              </a:buClr>
              <a:buFontTx/>
              <a:buChar char="o"/>
            </a:pPr>
            <a:r>
              <a:rPr lang="el-GR" sz="1300"/>
              <a:t>Παιδαγωγική ατμόσφαιρα, διαπροσωπικές σχέσεις</a:t>
            </a:r>
          </a:p>
          <a:p>
            <a:pPr marL="273050" indent="-273050">
              <a:buClr>
                <a:srgbClr val="FF0000"/>
              </a:buClr>
              <a:buFontTx/>
              <a:buChar char="o"/>
            </a:pPr>
            <a:r>
              <a:rPr lang="el-GR" sz="1300">
                <a:solidFill>
                  <a:srgbClr val="FF0000"/>
                </a:solidFill>
              </a:rPr>
              <a:t>Μαθητικές Κοινότητες</a:t>
            </a: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5148263" y="1773238"/>
            <a:ext cx="7207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/>
              <a:t>Τοπική</a:t>
            </a:r>
          </a:p>
          <a:p>
            <a:pPr algn="ctr"/>
            <a:r>
              <a:rPr lang="el-GR" sz="1400"/>
              <a:t>Αυτοδιοίκηση</a:t>
            </a:r>
            <a:endParaRPr lang="en-US" sz="1400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V="1">
            <a:off x="5003800" y="2492375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H="1">
            <a:off x="5508625" y="2924175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2195513" y="508476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/>
              <a:t>Περιφερειακή Δ/νση</a:t>
            </a:r>
          </a:p>
          <a:p>
            <a:pPr algn="ctr"/>
            <a:r>
              <a:rPr lang="el-GR" sz="1400"/>
              <a:t> Εκπαίδευσης</a:t>
            </a:r>
          </a:p>
          <a:p>
            <a:pPr algn="ctr"/>
            <a:endParaRPr lang="en-US"/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3132138" y="5805488"/>
            <a:ext cx="6477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/>
              <a:t>Δ/νση Εκπαίδευσης</a:t>
            </a:r>
            <a:endParaRPr lang="en-US" sz="1400"/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5940425" y="24923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400"/>
              <a:t>Τοπική κοινωνία</a:t>
            </a:r>
          </a:p>
          <a:p>
            <a:pPr algn="ctr"/>
            <a:r>
              <a:rPr lang="el-GR" sz="1400"/>
              <a:t>Μουσεία κ.λπ.</a:t>
            </a:r>
            <a:endParaRPr lang="en-US" sz="1400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V="1">
            <a:off x="3635375" y="5373688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 flipH="1">
            <a:off x="3419475" y="5300663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2484438" y="4724400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 flipH="1">
            <a:off x="2843213" y="5013325"/>
            <a:ext cx="4333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61" name="Line 17"/>
          <p:cNvSpPr>
            <a:spLocks noChangeShapeType="1"/>
          </p:cNvSpPr>
          <p:nvPr/>
        </p:nvSpPr>
        <p:spPr bwMode="auto">
          <a:xfrm flipH="1">
            <a:off x="4787900" y="24209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5362" name="Line 18"/>
          <p:cNvSpPr>
            <a:spLocks noChangeShapeType="1"/>
          </p:cNvSpPr>
          <p:nvPr/>
        </p:nvSpPr>
        <p:spPr bwMode="auto">
          <a:xfrm flipV="1">
            <a:off x="5651500" y="3068638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17347-54C1-45DB-9E08-23F10C4421F6}" type="slidenum">
              <a:rPr lang="el-GR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DC5FBE2-BCC7-471D-9CEA-C16E0CFCEC6A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graphicFrame>
        <p:nvGraphicFramePr>
          <p:cNvPr id="100354" name="Organization Chart 2"/>
          <p:cNvGraphicFramePr>
            <a:graphicFrameLocks/>
          </p:cNvGraphicFramePr>
          <p:nvPr>
            <p:ph idx="4294967295"/>
          </p:nvPr>
        </p:nvGraphicFramePr>
        <p:xfrm>
          <a:off x="179388" y="260350"/>
          <a:ext cx="8064500" cy="5729288"/>
        </p:xfrm>
        <a:graphic>
          <a:graphicData uri="http://schemas.openxmlformats.org/drawingml/2006/compatibility">
            <com:legacyDrawing xmlns:com="http://schemas.openxmlformats.org/drawingml/2006/compatibility" spid="_x0000_s10035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1AA13-61F5-45B8-9F8B-94A5CF865EEA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4B1435B-33DB-47B2-98F1-7C61121AD489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88913"/>
            <a:ext cx="7920038" cy="9366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2600" b="1" cap="none" smtClean="0"/>
              <a:t>Προβληματική συμπεριφορά</a:t>
            </a:r>
            <a:r>
              <a:rPr lang="el-GR" sz="2600" b="1" cap="none" smtClean="0">
                <a:latin typeface="Arial" charset="0"/>
              </a:rPr>
              <a:t>:</a:t>
            </a:r>
            <a:r>
              <a:rPr lang="el-GR" sz="1900" b="1" cap="none" smtClean="0"/>
              <a:t> Δεδομένα για τις προβληματικές/επιθετικές συμπεριφορές στη σχολική ηλικία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125538"/>
            <a:ext cx="7993063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Ερευνητικές πηγές εκτιμούν </a:t>
            </a:r>
            <a:r>
              <a:rPr lang="el-GR" b="1" smtClean="0">
                <a:solidFill>
                  <a:srgbClr val="F85D3E"/>
                </a:solidFill>
              </a:rPr>
              <a:t>διεθνώς</a:t>
            </a:r>
            <a:r>
              <a:rPr lang="el-GR" smtClean="0"/>
              <a:t> ότι μεταξύ </a:t>
            </a:r>
            <a:r>
              <a:rPr lang="el-GR" b="1" smtClean="0">
                <a:solidFill>
                  <a:srgbClr val="0000FF"/>
                </a:solidFill>
              </a:rPr>
              <a:t>3% &amp; 12% των παιδιών σχολικής ηλικίας</a:t>
            </a:r>
            <a:r>
              <a:rPr lang="el-GR" smtClean="0"/>
              <a:t> (και σε κάποιες περιπτώσεις υψηλότερο) </a:t>
            </a:r>
            <a:r>
              <a:rPr lang="el-GR" b="1" u="sng" smtClean="0"/>
              <a:t>έχουν</a:t>
            </a:r>
            <a:r>
              <a:rPr lang="el-GR" smtClean="0"/>
              <a:t> σημαντικά </a:t>
            </a:r>
            <a:r>
              <a:rPr lang="el-GR" u="sng" smtClean="0"/>
              <a:t>συναισθηματικά</a:t>
            </a:r>
            <a:r>
              <a:rPr lang="el-GR" smtClean="0"/>
              <a:t> και </a:t>
            </a:r>
            <a:r>
              <a:rPr lang="el-GR" u="sng" smtClean="0"/>
              <a:t>συμπεριφορικά</a:t>
            </a:r>
            <a:r>
              <a:rPr lang="el-GR" smtClean="0"/>
              <a:t> προβλήματα που αφορούν την </a:t>
            </a:r>
            <a:r>
              <a:rPr lang="el-GR" smtClean="0">
                <a:solidFill>
                  <a:srgbClr val="0000FF"/>
                </a:solidFill>
              </a:rPr>
              <a:t>επιθετικότητα</a:t>
            </a:r>
            <a:r>
              <a:rPr lang="el-GR" smtClean="0"/>
              <a:t> και </a:t>
            </a:r>
            <a:r>
              <a:rPr lang="el-GR" b="1" u="sng" smtClean="0"/>
              <a:t>βλάπτουν</a:t>
            </a:r>
            <a:r>
              <a:rPr lang="el-GR" b="1" u="sng" smtClean="0">
                <a:latin typeface="Arial" charset="0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smtClean="0"/>
              <a:t>την </a:t>
            </a:r>
            <a:r>
              <a:rPr lang="el-GR" b="1" smtClean="0"/>
              <a:t>ψυχοκοινωνική τους λειτουργία</a:t>
            </a:r>
            <a:r>
              <a:rPr lang="el-GR" smtClean="0"/>
              <a:t> και </a:t>
            </a:r>
            <a:endParaRPr lang="el-GR" smtClean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smtClean="0"/>
              <a:t>την </a:t>
            </a:r>
            <a:r>
              <a:rPr lang="el-GR" b="1" smtClean="0"/>
              <a:t>ακαδημαϊκή τους πορεία</a:t>
            </a:r>
            <a:r>
              <a:rPr lang="el-GR" smtClean="0"/>
              <a:t> (Kauffman</a:t>
            </a:r>
            <a:r>
              <a:rPr lang="en-US" smtClean="0"/>
              <a:t> et al.,</a:t>
            </a:r>
            <a:r>
              <a:rPr lang="el-GR" smtClean="0"/>
              <a:t>, 2005).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Στην </a:t>
            </a:r>
            <a:r>
              <a:rPr lang="el-GR" b="1" smtClean="0">
                <a:solidFill>
                  <a:srgbClr val="F85D3E"/>
                </a:solidFill>
              </a:rPr>
              <a:t>Ελλάδα</a:t>
            </a:r>
            <a:r>
              <a:rPr lang="el-GR" smtClean="0"/>
              <a:t> (παρά την απουσία</a:t>
            </a:r>
            <a:r>
              <a:rPr lang="en-US" smtClean="0"/>
              <a:t> </a:t>
            </a:r>
            <a:r>
              <a:rPr lang="el-GR" smtClean="0"/>
              <a:t>συστηματικών ερευνών) επίσης οι προβληματικές συμπεριφορές θεωρούνται ως μία </a:t>
            </a:r>
            <a:r>
              <a:rPr lang="el-GR" b="1" smtClean="0"/>
              <a:t>σημαντική πηγή άγχους, εκνευρισμού για εκπαιδευτικούς &amp; γονείς</a:t>
            </a:r>
            <a:r>
              <a:rPr lang="el-GR" smtClean="0"/>
              <a:t>, με συνέπεια</a:t>
            </a:r>
            <a:r>
              <a:rPr lang="el-GR" smtClean="0">
                <a:latin typeface="Arial" charset="0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sz="2200" smtClean="0"/>
              <a:t>την ανάπτυξη </a:t>
            </a:r>
            <a:r>
              <a:rPr lang="el-GR" sz="2200" i="1" smtClean="0"/>
              <a:t>ακατάλληλων μορφών διευθέτησής τους</a:t>
            </a:r>
            <a:endParaRPr lang="el-GR" sz="2200" i="1" smtClean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sz="2200" smtClean="0"/>
              <a:t>ή την </a:t>
            </a:r>
            <a:r>
              <a:rPr lang="el-GR" sz="2200" i="1" smtClean="0"/>
              <a:t>απουσία πραγματικής βοήθειας</a:t>
            </a:r>
            <a:r>
              <a:rPr lang="el-GR" sz="2200" smtClean="0"/>
              <a:t> στα παιδιά που εκδηλώνουν αυτές τις συμπεριφορές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7A2E82-6A88-43EC-B8F4-6C706055C6A2}" type="slidenum">
              <a:rPr lang="el-GR"/>
              <a:pPr>
                <a:defRPr/>
              </a:pPr>
              <a:t>40</a:t>
            </a:fld>
            <a:endParaRPr lang="el-GR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773238"/>
          </a:xfrm>
          <a:noFill/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l-GR" sz="2600" b="1" cap="none" smtClean="0"/>
              <a:t>Πώς λειτουργεί ένα σχολείο με δημοκρατικό τρόπο;</a:t>
            </a:r>
            <a:r>
              <a:rPr lang="el-GR" sz="2600" cap="none" smtClean="0"/>
              <a:t> </a:t>
            </a:r>
            <a:br>
              <a:rPr lang="el-GR" sz="2600" cap="none" smtClean="0"/>
            </a:br>
            <a:r>
              <a:rPr lang="en-US" sz="1300" b="1" cap="none" smtClean="0"/>
              <a:t>Beane</a:t>
            </a:r>
            <a:r>
              <a:rPr lang="el-GR" sz="1300" b="1" cap="none" smtClean="0"/>
              <a:t> &amp; </a:t>
            </a:r>
            <a:r>
              <a:rPr lang="en-US" sz="1300" b="1" cap="none" smtClean="0"/>
              <a:t>Apple</a:t>
            </a:r>
            <a:r>
              <a:rPr lang="el-GR" sz="1300" b="1" cap="none" smtClean="0"/>
              <a:t>, 2003:</a:t>
            </a:r>
            <a:br>
              <a:rPr lang="el-GR" sz="1300" b="1" cap="none" smtClean="0"/>
            </a:br>
            <a:r>
              <a:rPr lang="el-GR" sz="1300" b="1" cap="none" smtClean="0"/>
              <a:t>στηρίζεται σε δυο </a:t>
            </a:r>
            <a:r>
              <a:rPr lang="el-GR" sz="1700" b="1" u="sng" cap="none" smtClean="0">
                <a:solidFill>
                  <a:srgbClr val="FF0000"/>
                </a:solidFill>
              </a:rPr>
              <a:t>βασικές αρχές</a:t>
            </a:r>
            <a:endParaRPr lang="el-GR" sz="1700" b="1" cap="none" smtClean="0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16113"/>
            <a:ext cx="4176712" cy="4365625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l-GR" sz="17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(Α αρχή)</a:t>
            </a:r>
            <a:r>
              <a:rPr lang="el-GR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δημιουργία δημοκρατικών δομών και διαδικασιών</a:t>
            </a:r>
            <a:r>
              <a:rPr lang="el-G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l-GR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που ρυθμίζουν την καθημερινή σχολική ζωή. Όλοι (παιδαγωγοί, νέοι, γονείς, μέλη της σχ. κοινότητας) να έχουν το </a:t>
            </a:r>
            <a:r>
              <a:rPr lang="el-GR" sz="17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δικαίωμα να συμμετέχουν στη διαδικασία λήψης αποφάσεων</a:t>
            </a:r>
            <a:r>
              <a:rPr lang="el-G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l-GR" sz="17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90000"/>
              </a:lnSpc>
              <a:defRPr/>
            </a:pPr>
            <a:endParaRPr lang="el-GR" sz="17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Όμως σήμερα τα σχολεία είναι αντιδημοκρατικά: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(α. Αντί να προωθούν </a:t>
            </a:r>
            <a:r>
              <a:rPr lang="el-GR" sz="15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τη συνεργασία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προωθούν τον </a:t>
            </a:r>
            <a:r>
              <a:rPr lang="el-GR" sz="15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ανταγωνισμό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β. Αντί να προωθούν την </a:t>
            </a:r>
            <a:r>
              <a:rPr lang="el-GR" sz="15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ισότητα των ευκαιριών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τις περισσότερες φορές αντανακλούν τα </a:t>
            </a:r>
            <a:r>
              <a:rPr lang="el-GR" sz="15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συμφέροντα και τις φιλοδοξίες των πιο ισχυρών ομάδων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r>
              <a:rPr lang="el-GR" sz="1500" smtClean="0"/>
              <a:t> </a:t>
            </a:r>
          </a:p>
        </p:txBody>
      </p:sp>
      <p:sp>
        <p:nvSpPr>
          <p:cNvPr id="16077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284663" y="1916113"/>
            <a:ext cx="4319587" cy="5257800"/>
          </a:xfrm>
        </p:spPr>
        <p:txBody>
          <a:bodyPr/>
          <a:lstStyle/>
          <a:p>
            <a:pPr>
              <a:defRPr/>
            </a:pPr>
            <a:r>
              <a:rPr lang="el-GR" sz="1700" b="1" smtClean="0">
                <a:solidFill>
                  <a:srgbClr val="0000FF"/>
                </a:solidFill>
              </a:rPr>
              <a:t>(Β </a:t>
            </a:r>
            <a:r>
              <a:rPr lang="el-GR" sz="17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αρχή</a:t>
            </a:r>
            <a:r>
              <a:rPr lang="el-GR" sz="1700" b="1" smtClean="0">
                <a:solidFill>
                  <a:srgbClr val="0000FF"/>
                </a:solidFill>
              </a:rPr>
              <a:t>)</a:t>
            </a:r>
            <a:r>
              <a:rPr lang="el-GR" sz="1700" b="1" smtClean="0"/>
              <a:t> </a:t>
            </a:r>
            <a:r>
              <a:rPr lang="el-GR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δημιουργία ενός δημοκρατικού αναλυτικού Προγράμματος Σπουδών</a:t>
            </a:r>
            <a:r>
              <a:rPr lang="el-GR" sz="1700" b="1" smtClean="0"/>
              <a:t>, </a:t>
            </a:r>
            <a:r>
              <a:rPr lang="el-GR" sz="1700" smtClean="0"/>
              <a:t>που θα παρέχει σ’ όλους δημοκρατικές εμπειρίες. Οι νέοι άνθρωποι μαθαίνουν να είναι </a:t>
            </a:r>
            <a:r>
              <a:rPr lang="el-GR" sz="1700" smtClean="0">
                <a:solidFill>
                  <a:srgbClr val="0000FF"/>
                </a:solidFill>
              </a:rPr>
              <a:t>«κριτικοί αναγνώστες» της πραγματικότητας</a:t>
            </a:r>
            <a:r>
              <a:rPr lang="el-GR" sz="1700" smtClean="0"/>
              <a:t>.</a:t>
            </a:r>
            <a:endParaRPr lang="el-GR" sz="1700" smtClean="0">
              <a:latin typeface="Arial" charset="0"/>
            </a:endParaRPr>
          </a:p>
          <a:p>
            <a:pPr>
              <a:defRPr/>
            </a:pPr>
            <a:endParaRPr lang="el-GR" sz="1700" smtClean="0">
              <a:latin typeface="Arial" charset="0"/>
            </a:endParaRPr>
          </a:p>
          <a:p>
            <a:pPr>
              <a:defRPr/>
            </a:pP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Έτσι, το</a:t>
            </a:r>
            <a:r>
              <a:rPr lang="el-GR" sz="15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μη δημοκρατικό αναλυτικό πρόγραμμα</a:t>
            </a: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προσανατολισμένο στη μάθηση της </a:t>
            </a: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αποστήθισης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στην ε</a:t>
            </a: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υθυγράμμιση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είναι προσανατολισμένο στις </a:t>
            </a:r>
            <a:r>
              <a:rPr lang="el-GR" sz="1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εξετάσεις</a:t>
            </a:r>
            <a:r>
              <a:rPr lang="el-GR" sz="1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και την υψηλή βαθμολογία και δεν αποσκοπεί να βοηθήσει τους μαθητές να αποκτήσουν γνώσεις και δεξιότητες με πολλούς τρόπους.</a:t>
            </a:r>
            <a:r>
              <a:rPr lang="el-GR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7A2C4-AB70-4A28-9B84-8E4E749962AC}" type="slidenum">
              <a:rPr lang="el-GR"/>
              <a:pPr>
                <a:defRPr/>
              </a:pPr>
              <a:t>41</a:t>
            </a:fld>
            <a:endParaRPr lang="el-GR"/>
          </a:p>
        </p:txBody>
      </p:sp>
      <p:sp>
        <p:nvSpPr>
          <p:cNvPr id="2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56041CB-D482-4DA0-BB58-453988CE2484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841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0"/>
            <a:ext cx="8404225" cy="5365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600" b="1" i="1" cap="none" smtClean="0">
                <a:solidFill>
                  <a:schemeClr val="tx1"/>
                </a:solidFill>
              </a:rPr>
              <a:t>Το δημοκρατικό σχολείο</a:t>
            </a:r>
            <a:endParaRPr lang="en-GB" sz="2600" b="1" i="1" cap="none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-180975" y="549275"/>
            <a:ext cx="4752975" cy="5761038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l-GR" sz="200" smtClean="0"/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el-GR" sz="1800" smtClean="0"/>
              <a:t>Όλες αυτές οι </a:t>
            </a:r>
            <a:r>
              <a:rPr lang="el-GR" sz="1800" b="1" smtClean="0"/>
              <a:t>δραστηριότητες</a:t>
            </a:r>
            <a:r>
              <a:rPr lang="el-GR" sz="1800" smtClean="0"/>
              <a:t> στο σχολείο μέσα από τις </a:t>
            </a:r>
            <a:r>
              <a:rPr lang="el-GR" sz="1800" b="1" smtClean="0"/>
              <a:t>σύγχρονες</a:t>
            </a:r>
            <a:r>
              <a:rPr lang="el-GR" sz="1800" smtClean="0"/>
              <a:t> </a:t>
            </a:r>
            <a:r>
              <a:rPr lang="el-GR" sz="1800" b="1" smtClean="0"/>
              <a:t>μεθοδολογικές</a:t>
            </a:r>
            <a:r>
              <a:rPr lang="el-GR" sz="1800" smtClean="0"/>
              <a:t> </a:t>
            </a:r>
            <a:r>
              <a:rPr lang="el-GR" sz="1800" b="1" smtClean="0"/>
              <a:t>προσεγγίσεις</a:t>
            </a:r>
            <a:r>
              <a:rPr lang="el-GR" sz="1800" smtClean="0"/>
              <a:t> (</a:t>
            </a:r>
            <a:r>
              <a:rPr lang="el-GR" sz="1800" smtClean="0">
                <a:solidFill>
                  <a:schemeClr val="accent2"/>
                </a:solidFill>
              </a:rPr>
              <a:t>συνεργατικές, συμμετοχικές και βιωματικές και διαθεματικά σχέδια εργασίας</a:t>
            </a:r>
            <a:r>
              <a:rPr lang="el-GR" sz="1800" smtClean="0"/>
              <a:t>) και τις </a:t>
            </a:r>
            <a:r>
              <a:rPr lang="el-GR" sz="1800" b="1" smtClean="0"/>
              <a:t>νέες στοχεύσεις</a:t>
            </a:r>
            <a:r>
              <a:rPr lang="el-GR" sz="1800" smtClean="0"/>
              <a:t> των Α.Π.Σ. συντελούν στο να καταστούν </a:t>
            </a:r>
            <a:r>
              <a:rPr lang="el-GR" sz="1800" b="1" smtClean="0"/>
              <a:t>οι μαθητές ικανοί</a:t>
            </a:r>
            <a:r>
              <a:rPr lang="el-GR" sz="1800" smtClean="0"/>
              <a:t> να διαχειρίζονται και να αντιμετωπίζουν τα δυσεπίλυτα </a:t>
            </a:r>
            <a:r>
              <a:rPr lang="el-GR" sz="1800" b="1" smtClean="0"/>
              <a:t>διλήμματα κοινωνικού και ηθικού περιεχομένου</a:t>
            </a:r>
            <a:r>
              <a:rPr lang="el-GR" sz="1800" smtClean="0"/>
              <a:t> που συχνά εμφανίζονται στην προσωπική και κοινωνική ζωή τους.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el-GR" sz="1800" b="1" smtClean="0"/>
              <a:t>Διαμορφώνονται, έτσι,</a:t>
            </a:r>
            <a:r>
              <a:rPr lang="el-GR" sz="1800" smtClean="0"/>
              <a:t> σε </a:t>
            </a:r>
            <a:r>
              <a:rPr lang="el-GR" sz="1800" b="1" i="1" smtClean="0">
                <a:solidFill>
                  <a:srgbClr val="0000FF"/>
                </a:solidFill>
              </a:rPr>
              <a:t>μαθητές</a:t>
            </a:r>
            <a:r>
              <a:rPr lang="el-GR" sz="1800" smtClean="0"/>
              <a:t> και αυριανούς </a:t>
            </a:r>
            <a:r>
              <a:rPr lang="el-GR" sz="1800" b="1" i="1" smtClean="0">
                <a:solidFill>
                  <a:srgbClr val="0000FF"/>
                </a:solidFill>
              </a:rPr>
              <a:t>πολίτες</a:t>
            </a:r>
            <a:r>
              <a:rPr lang="el-GR" sz="1800" b="1" i="1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l-GR" sz="1800" b="1" i="1" u="sng" smtClean="0"/>
              <a:t>ενεργούς, δημοκρατικούς, υπεύθυνους, συμμετοχικούς</a:t>
            </a:r>
            <a:r>
              <a:rPr lang="el-GR" sz="1800" smtClean="0"/>
              <a:t>, με γνώμη και ρόλο στα δρώμενα, αλλά και με σεβασμό και </a:t>
            </a:r>
            <a:r>
              <a:rPr lang="el-GR" sz="1800" b="1" smtClean="0"/>
              <a:t>αποδοχή του άλλου</a:t>
            </a:r>
            <a:endParaRPr lang="el-GR" sz="1800" smtClean="0"/>
          </a:p>
          <a:p>
            <a:pPr lvl="1">
              <a:lnSpc>
                <a:spcPct val="80000"/>
              </a:lnSpc>
            </a:pPr>
            <a:r>
              <a:rPr lang="el-GR" sz="1800" smtClean="0"/>
              <a:t>που θα γνωρίζουν, θα κατανοούν το ρόλο, τα </a:t>
            </a:r>
            <a:r>
              <a:rPr lang="el-GR" sz="1800" b="1" u="sng" smtClean="0">
                <a:solidFill>
                  <a:schemeClr val="accent2"/>
                </a:solidFill>
              </a:rPr>
              <a:t>δικαιώματα</a:t>
            </a:r>
            <a:r>
              <a:rPr lang="el-GR" sz="1800" smtClean="0"/>
              <a:t> και τις </a:t>
            </a:r>
            <a:r>
              <a:rPr lang="el-GR" sz="1800" b="1" u="sng" smtClean="0">
                <a:solidFill>
                  <a:schemeClr val="accent2"/>
                </a:solidFill>
              </a:rPr>
              <a:t>υποχρεώσεις</a:t>
            </a:r>
            <a:r>
              <a:rPr lang="el-GR" sz="1800" smtClean="0"/>
              <a:t> τους, μέσα σε μια οργανωμένη και δημοκρατικά λειτουργούσα </a:t>
            </a:r>
            <a:r>
              <a:rPr lang="el-GR" sz="1800" u="sng" smtClean="0"/>
              <a:t>σχολική τάξη,</a:t>
            </a:r>
            <a:r>
              <a:rPr lang="el-GR" sz="1800" smtClean="0"/>
              <a:t> </a:t>
            </a:r>
            <a:r>
              <a:rPr lang="el-GR" sz="1800" u="sng" smtClean="0"/>
              <a:t>σχολική κοινότητα</a:t>
            </a:r>
            <a:r>
              <a:rPr lang="el-GR" sz="1800" smtClean="0"/>
              <a:t> και </a:t>
            </a:r>
            <a:r>
              <a:rPr lang="el-GR" sz="1800" u="sng" smtClean="0"/>
              <a:t>κοινωνία</a:t>
            </a:r>
            <a:r>
              <a:rPr lang="el-GR" sz="1800" smtClean="0"/>
              <a:t>. </a:t>
            </a:r>
          </a:p>
        </p:txBody>
      </p:sp>
      <p:sp>
        <p:nvSpPr>
          <p:cNvPr id="188421" name="Rectangle 4"/>
          <p:cNvSpPr>
            <a:spLocks noGrp="1" noTextEdit="1"/>
          </p:cNvSpPr>
          <p:nvPr>
            <p:ph type="clipArt" sz="half" idx="4294967295"/>
          </p:nvPr>
        </p:nvSpPr>
        <p:spPr>
          <a:xfrm>
            <a:off x="4572000" y="1376363"/>
            <a:ext cx="4194175" cy="4041775"/>
          </a:xfrm>
        </p:spPr>
      </p:sp>
      <p:sp>
        <p:nvSpPr>
          <p:cNvPr id="188422" name="Oval 5"/>
          <p:cNvSpPr>
            <a:spLocks noChangeArrowheads="1"/>
          </p:cNvSpPr>
          <p:nvPr/>
        </p:nvSpPr>
        <p:spPr bwMode="auto">
          <a:xfrm>
            <a:off x="4572000" y="1773238"/>
            <a:ext cx="3744913" cy="388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/>
              <a:t>    Κοινωνική ομάδα:</a:t>
            </a:r>
          </a:p>
          <a:p>
            <a:pPr algn="ctr" eaLnBrk="0" hangingPunct="0">
              <a:buFontTx/>
              <a:buChar char="•"/>
            </a:pPr>
            <a:r>
              <a:rPr lang="el-GR" b="1"/>
              <a:t>Κοινωνία</a:t>
            </a:r>
          </a:p>
          <a:p>
            <a:pPr algn="ctr" eaLnBrk="0" hangingPunct="0">
              <a:buFontTx/>
              <a:buChar char="•"/>
            </a:pPr>
            <a:r>
              <a:rPr lang="el-GR" b="1">
                <a:solidFill>
                  <a:schemeClr val="hlink"/>
                </a:solidFill>
              </a:rPr>
              <a:t>Σχολική κοινότητα</a:t>
            </a:r>
          </a:p>
          <a:p>
            <a:pPr algn="ctr" eaLnBrk="0" hangingPunct="0">
              <a:buFontTx/>
              <a:buChar char="•"/>
            </a:pPr>
            <a:r>
              <a:rPr lang="el-GR" b="1">
                <a:solidFill>
                  <a:srgbClr val="0033CC"/>
                </a:solidFill>
              </a:rPr>
              <a:t>Σχολική τάξη</a:t>
            </a:r>
          </a:p>
        </p:txBody>
      </p:sp>
      <p:sp>
        <p:nvSpPr>
          <p:cNvPr id="188423" name="Oval 6"/>
          <p:cNvSpPr>
            <a:spLocks noChangeArrowheads="1"/>
          </p:cNvSpPr>
          <p:nvPr/>
        </p:nvSpPr>
        <p:spPr bwMode="auto">
          <a:xfrm>
            <a:off x="4572000" y="3357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Oval 7"/>
          <p:cNvSpPr>
            <a:spLocks noChangeArrowheads="1"/>
          </p:cNvSpPr>
          <p:nvPr/>
        </p:nvSpPr>
        <p:spPr bwMode="auto">
          <a:xfrm>
            <a:off x="4572000" y="37163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Oval 8"/>
          <p:cNvSpPr>
            <a:spLocks noChangeArrowheads="1"/>
          </p:cNvSpPr>
          <p:nvPr/>
        </p:nvSpPr>
        <p:spPr bwMode="auto">
          <a:xfrm>
            <a:off x="4643438" y="2997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6" name="Oval 9"/>
          <p:cNvSpPr>
            <a:spLocks noChangeArrowheads="1"/>
          </p:cNvSpPr>
          <p:nvPr/>
        </p:nvSpPr>
        <p:spPr bwMode="auto">
          <a:xfrm>
            <a:off x="4895850" y="35734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7" name="Oval 10"/>
          <p:cNvSpPr>
            <a:spLocks noChangeArrowheads="1"/>
          </p:cNvSpPr>
          <p:nvPr/>
        </p:nvSpPr>
        <p:spPr bwMode="auto">
          <a:xfrm>
            <a:off x="4932363" y="32131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8" name="Oval 11"/>
          <p:cNvSpPr>
            <a:spLocks noChangeArrowheads="1"/>
          </p:cNvSpPr>
          <p:nvPr/>
        </p:nvSpPr>
        <p:spPr bwMode="auto">
          <a:xfrm>
            <a:off x="6172200" y="1828800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9" name="Oval 12"/>
          <p:cNvSpPr>
            <a:spLocks noChangeArrowheads="1"/>
          </p:cNvSpPr>
          <p:nvPr/>
        </p:nvSpPr>
        <p:spPr bwMode="auto">
          <a:xfrm>
            <a:off x="5580063" y="51577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0" name="Oval 13"/>
          <p:cNvSpPr>
            <a:spLocks noChangeArrowheads="1"/>
          </p:cNvSpPr>
          <p:nvPr/>
        </p:nvSpPr>
        <p:spPr bwMode="auto">
          <a:xfrm>
            <a:off x="5435600" y="55165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1" name="Oval 14"/>
          <p:cNvSpPr>
            <a:spLocks noChangeArrowheads="1"/>
          </p:cNvSpPr>
          <p:nvPr/>
        </p:nvSpPr>
        <p:spPr bwMode="auto">
          <a:xfrm>
            <a:off x="6804025" y="20605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2" name="Oval 15"/>
          <p:cNvSpPr>
            <a:spLocks noChangeArrowheads="1"/>
          </p:cNvSpPr>
          <p:nvPr/>
        </p:nvSpPr>
        <p:spPr bwMode="auto">
          <a:xfrm>
            <a:off x="6300788" y="2492375"/>
            <a:ext cx="647700" cy="64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3" name="Oval 16"/>
          <p:cNvSpPr>
            <a:spLocks noChangeArrowheads="1"/>
          </p:cNvSpPr>
          <p:nvPr/>
        </p:nvSpPr>
        <p:spPr bwMode="auto">
          <a:xfrm>
            <a:off x="5795963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4" name="Oval 17"/>
          <p:cNvSpPr>
            <a:spLocks noChangeArrowheads="1"/>
          </p:cNvSpPr>
          <p:nvPr/>
        </p:nvSpPr>
        <p:spPr bwMode="auto">
          <a:xfrm>
            <a:off x="6084888" y="5084763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5" name="Oval 18"/>
          <p:cNvSpPr>
            <a:spLocks noChangeArrowheads="1"/>
          </p:cNvSpPr>
          <p:nvPr/>
        </p:nvSpPr>
        <p:spPr bwMode="auto">
          <a:xfrm>
            <a:off x="5940425" y="5373688"/>
            <a:ext cx="21590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6" name="Oval 19"/>
          <p:cNvSpPr>
            <a:spLocks noChangeArrowheads="1"/>
          </p:cNvSpPr>
          <p:nvPr/>
        </p:nvSpPr>
        <p:spPr bwMode="auto">
          <a:xfrm>
            <a:off x="5003800" y="285273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7" name="Oval 20"/>
          <p:cNvSpPr>
            <a:spLocks noChangeArrowheads="1"/>
          </p:cNvSpPr>
          <p:nvPr/>
        </p:nvSpPr>
        <p:spPr bwMode="auto">
          <a:xfrm>
            <a:off x="5003800" y="39338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8" name="Oval 21"/>
          <p:cNvSpPr>
            <a:spLocks noChangeArrowheads="1"/>
          </p:cNvSpPr>
          <p:nvPr/>
        </p:nvSpPr>
        <p:spPr bwMode="auto">
          <a:xfrm>
            <a:off x="4679950" y="40767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39" name="Line 22"/>
          <p:cNvSpPr>
            <a:spLocks noChangeShapeType="1"/>
          </p:cNvSpPr>
          <p:nvPr/>
        </p:nvSpPr>
        <p:spPr bwMode="auto">
          <a:xfrm>
            <a:off x="4932363" y="4868863"/>
            <a:ext cx="3095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8440" name="Text Box 23"/>
          <p:cNvSpPr txBox="1">
            <a:spLocks noChangeArrowheads="1"/>
          </p:cNvSpPr>
          <p:nvPr/>
        </p:nvSpPr>
        <p:spPr bwMode="auto">
          <a:xfrm>
            <a:off x="4932363" y="5661025"/>
            <a:ext cx="33115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ΑμεΑ, Ειδικές Μαθησιακές Δυσκολίες (Δυσλεξία)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1400" b="1"/>
              <a:t>Χαμηλή κοινωνικοοικονομική και πολιτισμική προέλευση, αλλοδαποί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358E6-242A-44AC-BF1C-090DA373B342}" type="slidenum">
              <a:rPr lang="el-GR"/>
              <a:pPr>
                <a:defRPr/>
              </a:pPr>
              <a:t>42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5A836E-7873-4675-9446-E9771DCB628E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046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2420938"/>
            <a:ext cx="7467600" cy="1641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l-GR" sz="2600" cap="none" smtClean="0">
                <a:latin typeface="Arial" charset="0"/>
              </a:rPr>
              <a:t/>
            </a:r>
            <a:br>
              <a:rPr lang="el-GR" sz="2600" cap="none" smtClean="0">
                <a:latin typeface="Arial" charset="0"/>
              </a:rPr>
            </a:br>
            <a:r>
              <a:rPr lang="el-GR" sz="3200" b="1" cap="none" smtClean="0">
                <a:solidFill>
                  <a:srgbClr val="0000FF"/>
                </a:solidFill>
                <a:latin typeface="Arial" charset="0"/>
              </a:rPr>
              <a:t>ΠΑΡΕΜΒΑΣΗ</a:t>
            </a:r>
            <a:br>
              <a:rPr lang="el-GR" sz="3200" b="1" cap="none" smtClean="0">
                <a:solidFill>
                  <a:srgbClr val="0000FF"/>
                </a:solidFill>
                <a:latin typeface="Arial" charset="0"/>
              </a:rPr>
            </a:br>
            <a:r>
              <a:rPr lang="el-GR" sz="2600" cap="none" smtClean="0">
                <a:latin typeface="Arial" charset="0"/>
              </a:rPr>
              <a:t>Διαφοροποίηση, αλλαγή, εναλλακτικότητα</a:t>
            </a:r>
            <a:br>
              <a:rPr lang="el-GR" sz="2600" cap="none" smtClean="0">
                <a:latin typeface="Arial" charset="0"/>
              </a:rPr>
            </a:br>
            <a:r>
              <a:rPr lang="el-GR" sz="2600" cap="none" smtClean="0">
                <a:latin typeface="Arial" charset="0"/>
              </a:rPr>
              <a:t>των πλαισίων </a:t>
            </a:r>
            <a:endParaRPr lang="en-US" sz="2600" cap="non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EF839C-76C7-4633-98D1-DCB246A4CA7F}" type="slidenum">
              <a:rPr lang="el-GR"/>
              <a:pPr>
                <a:defRPr/>
              </a:pPr>
              <a:t>43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167143-FD39-423C-A798-EFE1F91B7C88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149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404813"/>
            <a:ext cx="7467600" cy="5762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600" cap="none" smtClean="0"/>
              <a:t>ΕΛΛΙΠΗΣ ΑΝΤΙΜΕΤΩΠΙΣΗ</a:t>
            </a:r>
          </a:p>
        </p:txBody>
      </p:sp>
      <p:sp>
        <p:nvSpPr>
          <p:cNvPr id="19149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7850188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smtClean="0"/>
              <a:t>    </a:t>
            </a:r>
            <a:r>
              <a:rPr lang="el-GR" sz="2000" smtClean="0"/>
              <a:t>Οι </a:t>
            </a:r>
            <a:r>
              <a:rPr lang="el-GR" sz="2000" b="1" i="1" u="sng" smtClean="0">
                <a:solidFill>
                  <a:srgbClr val="FF0000"/>
                </a:solidFill>
              </a:rPr>
              <a:t>εκπαιδευτικοί</a:t>
            </a:r>
            <a:r>
              <a:rPr lang="el-GR" sz="2000" smtClean="0"/>
              <a:t> κάποιες φορές, επειδή βρίσκονται σε </a:t>
            </a:r>
            <a:r>
              <a:rPr lang="el-GR" sz="2000" b="1" smtClean="0"/>
              <a:t>αδιέξοδο</a:t>
            </a:r>
            <a:r>
              <a:rPr lang="el-GR" sz="2000" smtClean="0"/>
              <a:t> εφόσον τα διάφορα </a:t>
            </a:r>
            <a:r>
              <a:rPr lang="el-GR" sz="2000" b="1" smtClean="0"/>
              <a:t>πλαίσια</a:t>
            </a:r>
            <a:r>
              <a:rPr lang="el-GR" sz="2000" smtClean="0"/>
              <a:t> δεν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λειτουργούν απολύτως ορθά, αντιμετωπίζουν την παραβατικότητα των παιδιών με </a:t>
            </a:r>
            <a:r>
              <a:rPr lang="el-GR" sz="2000" b="1" u="sng" smtClean="0"/>
              <a:t>αρνητικές τεχνικές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με στόχο </a:t>
            </a:r>
            <a:r>
              <a:rPr lang="el-GR" sz="2000" b="1" smtClean="0"/>
              <a:t>το μαθητή</a:t>
            </a:r>
            <a:r>
              <a:rPr lang="el-GR" sz="2000" smtClean="0"/>
              <a:t> όπως: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Λεκτική </a:t>
            </a:r>
            <a:r>
              <a:rPr lang="el-GR" sz="2000" smtClean="0">
                <a:solidFill>
                  <a:srgbClr val="0000FF"/>
                </a:solidFill>
              </a:rPr>
              <a:t>βία</a:t>
            </a:r>
            <a:r>
              <a:rPr lang="el-GR" sz="2000" smtClean="0">
                <a:latin typeface="Arial" charset="0"/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l-GR" sz="1900" smtClean="0"/>
              <a:t>Προειδοποιήσεις</a:t>
            </a:r>
          </a:p>
          <a:p>
            <a:pPr marL="742950" lvl="1" indent="-285750">
              <a:lnSpc>
                <a:spcPct val="80000"/>
              </a:lnSpc>
            </a:pPr>
            <a:r>
              <a:rPr lang="el-GR" sz="1900" smtClean="0"/>
              <a:t>Απειλές</a:t>
            </a:r>
          </a:p>
          <a:p>
            <a:pPr marL="742950" lvl="1" indent="-285750">
              <a:lnSpc>
                <a:spcPct val="80000"/>
              </a:lnSpc>
            </a:pPr>
            <a:r>
              <a:rPr lang="el-GR" sz="1900" smtClean="0"/>
              <a:t>Επιπλήξεις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Ποινές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Παραπομπή στο Διευθυντή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rgbClr val="0000FF"/>
                </a:solidFill>
              </a:rPr>
              <a:t>Απομόνωση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Σωματικές ποινές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(αδιανόητο)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    </a:t>
            </a:r>
            <a:r>
              <a:rPr lang="el-GR" sz="2000" b="1" smtClean="0"/>
              <a:t>ΑΠΟΤΕΛΕΣΜΑ:</a:t>
            </a:r>
            <a:r>
              <a:rPr lang="el-GR" sz="2000" smtClean="0"/>
              <a:t> Διαμορφώνεται </a:t>
            </a:r>
            <a:r>
              <a:rPr lang="el-GR" sz="2000" b="1" u="sng" smtClean="0">
                <a:solidFill>
                  <a:srgbClr val="0000FF"/>
                </a:solidFill>
              </a:rPr>
              <a:t>σχέση αντιπαλότητας</a:t>
            </a:r>
            <a:r>
              <a:rPr lang="el-GR" sz="2000" smtClean="0"/>
              <a:t> ανάμεσα στον </a:t>
            </a:r>
            <a:r>
              <a:rPr lang="el-GR" sz="2000" u="sng" smtClean="0"/>
              <a:t>εκπαιδευτικό και το μαθητή</a:t>
            </a:r>
            <a:r>
              <a:rPr lang="el-GR" sz="2000" smtClean="0">
                <a:latin typeface="Arial" charset="0"/>
              </a:rPr>
              <a:t>, </a:t>
            </a:r>
            <a:r>
              <a:rPr lang="el-GR" sz="2000" smtClean="0"/>
              <a:t>αλλά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και </a:t>
            </a:r>
            <a:r>
              <a:rPr lang="el-GR" sz="2000" u="sng" smtClean="0"/>
              <a:t>μεταξύ μαθητών</a:t>
            </a:r>
            <a:r>
              <a:rPr lang="el-GR" sz="2000" u="sng" smtClean="0">
                <a:latin typeface="Arial" charset="0"/>
              </a:rPr>
              <a:t> </a:t>
            </a:r>
            <a:r>
              <a:rPr lang="el-GR" sz="2000" u="sng" smtClean="0"/>
              <a:t>(διαρρηγνύονται οι </a:t>
            </a:r>
            <a:r>
              <a:rPr lang="el-GR" sz="2000" u="sng" smtClean="0">
                <a:solidFill>
                  <a:srgbClr val="0000FF"/>
                </a:solidFill>
              </a:rPr>
              <a:t>κοινωνικές σχολικές σχέσεις</a:t>
            </a:r>
            <a:r>
              <a:rPr lang="el-GR" sz="2000" u="sng" smtClean="0"/>
              <a:t>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u="sng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>
                <a:solidFill>
                  <a:srgbClr val="FF0000"/>
                </a:solidFill>
                <a:latin typeface="Arial" charset="0"/>
              </a:rPr>
              <a:t>Μορφές </a:t>
            </a:r>
            <a:r>
              <a:rPr lang="el-GR" sz="2000" b="1" u="sng" smtClean="0">
                <a:solidFill>
                  <a:srgbClr val="FF0000"/>
                </a:solidFill>
                <a:latin typeface="Arial" charset="0"/>
              </a:rPr>
              <a:t>ελέγχου</a:t>
            </a:r>
            <a:r>
              <a:rPr lang="el-GR" sz="2000" smtClean="0">
                <a:latin typeface="Arial" charset="0"/>
              </a:rPr>
              <a:t> και </a:t>
            </a:r>
            <a:r>
              <a:rPr lang="el-GR" sz="2000" b="1" u="sng" smtClean="0">
                <a:solidFill>
                  <a:srgbClr val="FF0000"/>
                </a:solidFill>
                <a:latin typeface="Arial" charset="0"/>
              </a:rPr>
              <a:t>πειθαρχίας</a:t>
            </a:r>
            <a:r>
              <a:rPr lang="el-GR" sz="2000" smtClean="0">
                <a:latin typeface="Arial" charset="0"/>
              </a:rPr>
              <a:t> χρειάζονται αλλά με ορθό τρόπο, δηλ. με διακριτικότητα και ως πειθαρχικές </a:t>
            </a:r>
            <a:r>
              <a:rPr lang="el-GR" sz="2000" b="1" smtClean="0">
                <a:latin typeface="Arial" charset="0"/>
              </a:rPr>
              <a:t>λογικές συνέπειες</a:t>
            </a:r>
            <a:r>
              <a:rPr lang="el-GR" sz="2000" smtClean="0">
                <a:latin typeface="Arial" charset="0"/>
              </a:rPr>
              <a:t> και αφού έχουν εξαντληθεί όλα τα άλλα διαλογικά μέσα.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157B92-AFA8-4B01-BF08-71A45E23F151}" type="slidenum">
              <a:rPr lang="el-GR"/>
              <a:pPr>
                <a:defRPr/>
              </a:pPr>
              <a:t>44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79FE6F6-21CE-4D8D-A38E-583E19958B91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251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476250"/>
            <a:ext cx="7467600" cy="7254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cap="none" smtClean="0"/>
              <a:t>ΠΑΡΕΜΒΑΣΗ </a:t>
            </a:r>
          </a:p>
        </p:txBody>
      </p:sp>
      <p:sp>
        <p:nvSpPr>
          <p:cNvPr id="19251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7467600" cy="5257800"/>
          </a:xfrm>
        </p:spPr>
        <p:txBody>
          <a:bodyPr/>
          <a:lstStyle/>
          <a:p>
            <a:r>
              <a:rPr lang="el-GR" sz="2600" smtClean="0"/>
              <a:t>Σε </a:t>
            </a:r>
            <a:r>
              <a:rPr lang="el-GR" sz="2600" smtClean="0">
                <a:solidFill>
                  <a:srgbClr val="FF0000"/>
                </a:solidFill>
              </a:rPr>
              <a:t>ατομικό</a:t>
            </a:r>
            <a:r>
              <a:rPr lang="el-GR" sz="2600" smtClean="0"/>
              <a:t> επίπεδο</a:t>
            </a:r>
          </a:p>
          <a:p>
            <a:r>
              <a:rPr lang="el-GR" sz="2600" smtClean="0"/>
              <a:t>Σε </a:t>
            </a:r>
            <a:r>
              <a:rPr lang="el-GR" sz="2600" smtClean="0">
                <a:solidFill>
                  <a:srgbClr val="FF0000"/>
                </a:solidFill>
              </a:rPr>
              <a:t>οικογενειακό</a:t>
            </a:r>
            <a:r>
              <a:rPr lang="el-GR" sz="2600" smtClean="0"/>
              <a:t> επίπεδο</a:t>
            </a:r>
          </a:p>
          <a:p>
            <a:r>
              <a:rPr lang="el-GR" sz="2600" smtClean="0"/>
              <a:t>Σε επίπεδο </a:t>
            </a:r>
            <a:r>
              <a:rPr lang="el-GR" sz="2600" smtClean="0">
                <a:solidFill>
                  <a:srgbClr val="FF0000"/>
                </a:solidFill>
              </a:rPr>
              <a:t>σχολικής τάξης</a:t>
            </a:r>
          </a:p>
          <a:p>
            <a:r>
              <a:rPr lang="el-GR" sz="2600" smtClean="0"/>
              <a:t>Σε επίπεδο </a:t>
            </a:r>
            <a:r>
              <a:rPr lang="el-GR" sz="2600" smtClean="0">
                <a:solidFill>
                  <a:srgbClr val="FF0000"/>
                </a:solidFill>
              </a:rPr>
              <a:t>σχολείου-σχολικής κοινότητας</a:t>
            </a:r>
          </a:p>
          <a:p>
            <a:r>
              <a:rPr lang="el-GR" sz="2600" smtClean="0">
                <a:solidFill>
                  <a:schemeClr val="tx2"/>
                </a:solidFill>
              </a:rPr>
              <a:t>Στόχος</a:t>
            </a:r>
            <a:r>
              <a:rPr lang="el-GR" sz="2000" smtClean="0"/>
              <a:t>: </a:t>
            </a:r>
            <a:r>
              <a:rPr lang="el-GR" smtClean="0"/>
              <a:t>η </a:t>
            </a:r>
            <a:r>
              <a:rPr lang="el-GR" smtClean="0">
                <a:solidFill>
                  <a:srgbClr val="0000FF"/>
                </a:solidFill>
              </a:rPr>
              <a:t>σταδιακή μείωση</a:t>
            </a:r>
            <a:r>
              <a:rPr lang="el-GR" smtClean="0"/>
              <a:t> των προβλημάτων και η </a:t>
            </a:r>
            <a:r>
              <a:rPr lang="el-GR" smtClean="0">
                <a:solidFill>
                  <a:srgbClr val="0000FF"/>
                </a:solidFill>
              </a:rPr>
              <a:t>πρόληψη</a:t>
            </a:r>
          </a:p>
          <a:p>
            <a:endParaRPr lang="el-GR" smtClean="0"/>
          </a:p>
          <a:p>
            <a:r>
              <a:rPr lang="el-GR" sz="2000" smtClean="0">
                <a:latin typeface="Arial" charset="0"/>
              </a:rPr>
              <a:t>Διαφοροποίηση, αλλαγή, εναλλακτικότητα των πλαισίων (κοινωνικών, οικογενειακών, σχολικών), ώστε ο μαθητής να καταλάβει, να αισθανθεί, να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βιώσει</a:t>
            </a:r>
            <a:r>
              <a:rPr lang="el-GR" sz="2000" smtClean="0">
                <a:latin typeface="Arial" charset="0"/>
              </a:rPr>
              <a:t> τη </a:t>
            </a:r>
            <a:r>
              <a:rPr lang="el-GR" sz="2000" u="sng" smtClean="0">
                <a:latin typeface="Arial" charset="0"/>
              </a:rPr>
              <a:t>διαφορετική αντιμετώπιση, οργάνωση και λειτουργία τους</a:t>
            </a:r>
            <a:r>
              <a:rPr lang="el-GR" sz="2000" smtClean="0">
                <a:latin typeface="Arial" charset="0"/>
              </a:rPr>
              <a:t>.</a:t>
            </a:r>
          </a:p>
          <a:p>
            <a:r>
              <a:rPr lang="el-GR" sz="2000" smtClean="0">
                <a:latin typeface="Arial" charset="0"/>
              </a:rPr>
              <a:t>Βασικά να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αισθανθεί</a:t>
            </a:r>
            <a:r>
              <a:rPr lang="el-GR" sz="2000" smtClean="0">
                <a:latin typeface="Arial" charset="0"/>
              </a:rPr>
              <a:t> ότι </a:t>
            </a:r>
            <a:r>
              <a:rPr lang="el-GR" sz="2000" u="sng" smtClean="0">
                <a:latin typeface="Arial" charset="0"/>
              </a:rPr>
              <a:t>ανήκει και αυτός στην ομάδα</a:t>
            </a:r>
            <a:r>
              <a:rPr lang="el-GR" sz="2000" smtClean="0">
                <a:latin typeface="Arial" charset="0"/>
              </a:rPr>
              <a:t> της σχολικής τάξης, κοινότητας.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A0B75E-4983-491A-ADC1-079ECA3CF7AB}" type="slidenum">
              <a:rPr lang="el-GR"/>
              <a:pPr>
                <a:defRPr/>
              </a:pPr>
              <a:t>45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B83AD2D-70C5-4E2E-953C-D0CA769BF95E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353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075613" cy="6318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600" cap="none" smtClean="0"/>
              <a:t>ΜΕΤΡΑ</a:t>
            </a:r>
            <a:br>
              <a:rPr lang="el-GR" sz="2600" cap="none" smtClean="0"/>
            </a:br>
            <a:r>
              <a:rPr lang="el-GR" sz="2600" cap="none" smtClean="0"/>
              <a:t>ΣΕ</a:t>
            </a:r>
            <a:r>
              <a:rPr lang="el-GR" sz="2600" b="1" cap="none" smtClean="0"/>
              <a:t> </a:t>
            </a:r>
            <a:r>
              <a:rPr lang="el-GR" sz="2600" b="1" cap="none" smtClean="0">
                <a:solidFill>
                  <a:srgbClr val="FF0000"/>
                </a:solidFill>
              </a:rPr>
              <a:t>ΑΤΟΜΙΚΟ</a:t>
            </a:r>
            <a:r>
              <a:rPr lang="el-GR" sz="2600" b="1" cap="none" smtClean="0"/>
              <a:t> </a:t>
            </a:r>
            <a:r>
              <a:rPr lang="el-GR" sz="2600" b="1" cap="none" smtClean="0">
                <a:latin typeface="Arial" charset="0"/>
              </a:rPr>
              <a:t>&amp; </a:t>
            </a:r>
            <a:r>
              <a:rPr lang="el-GR" sz="2600" b="1" cap="none" smtClean="0">
                <a:solidFill>
                  <a:srgbClr val="FF0000"/>
                </a:solidFill>
                <a:latin typeface="Arial" charset="0"/>
              </a:rPr>
              <a:t>ΟΙΚΟΓΕΝΕΙΑΚΟ</a:t>
            </a:r>
            <a:r>
              <a:rPr lang="el-GR" sz="2600" b="1" cap="none" smtClean="0">
                <a:latin typeface="Arial" charset="0"/>
              </a:rPr>
              <a:t> </a:t>
            </a:r>
            <a:r>
              <a:rPr lang="el-GR" sz="2600" b="1" cap="none" smtClean="0"/>
              <a:t>ΕΠΙΠΕΔΟ</a:t>
            </a:r>
          </a:p>
        </p:txBody>
      </p:sp>
      <p:sp>
        <p:nvSpPr>
          <p:cNvPr id="19354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291512" cy="594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Συζήτηση με το μαθητή</a:t>
            </a:r>
            <a:r>
              <a:rPr lang="el-GR" sz="2000" smtClean="0">
                <a:latin typeface="Arial" charset="0"/>
              </a:rPr>
              <a:t> για κατανόηση των προβλημάτων του και δημιουργία αίσθησης αγάπης, προστασίας και ασφάλειας.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Πεσταλότσια αγάπη/ Παιδαγωγική της Αγάπης</a:t>
            </a:r>
            <a:endParaRPr lang="el-GR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Αρχική αξιολόγηση</a:t>
            </a:r>
            <a:r>
              <a:rPr lang="el-GR" sz="2000" smtClean="0">
                <a:latin typeface="Arial" charset="0"/>
              </a:rPr>
              <a:t>. Γνώση του χαρακτήρα, του τρόπου λειτουργίας και της ψυχολογίας του παιδιού. Πώς διαμορφώθηκε η προσωπικότητα και η συμπεριφορά του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(κοινωνικοποίηση)</a:t>
            </a:r>
            <a:r>
              <a:rPr lang="el-GR" sz="2000" smtClean="0">
                <a:latin typeface="Arial" charset="0"/>
              </a:rPr>
              <a:t> κάθε μαθητή με ποιες περιβαλλοντικές/κοινωνικές επιδράσεις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latin typeface="Arial" charset="0"/>
              </a:rPr>
              <a:t>Ο εκπαιδευτικός πρέπει να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αντιλαμβάνεται το παιδί στην ολότητα του</a:t>
            </a:r>
            <a:r>
              <a:rPr lang="el-GR" sz="2000" smtClean="0">
                <a:latin typeface="Arial" charset="0"/>
              </a:rPr>
              <a:t> και όχι μόνο μέσα από τις μαθησιακές του επιδόσεις. Πιθανόν να παρουσιάζουν αυξημένο άγχος, ακόμη και χαμηλή αυτοπεποίθηση λόγω μαθησιακών δυσκολιών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latin typeface="Arial" charset="0"/>
              </a:rPr>
              <a:t>Αποφυγή ανακριτικής ή δικαστικής προσέγγισης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Επιβράβευση</a:t>
            </a:r>
            <a:r>
              <a:rPr lang="el-GR" sz="2000" smtClean="0">
                <a:latin typeface="Arial" charset="0"/>
              </a:rPr>
              <a:t> κάθε θετικής συμπεριφοράς ή βελτίωσης της συμπεριφοράς του μαθητή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latin typeface="Arial" charset="0"/>
              </a:rPr>
              <a:t>Η στάση του εκπαιδευτικού πρέπει να αντανακλά τη σοβαρότητα της κατάστασης &amp; την υπευθυνότητα του ρόλου του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Επιδέξια, περίτεχνη συνεργασία με τους γονείς</a:t>
            </a:r>
            <a:r>
              <a:rPr lang="el-GR" sz="2000" smtClean="0">
                <a:latin typeface="Arial" charset="0"/>
              </a:rPr>
              <a:t> για κατανόηση των δομικών και λειτουργικών χαρακτηριστικών της οικογένειας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Υποστήριξη από ειδικό</a:t>
            </a:r>
            <a:r>
              <a:rPr lang="el-GR" sz="2000" smtClean="0">
                <a:latin typeface="Arial" charset="0"/>
              </a:rPr>
              <a:t> αν χρειάζεται το παιδί και η οικογένεια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CA1ECC-DBC9-4D45-8CDE-E5367FBFD47E}" type="slidenum">
              <a:rPr lang="el-GR"/>
              <a:pPr>
                <a:defRPr/>
              </a:pPr>
              <a:t>46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0105A55-732A-4D3A-8789-75326D32009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456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863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2600" cap="none" smtClean="0"/>
              <a:t>ΜΕΤΡΑ</a:t>
            </a:r>
            <a:br>
              <a:rPr lang="el-GR" sz="2600" cap="none" smtClean="0"/>
            </a:br>
            <a:r>
              <a:rPr lang="el-GR" sz="2600" cap="none" smtClean="0"/>
              <a:t>ΣΕ ΕΠΙΠΕΔΟ </a:t>
            </a:r>
            <a:r>
              <a:rPr lang="el-GR" sz="2600" b="1" cap="none" smtClean="0"/>
              <a:t>ΣΧΟΛΙΚΗΣ</a:t>
            </a:r>
            <a:r>
              <a:rPr lang="el-GR" sz="2600" cap="none" smtClean="0"/>
              <a:t> </a:t>
            </a:r>
            <a:r>
              <a:rPr lang="el-GR" sz="2600" b="1" cap="none" smtClean="0">
                <a:solidFill>
                  <a:srgbClr val="FF0000"/>
                </a:solidFill>
              </a:rPr>
              <a:t>ΤΑΞΗΣ</a:t>
            </a:r>
            <a:r>
              <a:rPr lang="el-GR" sz="2600" b="1" cap="none" smtClean="0"/>
              <a:t> &amp; </a:t>
            </a:r>
            <a:r>
              <a:rPr lang="el-GR" sz="2600" b="1" cap="none" smtClean="0">
                <a:solidFill>
                  <a:srgbClr val="FF0000"/>
                </a:solidFill>
              </a:rPr>
              <a:t>ΚΟΙΝΟΤΗΤΑΣ</a:t>
            </a:r>
          </a:p>
        </p:txBody>
      </p:sp>
      <p:sp>
        <p:nvSpPr>
          <p:cNvPr id="19456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6613"/>
            <a:ext cx="7993062" cy="590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Δάσκαλος-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δημοκρατικό/αυθεντικό παιδαγωγικό στυλ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Παιδαγωγική ατμόσφαιρα</a:t>
            </a:r>
            <a:r>
              <a:rPr lang="el-GR" sz="2000" smtClean="0">
                <a:latin typeface="Arial" charset="0"/>
              </a:rPr>
              <a:t>, καλές διαπροσωπικές σχέσεις. Καλό ψυχολογικό κλίμα και ανάπτυξη θετικών κοινωνικών σχέσεων (ομάδες), δράσεις για ανάπτυξη εμπιστοσύνης και φιλικότητας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Διαφορετικοί Στόχοι διδασκαλίας: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 Εξατομίκευση στόχων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Διαφοροποιημένη διδασκαλία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Μέθοδοι διδασκαλίας</a:t>
            </a:r>
            <a:r>
              <a:rPr lang="el-GR" sz="2000" smtClean="0">
                <a:latin typeface="Arial" charset="0"/>
              </a:rPr>
              <a:t>, Μέσα. Προγράμματα, δραστηριότητες, επισκέψεις, γιορτές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Τρόπος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αξιολόγησης</a:t>
            </a:r>
            <a:r>
              <a:rPr lang="el-GR" sz="2000" smtClean="0">
                <a:latin typeface="Arial" charset="0"/>
              </a:rPr>
              <a:t> του μαθητή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Έπαινος, όρια,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λογικές συνέπειες</a:t>
            </a:r>
            <a:r>
              <a:rPr lang="el-GR" sz="2000" smtClean="0">
                <a:latin typeface="Arial" charset="0"/>
              </a:rPr>
              <a:t>, συνεργασία με γονείς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Διδασκαλία ειδικών θεμάτων για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ανάπτυξη κοινωνικών δεξιοτήτων</a:t>
            </a:r>
            <a:r>
              <a:rPr lang="el-GR" sz="2000" smtClean="0">
                <a:latin typeface="Arial" charset="0"/>
              </a:rPr>
              <a:t> (επικοινωνίας, ενίσχυση υπευθυνότητας, ικανότητας ενσυναίσθησης), </a:t>
            </a: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επίλυσης προβλημάτων</a:t>
            </a:r>
            <a:r>
              <a:rPr lang="el-GR" sz="2000" smtClean="0">
                <a:latin typeface="Arial" charset="0"/>
              </a:rPr>
              <a:t> και αντίστασης σε συμπεριφορές που παραβιάζουν την προσωπικότητα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Κανόνες λειτουργίας</a:t>
            </a:r>
            <a:r>
              <a:rPr lang="el-GR" sz="2000" smtClean="0">
                <a:latin typeface="Arial" charset="0"/>
              </a:rPr>
              <a:t> της τάξης. Κατανόηση της δημοκρατικής λειτουργίας της τάξης από όλους (προβληματικούς ή μη)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latin typeface="Arial" charset="0"/>
              </a:rPr>
              <a:t>Αξιοποίηση της Λογοτεχνίας ή προβολή ταινιών για μελέτη ανάλογων περιπτώσεων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solidFill>
                  <a:schemeClr val="accent2"/>
                </a:solidFill>
                <a:latin typeface="Arial" charset="0"/>
              </a:rPr>
              <a:t>Συζητήσεις στην σχολική τάξη</a:t>
            </a:r>
            <a:r>
              <a:rPr lang="el-GR" sz="2000" smtClean="0">
                <a:latin typeface="Arial" charset="0"/>
              </a:rPr>
              <a:t> σε επίπεδο Γενικής Συνέλευσης της Τάξης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BE3B33-3EB0-43F8-A154-AAE532DF6D4E}" type="slidenum">
              <a:rPr lang="el-GR"/>
              <a:pPr>
                <a:defRPr/>
              </a:pPr>
              <a:t>47</a:t>
            </a:fld>
            <a:endParaRPr lang="el-GR"/>
          </a:p>
        </p:txBody>
      </p:sp>
      <p:sp>
        <p:nvSpPr>
          <p:cNvPr id="1955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r>
              <a:rPr lang="el-GR" smtClean="0">
                <a:solidFill>
                  <a:schemeClr val="accent2"/>
                </a:solidFill>
                <a:latin typeface="Arial" charset="0"/>
              </a:rPr>
              <a:t>Μαθητικές Κοινότητες: </a:t>
            </a:r>
            <a:r>
              <a:rPr lang="el-GR" smtClean="0">
                <a:latin typeface="Arial" charset="0"/>
              </a:rPr>
              <a:t>ορθή λειτουργία και οργάνωση</a:t>
            </a:r>
          </a:p>
          <a:p>
            <a:r>
              <a:rPr lang="el-GR" smtClean="0">
                <a:solidFill>
                  <a:schemeClr val="accent2"/>
                </a:solidFill>
                <a:latin typeface="Arial" charset="0"/>
              </a:rPr>
              <a:t>Συνεργασία</a:t>
            </a:r>
            <a:r>
              <a:rPr lang="el-GR" smtClean="0">
                <a:latin typeface="Arial" charset="0"/>
              </a:rPr>
              <a:t> με την Τοπική Αυτοδιοίκηση, ΚΕΔΔΥ, Σύλλογο γονέων</a:t>
            </a:r>
          </a:p>
          <a:p>
            <a:r>
              <a:rPr lang="el-GR" smtClean="0">
                <a:latin typeface="Arial" charset="0"/>
              </a:rPr>
              <a:t>Οργάνωση δραστηριοτήτων που θα </a:t>
            </a:r>
            <a:r>
              <a:rPr lang="el-GR" smtClean="0">
                <a:solidFill>
                  <a:schemeClr val="accent2"/>
                </a:solidFill>
                <a:latin typeface="Arial" charset="0"/>
              </a:rPr>
              <a:t>εμπλέκει όλη τη Σχολική κοινότητα</a:t>
            </a:r>
            <a:r>
              <a:rPr lang="el-GR" smtClean="0">
                <a:latin typeface="Arial" charset="0"/>
              </a:rPr>
              <a:t>, ώστε οι μαθητές να αισθάνονται μέλη μιας μεγαλύτερης ομάδας</a:t>
            </a:r>
            <a:endParaRPr lang="en-US" smtClean="0">
              <a:latin typeface="Arial" charset="0"/>
            </a:endParaRPr>
          </a:p>
          <a:p>
            <a:r>
              <a:rPr lang="el-GR" smtClean="0">
                <a:latin typeface="Arial" charset="0"/>
              </a:rPr>
              <a:t>Η οργάνωση της Σχολικής κοινότητας να βρίσκεται σε </a:t>
            </a:r>
            <a:r>
              <a:rPr lang="el-GR" smtClean="0">
                <a:solidFill>
                  <a:schemeClr val="accent2"/>
                </a:solidFill>
                <a:latin typeface="Arial" charset="0"/>
              </a:rPr>
              <a:t>συγχορδία</a:t>
            </a:r>
            <a:r>
              <a:rPr lang="el-GR" smtClean="0">
                <a:latin typeface="Arial" charset="0"/>
              </a:rPr>
              <a:t> με την οργάνωση της Σχολικής Τάξης</a:t>
            </a:r>
          </a:p>
          <a:p>
            <a:endParaRPr lang="el-GR" smtClean="0">
              <a:latin typeface="Arial" charset="0"/>
            </a:endParaRPr>
          </a:p>
          <a:p>
            <a:pPr algn="ctr"/>
            <a:r>
              <a:rPr lang="el-GR" b="1" smtClean="0">
                <a:solidFill>
                  <a:srgbClr val="FF0000"/>
                </a:solidFill>
                <a:latin typeface="Arial" charset="0"/>
              </a:rPr>
              <a:t>ΤΟ ΣΧΟΛΕΙΟ ΔΗΜΟΚΡΑΤΙΚΟ ΜΕΛΙΣΣΙ</a:t>
            </a:r>
            <a:r>
              <a:rPr lang="el-GR" smtClean="0">
                <a:solidFill>
                  <a:srgbClr val="FF0000"/>
                </a:solidFill>
                <a:latin typeface="Arial" charset="0"/>
              </a:rPr>
              <a:t>,</a:t>
            </a:r>
          </a:p>
          <a:p>
            <a:pPr algn="ctr">
              <a:buFont typeface="Wingdings" pitchFamily="2" charset="2"/>
              <a:buNone/>
            </a:pPr>
            <a:r>
              <a:rPr lang="el-GR" smtClean="0">
                <a:latin typeface="Arial" charset="0"/>
              </a:rPr>
              <a:t> όπου θα βρίσκει ο μαθητής τα </a:t>
            </a:r>
            <a:r>
              <a:rPr lang="el-GR" smtClean="0">
                <a:solidFill>
                  <a:schemeClr val="accent2"/>
                </a:solidFill>
                <a:latin typeface="Arial" charset="0"/>
              </a:rPr>
              <a:t>ατομικά </a:t>
            </a:r>
            <a:r>
              <a:rPr lang="el-GR" smtClean="0">
                <a:latin typeface="Arial" charset="0"/>
              </a:rPr>
              <a:t>&amp;</a:t>
            </a:r>
            <a:r>
              <a:rPr lang="el-GR" smtClean="0">
                <a:solidFill>
                  <a:schemeClr val="accent2"/>
                </a:solidFill>
                <a:latin typeface="Arial" charset="0"/>
              </a:rPr>
              <a:t> ομαδικά πρότυπα-μοντέλα</a:t>
            </a:r>
            <a:r>
              <a:rPr lang="el-GR" smtClean="0">
                <a:latin typeface="Arial" charset="0"/>
              </a:rPr>
              <a:t> για ανάλογη μίμηση-ταύτιση</a:t>
            </a:r>
          </a:p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EF5C77-DF94-4D4F-A305-EF4F9ADC31DC}" type="slidenum">
              <a:rPr lang="el-GR"/>
              <a:pPr>
                <a:defRPr/>
              </a:pPr>
              <a:t>48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734450E-0F0B-4824-9E78-4FD9B2120F2B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661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400" b="1" cap="none" smtClean="0"/>
              <a:t>ΣΥΜΠΕΡΑΣΜΑΤΑ</a:t>
            </a:r>
            <a:endParaRPr lang="en-US" sz="3400" b="1" cap="none" smtClean="0"/>
          </a:p>
        </p:txBody>
      </p:sp>
      <p:sp>
        <p:nvSpPr>
          <p:cNvPr id="19661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981075"/>
            <a:ext cx="7921625" cy="5616575"/>
          </a:xfrm>
        </p:spPr>
        <p:txBody>
          <a:bodyPr/>
          <a:lstStyle/>
          <a:p>
            <a:r>
              <a:rPr lang="el-GR" sz="2100" smtClean="0">
                <a:latin typeface="Arial" charset="0"/>
              </a:rPr>
              <a:t>Πρόβλημα και προβληματική συμπεριφορά είναι </a:t>
            </a:r>
            <a:r>
              <a:rPr lang="el-GR" sz="2100" smtClean="0">
                <a:solidFill>
                  <a:schemeClr val="accent2"/>
                </a:solidFill>
                <a:latin typeface="Arial" charset="0"/>
              </a:rPr>
              <a:t>ζήτημα όλης της κοινωνίας και όλης της σχολικής κοινότητας</a:t>
            </a:r>
            <a:r>
              <a:rPr lang="el-GR" sz="2100" smtClean="0">
                <a:latin typeface="Arial" charset="0"/>
              </a:rPr>
              <a:t>. Γι’ αυτό χρειάζεται συντονισμό των ενεργειών όλων. Δεν είναι μόνο πρόβλημα της οικογένειας (των γονέων) και μόνο της σχολικής τάξης (των συμμαθητών και των εκπαιδευτικών).</a:t>
            </a:r>
          </a:p>
          <a:p>
            <a:r>
              <a:rPr lang="el-GR" sz="2100" smtClean="0">
                <a:solidFill>
                  <a:schemeClr val="accent2"/>
                </a:solidFill>
                <a:latin typeface="Arial" charset="0"/>
              </a:rPr>
              <a:t>Αξιολόγηση</a:t>
            </a:r>
            <a:r>
              <a:rPr lang="el-GR" sz="2100" smtClean="0">
                <a:latin typeface="Arial" charset="0"/>
              </a:rPr>
              <a:t> της κάθε προβληματικής κατάστασης χωριστά για να δει κανείς τα </a:t>
            </a:r>
            <a:r>
              <a:rPr lang="el-GR" sz="2100" smtClean="0">
                <a:solidFill>
                  <a:schemeClr val="accent2"/>
                </a:solidFill>
                <a:latin typeface="Arial" charset="0"/>
              </a:rPr>
              <a:t>αίτια</a:t>
            </a:r>
            <a:r>
              <a:rPr lang="el-GR" sz="2100" smtClean="0">
                <a:latin typeface="Arial" charset="0"/>
              </a:rPr>
              <a:t> σε ποιο επίπεδο εστιάζονται, δηλ. σε ατομικό, οικογενειακό, σχολικό, κοινωνικό.</a:t>
            </a:r>
          </a:p>
          <a:p>
            <a:r>
              <a:rPr lang="el-GR" sz="2100" smtClean="0">
                <a:solidFill>
                  <a:schemeClr val="accent2"/>
                </a:solidFill>
                <a:latin typeface="Arial" charset="0"/>
              </a:rPr>
              <a:t>Αντιμετώπιση συντονισμένη</a:t>
            </a:r>
            <a:r>
              <a:rPr lang="el-GR" sz="2100" smtClean="0">
                <a:latin typeface="Arial" charset="0"/>
              </a:rPr>
              <a:t> και από όλους τους φορείς: σχολική περιφέρεια, σχολείο, ειδικούς και ΚΕΔΔΥ….</a:t>
            </a:r>
          </a:p>
          <a:p>
            <a:r>
              <a:rPr lang="el-GR" sz="2100" smtClean="0">
                <a:solidFill>
                  <a:schemeClr val="accent2"/>
                </a:solidFill>
                <a:latin typeface="Arial" charset="0"/>
              </a:rPr>
              <a:t>Παρέμβαση-Διαφοροποίηση πλαισίων</a:t>
            </a:r>
            <a:r>
              <a:rPr lang="el-GR" sz="2100" smtClean="0">
                <a:latin typeface="Arial" charset="0"/>
              </a:rPr>
              <a:t>, δηλαδή της οργάνωσης και της λειτουργίας όλων των διαφορετικών κυρίαρχων ομάδων και κοινοτήτων μέσα στις οποίες ζει ο μαθητής (κοινωνία, οικογένεια, σχολείο και σχολική τάξη).</a:t>
            </a:r>
          </a:p>
          <a:p>
            <a:r>
              <a:rPr lang="el-GR" sz="2100" smtClean="0">
                <a:latin typeface="Arial" charset="0"/>
              </a:rPr>
              <a:t>Πάνω απ’ όλα χρήση της </a:t>
            </a:r>
            <a:r>
              <a:rPr lang="el-GR" sz="2100" b="1" smtClean="0">
                <a:solidFill>
                  <a:srgbClr val="0000FF"/>
                </a:solidFill>
                <a:latin typeface="Arial" charset="0"/>
              </a:rPr>
              <a:t>Παιδαγωγικής της Αγάπης</a:t>
            </a:r>
            <a:r>
              <a:rPr lang="el-GR" sz="2100" smtClean="0">
                <a:latin typeface="Arial" charset="0"/>
              </a:rPr>
              <a:t> (Πεσταλότσι)</a:t>
            </a:r>
            <a:endParaRPr lang="en-US" sz="21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42DD65-D7E1-466E-9314-BBD516DF2D8B}" type="slidenum">
              <a:rPr lang="el-GR"/>
              <a:pPr>
                <a:defRPr/>
              </a:pPr>
              <a:t>49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FE51E49-C9D4-4D04-9541-E1F6904D5115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97635" name="Picture 6" descr="Παιδεία 1969-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748712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70BA7-D981-4E9C-AEF6-9FE8C4055763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57C4555-E6E0-4A97-B4E7-28A43DA4A58A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91513" cy="1143000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2600" b="1" cap="none" smtClean="0"/>
              <a:t>Προβληματική συμπεριφορά</a:t>
            </a:r>
            <a:r>
              <a:rPr lang="el-GR" sz="2600" b="1" cap="none" smtClean="0">
                <a:latin typeface="Arial" charset="0"/>
              </a:rPr>
              <a:t>:</a:t>
            </a:r>
            <a:r>
              <a:rPr lang="el-GR" sz="1900" b="1" cap="none" smtClean="0"/>
              <a:t> </a:t>
            </a:r>
            <a:r>
              <a:rPr lang="el-GR" sz="1800" b="1" cap="none" smtClean="0"/>
              <a:t>Έννοια και ορισμοί των παρεκκλινόντων (προβληματικών) συμπεριφορών</a:t>
            </a:r>
            <a:r>
              <a:rPr lang="en-GB" sz="2600" cap="none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916113"/>
            <a:ext cx="7850188" cy="3673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100" b="1" u="sng" smtClean="0"/>
              <a:t>Ερωτήματα</a:t>
            </a:r>
            <a:r>
              <a:rPr lang="el-GR" sz="2100" smtClean="0"/>
              <a:t> που τίθενται από εκπαιδευτικούς/ειδικούς: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l-GR" sz="2100" smtClean="0"/>
              <a:t>Πότε μία συμπεριφορά είναι </a:t>
            </a:r>
            <a:r>
              <a:rPr lang="el-GR" sz="2100" b="1" smtClean="0"/>
              <a:t>προβληματική</a:t>
            </a:r>
          </a:p>
          <a:p>
            <a:pPr eaLnBrk="1" hangingPunct="1">
              <a:lnSpc>
                <a:spcPct val="90000"/>
              </a:lnSpc>
            </a:pPr>
            <a:r>
              <a:rPr lang="el-GR" sz="2100" smtClean="0"/>
              <a:t>Πότε μία συμπεριφορά μπορεί να θεωρηθεί ως </a:t>
            </a:r>
            <a:r>
              <a:rPr lang="el-GR" sz="2100" b="1" smtClean="0"/>
              <a:t>παρεκκλίνουσα</a:t>
            </a:r>
          </a:p>
          <a:p>
            <a:pPr eaLnBrk="1" hangingPunct="1">
              <a:lnSpc>
                <a:spcPct val="90000"/>
              </a:lnSpc>
            </a:pPr>
            <a:r>
              <a:rPr lang="el-GR" sz="2100" smtClean="0"/>
              <a:t>Πότε ένα παιδί μπορεί να θεωρηθεί ως </a:t>
            </a:r>
            <a:r>
              <a:rPr lang="el-GR" sz="2100" b="1" smtClean="0"/>
              <a:t>επιθετικό</a:t>
            </a:r>
          </a:p>
          <a:p>
            <a:pPr eaLnBrk="1" hangingPunct="1">
              <a:lnSpc>
                <a:spcPct val="90000"/>
              </a:lnSpc>
            </a:pPr>
            <a:r>
              <a:rPr lang="el-GR" sz="2100" smtClean="0"/>
              <a:t>Σε ποιες περιπτώσεις μία συμπεριφορά μπορεί να θεωρηθεί ως </a:t>
            </a:r>
            <a:r>
              <a:rPr lang="el-GR" sz="2100" b="1" smtClean="0"/>
              <a:t>παθολογική</a:t>
            </a:r>
          </a:p>
          <a:p>
            <a:pPr eaLnBrk="1" hangingPunct="1">
              <a:lnSpc>
                <a:spcPct val="90000"/>
              </a:lnSpc>
            </a:pPr>
            <a:r>
              <a:rPr lang="el-GR" sz="2100" smtClean="0"/>
              <a:t>Σε ποιες περιπτώσεις πρέπει να </a:t>
            </a:r>
            <a:r>
              <a:rPr lang="el-GR" sz="2100" b="1" i="1" smtClean="0"/>
              <a:t>παραπέμψουμε ένα παιδί για αξιολόγηση</a:t>
            </a:r>
            <a:endParaRPr lang="en-GB" sz="2000" b="1" i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42FC45-F7D6-4934-9EDE-28A127486985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6FB1EC4-C068-4A9C-AA2D-6D943370A60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333375"/>
            <a:ext cx="7758112" cy="64087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l-GR" b="1" u="sng" smtClean="0"/>
              <a:t>Απαντήσεις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el-GR" sz="2200" b="1" i="1" smtClean="0"/>
              <a:t>Ευρύ φάσμα</a:t>
            </a:r>
            <a:r>
              <a:rPr lang="el-GR" sz="2200" smtClean="0"/>
              <a:t> συμπεριφορών που έχουν ένα προβληματικό χαρακτήρα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b="1" i="1" smtClean="0"/>
              <a:t>Μη σαφή  όρια</a:t>
            </a:r>
            <a:r>
              <a:rPr lang="el-GR" sz="2200" smtClean="0"/>
              <a:t> μεταξύ </a:t>
            </a:r>
            <a:r>
              <a:rPr lang="el-GR" sz="2200" b="1" smtClean="0"/>
              <a:t>παθολογίας</a:t>
            </a:r>
            <a:r>
              <a:rPr lang="el-GR" sz="2200" smtClean="0"/>
              <a:t> (με την έννοια του σοβαρού που χρειάζεται εξειδικευμένη παρέμβαση) &amp; </a:t>
            </a:r>
            <a:r>
              <a:rPr lang="el-GR" sz="2200" b="1" smtClean="0"/>
              <a:t>συμπεριφορών που παρεκκλίνουν</a:t>
            </a:r>
            <a:r>
              <a:rPr lang="el-GR" sz="2200" smtClean="0"/>
              <a:t> (πίσω από πιο ήπιες μορφές προβλημάτων μπορεί να κρύβεται μία πιο σοβαρή συναισθηματική διαταραχή/δυσλειτουργία, σε αντίθεση με πιο «θορυβώδεις» μορφές).</a:t>
            </a:r>
            <a:endParaRPr lang="el-GR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smtClean="0"/>
              <a:t>ΆΡΑ</a:t>
            </a:r>
            <a:r>
              <a:rPr lang="el-GR" sz="2000" smtClean="0">
                <a:latin typeface="Arial" charset="0"/>
              </a:rPr>
              <a:t> έχουμε</a:t>
            </a:r>
            <a:r>
              <a:rPr lang="el-GR" sz="2000" smtClean="0"/>
              <a:t>:</a:t>
            </a:r>
            <a:endParaRPr lang="el-GR" sz="2000" smtClean="0">
              <a:latin typeface="Arial" charset="0"/>
            </a:endParaRPr>
          </a:p>
          <a:p>
            <a:pPr marL="742950" lvl="1" indent="-285750"/>
            <a:r>
              <a:rPr lang="el-GR" sz="1800" b="1" smtClean="0">
                <a:solidFill>
                  <a:srgbClr val="FF0000"/>
                </a:solidFill>
              </a:rPr>
              <a:t>παιδιά με </a:t>
            </a:r>
            <a:r>
              <a:rPr lang="el-GR" sz="1800" b="1" smtClean="0">
                <a:solidFill>
                  <a:srgbClr val="0000FF"/>
                </a:solidFill>
              </a:rPr>
              <a:t>πρόσκαιρα προβλήματα</a:t>
            </a:r>
            <a:r>
              <a:rPr lang="el-GR" sz="1800" smtClean="0"/>
              <a:t>, τα οποία προβάλλονται ως αντίδραση σε πρόσφατα άγχη και πιέσεις στη ζωή τους, π.χ. ένα διαζύγιο</a:t>
            </a:r>
          </a:p>
          <a:p>
            <a:pPr marL="742950" lvl="1" indent="-285750"/>
            <a:r>
              <a:rPr lang="el-GR" sz="1800" b="1" smtClean="0">
                <a:solidFill>
                  <a:srgbClr val="FF0000"/>
                </a:solidFill>
              </a:rPr>
              <a:t>παιδιά με </a:t>
            </a:r>
            <a:r>
              <a:rPr lang="el-GR" sz="1800" b="1" smtClean="0">
                <a:solidFill>
                  <a:srgbClr val="0000FF"/>
                </a:solidFill>
              </a:rPr>
              <a:t>μεγαλύτερης διάρκειας προβλήματα</a:t>
            </a:r>
            <a:r>
              <a:rPr lang="el-GR" sz="1800" smtClean="0"/>
              <a:t>, τα οποία έχουν βαθύτερα </a:t>
            </a:r>
            <a:r>
              <a:rPr lang="el-GR" sz="1800" smtClean="0">
                <a:solidFill>
                  <a:srgbClr val="0000FF"/>
                </a:solidFill>
              </a:rPr>
              <a:t>περιβαλλοντικά</a:t>
            </a:r>
            <a:r>
              <a:rPr lang="el-GR" sz="18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l-GR" sz="1800" smtClean="0">
                <a:solidFill>
                  <a:srgbClr val="0000FF"/>
                </a:solidFill>
              </a:rPr>
              <a:t>αίτια</a:t>
            </a:r>
            <a:r>
              <a:rPr lang="el-GR" sz="1800" smtClean="0"/>
              <a:t> (πολιτισμικά, κοινωνικά, οικογενειακά, σχολικά), τα οποία απαιτούν μία πιο λεπτομερή αξιολόγηση των αναγκών τους και ταυτόχρονα να δεχτούν </a:t>
            </a:r>
            <a:r>
              <a:rPr lang="el-GR" sz="1800" b="1" smtClean="0">
                <a:solidFill>
                  <a:srgbClr val="0000FF"/>
                </a:solidFill>
              </a:rPr>
              <a:t>παρεμβάσεις</a:t>
            </a:r>
            <a:r>
              <a:rPr lang="el-GR" sz="1800" smtClean="0"/>
              <a:t> </a:t>
            </a:r>
            <a:r>
              <a:rPr lang="el-GR" sz="1800" smtClean="0">
                <a:solidFill>
                  <a:srgbClr val="0000FF"/>
                </a:solidFill>
              </a:rPr>
              <a:t>παιδαγωγικές</a:t>
            </a:r>
            <a:r>
              <a:rPr lang="el-GR" sz="1800" smtClean="0"/>
              <a:t> ή και από άλλες ειδικότητες</a:t>
            </a:r>
          </a:p>
          <a:p>
            <a:pPr marL="742950" lvl="1" indent="-285750"/>
            <a:r>
              <a:rPr lang="el-GR" sz="1800" b="1" smtClean="0">
                <a:solidFill>
                  <a:srgbClr val="FF0000"/>
                </a:solidFill>
              </a:rPr>
              <a:t>παιδιά </a:t>
            </a:r>
            <a:r>
              <a:rPr lang="el-GR" sz="1800" b="1" smtClean="0">
                <a:solidFill>
                  <a:srgbClr val="0000FF"/>
                </a:solidFill>
              </a:rPr>
              <a:t>περισσότερο διαταραγμένα</a:t>
            </a:r>
            <a:r>
              <a:rPr lang="el-GR" sz="1800" smtClean="0"/>
              <a:t>, η μειονότητα των περιπτώσεων, που αντιμετωπίζουν και </a:t>
            </a:r>
            <a:r>
              <a:rPr lang="el-GR" sz="1800" smtClean="0">
                <a:solidFill>
                  <a:srgbClr val="0033CC"/>
                </a:solidFill>
              </a:rPr>
              <a:t>κληρονομικά</a:t>
            </a:r>
            <a:r>
              <a:rPr lang="el-GR" sz="1800" smtClean="0"/>
              <a:t>, </a:t>
            </a:r>
            <a:r>
              <a:rPr lang="el-GR" sz="1800" smtClean="0">
                <a:solidFill>
                  <a:srgbClr val="0033CC"/>
                </a:solidFill>
              </a:rPr>
              <a:t>βιολογικά</a:t>
            </a:r>
            <a:r>
              <a:rPr lang="el-GR" sz="1800" smtClean="0"/>
              <a:t>, ίσως, και </a:t>
            </a:r>
            <a:r>
              <a:rPr lang="el-GR" sz="1800" smtClean="0">
                <a:solidFill>
                  <a:srgbClr val="0033CC"/>
                </a:solidFill>
              </a:rPr>
              <a:t>ψυχιατρικά</a:t>
            </a:r>
            <a:r>
              <a:rPr lang="el-GR" sz="1800" smtClean="0">
                <a:latin typeface="Arial" charset="0"/>
              </a:rPr>
              <a:t> </a:t>
            </a:r>
            <a:r>
              <a:rPr lang="el-GR" sz="1800" smtClean="0"/>
              <a:t>προβλήματα</a:t>
            </a:r>
            <a:endParaRPr lang="el-GR" sz="19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36B2D2-5C6B-4503-B506-467C96E2EDB8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8968750-8E72-4FD8-957C-C3C6FEA3615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5888"/>
            <a:ext cx="8316913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smtClean="0"/>
              <a:t>Η </a:t>
            </a:r>
            <a:r>
              <a:rPr lang="el-GR" sz="2000" b="1" i="1" smtClean="0"/>
              <a:t>δυναμική της ανάπτυξης του παιδιού</a:t>
            </a:r>
            <a:r>
              <a:rPr lang="el-GR" sz="2000" smtClean="0"/>
              <a:t> περιλαμβάνει και την </a:t>
            </a:r>
            <a:r>
              <a:rPr lang="el-GR" sz="2000" smtClean="0">
                <a:solidFill>
                  <a:srgbClr val="0033CC"/>
                </a:solidFill>
              </a:rPr>
              <a:t>επιθετικότητα</a:t>
            </a:r>
            <a:r>
              <a:rPr lang="el-GR" sz="20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000" smtClean="0"/>
              <a:t>Τα βρέφη &amp; τα νήπια μπορεί να γίνουν επιθετικά, καθότι δεν μπορούν να ελέγξουν την επιθετικότητά τους ελλείψει κατάλληλων δεξιοτήτων, στην προσπάθεια διεκδίκησης και επιβολής των επιθυμιών τους, ενώ </a:t>
            </a:r>
            <a:r>
              <a:rPr lang="el-GR" sz="2000" b="1" i="1" smtClean="0"/>
              <a:t>η </a:t>
            </a:r>
            <a:r>
              <a:rPr lang="el-GR" sz="2000" b="1" i="1" u="sng" smtClean="0"/>
              <a:t>ωριμότητα στο τρόπο λειτουργίας και συμπεριφοράς</a:t>
            </a:r>
            <a:r>
              <a:rPr lang="el-GR" sz="2000" b="1" i="1" smtClean="0"/>
              <a:t> αποκτάται σταδιακά</a:t>
            </a:r>
            <a:r>
              <a:rPr lang="el-GR" sz="2000" smtClean="0"/>
              <a:t> και με βάση τα </a:t>
            </a:r>
            <a:r>
              <a:rPr lang="el-GR" sz="2000" b="1" i="1" smtClean="0"/>
              <a:t>ερεθίσματα και τις </a:t>
            </a:r>
            <a:r>
              <a:rPr lang="el-GR" sz="2000" b="1" i="1" smtClean="0">
                <a:solidFill>
                  <a:srgbClr val="FF0000"/>
                </a:solidFill>
              </a:rPr>
              <a:t>επιδράσεις του περιβάλλοντος</a:t>
            </a:r>
            <a:r>
              <a:rPr lang="el-GR" sz="2000" smtClean="0"/>
              <a:t> που συμβάλλουν στην απόκτηση των αντίστοιχων ψυχοκοινωνικών δεξιοτήτων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(συναισθηματικές, κοινωνικές δεξιότητες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smtClean="0"/>
              <a:t>κ.λπ.).</a:t>
            </a: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endParaRPr lang="en-GB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25C5575-7A11-43E6-A1CE-B54021D970D0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8 - Θέση αριθμού διαφάνειας"/>
          <p:cNvSpPr txBox="1">
            <a:spLocks noGrp="1"/>
          </p:cNvSpPr>
          <p:nvPr/>
        </p:nvSpPr>
        <p:spPr>
          <a:xfrm>
            <a:off x="8129588" y="5734050"/>
            <a:ext cx="609600" cy="5207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573194A-567F-46C9-B242-F9EF9341C51E}" type="slidenum">
              <a:rPr lang="el-G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l-G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5888"/>
            <a:ext cx="8316913" cy="655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Η </a:t>
            </a:r>
            <a:r>
              <a:rPr lang="el-GR" sz="2000" b="1" smtClean="0"/>
              <a:t>προσχολική εκπαίδευση</a:t>
            </a:r>
            <a:r>
              <a:rPr lang="el-GR" sz="2000" smtClean="0"/>
              <a:t>, η </a:t>
            </a:r>
            <a:r>
              <a:rPr lang="el-GR" sz="2000" b="1" smtClean="0"/>
              <a:t>αγωγή/εκπαίδευση </a:t>
            </a:r>
            <a:r>
              <a:rPr lang="el-GR" sz="2000" smtClean="0"/>
              <a:t>στο πλαίσιο της </a:t>
            </a:r>
            <a:r>
              <a:rPr lang="el-GR" sz="2000" b="1" smtClean="0"/>
              <a:t>οικογένειας</a:t>
            </a:r>
            <a:r>
              <a:rPr lang="el-GR" sz="2000" smtClean="0"/>
              <a:t> &amp; των άλλων</a:t>
            </a:r>
            <a:r>
              <a:rPr lang="el-GR" sz="2000" smtClean="0">
                <a:latin typeface="Arial" charset="0"/>
              </a:rPr>
              <a:t> </a:t>
            </a:r>
            <a:r>
              <a:rPr lang="el-GR" sz="2000" b="1" smtClean="0"/>
              <a:t>σχολικών/εκπαιδευτικών δομών</a:t>
            </a:r>
            <a:r>
              <a:rPr lang="el-GR" sz="2000" smtClean="0"/>
              <a:t> εστιάζει</a:t>
            </a:r>
            <a:r>
              <a:rPr lang="el-GR" sz="2000" smtClean="0">
                <a:latin typeface="Arial" charset="0"/>
              </a:rPr>
              <a:t>:</a:t>
            </a:r>
          </a:p>
          <a:p>
            <a:pPr marL="742950" lvl="1" indent="-285750" eaLnBrk="1" hangingPunct="1">
              <a:buFont typeface="Wingdings" pitchFamily="2" charset="2"/>
              <a:buChar char="Ø"/>
            </a:pPr>
            <a:r>
              <a:rPr lang="el-GR" sz="1900" smtClean="0"/>
              <a:t>στον </a:t>
            </a:r>
            <a:r>
              <a:rPr lang="el-GR" sz="1900" u="sng" smtClean="0"/>
              <a:t>έλεγχο</a:t>
            </a:r>
            <a:r>
              <a:rPr lang="el-GR" sz="1900" smtClean="0"/>
              <a:t> των συμπεριφορών που παρεκκλίνουν</a:t>
            </a:r>
            <a:r>
              <a:rPr lang="el-GR" sz="1900" smtClean="0">
                <a:latin typeface="Arial" charset="0"/>
              </a:rPr>
              <a:t> </a:t>
            </a:r>
            <a:r>
              <a:rPr lang="el-GR" sz="1900" smtClean="0"/>
              <a:t>&amp;</a:t>
            </a:r>
            <a:endParaRPr lang="el-GR" sz="1900" smtClean="0">
              <a:latin typeface="Arial" charset="0"/>
            </a:endParaRPr>
          </a:p>
          <a:p>
            <a:pPr marL="742950" lvl="1" indent="-285750" eaLnBrk="1" hangingPunct="1">
              <a:buFont typeface="Wingdings" pitchFamily="2" charset="2"/>
              <a:buChar char="Ø"/>
            </a:pPr>
            <a:r>
              <a:rPr lang="el-GR" sz="1900" smtClean="0"/>
              <a:t>στη </a:t>
            </a:r>
            <a:r>
              <a:rPr lang="el-GR" sz="1900" u="sng" smtClean="0"/>
              <a:t>μετατροπή</a:t>
            </a:r>
            <a:r>
              <a:rPr lang="el-GR" sz="1900" smtClean="0"/>
              <a:t> τους σε αποδεκτές συμπεριφορές επικοινωνίας &amp; συνδιαλλαγής με τους άλλους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sz="2000" smtClean="0">
                <a:latin typeface="Arial" charset="0"/>
              </a:rPr>
              <a:t>ΑΡΑ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smtClean="0"/>
              <a:t>Η </a:t>
            </a:r>
            <a:r>
              <a:rPr lang="el-GR" sz="2000" b="1" smtClean="0">
                <a:solidFill>
                  <a:srgbClr val="FF0000"/>
                </a:solidFill>
              </a:rPr>
              <a:t>εκπαίδευση</a:t>
            </a:r>
            <a:r>
              <a:rPr lang="el-GR" sz="2000" smtClean="0"/>
              <a:t> εστιάζει στην </a:t>
            </a:r>
            <a:r>
              <a:rPr lang="el-GR" sz="2000" b="1" i="1" u="sng" smtClean="0">
                <a:solidFill>
                  <a:srgbClr val="FF0000"/>
                </a:solidFill>
              </a:rPr>
              <a:t>Κοινωνικοποίηση του παιδιού</a:t>
            </a:r>
            <a:r>
              <a:rPr lang="el-GR" sz="2000" smtClean="0"/>
              <a:t> μέσα από την </a:t>
            </a:r>
            <a:r>
              <a:rPr lang="el-GR" sz="2000" b="1" smtClean="0">
                <a:solidFill>
                  <a:srgbClr val="0033CC"/>
                </a:solidFill>
              </a:rPr>
              <a:t>κατανόηση</a:t>
            </a:r>
            <a:r>
              <a:rPr lang="el-GR" sz="2000" smtClean="0">
                <a:solidFill>
                  <a:srgbClr val="0033CC"/>
                </a:solidFill>
              </a:rPr>
              <a:t> / </a:t>
            </a:r>
            <a:r>
              <a:rPr lang="el-GR" sz="2000" b="1" smtClean="0">
                <a:solidFill>
                  <a:srgbClr val="0033CC"/>
                </a:solidFill>
              </a:rPr>
              <a:t>νοηματοδότηση</a:t>
            </a:r>
            <a:r>
              <a:rPr lang="el-GR" sz="2000" smtClean="0"/>
              <a:t> και </a:t>
            </a:r>
            <a:r>
              <a:rPr lang="el-GR" sz="2000" b="1" smtClean="0">
                <a:solidFill>
                  <a:srgbClr val="0033CC"/>
                </a:solidFill>
              </a:rPr>
              <a:t>πλαισίωση</a:t>
            </a:r>
            <a:r>
              <a:rPr lang="el-GR" sz="2000" smtClean="0"/>
              <a:t> </a:t>
            </a:r>
            <a:r>
              <a:rPr lang="el-GR" sz="2000" b="1" u="sng" smtClean="0"/>
              <a:t>των μη αποδεκτών συμπεριφορών</a:t>
            </a:r>
            <a:r>
              <a:rPr lang="el-GR" sz="2000" smtClean="0"/>
              <a:t> με στόχο την αλλαγή τους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100" smtClean="0"/>
              <a:t>Επειδή αυτές</a:t>
            </a:r>
            <a:r>
              <a:rPr lang="el-GR" sz="2100" smtClean="0">
                <a:latin typeface="Arial" charset="0"/>
              </a:rPr>
              <a:t> </a:t>
            </a:r>
            <a:r>
              <a:rPr lang="el-GR" sz="2100" smtClean="0"/>
              <a:t>οι συμπεριφορές</a:t>
            </a:r>
            <a:r>
              <a:rPr lang="el-GR" sz="2100" smtClean="0">
                <a:latin typeface="Arial" charset="0"/>
              </a:rPr>
              <a:t> </a:t>
            </a:r>
            <a:r>
              <a:rPr lang="el-GR" sz="2100" smtClean="0"/>
              <a:t>ήδη έχουν επιβληθεί</a:t>
            </a:r>
            <a:r>
              <a:rPr lang="el-GR" sz="2100" smtClean="0">
                <a:latin typeface="Arial" charset="0"/>
              </a:rPr>
              <a:t> </a:t>
            </a:r>
            <a:r>
              <a:rPr lang="el-GR" sz="2100" smtClean="0"/>
              <a:t>και συνεχίζουν να επιβάλλονται από το -</a:t>
            </a:r>
            <a:r>
              <a:rPr lang="el-GR" sz="2100" b="1" smtClean="0"/>
              <a:t>οικογενειακό</a:t>
            </a:r>
            <a:r>
              <a:rPr lang="el-GR" sz="2100" smtClean="0"/>
              <a:t>, </a:t>
            </a:r>
            <a:r>
              <a:rPr lang="el-GR" sz="2100" b="1" smtClean="0"/>
              <a:t>κοινωνικό</a:t>
            </a:r>
            <a:r>
              <a:rPr lang="el-GR" sz="2100" smtClean="0"/>
              <a:t>, </a:t>
            </a:r>
            <a:r>
              <a:rPr lang="el-GR" sz="2100" b="1" smtClean="0"/>
              <a:t>σχολικό</a:t>
            </a:r>
            <a:r>
              <a:rPr lang="el-GR" sz="2100" smtClean="0"/>
              <a:t>- πλαίσιο:</a:t>
            </a:r>
            <a:r>
              <a:rPr lang="el-GR" sz="2100" smtClean="0">
                <a:latin typeface="Arial" charset="0"/>
              </a:rPr>
              <a:t> </a:t>
            </a:r>
            <a:r>
              <a:rPr lang="el-GR" sz="2100" smtClean="0"/>
              <a:t>ως </a:t>
            </a:r>
            <a:r>
              <a:rPr lang="el-GR" sz="2100" b="1" i="1" smtClean="0">
                <a:latin typeface="Arial" charset="0"/>
              </a:rPr>
              <a:t>π</a:t>
            </a:r>
            <a:r>
              <a:rPr lang="el-GR" sz="2100" b="1" i="1" smtClean="0"/>
              <a:t>ρότυπα-μοντέλα</a:t>
            </a:r>
            <a:r>
              <a:rPr lang="el-GR" sz="2100" smtClean="0"/>
              <a:t> καλής, κακής, αποδεκτής και μη αποδεκτής συμπεριφοράς</a:t>
            </a:r>
            <a:endParaRPr lang="en-GB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7F03D8-007C-462F-9B78-1381F114FF7C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2781300"/>
            <a:ext cx="7467600" cy="6397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3200" b="1" cap="none" smtClean="0">
                <a:solidFill>
                  <a:srgbClr val="0000FF"/>
                </a:solidFill>
                <a:latin typeface="Arial" charset="0"/>
              </a:rPr>
              <a:t>ΑΙΤΙΑ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Προεξοχή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1547</TotalTime>
  <Words>2856</Words>
  <Application>Microsoft Office PowerPoint</Application>
  <PresentationFormat>Προβολή στην οθόνη (4:3)</PresentationFormat>
  <Paragraphs>546</Paragraphs>
  <Slides>49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Πρότυπο σχεδίασης</vt:lpstr>
      </vt:variant>
      <vt:variant>
        <vt:i4>7</vt:i4>
      </vt:variant>
      <vt:variant>
        <vt:lpstr>Τίτλοι διαφανειών</vt:lpstr>
      </vt:variant>
      <vt:variant>
        <vt:i4>49</vt:i4>
      </vt:variant>
    </vt:vector>
  </HeadingPairs>
  <TitlesOfParts>
    <vt:vector size="63" baseType="lpstr">
      <vt:lpstr>Arial</vt:lpstr>
      <vt:lpstr>Century Schoolbook</vt:lpstr>
      <vt:lpstr>Wingdings</vt:lpstr>
      <vt:lpstr>Wingdings 2</vt:lpstr>
      <vt:lpstr>Calibri</vt:lpstr>
      <vt:lpstr>Times New Roman</vt:lpstr>
      <vt:lpstr>Tahoma</vt:lpstr>
      <vt:lpstr>Προεξοχή</vt:lpstr>
      <vt:lpstr>Προεξοχή</vt:lpstr>
      <vt:lpstr>Προεξοχή</vt:lpstr>
      <vt:lpstr>Προεξοχή</vt:lpstr>
      <vt:lpstr>Προεξοχή</vt:lpstr>
      <vt:lpstr>Προεξοχή</vt:lpstr>
      <vt:lpstr>Προεξοχή</vt:lpstr>
      <vt:lpstr>Σχολική κοινωνικοποίηση: προβλήματα και η αντιμετώπισή τους (Προβληματικές Συμπεριφορές, αίτια και αντιμετώπιση)</vt:lpstr>
      <vt:lpstr>Περιεχόμενα</vt:lpstr>
      <vt:lpstr>ΕΙΣΑΓΩΓΙΚΑ</vt:lpstr>
      <vt:lpstr>Προβληματική συμπεριφορά: Δεδομένα για τις προβληματικές/επιθετικές συμπεριφορές στη σχολική ηλικία</vt:lpstr>
      <vt:lpstr>Προβληματική συμπεριφορά: Έννοια και ορισμοί των παρεκκλινόντων (προβληματικών) συμπεριφορών </vt:lpstr>
      <vt:lpstr>Διαφάνεια 6</vt:lpstr>
      <vt:lpstr>Διαφάνεια 7</vt:lpstr>
      <vt:lpstr>Διαφάνεια 8</vt:lpstr>
      <vt:lpstr>ΑΙΤΙΑ</vt:lpstr>
      <vt:lpstr>Διαφάνεια 10</vt:lpstr>
      <vt:lpstr>Τι είναι κοινωνικοποίηση κατά Πάρσονς</vt:lpstr>
      <vt:lpstr>Κοινωνικό οικολογικό μοντέλo § οικολογικό πλαίσιo Uri Bronfenbrenner γιa την ανθρώπινη ανάπτυξη </vt:lpstr>
      <vt:lpstr>Κοινωνικό οικολογικό μοντέλo § οικολογικό πλαίσιo Uri Bronfenbrenner γιa την ανθρώπινη ανάπτυξη</vt:lpstr>
      <vt:lpstr>Διαφάνεια 14</vt:lpstr>
      <vt:lpstr>Κοινωνικοποίηση: μηχανισμοί</vt:lpstr>
      <vt:lpstr>Β. ΚΟΙΝΩΝΙΚΗ ΟΜΑΔΑ</vt:lpstr>
      <vt:lpstr>Κοινωνική οργάνωση, οργάνωση της κοιν. ομάδας</vt:lpstr>
      <vt:lpstr>Διαφάνεια 18</vt:lpstr>
      <vt:lpstr>ΟΙΚΟΓΕΝΕΙΑ ΟΙΚΟΓΕΝΕΙΑΚΗ ΚΟΙΝΩΝΙΚΟΠΟΙΗΣΗ</vt:lpstr>
      <vt:lpstr>Διαφάνεια 20</vt:lpstr>
      <vt:lpstr>Σύγχρονη Οικογένεια</vt:lpstr>
      <vt:lpstr>ΣΥΝΘΗΚΕΣ ΟΙΚΟΓΕΝΕΙΑΣ</vt:lpstr>
      <vt:lpstr>Κεντρικές διαστάσεις γονικής συμπεριφοράς</vt:lpstr>
      <vt:lpstr>Μορφές (στυλ) γονεϊκής ανατροφής Parenting Style (Diana Baumrind, 1991)  </vt:lpstr>
      <vt:lpstr>ΟΙΚΟΓΕΝΕΙΑ-ΣΧΟΛΕΙΟ: ΣΧΟΛΙΚΗ ΕΠΙΔΟΣΗ</vt:lpstr>
      <vt:lpstr>Γονεϊκή εμπλοκή την εκπαιδευτική διαδικασία</vt:lpstr>
      <vt:lpstr>Διαφάνεια 27</vt:lpstr>
      <vt:lpstr> ΣΧΟΛΙΚΗ ΚΟΙΝΟΤΗΤΑ, ΤΑΞΗ ΣΧΟΛΙΚΗ ΚΟΙΝΩΝΙΚΟΠΟΙΗΣΗ</vt:lpstr>
      <vt:lpstr>Διαφάνεια 29</vt:lpstr>
      <vt:lpstr>Σχολείο</vt:lpstr>
      <vt:lpstr> Εκπαίδευση: συνειδητή και σκόπιμη αγωγή στo Σχολείο (α΄, β΄ &amp; γ΄ επίπεδο-πλαίσιο) Κοινωνικό σύστημα, Κοινωνικές ομάδες, η Κοινωνική οργάνωσή τους</vt:lpstr>
      <vt:lpstr>Διαφάνεια 32</vt:lpstr>
      <vt:lpstr>Σχολείο- Σχολική Τάξη</vt:lpstr>
      <vt:lpstr>Σχολείο- Σχολική Κοινότητα</vt:lpstr>
      <vt:lpstr>Η ΕΚΠΑΙΔΕΥΣΗ ΚΑΙ ΤΟ ΑΝΑΛΥΤΙΚΟ ΠΡΟΓΡΑΜΜΑ (CURRICULUM) ΣΠΟΥΔΩΝ ΑΠΣ-ΔΕΠΠΣ 2003:  (Σχεδιασμός)</vt:lpstr>
      <vt:lpstr>Διαφάνεια 36</vt:lpstr>
      <vt:lpstr>Αναλυτικά προγράμματα και νέα στόχευση του σχολείου</vt:lpstr>
      <vt:lpstr> Εκπαίδευση: συνειδητή και σκόπιμη αγωγή στo Σχολείο (α΄, β΄ &amp; γ΄ επίπεδο-πλαίσιο) Μεταβλητές/παράγοντες σχολικής κοινωνικοποίησης</vt:lpstr>
      <vt:lpstr>Διαφάνεια 39</vt:lpstr>
      <vt:lpstr>Πώς λειτουργεί ένα σχολείο με δημοκρατικό τρόπο;  Beane &amp; Apple, 2003: στηρίζεται σε δυο βασικές αρχές</vt:lpstr>
      <vt:lpstr>Το δημοκρατικό σχολείο</vt:lpstr>
      <vt:lpstr> ΠΑΡΕΜΒΑΣΗ Διαφοροποίηση, αλλαγή, εναλλακτικότητα των πλαισίων </vt:lpstr>
      <vt:lpstr>ΕΛΛΙΠΗΣ ΑΝΤΙΜΕΤΩΠΙΣΗ</vt:lpstr>
      <vt:lpstr>ΠΑΡΕΜΒΑΣΗ </vt:lpstr>
      <vt:lpstr>ΜΕΤΡΑ ΣΕ ΑΤΟΜΙΚΟ &amp; ΟΙΚΟΓΕΝΕΙΑΚΟ ΕΠΙΠΕΔΟ</vt:lpstr>
      <vt:lpstr>ΜΕΤΡΑ ΣΕ ΕΠΙΠΕΔΟ ΣΧΟΛΙΚΗΣ ΤΑΞΗΣ &amp; ΚΟΙΝΟΤΗΤΑΣ</vt:lpstr>
      <vt:lpstr>Διαφάνεια 47</vt:lpstr>
      <vt:lpstr>ΣΥΜΠΕΡΑΣΜΑΤΑ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Εισαγωγη</dc:title>
  <dc:creator>popaki</dc:creator>
  <cp:lastModifiedBy>Α</cp:lastModifiedBy>
  <cp:revision>48</cp:revision>
  <dcterms:created xsi:type="dcterms:W3CDTF">2014-10-09T07:58:43Z</dcterms:created>
  <dcterms:modified xsi:type="dcterms:W3CDTF">2017-10-16T10:29:14Z</dcterms:modified>
</cp:coreProperties>
</file>