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9"/>
  </p:notesMasterIdLst>
  <p:sldIdLst>
    <p:sldId id="354" r:id="rId2"/>
    <p:sldId id="309" r:id="rId3"/>
    <p:sldId id="355" r:id="rId4"/>
    <p:sldId id="394" r:id="rId5"/>
    <p:sldId id="444" r:id="rId6"/>
    <p:sldId id="393" r:id="rId7"/>
    <p:sldId id="445" r:id="rId8"/>
    <p:sldId id="447" r:id="rId9"/>
    <p:sldId id="449" r:id="rId10"/>
    <p:sldId id="446" r:id="rId11"/>
    <p:sldId id="448" r:id="rId12"/>
    <p:sldId id="391" r:id="rId13"/>
    <p:sldId id="419" r:id="rId14"/>
    <p:sldId id="389" r:id="rId15"/>
    <p:sldId id="356" r:id="rId16"/>
    <p:sldId id="450" r:id="rId17"/>
    <p:sldId id="420" r:id="rId18"/>
    <p:sldId id="425" r:id="rId19"/>
    <p:sldId id="426" r:id="rId20"/>
    <p:sldId id="421" r:id="rId21"/>
    <p:sldId id="423" r:id="rId22"/>
    <p:sldId id="427" r:id="rId23"/>
    <p:sldId id="428" r:id="rId24"/>
    <p:sldId id="353" r:id="rId25"/>
    <p:sldId id="440" r:id="rId26"/>
    <p:sldId id="442" r:id="rId27"/>
    <p:sldId id="441" r:id="rId28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CC33"/>
    <a:srgbClr val="0000FF"/>
    <a:srgbClr val="990000"/>
    <a:srgbClr val="FF0000"/>
    <a:srgbClr val="FEC198"/>
    <a:srgbClr val="F85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3DAC1B-A919-45DB-98C6-EE6AE32DC441}" v="11" dt="2024-02-12T11:00:10.0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24" autoAdjust="0"/>
  </p:normalViewPr>
  <p:slideViewPr>
    <p:cSldViewPr>
      <p:cViewPr varScale="1">
        <p:scale>
          <a:sx n="93" d="100"/>
          <a:sy n="93" d="100"/>
        </p:scale>
        <p:origin x="10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62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Θεόδωρος Ελευθεράκης" userId="7bfca2c8-b685-4306-848b-12bb35006a21" providerId="ADAL" clId="{203DAC1B-A919-45DB-98C6-EE6AE32DC441}"/>
    <pc:docChg chg="undo custSel modSld">
      <pc:chgData name="Θεόδωρος Ελευθεράκης" userId="7bfca2c8-b685-4306-848b-12bb35006a21" providerId="ADAL" clId="{203DAC1B-A919-45DB-98C6-EE6AE32DC441}" dt="2024-02-19T16:17:59.246" v="130" actId="20577"/>
      <pc:docMkLst>
        <pc:docMk/>
      </pc:docMkLst>
      <pc:sldChg chg="modSp mod">
        <pc:chgData name="Θεόδωρος Ελευθεράκης" userId="7bfca2c8-b685-4306-848b-12bb35006a21" providerId="ADAL" clId="{203DAC1B-A919-45DB-98C6-EE6AE32DC441}" dt="2024-02-12T15:13:19.638" v="123" actId="20577"/>
        <pc:sldMkLst>
          <pc:docMk/>
          <pc:sldMk cId="3730846634" sldId="354"/>
        </pc:sldMkLst>
        <pc:spChg chg="mod">
          <ac:chgData name="Θεόδωρος Ελευθεράκης" userId="7bfca2c8-b685-4306-848b-12bb35006a21" providerId="ADAL" clId="{203DAC1B-A919-45DB-98C6-EE6AE32DC441}" dt="2024-02-12T15:13:19.638" v="123" actId="20577"/>
          <ac:spMkLst>
            <pc:docMk/>
            <pc:sldMk cId="3730846634" sldId="354"/>
            <ac:spMk id="3074" creationId="{00000000-0000-0000-0000-000000000000}"/>
          </ac:spMkLst>
        </pc:spChg>
        <pc:spChg chg="mod">
          <ac:chgData name="Θεόδωρος Ελευθεράκης" userId="7bfca2c8-b685-4306-848b-12bb35006a21" providerId="ADAL" clId="{203DAC1B-A919-45DB-98C6-EE6AE32DC441}" dt="2024-02-12T10:50:55.104" v="3" actId="20577"/>
          <ac:spMkLst>
            <pc:docMk/>
            <pc:sldMk cId="3730846634" sldId="354"/>
            <ac:spMk id="3075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9T16:17:59.246" v="130" actId="20577"/>
        <pc:sldMkLst>
          <pc:docMk/>
          <pc:sldMk cId="2762546637" sldId="355"/>
        </pc:sldMkLst>
        <pc:spChg chg="mod">
          <ac:chgData name="Θεόδωρος Ελευθεράκης" userId="7bfca2c8-b685-4306-848b-12bb35006a21" providerId="ADAL" clId="{203DAC1B-A919-45DB-98C6-EE6AE32DC441}" dt="2024-02-19T16:17:59.246" v="130" actId="20577"/>
          <ac:spMkLst>
            <pc:docMk/>
            <pc:sldMk cId="2762546637" sldId="355"/>
            <ac:spMk id="3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1:44.181" v="99" actId="20577"/>
        <pc:sldMkLst>
          <pc:docMk/>
          <pc:sldMk cId="2762546637" sldId="389"/>
        </pc:sldMkLst>
        <pc:spChg chg="mod">
          <ac:chgData name="Θεόδωρος Ελευθεράκης" userId="7bfca2c8-b685-4306-848b-12bb35006a21" providerId="ADAL" clId="{203DAC1B-A919-45DB-98C6-EE6AE32DC441}" dt="2024-02-12T11:21:44.181" v="99" actId="20577"/>
          <ac:spMkLst>
            <pc:docMk/>
            <pc:sldMk cId="2762546637" sldId="389"/>
            <ac:spMk id="3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0:27.550" v="94" actId="6549"/>
        <pc:sldMkLst>
          <pc:docMk/>
          <pc:sldMk cId="0" sldId="391"/>
        </pc:sldMkLst>
        <pc:spChg chg="mod">
          <ac:chgData name="Θεόδωρος Ελευθεράκης" userId="7bfca2c8-b685-4306-848b-12bb35006a21" providerId="ADAL" clId="{203DAC1B-A919-45DB-98C6-EE6AE32DC441}" dt="2024-02-12T11:20:27.550" v="94" actId="6549"/>
          <ac:spMkLst>
            <pc:docMk/>
            <pc:sldMk cId="0" sldId="391"/>
            <ac:spMk id="96259" creationId="{00000000-0000-0000-0000-000000000000}"/>
          </ac:spMkLst>
        </pc:spChg>
      </pc:sldChg>
      <pc:sldChg chg="modSp mod">
        <pc:chgData name="Θεόδωρος Ελευθεράκης" userId="7bfca2c8-b685-4306-848b-12bb35006a21" providerId="ADAL" clId="{203DAC1B-A919-45DB-98C6-EE6AE32DC441}" dt="2024-02-12T11:22:23.714" v="102" actId="20577"/>
        <pc:sldMkLst>
          <pc:docMk/>
          <pc:sldMk cId="399648393" sldId="427"/>
        </pc:sldMkLst>
        <pc:spChg chg="mod">
          <ac:chgData name="Θεόδωρος Ελευθεράκης" userId="7bfca2c8-b685-4306-848b-12bb35006a21" providerId="ADAL" clId="{203DAC1B-A919-45DB-98C6-EE6AE32DC441}" dt="2024-02-12T11:22:23.714" v="102" actId="20577"/>
          <ac:spMkLst>
            <pc:docMk/>
            <pc:sldMk cId="399648393" sldId="427"/>
            <ac:spMk id="3" creationId="{00000000-0000-0000-0000-000000000000}"/>
          </ac:spMkLst>
        </pc:spChg>
      </pc:sldChg>
    </pc:docChg>
  </pc:docChgLst>
  <pc:docChgLst>
    <pc:chgData name=" " userId="f32a13c2-9359-4cb8-b968-7008ef9da334" providerId="ADAL" clId="{B5DDC2A2-FE8D-4E11-8423-72CEFEDE8E5F}"/>
    <pc:docChg chg="undo custSel modSld">
      <pc:chgData name=" " userId="f32a13c2-9359-4cb8-b968-7008ef9da334" providerId="ADAL" clId="{B5DDC2A2-FE8D-4E11-8423-72CEFEDE8E5F}" dt="2023-02-12T14:28:15.635" v="694" actId="20577"/>
      <pc:docMkLst>
        <pc:docMk/>
      </pc:docMkLst>
      <pc:sldChg chg="modSp">
        <pc:chgData name=" " userId="f32a13c2-9359-4cb8-b968-7008ef9da334" providerId="ADAL" clId="{B5DDC2A2-FE8D-4E11-8423-72CEFEDE8E5F}" dt="2023-02-12T14:28:15.635" v="694" actId="20577"/>
        <pc:sldMkLst>
          <pc:docMk/>
          <pc:sldMk cId="2762546637" sldId="355"/>
        </pc:sldMkLst>
        <pc:spChg chg="mod">
          <ac:chgData name=" " userId="f32a13c2-9359-4cb8-b968-7008ef9da334" providerId="ADAL" clId="{B5DDC2A2-FE8D-4E11-8423-72CEFEDE8E5F}" dt="2023-02-12T10:07:52.678" v="66" actId="122"/>
          <ac:spMkLst>
            <pc:docMk/>
            <pc:sldMk cId="2762546637" sldId="355"/>
            <ac:spMk id="2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4:28:15.635" v="694" actId="20577"/>
          <ac:spMkLst>
            <pc:docMk/>
            <pc:sldMk cId="2762546637" sldId="355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5:49.784" v="625" actId="1076"/>
        <pc:sldMkLst>
          <pc:docMk/>
          <pc:sldMk cId="399648393" sldId="356"/>
        </pc:sldMkLst>
        <pc:spChg chg="mod">
          <ac:chgData name=" " userId="f32a13c2-9359-4cb8-b968-7008ef9da334" providerId="ADAL" clId="{B5DDC2A2-FE8D-4E11-8423-72CEFEDE8E5F}" dt="2023-02-12T10:55:45.975" v="624" actId="1076"/>
          <ac:spMkLst>
            <pc:docMk/>
            <pc:sldMk cId="399648393" sldId="356"/>
            <ac:spMk id="2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0:55:49.784" v="625" actId="1076"/>
          <ac:spMkLst>
            <pc:docMk/>
            <pc:sldMk cId="399648393" sldId="356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5:25.344" v="623" actId="115"/>
        <pc:sldMkLst>
          <pc:docMk/>
          <pc:sldMk cId="2762546637" sldId="389"/>
        </pc:sldMkLst>
        <pc:spChg chg="mod">
          <ac:chgData name=" " userId="f32a13c2-9359-4cb8-b968-7008ef9da334" providerId="ADAL" clId="{B5DDC2A2-FE8D-4E11-8423-72CEFEDE8E5F}" dt="2023-02-12T10:55:25.344" v="623" actId="115"/>
          <ac:spMkLst>
            <pc:docMk/>
            <pc:sldMk cId="2762546637" sldId="389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46:44.465" v="512" actId="14100"/>
        <pc:sldMkLst>
          <pc:docMk/>
          <pc:sldMk cId="0" sldId="391"/>
        </pc:sldMkLst>
        <pc:spChg chg="mod">
          <ac:chgData name=" " userId="f32a13c2-9359-4cb8-b968-7008ef9da334" providerId="ADAL" clId="{B5DDC2A2-FE8D-4E11-8423-72CEFEDE8E5F}" dt="2023-02-12T10:46:44.465" v="512" actId="14100"/>
          <ac:spMkLst>
            <pc:docMk/>
            <pc:sldMk cId="0" sldId="391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3:56.294" v="463" actId="20577"/>
        <pc:sldMkLst>
          <pc:docMk/>
          <pc:sldMk cId="0" sldId="393"/>
        </pc:sldMkLst>
        <pc:spChg chg="mod">
          <ac:chgData name=" " userId="f32a13c2-9359-4cb8-b968-7008ef9da334" providerId="ADAL" clId="{B5DDC2A2-FE8D-4E11-8423-72CEFEDE8E5F}" dt="2023-02-12T10:23:35.887" v="403" actId="27636"/>
          <ac:spMkLst>
            <pc:docMk/>
            <pc:sldMk cId="0" sldId="393"/>
            <ac:spMk id="58370" creationId="{00000000-0000-0000-0000-000000000000}"/>
          </ac:spMkLst>
        </pc:spChg>
        <pc:spChg chg="mod">
          <ac:chgData name=" " userId="f32a13c2-9359-4cb8-b968-7008ef9da334" providerId="ADAL" clId="{B5DDC2A2-FE8D-4E11-8423-72CEFEDE8E5F}" dt="2023-02-12T10:23:56.294" v="463" actId="20577"/>
          <ac:spMkLst>
            <pc:docMk/>
            <pc:sldMk cId="0" sldId="393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49:02.945" v="530" actId="113"/>
        <pc:sldMkLst>
          <pc:docMk/>
          <pc:sldMk cId="0" sldId="419"/>
        </pc:sldMkLst>
        <pc:spChg chg="mod">
          <ac:chgData name=" " userId="f32a13c2-9359-4cb8-b968-7008ef9da334" providerId="ADAL" clId="{B5DDC2A2-FE8D-4E11-8423-72CEFEDE8E5F}" dt="2023-02-12T10:49:02.945" v="530" actId="113"/>
          <ac:spMkLst>
            <pc:docMk/>
            <pc:sldMk cId="0" sldId="419"/>
            <ac:spMk id="96259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59:10.734" v="658" actId="255"/>
        <pc:sldMkLst>
          <pc:docMk/>
          <pc:sldMk cId="399648393" sldId="420"/>
        </pc:sldMkLst>
        <pc:spChg chg="mod">
          <ac:chgData name=" " userId="f32a13c2-9359-4cb8-b968-7008ef9da334" providerId="ADAL" clId="{B5DDC2A2-FE8D-4E11-8423-72CEFEDE8E5F}" dt="2023-02-12T10:59:10.734" v="658" actId="255"/>
          <ac:spMkLst>
            <pc:docMk/>
            <pc:sldMk cId="399648393" sldId="420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3:15.134" v="681" actId="207"/>
        <pc:sldMkLst>
          <pc:docMk/>
          <pc:sldMk cId="399648393" sldId="427"/>
        </pc:sldMkLst>
        <pc:spChg chg="mod">
          <ac:chgData name=" " userId="f32a13c2-9359-4cb8-b968-7008ef9da334" providerId="ADAL" clId="{B5DDC2A2-FE8D-4E11-8423-72CEFEDE8E5F}" dt="2023-02-12T11:03:15.134" v="681" actId="207"/>
          <ac:spMkLst>
            <pc:docMk/>
            <pc:sldMk cId="399648393" sldId="427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4:41.935" v="685" actId="207"/>
        <pc:sldMkLst>
          <pc:docMk/>
          <pc:sldMk cId="1017724341" sldId="433"/>
        </pc:sldMkLst>
        <pc:spChg chg="mod">
          <ac:chgData name=" " userId="f32a13c2-9359-4cb8-b968-7008ef9da334" providerId="ADAL" clId="{B5DDC2A2-FE8D-4E11-8423-72CEFEDE8E5F}" dt="2023-02-12T11:04:41.935" v="685" actId="207"/>
          <ac:spMkLst>
            <pc:docMk/>
            <pc:sldMk cId="1017724341" sldId="433"/>
            <ac:spMk id="3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5:33.410" v="502" actId="20577"/>
        <pc:sldMkLst>
          <pc:docMk/>
          <pc:sldMk cId="3816772452" sldId="436"/>
        </pc:sldMkLst>
        <pc:spChg chg="mod">
          <ac:chgData name=" " userId="f32a13c2-9359-4cb8-b968-7008ef9da334" providerId="ADAL" clId="{B5DDC2A2-FE8D-4E11-8423-72CEFEDE8E5F}" dt="2023-02-12T10:25:33.410" v="502" actId="20577"/>
          <ac:spMkLst>
            <pc:docMk/>
            <pc:sldMk cId="3816772452" sldId="436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0:25:45.706" v="509" actId="20577"/>
        <pc:sldMkLst>
          <pc:docMk/>
          <pc:sldMk cId="3368358941" sldId="437"/>
        </pc:sldMkLst>
        <pc:spChg chg="mod">
          <ac:chgData name=" " userId="f32a13c2-9359-4cb8-b968-7008ef9da334" providerId="ADAL" clId="{B5DDC2A2-FE8D-4E11-8423-72CEFEDE8E5F}" dt="2023-02-12T10:25:45.706" v="509" actId="20577"/>
          <ac:spMkLst>
            <pc:docMk/>
            <pc:sldMk cId="3368358941" sldId="437"/>
            <ac:spMk id="58371" creationId="{00000000-0000-0000-0000-000000000000}"/>
          </ac:spMkLst>
        </pc:spChg>
      </pc:sldChg>
      <pc:sldChg chg="modSp">
        <pc:chgData name=" " userId="f32a13c2-9359-4cb8-b968-7008ef9da334" providerId="ADAL" clId="{B5DDC2A2-FE8D-4E11-8423-72CEFEDE8E5F}" dt="2023-02-12T11:04:32.364" v="683" actId="207"/>
        <pc:sldMkLst>
          <pc:docMk/>
          <pc:sldMk cId="302625986" sldId="443"/>
        </pc:sldMkLst>
        <pc:spChg chg="mod">
          <ac:chgData name=" " userId="f32a13c2-9359-4cb8-b968-7008ef9da334" providerId="ADAL" clId="{B5DDC2A2-FE8D-4E11-8423-72CEFEDE8E5F}" dt="2023-02-12T11:04:32.364" v="683" actId="207"/>
          <ac:spMkLst>
            <pc:docMk/>
            <pc:sldMk cId="302625986" sldId="443"/>
            <ac:spMk id="181251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2337F0B-D7E4-45AC-934A-D78FD42A2362}" type="datetimeFigureOut">
              <a:rPr lang="en-US"/>
              <a:pPr>
                <a:defRPr/>
              </a:pPr>
              <a:t>2/10/2025</a:t>
            </a:fld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n-US" noProof="0"/>
              <a:t>Δεύτερου επιπέδου</a:t>
            </a:r>
          </a:p>
          <a:p>
            <a:pPr lvl="2"/>
            <a:r>
              <a:rPr lang="en-US" noProof="0"/>
              <a:t>Τρίτου επιπέδου</a:t>
            </a:r>
          </a:p>
          <a:p>
            <a:pPr lvl="3"/>
            <a:r>
              <a:rPr lang="en-US" noProof="0"/>
              <a:t>Τέταρτου επιπέδου</a:t>
            </a:r>
          </a:p>
          <a:p>
            <a:pPr lvl="4"/>
            <a:r>
              <a:rPr lang="en-US" noProof="0"/>
              <a:t>Πέμπτου επιπέδου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C9A4D2-10CB-489E-A22D-2CEE39814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35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11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3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8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0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9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21 - Ευθεία γραμμή σύνδεσης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3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25 - Έλλειψη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24 - Έλλειψη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22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CAEAD-481B-4514-9ECE-300F155D5005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23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646F8A-F6F8-484F-93F7-6B4CE2E4DE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D6090-55D3-4DA9-8A0F-FDDD2E2EA09F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04305-0634-4CC0-BCF8-E92375FA586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F08F3-472E-41CC-8FEB-6AE3E1582593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DDF97-CFB7-4EC6-AA95-23854A6CBEFA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4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449420-574C-4A30-A704-9C17DBFA51A2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5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BF4EB1C-319D-4FD6-AABC-4421327F2F64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6" name="9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- Ορθογώνιο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0 - Ορθογώνιο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11 - Ορθογώνιο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12 - Ευθεία γραμμή σύνδεσης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4 - Ευθεία γραμμή σύνδεσης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5 - Ευθεία γραμμή σύνδεσης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19 - Έλλειψη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20 - Έλλειψη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21 - Έλλειψη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22 - Έλλειψη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25 - Ευθεία γραμμή σύνδεσης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20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00B95-83DA-4B3D-AB7E-3E94F34329EA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21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6BC44-222F-4122-AF91-A6D548F082D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5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E8771-DA25-4D2B-BDBD-39AD10587618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6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5B262-5D03-4C23-8657-909F7BA84F68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7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F679AF-1122-43A5-BB31-260729D09EC2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8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BE9B7-B9C7-448C-AA80-D6370668F97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4781641-C780-4995-BBE7-F32A02A18DD6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4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64C4A-9903-42CD-8BF7-26AAB37E9DC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928B5-57B7-4BF4-A606-7CC0408B286F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22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BAD457-BA86-46F4-B73E-CBA01CA0DD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8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13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2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386395-314B-447D-9E3E-0C008741FC1C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13" name="21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4576AF6-723F-4AEC-A773-ADF762309A9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2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12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19 - Ευθεία γραμμή σύνδεσης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l-GR" noProof="0"/>
              <a:t>Κάντε κλικ στο εικονίδιο για να προσθέσετε μια εικόνα</a:t>
            </a:r>
            <a:endParaRPr lang="en-US" noProof="0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12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7926D49-FCC6-47A7-8562-DF7845784407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13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02B0F0E-A032-4CF1-BF7D-D83CAB1FBBB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14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l-GR"/>
              <a:t>Kλικ για επεξεργασία του τίτλου</a:t>
            </a:r>
            <a:endParaRPr lang="en-US"/>
          </a:p>
        </p:txBody>
      </p:sp>
      <p:sp>
        <p:nvSpPr>
          <p:cNvPr id="1028" name="12 - Θέση κειμένου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  <a:endParaRPr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53C2A2-CC88-4C1D-9074-3CD697A62429}" type="datetime1">
              <a:rPr lang="el-GR"/>
              <a:pPr>
                <a:defRPr/>
              </a:pPr>
              <a:t>10/2/2025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2"/>
                </a:solidFill>
                <a:latin typeface="Century Schoolbook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- Έλλειψη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B9D2A0C-C8F3-4E75-93F6-D8767E5D83E6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5" r:id="rId4"/>
    <p:sldLayoutId id="2147483694" r:id="rId5"/>
    <p:sldLayoutId id="2147483699" r:id="rId6"/>
    <p:sldLayoutId id="2147483693" r:id="rId7"/>
    <p:sldLayoutId id="2147483700" r:id="rId8"/>
    <p:sldLayoutId id="2147483701" r:id="rId9"/>
    <p:sldLayoutId id="2147483692" r:id="rId10"/>
    <p:sldLayoutId id="214748369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daktorika.gr/eadd/" TargetMode="External"/><Relationship Id="rId2" Type="http://schemas.openxmlformats.org/officeDocument/2006/relationships/hyperlink" Target="https://scholar.google.gr/schhp?hl=e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pository.kallipos.gr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el.wiktionary.org/wiki/%CE%B4%CE%B9%CE%B1%CF%84%CF%8D%CF%80%CF%89%CF%83%CE%B7" TargetMode="External"/><Relationship Id="rId2" Type="http://schemas.openxmlformats.org/officeDocument/2006/relationships/hyperlink" Target="https://el.wiktionary.org/wiki/%CE%BB%CF%8C%CE%B3%CE%B9%CE%B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sychology.uoc.gr/files/items/6/682/odigos_syggrafis_diplomatikon_ergasion_teliko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mailto:elefthet@uoc.gr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iande.elemedu.upatras.gr/index.php?setion=985&amp;language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528" y="404664"/>
            <a:ext cx="8820472" cy="2159521"/>
          </a:xfrm>
        </p:spPr>
        <p:txBody>
          <a:bodyPr>
            <a:normAutofit fontScale="90000"/>
          </a:bodyPr>
          <a:lstStyle/>
          <a:p>
            <a:pPr algn="ctr"/>
            <a:r>
              <a:rPr lang="el-GR" dirty="0"/>
              <a:t>ΠΑΝΕΠΙΣΤΗΜΙΟ ΚΡΗΤΗΣ                                                                      </a:t>
            </a:r>
            <a:br>
              <a:rPr lang="el-GR" dirty="0"/>
            </a:br>
            <a:r>
              <a:rPr lang="el-GR" dirty="0"/>
              <a:t>ΣΧΟΛΗ ΕΠΙΣΤΗΜΩΝ ΑΓΩΓΗΣ</a:t>
            </a:r>
            <a:br>
              <a:rPr lang="el-GR" dirty="0"/>
            </a:br>
            <a:r>
              <a:rPr lang="el-GR" dirty="0"/>
              <a:t>ΠΑΙΔΑΓΩΓΙΚΟ ΤΜΗΜΑ Π.Ε</a:t>
            </a:r>
            <a:br>
              <a:rPr lang="el-GR" dirty="0"/>
            </a:br>
            <a:br>
              <a:rPr lang="el-GR" dirty="0"/>
            </a:br>
            <a:r>
              <a:rPr lang="el-GR" sz="2200" u="sng" dirty="0"/>
              <a:t>ΜΑΘΗΜΑ:</a:t>
            </a:r>
            <a:r>
              <a:rPr lang="el-GR" sz="2200" i="1" dirty="0"/>
              <a:t> Πολιτική κοινωνικοποίηση και εκπαίδευση:</a:t>
            </a:r>
            <a:br>
              <a:rPr lang="en-US" sz="2200" i="1" dirty="0"/>
            </a:br>
            <a:r>
              <a:rPr lang="el-GR" sz="2200" i="1" dirty="0"/>
              <a:t>Θεωρία και πράξη (ΕΠΑ 3</a:t>
            </a:r>
            <a:r>
              <a:rPr lang="en-US" sz="2200" i="1" dirty="0"/>
              <a:t>31</a:t>
            </a:r>
            <a:r>
              <a:rPr lang="el-GR" sz="2200" i="1" dirty="0"/>
              <a:t>)</a:t>
            </a:r>
            <a:endParaRPr lang="el-GR" altLang="en-US" sz="22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131840" y="4509120"/>
            <a:ext cx="5760640" cy="18722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400" b="1" i="1" dirty="0" err="1"/>
              <a:t>Ελευθεράκης</a:t>
            </a:r>
            <a:r>
              <a:rPr lang="el-GR" sz="2400" b="1" i="1" dirty="0"/>
              <a:t> Θεόδωρος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Καθηγητής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b="0" i="1" dirty="0"/>
              <a:t>Παιδαγωγικό Τμήμα Προσχολικής Εκπαίδευσης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400" b="0" dirty="0"/>
              <a:t>Πανεπιστήμιο Κρήτης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sz="2400" dirty="0"/>
          </a:p>
          <a:p>
            <a:pPr algn="r" eaLnBrk="1" hangingPunct="1">
              <a:lnSpc>
                <a:spcPct val="90000"/>
              </a:lnSpc>
              <a:defRPr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730846634"/>
      </p:ext>
    </p:extLst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10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653149"/>
            <a:ext cx="8064896" cy="5877272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10.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Σχολικές δραστηριότητες, θεσμοί και κατευθύνσεις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μιας δημοκρατικής σχολικής κοινότητας-τάξης</a:t>
            </a: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11)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indent="0" algn="just">
              <a:spcAft>
                <a:spcPts val="0"/>
              </a:spcAft>
              <a:buNone/>
            </a:pPr>
            <a:r>
              <a:rPr lang="el-GR" sz="18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i.</a:t>
            </a:r>
            <a:r>
              <a:rPr lang="el-GR" sz="18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Διδακτικές τεχνικές και κατευθύνσεις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l-GR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Θεατρικό παιχνίδι-δραματοποίηση-παιχνίδια ρόλων</a:t>
            </a:r>
            <a:r>
              <a:rPr lang="el-GR" sz="18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l-GR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Συζητήσεις στρογγυλής τραπέζης</a:t>
            </a:r>
            <a:r>
              <a:rPr lang="el-GR" sz="18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(Γενική  Συνέλευση  Τάξης- </a:t>
            </a:r>
            <a:r>
              <a:rPr lang="el-GR" sz="1800" spc="-7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Παρεούλα</a:t>
            </a:r>
            <a:r>
              <a:rPr lang="el-GR" sz="18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κ.ά.), </a:t>
            </a:r>
            <a:r>
              <a:rPr lang="el-GR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Επιτόπια έρευνα</a:t>
            </a:r>
            <a:r>
              <a:rPr lang="el-GR" sz="18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l-GR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Ανάλυση μιας περίπτωσης</a:t>
            </a:r>
            <a:r>
              <a:rPr lang="el-GR" sz="1800" spc="-7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l-GR" sz="1800" b="1" u="sng" spc="-2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Πρόσκληση στο σχολείο ειδικών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indent="0" algn="just">
              <a:spcAft>
                <a:spcPts val="0"/>
              </a:spcAft>
              <a:buNone/>
            </a:pPr>
            <a:r>
              <a:rPr lang="el-GR" sz="1800" i="1" spc="-4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ιι</a:t>
            </a:r>
            <a:r>
              <a:rPr lang="el-GR" sz="1800" i="1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l-GR" sz="1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Οι θεσμοί της σχολικής ζωής: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Σχολικές και πολιτιστικές δραστηριότητες και εκδηλώσεις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Εθνικές και θρησκευτικές σχολικές γιορτές και πολιτιστικές εκδηλώσεις), εθνικά σύμβολα (π.χ. εικόνες ηρώων).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Τελετουργικές δραστηριότητες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 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τελετουργίες (π.χ. προσευχή, κατάθεση στεφάνου, παρελάσεις).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Εκπαιδευτικές επισκέψεις - εκδρομές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(Εκδρομές και επισκέψεις σε μουσεία, αρχαιολογικούς χώρους κ.ά.).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Ο σχολικός αθλητισμός και αγώνες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(Αθλητικές δραστηριότητες-σχολικοί αγώνες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). Μαθητικές κοινότητες.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9850" indent="0" algn="just">
              <a:spcAft>
                <a:spcPts val="0"/>
              </a:spcAft>
              <a:buNone/>
            </a:pPr>
            <a:r>
              <a:rPr lang="el-GR" sz="1800" i="1" spc="-4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ιιι</a:t>
            </a:r>
            <a:r>
              <a:rPr lang="el-GR" sz="1800" i="1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l-GR" sz="1800" b="1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Θεσμοί και άλλες σχολικές δραστηριότητες: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Καινοτόμα εκπαιδευτικά προγράμματα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Εκθέσεις έργων-βιβλίων κ.λπ.,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Σχολική Εφημερίδα ή περιοδικό, πίνακες ανακοινώσεων, ιστοσελίδα του σχολείου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(σχολικές εφημερίδες/περιοδικά, πίνακες ανακοινώσεων, σχολικές ιστοσελίδες.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Χρήση των</a:t>
            </a:r>
            <a:r>
              <a:rPr lang="el-GR" sz="1800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νέων τεχνολογιών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Χρήση του</a:t>
            </a:r>
            <a:r>
              <a:rPr lang="el-GR" sz="1800" b="1" i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διαδικτύου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l-GR" sz="1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Σχολική βιβλιοθήκη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</a:t>
            </a:r>
            <a:r>
              <a:rPr lang="el-GR" sz="1800" spc="-4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βιβλιοθήκες, Εργαστήριο Η/Υ κ.ά.</a:t>
            </a:r>
            <a:r>
              <a:rPr lang="el-GR" sz="1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Διακόσμηση του σχολικού χώρου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  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Άτυπες</a:t>
            </a:r>
            <a:r>
              <a:rPr lang="el-GR" sz="1800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u="sng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ομάδες των συνομηλίκων</a:t>
            </a:r>
            <a:r>
              <a:rPr lang="el-GR" sz="1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927138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11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1520" y="653149"/>
            <a:ext cx="8064896" cy="5877272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Μαθητικές κοινότητες στο Σχολείο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Από τη Σχολική Κοινότητα του </a:t>
            </a:r>
            <a:r>
              <a:rPr lang="el-GR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Μαράσλειου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Διδασκαλείου (1923-26) στις Μαθητικές Κοινότητες του σύγχρονου Ελληνικού Σχολείου. Το </a:t>
            </a:r>
            <a:r>
              <a:rPr lang="el-GR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Μαράσλειο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Διδασκαλείο και η σχολική κοινότητά του. Μαθητικές κοινότητες στο ελληνικό σχολείο: Κανονισμός λειτουργίας των Μαθητικών Κοινοτήτων (1986/82). Σύγκριση της σχολικής κοινότητας του </a:t>
            </a:r>
            <a:r>
              <a:rPr lang="el-GR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Μαράσλειου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Διδασκαλείου με τις σύγχρονες μαθητικές κοινότητες      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12)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Η διαμόρφωση του δημοκρατικού πολίτη στο Σχολείο και το Νηπιαγωγείο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Πρακτικές εφαρμογές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προγραμμάτων για την ενδυνάμωση της «</a:t>
            </a:r>
            <a:r>
              <a:rPr lang="el-GR" i="1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Παιδείας της Δημοκρατίας και των Ανθρωπίνων Δικαιωμάτων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στο σχολείο. (Νηπιαγωγείο: 3 φάσεις ψηφοφορίας και οι εκλογές στο Νηπιαγωγείο)</a:t>
            </a: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13)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269902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7747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/>
              <a:t>Βιβλίο, </a:t>
            </a:r>
            <a:r>
              <a:rPr lang="el-GR" dirty="0" err="1"/>
              <a:t>ΣημειώσειΣ</a:t>
            </a:r>
            <a:endParaRPr lang="el-GR" cap="none" dirty="0">
              <a:latin typeface="Arial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68760"/>
            <a:ext cx="8569076" cy="5589240"/>
          </a:xfrm>
        </p:spPr>
        <p:txBody>
          <a:bodyPr/>
          <a:lstStyle/>
          <a:p>
            <a:pPr marL="228600" algn="just">
              <a:spcAft>
                <a:spcPts val="0"/>
              </a:spcAft>
            </a:pP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Ελευθεράκης, Θ. (2023). 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Πολιτική Κοινωνικοποίηση και Δημοκρατία στο Σχολείο. Θεωρία και έρευνα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 Αθήνα: </a:t>
            </a:r>
            <a:r>
              <a:rPr lang="el-G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Gutenberg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algn="just"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β. Ελευθεράκης, Θ., Οικονομίδης, Β. (2018). 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Παιδαγωγική και Κοινωνιολογία της Δημοκρατίας και των Ανθρωπίνων Δικαιωμάτων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Αθήνα: 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Διάδραση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γ. 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Νικολάου, Σ.-Μ., Ελευθεράκης, Θ., κ.ά. (2018). </a:t>
            </a:r>
            <a:r>
              <a:rPr lang="el-GR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Νέες Προκλήσεις στην Εκπαίδευση και τη Δημοκρατία. Κοινωνιολογικές και Παιδαγωγικές Προσεγγίσεις της Δημοκρατικής Εκπαίδευσης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Αθήνα: </a:t>
            </a:r>
            <a:r>
              <a:rPr lang="el-GR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Gutenberg</a:t>
            </a:r>
            <a:r>
              <a:rPr lang="el-GR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l-GR" dirty="0"/>
          </a:p>
        </p:txBody>
      </p:sp>
    </p:spTree>
  </p:cSld>
  <p:clrMapOvr>
    <a:masterClrMapping/>
  </p:clrMapOvr>
  <p:transition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15888"/>
            <a:ext cx="8229600" cy="57680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dirty="0">
                <a:solidFill>
                  <a:srgbClr val="FF0000"/>
                </a:solidFill>
              </a:rPr>
              <a:t>ΗΛΕΚΤΡΟΝΙΚΟ ΜΑΘΗΜΑ</a:t>
            </a:r>
            <a:r>
              <a:rPr lang="el-GR" dirty="0"/>
              <a:t>-ΣημειώσειΣ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620688"/>
            <a:ext cx="8785100" cy="6120680"/>
          </a:xfrm>
        </p:spPr>
        <p:txBody>
          <a:bodyPr/>
          <a:lstStyle/>
          <a:p>
            <a:pPr eaLnBrk="1" hangingPunct="1">
              <a:defRPr/>
            </a:pPr>
            <a:r>
              <a:rPr lang="el-GR" sz="2000" dirty="0"/>
              <a:t>Ως </a:t>
            </a:r>
            <a:r>
              <a:rPr lang="el-GR" sz="2000" b="1" i="1" dirty="0"/>
              <a:t>ηλεκτρονικό μάθημα έχει διαμορφωθεί </a:t>
            </a:r>
            <a:r>
              <a:rPr lang="el-GR" sz="2000" dirty="0"/>
              <a:t>στην πλατφόρμα του </a:t>
            </a:r>
            <a:r>
              <a:rPr lang="en-GB" sz="2000" dirty="0"/>
              <a:t>E</a:t>
            </a:r>
            <a:r>
              <a:rPr lang="el-GR" sz="2000" dirty="0"/>
              <a:t>-</a:t>
            </a:r>
            <a:r>
              <a:rPr lang="en-GB" sz="2000" dirty="0"/>
              <a:t>CLASS</a:t>
            </a:r>
            <a:r>
              <a:rPr lang="el-GR" sz="2000" dirty="0"/>
              <a:t> (e</a:t>
            </a:r>
            <a:r>
              <a:rPr lang="en-GB" sz="2000" dirty="0"/>
              <a:t>class</a:t>
            </a:r>
            <a:r>
              <a:rPr lang="el-GR" sz="2000" dirty="0"/>
              <a:t>.uoc.gr) και στο δικτυακό τόπο: </a:t>
            </a:r>
            <a:r>
              <a:rPr lang="en-US" sz="2000" u="sng" spc="-40" dirty="0">
                <a:solidFill>
                  <a:srgbClr val="0000FF"/>
                </a:solidFill>
                <a:latin typeface="Times New Roman"/>
                <a:ea typeface="Times New Roman"/>
              </a:rPr>
              <a:t>https://eclass.edc.uoc.gr/courses/PTPEU435/ </a:t>
            </a:r>
            <a:r>
              <a:rPr lang="el-GR" sz="2000" i="1" dirty="0"/>
              <a:t>(</a:t>
            </a:r>
            <a:r>
              <a:rPr lang="el-GR" sz="2000" i="1" dirty="0">
                <a:solidFill>
                  <a:srgbClr val="0000FF"/>
                </a:solidFill>
              </a:rPr>
              <a:t>Ηλεκτρονική αίθουσα -e-</a:t>
            </a:r>
            <a:r>
              <a:rPr lang="el-GR" sz="2000" i="1" dirty="0" err="1">
                <a:solidFill>
                  <a:srgbClr val="0000FF"/>
                </a:solidFill>
              </a:rPr>
              <a:t>class</a:t>
            </a:r>
            <a:r>
              <a:rPr lang="el-GR" sz="2000" i="1" dirty="0">
                <a:solidFill>
                  <a:srgbClr val="0000FF"/>
                </a:solidFill>
              </a:rPr>
              <a:t>- του Πανεπιστημίου Κρήτης</a:t>
            </a:r>
            <a:r>
              <a:rPr lang="el-GR" sz="2000" i="1" dirty="0"/>
              <a:t>).</a:t>
            </a:r>
          </a:p>
          <a:p>
            <a:pPr eaLnBrk="1" hangingPunct="1">
              <a:defRPr/>
            </a:pPr>
            <a:r>
              <a:rPr lang="el-GR" sz="2000" i="1" dirty="0"/>
              <a:t>Μπαίνετε στο </a:t>
            </a:r>
            <a:r>
              <a:rPr lang="en-GB" sz="2000" i="1" dirty="0" err="1"/>
              <a:t>eclass</a:t>
            </a:r>
            <a:r>
              <a:rPr lang="el-GR" sz="2000" i="1" dirty="0"/>
              <a:t> με το πανεπιστημιακό σας </a:t>
            </a:r>
            <a:r>
              <a:rPr lang="el-GR" sz="2000" i="1" dirty="0" err="1"/>
              <a:t>μαιλ</a:t>
            </a:r>
            <a:r>
              <a:rPr lang="el-GR" sz="2000" i="1" dirty="0"/>
              <a:t>, ενώ στο μάθημα ΕΠΑ331 μπαίνετε χωρίς κωδικό.</a:t>
            </a:r>
          </a:p>
          <a:p>
            <a:pPr eaLnBrk="1" hangingPunct="1">
              <a:defRPr/>
            </a:pPr>
            <a:r>
              <a:rPr lang="el-GR" sz="2000" dirty="0"/>
              <a:t>Εκεί κάθε </a:t>
            </a:r>
            <a:r>
              <a:rPr lang="el-GR" sz="2000" b="1" i="1" dirty="0"/>
              <a:t>Τρίτη</a:t>
            </a:r>
            <a:r>
              <a:rPr lang="el-GR" sz="2000" dirty="0"/>
              <a:t>, μετά το πέρας της παράδοσης, ή και πριν, θα τοποθετούνται </a:t>
            </a:r>
          </a:p>
          <a:p>
            <a:pPr lvl="1" eaLnBrk="1" hangingPunct="1">
              <a:defRPr/>
            </a:pPr>
            <a:r>
              <a:rPr lang="el-GR" sz="2000" b="1" dirty="0"/>
              <a:t>α. </a:t>
            </a:r>
            <a:r>
              <a:rPr lang="el-GR" sz="2000" dirty="0"/>
              <a:t>στα </a:t>
            </a:r>
            <a:r>
              <a:rPr lang="el-GR" sz="2000" b="1" u="sng" dirty="0">
                <a:solidFill>
                  <a:srgbClr val="0000FF"/>
                </a:solidFill>
              </a:rPr>
              <a:t>Έγγραφα</a:t>
            </a:r>
            <a:r>
              <a:rPr lang="el-GR" sz="2000" b="1" u="sng" dirty="0"/>
              <a:t> </a:t>
            </a:r>
            <a:r>
              <a:rPr lang="el-GR" sz="2000" u="sng" dirty="0"/>
              <a:t>της πλατφόρμας</a:t>
            </a:r>
            <a:r>
              <a:rPr lang="el-GR" sz="2000" dirty="0"/>
              <a:t>, οι </a:t>
            </a:r>
            <a:r>
              <a:rPr lang="el-GR" sz="2000" b="1" u="sng" dirty="0"/>
              <a:t>Σημειώσεις </a:t>
            </a:r>
            <a:r>
              <a:rPr lang="el-GR" sz="2000" dirty="0"/>
              <a:t>(υπό μορφή </a:t>
            </a:r>
            <a:r>
              <a:rPr lang="en-US" sz="2000" dirty="0"/>
              <a:t>word</a:t>
            </a:r>
            <a:r>
              <a:rPr lang="el-GR" sz="2000" dirty="0"/>
              <a:t>) &amp; οι </a:t>
            </a:r>
            <a:r>
              <a:rPr lang="el-GR" sz="2000" b="1" u="sng" dirty="0"/>
              <a:t>Παρουσιάσεις </a:t>
            </a:r>
            <a:r>
              <a:rPr lang="el-GR" sz="2000" dirty="0"/>
              <a:t>(υπό μορφή </a:t>
            </a:r>
            <a:r>
              <a:rPr lang="en-US" sz="2000" dirty="0"/>
              <a:t>power point</a:t>
            </a:r>
            <a:r>
              <a:rPr lang="el-GR" sz="2000" dirty="0"/>
              <a:t>) </a:t>
            </a:r>
            <a:r>
              <a:rPr lang="el-GR" sz="2000" b="1" u="sng" dirty="0"/>
              <a:t>του μαθήματος </a:t>
            </a:r>
            <a:r>
              <a:rPr lang="el-GR" sz="2000" i="1" dirty="0"/>
              <a:t>(εάν δεν είναι ήδη τοποθετημένες)</a:t>
            </a:r>
            <a:r>
              <a:rPr lang="el-GR" sz="2000" dirty="0"/>
              <a:t>, τις οποίες θα κατεβάζετε και θα μελετάτε με τη βοήθεια των </a:t>
            </a:r>
            <a:r>
              <a:rPr lang="el-GR" sz="2000" b="1" dirty="0"/>
              <a:t>ερωτημάτων</a:t>
            </a:r>
            <a:r>
              <a:rPr lang="el-GR" sz="2000" dirty="0"/>
              <a:t> που βρίσκονται στο τέλος τους</a:t>
            </a:r>
          </a:p>
          <a:p>
            <a:pPr lvl="1" eaLnBrk="1" hangingPunct="1">
              <a:defRPr/>
            </a:pPr>
            <a:r>
              <a:rPr lang="el-GR" sz="2000" b="1" dirty="0"/>
              <a:t>β.</a:t>
            </a:r>
            <a:r>
              <a:rPr lang="el-GR" sz="2000" dirty="0"/>
              <a:t> στις </a:t>
            </a:r>
            <a:r>
              <a:rPr lang="el-GR" sz="2000" b="1" u="sng" dirty="0">
                <a:solidFill>
                  <a:srgbClr val="0000FF"/>
                </a:solidFill>
              </a:rPr>
              <a:t>Εργασίες</a:t>
            </a:r>
            <a:r>
              <a:rPr lang="el-GR" sz="2000" b="1" u="sng" dirty="0"/>
              <a:t> </a:t>
            </a:r>
            <a:r>
              <a:rPr lang="el-GR" sz="2000" u="sng" dirty="0"/>
              <a:t>της πλατφόρμας</a:t>
            </a:r>
            <a:r>
              <a:rPr lang="el-GR" sz="2000" dirty="0"/>
              <a:t> θα ανεβάζετε τις </a:t>
            </a:r>
            <a:r>
              <a:rPr lang="el-GR" sz="2000" b="1" dirty="0">
                <a:solidFill>
                  <a:srgbClr val="33CC33"/>
                </a:solidFill>
              </a:rPr>
              <a:t>εισηγήσεις/παρουσιάσεις</a:t>
            </a:r>
            <a:r>
              <a:rPr lang="el-GR" sz="2000" dirty="0">
                <a:solidFill>
                  <a:schemeClr val="accent1"/>
                </a:solidFill>
              </a:rPr>
              <a:t> </a:t>
            </a:r>
            <a:r>
              <a:rPr lang="el-GR" sz="2000" dirty="0"/>
              <a:t>(σε </a:t>
            </a:r>
            <a:r>
              <a:rPr lang="el-GR" sz="2000" dirty="0" err="1"/>
              <a:t>πάουερ</a:t>
            </a:r>
            <a:r>
              <a:rPr lang="el-GR" sz="2000" dirty="0"/>
              <a:t> </a:t>
            </a:r>
            <a:r>
              <a:rPr lang="el-GR" sz="2000" dirty="0" err="1"/>
              <a:t>πόιντ</a:t>
            </a:r>
            <a:r>
              <a:rPr lang="el-GR" sz="2000" dirty="0"/>
              <a:t>) ή τις </a:t>
            </a:r>
            <a:r>
              <a:rPr lang="el-GR" sz="2000" b="1" dirty="0">
                <a:solidFill>
                  <a:srgbClr val="33CC33"/>
                </a:solidFill>
              </a:rPr>
              <a:t>τελικές σας εργασίες</a:t>
            </a:r>
            <a:r>
              <a:rPr lang="el-GR" sz="2000" dirty="0"/>
              <a:t> (σε </a:t>
            </a:r>
            <a:r>
              <a:rPr lang="el-GR" sz="2000" dirty="0" err="1"/>
              <a:t>γουόρντ</a:t>
            </a:r>
            <a:r>
              <a:rPr lang="el-GR" sz="2000" dirty="0"/>
              <a:t>) των προαιρετικών εργασιών σας, και</a:t>
            </a:r>
          </a:p>
          <a:p>
            <a:pPr lvl="1" eaLnBrk="1" hangingPunct="1">
              <a:defRPr/>
            </a:pPr>
            <a:r>
              <a:rPr lang="el-GR" sz="2000" b="1" dirty="0"/>
              <a:t>γ.</a:t>
            </a:r>
            <a:r>
              <a:rPr lang="el-GR" sz="2000" dirty="0"/>
              <a:t> όποιες άλλες πληροφορίες για το μάθημα και την εξέλιξή του.</a:t>
            </a:r>
            <a:endParaRPr lang="el-GR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44624"/>
            <a:ext cx="7467600" cy="562074"/>
          </a:xfrm>
        </p:spPr>
        <p:txBody>
          <a:bodyPr>
            <a:noAutofit/>
          </a:bodyPr>
          <a:lstStyle/>
          <a:p>
            <a:r>
              <a:rPr lang="el-GR" sz="3200" dirty="0"/>
              <a:t>Προαιρετική ενισχυτική </a:t>
            </a:r>
            <a:r>
              <a:rPr lang="el-GR" sz="3200" b="1" dirty="0">
                <a:solidFill>
                  <a:srgbClr val="FF0000"/>
                </a:solidFill>
              </a:rPr>
              <a:t>εργασία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79512" y="548680"/>
            <a:ext cx="8568952" cy="6237312"/>
          </a:xfrm>
        </p:spPr>
        <p:txBody>
          <a:bodyPr/>
          <a:lstStyle/>
          <a:p>
            <a:pPr lvl="0"/>
            <a:r>
              <a:rPr lang="el-GR" sz="1900" dirty="0"/>
              <a:t>Μπορείτε να αναλάβετε, </a:t>
            </a:r>
            <a:r>
              <a:rPr lang="el-GR" sz="1900" b="1" u="sng" dirty="0"/>
              <a:t>προαιρετικά</a:t>
            </a:r>
            <a:r>
              <a:rPr lang="el-GR" sz="1900" dirty="0"/>
              <a:t>, μικρή </a:t>
            </a:r>
            <a:r>
              <a:rPr lang="el-GR" sz="1900" b="1" u="sng" dirty="0"/>
              <a:t>Προσθετική Εργασία</a:t>
            </a:r>
            <a:r>
              <a:rPr lang="el-GR" sz="1900" b="1" dirty="0"/>
              <a:t> </a:t>
            </a:r>
            <a:r>
              <a:rPr lang="el-GR" sz="1900" dirty="0"/>
              <a:t>δηλ.</a:t>
            </a:r>
            <a:r>
              <a:rPr lang="el-GR" sz="1900" b="1" dirty="0"/>
              <a:t> </a:t>
            </a:r>
            <a:r>
              <a:rPr lang="el-GR" sz="1900" dirty="0"/>
              <a:t>ενισχυτική του βαθμού σας, </a:t>
            </a:r>
            <a:r>
              <a:rPr lang="el-GR" sz="1900" i="1" u="sng" dirty="0"/>
              <a:t>έως 4 βαθμούς</a:t>
            </a:r>
            <a:r>
              <a:rPr lang="el-GR" sz="1900" dirty="0"/>
              <a:t> (Δηλαδή: έως </a:t>
            </a:r>
            <a:r>
              <a:rPr lang="el-GR" sz="1900" u="sng" dirty="0"/>
              <a:t>2 βαθμούς</a:t>
            </a:r>
            <a:r>
              <a:rPr lang="el-GR" sz="1900" dirty="0"/>
              <a:t> για συγγραφή της </a:t>
            </a:r>
            <a:r>
              <a:rPr lang="el-GR" sz="1900" dirty="0">
                <a:solidFill>
                  <a:srgbClr val="00B050"/>
                </a:solidFill>
              </a:rPr>
              <a:t>γραπτής εργασίας σε </a:t>
            </a:r>
            <a:r>
              <a:rPr lang="en-US" sz="1900" b="1" i="1" dirty="0">
                <a:solidFill>
                  <a:srgbClr val="00B050"/>
                </a:solidFill>
              </a:rPr>
              <a:t>Word </a:t>
            </a:r>
            <a:r>
              <a:rPr lang="el-GR" sz="1900" dirty="0"/>
              <a:t>και έως </a:t>
            </a:r>
            <a:r>
              <a:rPr lang="el-GR" sz="1900" u="sng" dirty="0"/>
              <a:t>2 βαθμούς</a:t>
            </a:r>
            <a:r>
              <a:rPr lang="el-GR" sz="1900" dirty="0"/>
              <a:t> για </a:t>
            </a:r>
            <a:r>
              <a:rPr lang="el-GR" sz="1900" dirty="0">
                <a:solidFill>
                  <a:srgbClr val="00B050"/>
                </a:solidFill>
              </a:rPr>
              <a:t>παρουσίαση της εργασίας σε </a:t>
            </a:r>
            <a:r>
              <a:rPr lang="en-US" sz="1900" b="1" i="1" dirty="0">
                <a:solidFill>
                  <a:srgbClr val="00B050"/>
                </a:solidFill>
              </a:rPr>
              <a:t>Power point</a:t>
            </a:r>
            <a:r>
              <a:rPr lang="en-US" sz="1900" dirty="0">
                <a:solidFill>
                  <a:srgbClr val="00B050"/>
                </a:solidFill>
              </a:rPr>
              <a:t> </a:t>
            </a:r>
            <a:r>
              <a:rPr lang="el-GR" sz="1900" dirty="0"/>
              <a:t>στο αμφιθέατρο).</a:t>
            </a:r>
          </a:p>
          <a:p>
            <a:r>
              <a:rPr lang="el-GR" sz="1900" b="1" u="sng" dirty="0"/>
              <a:t>Πιο αναλυτικά, λοιπόν, προαιρετικά -όσοι θέλετε-:</a:t>
            </a:r>
            <a:endParaRPr lang="el-GR" sz="1900" dirty="0"/>
          </a:p>
          <a:p>
            <a:pPr lvl="1"/>
            <a:r>
              <a:rPr lang="el-GR" sz="1800" b="1" u="sng" dirty="0">
                <a:solidFill>
                  <a:srgbClr val="00B050"/>
                </a:solidFill>
              </a:rPr>
              <a:t>α.</a:t>
            </a:r>
            <a:r>
              <a:rPr lang="el-GR" sz="1800" dirty="0"/>
              <a:t> μπορείτε να</a:t>
            </a:r>
            <a:r>
              <a:rPr lang="el-GR" sz="1800" b="1" dirty="0"/>
              <a:t> </a:t>
            </a:r>
            <a:r>
              <a:rPr lang="el-GR" sz="1800" b="1" u="sng" dirty="0">
                <a:solidFill>
                  <a:srgbClr val="00B050"/>
                </a:solidFill>
              </a:rPr>
              <a:t>συγγράψετε</a:t>
            </a:r>
            <a:r>
              <a:rPr lang="el-GR" sz="1800" u="sng" dirty="0">
                <a:solidFill>
                  <a:srgbClr val="00B050"/>
                </a:solidFill>
              </a:rPr>
              <a:t> ΓΡΑΠΤΗ ΕΡΓΑΣΙΑ </a:t>
            </a:r>
            <a:r>
              <a:rPr lang="el-GR" sz="1800" b="1" u="sng" dirty="0"/>
              <a:t>(τουλάχιστον 10 σελίδες ή 3.000 λέξεις)</a:t>
            </a:r>
            <a:r>
              <a:rPr lang="el-GR" sz="1800" dirty="0"/>
              <a:t> του </a:t>
            </a:r>
            <a:r>
              <a:rPr lang="en-US" sz="1800" b="1" i="1" dirty="0"/>
              <a:t>Word</a:t>
            </a:r>
            <a:r>
              <a:rPr lang="en-US" sz="1800" dirty="0"/>
              <a:t> </a:t>
            </a:r>
            <a:r>
              <a:rPr lang="el-GR" sz="1800" dirty="0"/>
              <a:t>με 12άρια γράμματα, </a:t>
            </a:r>
            <a:r>
              <a:rPr lang="el-GR" sz="1800" dirty="0" err="1"/>
              <a:t>Times</a:t>
            </a:r>
            <a:r>
              <a:rPr lang="el-GR" sz="1800" dirty="0"/>
              <a:t> </a:t>
            </a:r>
            <a:r>
              <a:rPr lang="el-GR" sz="1800" dirty="0" err="1"/>
              <a:t>New</a:t>
            </a:r>
            <a:r>
              <a:rPr lang="el-GR" sz="1800" dirty="0"/>
              <a:t> </a:t>
            </a:r>
            <a:r>
              <a:rPr lang="el-GR" sz="1800" dirty="0" err="1"/>
              <a:t>Roman</a:t>
            </a:r>
            <a:r>
              <a:rPr lang="el-GR" sz="1800" dirty="0"/>
              <a:t> &amp; 1,5 διάστιχο: Τίτλος, Ον/</a:t>
            </a:r>
            <a:r>
              <a:rPr lang="el-GR" sz="1800" dirty="0" err="1"/>
              <a:t>μο </a:t>
            </a:r>
            <a:r>
              <a:rPr lang="el-GR" sz="1800" dirty="0"/>
              <a:t>&amp; Τμήμα, </a:t>
            </a:r>
            <a:r>
              <a:rPr lang="el-GR" sz="1800" b="1" u="sng" dirty="0"/>
              <a:t>Εισαγωγή</a:t>
            </a:r>
            <a:r>
              <a:rPr lang="el-GR" sz="1800" dirty="0"/>
              <a:t> (1 σελ.), </a:t>
            </a:r>
            <a:r>
              <a:rPr lang="el-GR" sz="1800" b="1" u="sng" dirty="0"/>
              <a:t>Κύριο μέρος</a:t>
            </a:r>
            <a:r>
              <a:rPr lang="el-GR" sz="1800" dirty="0"/>
              <a:t> χωρισμένο σε ενότητες, όπως: 1. τίτλος ενότητας, 2. τίτλος ενότητας, ….. (7 σελ.), </a:t>
            </a:r>
            <a:r>
              <a:rPr lang="el-GR" sz="1800" b="1" u="sng" dirty="0"/>
              <a:t>Συμπεράσματα</a:t>
            </a:r>
            <a:r>
              <a:rPr lang="el-GR" sz="1800" dirty="0"/>
              <a:t>-</a:t>
            </a:r>
            <a:r>
              <a:rPr lang="el-GR" sz="1800" b="1" u="sng" dirty="0"/>
              <a:t>Βιβλιογραφία</a:t>
            </a:r>
            <a:r>
              <a:rPr lang="el-GR" sz="1800" dirty="0"/>
              <a:t> (2 σελ.), τις οποίες θα </a:t>
            </a:r>
            <a:r>
              <a:rPr lang="el-GR" sz="1800" b="1" dirty="0"/>
              <a:t>ανεβάζετε στην πλατφόρμα του μαθήματος </a:t>
            </a:r>
            <a:r>
              <a:rPr lang="el-GR" sz="1800" dirty="0"/>
              <a:t>σε ηλεκτρονική μορφή -το αργότερο </a:t>
            </a:r>
            <a:r>
              <a:rPr lang="el-GR" sz="1800" u="sng" dirty="0"/>
              <a:t>μέχρι την ημέρα της εξέτασης- </a:t>
            </a:r>
            <a:r>
              <a:rPr lang="el-GR" sz="1800" dirty="0"/>
              <a:t>έτσι, μπορείτε να ανεβάσετε το βαθμό σας </a:t>
            </a:r>
            <a:r>
              <a:rPr lang="el-GR" sz="1800" u="sng" dirty="0"/>
              <a:t>μέχρι και 2 μονάδες</a:t>
            </a:r>
            <a:r>
              <a:rPr lang="el-GR" sz="1800" dirty="0"/>
              <a:t>, ενώ</a:t>
            </a:r>
          </a:p>
          <a:p>
            <a:pPr lvl="1"/>
            <a:r>
              <a:rPr lang="el-GR" sz="1800" b="1" u="sng" dirty="0">
                <a:solidFill>
                  <a:srgbClr val="00B050"/>
                </a:solidFill>
              </a:rPr>
              <a:t>β.</a:t>
            </a:r>
            <a:r>
              <a:rPr lang="el-GR" sz="1800" dirty="0"/>
              <a:t> όσοι θέλετε προαιρετικά, επίσης, θα </a:t>
            </a:r>
            <a:r>
              <a:rPr lang="el-GR" sz="1800" u="sng" dirty="0">
                <a:solidFill>
                  <a:srgbClr val="00B050"/>
                </a:solidFill>
              </a:rPr>
              <a:t>δημιουργήσετε ΠΑΡΟΥΣΙΑΣΗ</a:t>
            </a:r>
            <a:r>
              <a:rPr lang="el-GR" sz="1800" dirty="0">
                <a:solidFill>
                  <a:srgbClr val="00B050"/>
                </a:solidFill>
              </a:rPr>
              <a:t> και θα την </a:t>
            </a:r>
            <a:r>
              <a:rPr lang="el-GR" sz="1800" b="1" dirty="0">
                <a:solidFill>
                  <a:srgbClr val="00B050"/>
                </a:solidFill>
              </a:rPr>
              <a:t>παρουσιάσετε</a:t>
            </a:r>
            <a:r>
              <a:rPr lang="el-GR" sz="1800" b="1" dirty="0"/>
              <a:t> συνοπτικά στο αμφιθέατρο</a:t>
            </a:r>
            <a:r>
              <a:rPr lang="el-GR" sz="1800" dirty="0"/>
              <a:t> (το θέμα &amp; τα συμπεράσματά της εργασίας σας) με 15+3 διαφάνειες του </a:t>
            </a:r>
            <a:r>
              <a:rPr lang="en-US" sz="1800" b="1" i="1" dirty="0">
                <a:solidFill>
                  <a:srgbClr val="00B050"/>
                </a:solidFill>
              </a:rPr>
              <a:t>Power point</a:t>
            </a:r>
            <a:r>
              <a:rPr lang="el-GR" sz="1800" dirty="0"/>
              <a:t>, στα τελευταία μαθήματα (</a:t>
            </a:r>
            <a:r>
              <a:rPr lang="el-GR" sz="1800" b="1" u="sng" dirty="0">
                <a:highlight>
                  <a:srgbClr val="FFFF00"/>
                </a:highlight>
              </a:rPr>
              <a:t>6/5, 13/5, 20/5</a:t>
            </a:r>
            <a:r>
              <a:rPr lang="el-GR" sz="1800" b="1" dirty="0"/>
              <a:t>), </a:t>
            </a:r>
            <a:r>
              <a:rPr lang="el-GR" sz="1800" dirty="0"/>
              <a:t>έτσι θα μπορείτε να ανεβάσετε το βαθμό σας </a:t>
            </a:r>
            <a:r>
              <a:rPr lang="el-GR" sz="1800" u="sng" dirty="0"/>
              <a:t>ακόμη, μέχρι 2 μον</a:t>
            </a:r>
            <a:r>
              <a:rPr lang="el-GR" sz="1800" dirty="0"/>
              <a:t>.</a:t>
            </a:r>
          </a:p>
          <a:p>
            <a:r>
              <a:rPr lang="el-GR" sz="1900" b="1" dirty="0"/>
              <a:t>ΠΡΟΣΟΧΗ!!! Τον επιπλέον βαθμό θα πάρετε μόνο </a:t>
            </a:r>
            <a:r>
              <a:rPr lang="el-GR" sz="1900" b="1" u="sng" dirty="0"/>
              <a:t>αν έχετε πιάσει </a:t>
            </a:r>
            <a:r>
              <a:rPr lang="el-GR" sz="1900" b="1" u="sng" dirty="0">
                <a:solidFill>
                  <a:srgbClr val="00B050"/>
                </a:solidFill>
              </a:rPr>
              <a:t>στις εξετάσεις τουλάχιστον το βαθμό 5,</a:t>
            </a:r>
            <a:r>
              <a:rPr lang="el-GR" sz="2000" dirty="0"/>
              <a:t> αλλιώς κρατάτε τις μονάδες, από την εργασία σας, για την εξεταστική του Σεπτεμβρίου.</a:t>
            </a:r>
            <a:endParaRPr lang="el-GR" sz="190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Θέμα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6024" y="764704"/>
            <a:ext cx="8676456" cy="5688632"/>
          </a:xfrm>
        </p:spPr>
        <p:txBody>
          <a:bodyPr/>
          <a:lstStyle/>
          <a:p>
            <a:r>
              <a:rPr lang="el-GR" b="1" i="1" u="sng" dirty="0"/>
              <a:t>Α. ΤΟ ΘΕΜΑ:</a:t>
            </a:r>
            <a:r>
              <a:rPr lang="el-GR" dirty="0"/>
              <a:t> Η </a:t>
            </a:r>
            <a:r>
              <a:rPr lang="el-GR" b="1" i="1" u="sng" dirty="0"/>
              <a:t>εργασία</a:t>
            </a:r>
            <a:r>
              <a:rPr lang="el-GR" dirty="0"/>
              <a:t> και το </a:t>
            </a:r>
            <a:r>
              <a:rPr lang="el-GR" b="1" i="1" dirty="0"/>
              <a:t>θέμα</a:t>
            </a:r>
            <a:r>
              <a:rPr lang="el-GR" dirty="0"/>
              <a:t> της θα πρέπει να είναι σχετικό με την </a:t>
            </a:r>
            <a:r>
              <a:rPr lang="el-GR" b="1" dirty="0"/>
              <a:t>πολιτική κοινωνικοποίηση στο σχολείο</a:t>
            </a:r>
            <a:r>
              <a:rPr lang="el-GR" dirty="0"/>
              <a:t>, δηλαδή μπορεί να είναι</a:t>
            </a:r>
            <a:r>
              <a:rPr lang="el-GR" b="1" i="1" dirty="0"/>
              <a:t>: </a:t>
            </a:r>
          </a:p>
          <a:p>
            <a:pPr marL="228600" algn="just">
              <a:spcAft>
                <a:spcPts val="0"/>
              </a:spcAft>
            </a:pPr>
            <a:r>
              <a:rPr lang="el-GR" b="1" dirty="0"/>
              <a:t>    ι. 1</a:t>
            </a:r>
            <a:r>
              <a:rPr lang="el-GR" b="1" baseline="30000" dirty="0"/>
              <a:t>η</a:t>
            </a:r>
            <a:r>
              <a:rPr lang="el-GR" b="1" dirty="0"/>
              <a:t> Μορφή: </a:t>
            </a:r>
            <a:r>
              <a:rPr lang="el-GR" b="1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θέμα-ερώτημα</a:t>
            </a:r>
            <a:r>
              <a:rPr lang="el-GR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που μπορείτε να εμπνευσθείτε από το περίγραμμα της ύλης, δηλαδή </a:t>
            </a:r>
            <a:r>
              <a:rPr lang="el-GR" b="1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ανάλυση </a:t>
            </a:r>
            <a:r>
              <a:rPr lang="el-GR" b="1" i="1" spc="-3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μιας μεταβλητής του σχολείου/εκπαίδευσης</a:t>
            </a:r>
            <a:r>
              <a:rPr lang="el-GR" b="1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και η σύνδεση με την Π.Κ. των μαθητών (τουλάχιστον 3 άρθρα ή κεφάλαια βιβλίων) </a:t>
            </a:r>
            <a:r>
              <a:rPr lang="el-GR" u="sng" dirty="0"/>
              <a:t>ή</a:t>
            </a:r>
            <a:endParaRPr lang="el-GR" dirty="0"/>
          </a:p>
          <a:p>
            <a:r>
              <a:rPr lang="el-GR" dirty="0"/>
              <a:t>    </a:t>
            </a:r>
            <a:r>
              <a:rPr lang="el-GR" b="1" dirty="0" err="1"/>
              <a:t>ιι</a:t>
            </a:r>
            <a:r>
              <a:rPr lang="el-GR" b="1" dirty="0"/>
              <a:t>. 2</a:t>
            </a:r>
            <a:r>
              <a:rPr lang="el-GR" b="1" baseline="30000" dirty="0"/>
              <a:t>η</a:t>
            </a:r>
            <a:r>
              <a:rPr lang="el-GR" b="1" dirty="0"/>
              <a:t> Μορφή: </a:t>
            </a:r>
            <a:r>
              <a:rPr lang="el-GR" b="1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θέμα-περιληπτική παρουσίαση</a:t>
            </a:r>
            <a:r>
              <a:rPr lang="el-GR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ενός σχετικού </a:t>
            </a:r>
            <a:r>
              <a:rPr lang="el-GR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βιβλίου</a:t>
            </a:r>
            <a:r>
              <a:rPr lang="el-GR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ή </a:t>
            </a:r>
            <a:r>
              <a:rPr lang="el-GR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άρθρου</a:t>
            </a:r>
            <a:r>
              <a:rPr lang="el-GR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από τα βασικά, τα ενδεικτικά ή και από άλλα βιβλία (παιδαγωγικά κ.ά.) που θα βρείτε μόνοι σας, το οποίο θέμα θα προσπαθεί να απαντήσει στο κεντρικό ερώτημα/υπόθεση εργασίας: </a:t>
            </a:r>
            <a:r>
              <a:rPr lang="el-GR" b="1" i="1" spc="-3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πώς λειτουργεί η Π.Κ. και διαμορφώνεται η  πολιτική συμπεριφορά του παιδιού στο σχολείο (σε μια μεταβλητή του);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6864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Θέμα εργασίας/Αναδίφηση στη βιβλιογραφία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16024" y="764704"/>
            <a:ext cx="8676456" cy="5688632"/>
          </a:xfrm>
        </p:spPr>
        <p:txBody>
          <a:bodyPr/>
          <a:lstStyle/>
          <a:p>
            <a:r>
              <a:rPr lang="el-GR" sz="2800" dirty="0"/>
              <a:t>Τα  </a:t>
            </a:r>
            <a:r>
              <a:rPr lang="el-GR" sz="2800" b="1" dirty="0"/>
              <a:t>βιβλία ή άρθρα</a:t>
            </a:r>
            <a:r>
              <a:rPr lang="el-GR" sz="2800" dirty="0"/>
              <a:t> μπορεί να είναι από: τα </a:t>
            </a:r>
            <a:r>
              <a:rPr lang="el-GR" sz="2800" b="1" i="1" u="sng" dirty="0"/>
              <a:t>βασικά</a:t>
            </a:r>
            <a:r>
              <a:rPr lang="el-GR" sz="2800" dirty="0"/>
              <a:t>, τα </a:t>
            </a:r>
            <a:r>
              <a:rPr lang="el-GR" sz="2800" b="1" u="sng" dirty="0"/>
              <a:t>ενδεικτικά</a:t>
            </a:r>
            <a:r>
              <a:rPr lang="el-GR" sz="2800" dirty="0"/>
              <a:t> ή και από </a:t>
            </a:r>
            <a:r>
              <a:rPr lang="el-GR" sz="2800" b="1" u="sng" dirty="0"/>
              <a:t>άλλα</a:t>
            </a:r>
            <a:r>
              <a:rPr lang="el-GR" sz="2800" u="sng" dirty="0"/>
              <a:t> </a:t>
            </a:r>
            <a:r>
              <a:rPr lang="el-GR" sz="2800" i="1" u="sng" dirty="0"/>
              <a:t>κοινωνιολογικά</a:t>
            </a:r>
            <a:r>
              <a:rPr lang="el-GR" sz="2800" u="sng" dirty="0"/>
              <a:t>, </a:t>
            </a:r>
            <a:r>
              <a:rPr lang="el-GR" sz="2800" i="1" u="sng" dirty="0"/>
              <a:t>παιδαγωγικά</a:t>
            </a:r>
            <a:r>
              <a:rPr lang="el-GR" sz="2800" u="sng" dirty="0"/>
              <a:t>, </a:t>
            </a:r>
            <a:r>
              <a:rPr lang="el-GR" sz="2800" i="1" u="sng" dirty="0"/>
              <a:t>ψυχολογικά</a:t>
            </a:r>
            <a:r>
              <a:rPr lang="el-GR" sz="2800" u="sng" dirty="0"/>
              <a:t> ...</a:t>
            </a:r>
            <a:r>
              <a:rPr lang="el-GR" sz="2800" dirty="0"/>
              <a:t> που θα βρείτε μόνοι σας (στη </a:t>
            </a:r>
            <a:r>
              <a:rPr lang="el-GR" sz="2800" b="1" dirty="0">
                <a:solidFill>
                  <a:srgbClr val="FF0000"/>
                </a:solidFill>
              </a:rPr>
              <a:t>βιβλιοθήκη</a:t>
            </a:r>
            <a:r>
              <a:rPr lang="el-GR" sz="2800" dirty="0"/>
              <a:t>, στο </a:t>
            </a:r>
            <a:r>
              <a:rPr lang="el-GR" sz="2800" b="1" dirty="0">
                <a:solidFill>
                  <a:srgbClr val="FF0000"/>
                </a:solidFill>
              </a:rPr>
              <a:t>σπίτι</a:t>
            </a:r>
            <a:r>
              <a:rPr lang="el-GR" sz="2800" dirty="0">
                <a:solidFill>
                  <a:srgbClr val="FF0000"/>
                </a:solidFill>
              </a:rPr>
              <a:t> </a:t>
            </a:r>
            <a:r>
              <a:rPr lang="el-GR" sz="2800" dirty="0"/>
              <a:t>ή στο </a:t>
            </a:r>
            <a:r>
              <a:rPr lang="el-GR" sz="2800" b="1" dirty="0">
                <a:solidFill>
                  <a:srgbClr val="FF0000"/>
                </a:solidFill>
              </a:rPr>
              <a:t>διαδίκτυο</a:t>
            </a:r>
          </a:p>
          <a:p>
            <a:pPr marL="114300" indent="342900" algn="just">
              <a:spcAft>
                <a:spcPts val="0"/>
              </a:spcAft>
            </a:pPr>
            <a:r>
              <a:rPr lang="el-GR" sz="2800" b="1" i="1" dirty="0"/>
              <a:t> 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Ψάξτε στο </a:t>
            </a:r>
            <a:r>
              <a:rPr lang="el-GR" sz="2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Μελετητή της </a:t>
            </a:r>
            <a:r>
              <a:rPr lang="el-GR" sz="2800" b="1" spc="-4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Γκούγκλ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l-GR" sz="2800" u="sng" spc="-4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https://scholar.google.gr/schhp?hl=el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για άρθρα ή </a:t>
            </a:r>
          </a:p>
          <a:p>
            <a:pPr marL="114300" indent="342900" algn="just">
              <a:spcAft>
                <a:spcPts val="0"/>
              </a:spcAft>
            </a:pP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στο </a:t>
            </a:r>
            <a:r>
              <a:rPr lang="el-GR" sz="2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Εθνικό Κέντρο Τεκμηρίωσης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800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sz="2800" u="sng" spc="-4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https://www.didaktorika.gr/eadd/</a:t>
            </a:r>
            <a:r>
              <a:rPr lang="el-GR" sz="2800" u="sng" spc="-4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διδακτορικές διατριβές ή </a:t>
            </a:r>
          </a:p>
          <a:p>
            <a:pPr marL="114300" indent="342900" algn="just">
              <a:spcAft>
                <a:spcPts val="0"/>
              </a:spcAft>
            </a:pP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στο </a:t>
            </a:r>
            <a:r>
              <a:rPr lang="el-GR" sz="2800" b="1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Κάλλιππος: Ανοικτές ακαδημαϊκές εκδόσεις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l-GR" sz="2800" u="sng" spc="-4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https://repository.kallipos.gr/</a:t>
            </a:r>
            <a:r>
              <a:rPr lang="el-GR" sz="2800" spc="-4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  <a:endParaRPr lang="el-G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092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467600" cy="504056"/>
          </a:xfrm>
        </p:spPr>
        <p:txBody>
          <a:bodyPr>
            <a:noAutofit/>
          </a:bodyPr>
          <a:lstStyle/>
          <a:p>
            <a:pPr algn="ctr"/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Ερώτημα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980728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sz="2800" b="1" i="1" u="sng" dirty="0"/>
              <a:t>Β. ΤΟ ΕΡΩΤΗΜΑ &amp; </a:t>
            </a:r>
            <a:r>
              <a:rPr lang="en-GB" sz="2800" b="1" i="1" u="sng" dirty="0"/>
              <a:t>H </a:t>
            </a:r>
            <a:r>
              <a:rPr lang="el-GR" sz="2800" b="1" i="1" u="sng" dirty="0"/>
              <a:t>ΑΠΑΝΤΗΣΗ:</a:t>
            </a:r>
            <a:r>
              <a:rPr lang="el-GR" sz="2800" dirty="0"/>
              <a:t> </a:t>
            </a:r>
          </a:p>
          <a:p>
            <a:r>
              <a:rPr lang="el-GR" sz="2200" dirty="0"/>
              <a:t>Η εργασία θα προσπαθεί να απαντήσει στο κεντρικό </a:t>
            </a:r>
            <a:r>
              <a:rPr lang="el-GR" sz="2200" b="1" i="1" u="sng" dirty="0"/>
              <a:t>ερώτημα</a:t>
            </a:r>
            <a:r>
              <a:rPr lang="el-GR" sz="2200" u="sng" dirty="0"/>
              <a:t>:</a:t>
            </a:r>
            <a:endParaRPr lang="el-GR" sz="2200" dirty="0"/>
          </a:p>
          <a:p>
            <a:pPr lvl="1"/>
            <a:r>
              <a:rPr lang="el-GR" sz="2200" b="1" i="1" spc="-3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πώς λειτουργεί η Π.Κ. και διαμορφώνεται η  πολιτική συμπεριφορά του παιδιού στο σχολείο </a:t>
            </a:r>
            <a:r>
              <a:rPr lang="el-GR" sz="2200" b="1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(επικεντρωθείτε σε με μια μεταβλητή του σχολείου)</a:t>
            </a:r>
            <a:r>
              <a:rPr lang="el-GR" sz="2200" b="1" i="1" spc="-3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l-GR" sz="2200" dirty="0"/>
              <a:t> </a:t>
            </a:r>
          </a:p>
          <a:p>
            <a:r>
              <a:rPr lang="el-GR" sz="2200" dirty="0"/>
              <a:t>Άρα, το θέμα θα έχει να κάνει με την </a:t>
            </a:r>
            <a:r>
              <a:rPr lang="el-GR" sz="2200" b="1" i="1" u="sng" dirty="0"/>
              <a:t>ανάλυση μιας μεταβλητής ή παράγοντα (φαινομένου) της πολιτικής κοινωνικοποίησης </a:t>
            </a:r>
            <a:r>
              <a:rPr lang="el-GR" sz="2200" b="1" i="1" dirty="0"/>
              <a:t>στο σχολείο, η οποία παράγει </a:t>
            </a:r>
            <a:r>
              <a:rPr lang="el-GR" sz="2200" b="1" i="1" u="sng" dirty="0"/>
              <a:t>αυταρχική</a:t>
            </a:r>
            <a:r>
              <a:rPr lang="el-GR" sz="2200" b="1" i="1" dirty="0"/>
              <a:t>, </a:t>
            </a:r>
            <a:r>
              <a:rPr lang="el-GR" sz="2200" b="1" i="1" u="sng" dirty="0"/>
              <a:t>ασύδοτη</a:t>
            </a:r>
            <a:r>
              <a:rPr lang="el-GR" sz="2200" b="1" i="1" dirty="0"/>
              <a:t> ή </a:t>
            </a:r>
            <a:r>
              <a:rPr lang="el-GR" sz="2200" b="1" i="1" u="sng" dirty="0"/>
              <a:t>δημοκρατική</a:t>
            </a:r>
            <a:r>
              <a:rPr lang="el-GR" sz="2200" dirty="0"/>
              <a:t>.</a:t>
            </a:r>
          </a:p>
          <a:p>
            <a:r>
              <a:rPr lang="el-GR" sz="2200" dirty="0"/>
              <a:t>Τη μεταβλητή του σχολείου που θα έχετε πάρει ως θέμα και στο οποίο  θα αναφερθείτε/περιγράψετε, θα πρέπει να φωτίσετε  (ιστορία, κατηγορίες, αίτια, προβλήματα, δυσκολίες, συνέπειες, επιπτώσεις κ.λπ.) παίρνοντας αποδεικτικά στοιχεία από τις τρεις τουλάχιστον βιβλιογραφικές πηγές. Προσοχή δεν κάνουμε </a:t>
            </a:r>
            <a:r>
              <a:rPr lang="el-GR" sz="2200" b="1" dirty="0"/>
              <a:t>έκθεση ιδεών</a:t>
            </a:r>
            <a:r>
              <a:rPr lang="el-GR" sz="2200" dirty="0"/>
              <a:t>. Γι’ αυτό χρειάζονται οι </a:t>
            </a:r>
            <a:r>
              <a:rPr lang="el-GR" sz="2200" b="1" dirty="0"/>
              <a:t>βιβλιογραφικές μας αναφορές με παραπομπή.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 </a:t>
            </a:r>
            <a:r>
              <a:rPr lang="el-GR" sz="2300" dirty="0"/>
              <a:t>*Όταν, από το </a:t>
            </a:r>
            <a:r>
              <a:rPr lang="el-GR" sz="2300" b="1" i="1" dirty="0"/>
              <a:t>βιβλίο/άρθρο</a:t>
            </a:r>
            <a:r>
              <a:rPr lang="el-GR" sz="2300" dirty="0"/>
              <a:t> που μελετάτε, θα δανείζεστε μια </a:t>
            </a:r>
            <a:r>
              <a:rPr lang="el-GR" sz="2300" b="1" i="1" dirty="0"/>
              <a:t>ιδέα ή ένα στοιχείο</a:t>
            </a:r>
            <a:r>
              <a:rPr lang="el-GR" sz="2300" dirty="0"/>
              <a:t>:</a:t>
            </a:r>
          </a:p>
          <a:p>
            <a:r>
              <a:rPr lang="el-GR" sz="2300" dirty="0"/>
              <a:t>ι. </a:t>
            </a:r>
            <a:r>
              <a:rPr lang="el-GR" sz="2300" b="1" i="1" dirty="0">
                <a:solidFill>
                  <a:srgbClr val="FF0000"/>
                </a:solidFill>
              </a:rPr>
              <a:t>ΠΑΡΑΦΡΑΣΗ</a:t>
            </a:r>
            <a:r>
              <a:rPr lang="el-GR" sz="2300" dirty="0"/>
              <a:t>: ή θα το γράφετε με </a:t>
            </a:r>
            <a:r>
              <a:rPr lang="el-GR" sz="2300" b="1" u="sng" dirty="0"/>
              <a:t>δικά σας λόγια</a:t>
            </a:r>
            <a:r>
              <a:rPr lang="el-GR" sz="2300" dirty="0"/>
              <a:t> (</a:t>
            </a:r>
            <a:r>
              <a:rPr lang="el-GR" sz="2300" b="1" i="1" dirty="0"/>
              <a:t>παράφραση</a:t>
            </a:r>
            <a:r>
              <a:rPr lang="el-GR" sz="2300" dirty="0"/>
              <a:t>) και θα βάζετε, αμέσως μετά,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r>
              <a:rPr lang="el-GR" sz="2300" dirty="0"/>
              <a:t>, </a:t>
            </a:r>
          </a:p>
          <a:p>
            <a:pPr lvl="1"/>
            <a:r>
              <a:rPr lang="el-GR" sz="2000" u="sng" dirty="0">
                <a:solidFill>
                  <a:srgbClr val="990000"/>
                </a:solidFill>
              </a:rPr>
              <a:t>π.χ.</a:t>
            </a:r>
            <a:r>
              <a:rPr lang="el-GR" sz="2000" dirty="0">
                <a:solidFill>
                  <a:srgbClr val="990000"/>
                </a:solidFill>
              </a:rPr>
              <a:t> (ΠΑΡΑΦΡΑΣΗ): </a:t>
            </a:r>
            <a:r>
              <a:rPr lang="el-GR" sz="2000" dirty="0"/>
              <a:t>Η σχολική πραγματικότητα είναι πολυσύνθετη και ……… (Νικολάου, 2009: 88-89). (ΠΑΡΑΠΟΜΠΗ), </a:t>
            </a:r>
          </a:p>
          <a:p>
            <a:r>
              <a:rPr lang="el-GR" sz="2300" dirty="0" err="1"/>
              <a:t>ιι</a:t>
            </a:r>
            <a:r>
              <a:rPr lang="el-GR" sz="2300" dirty="0"/>
              <a:t>. </a:t>
            </a:r>
            <a:r>
              <a:rPr lang="el-GR" sz="2300" b="1" i="1" dirty="0">
                <a:solidFill>
                  <a:srgbClr val="FF0000"/>
                </a:solidFill>
              </a:rPr>
              <a:t>ΠΑΡΑΘΕΜΑ</a:t>
            </a:r>
            <a:r>
              <a:rPr lang="el-GR" sz="2300" dirty="0"/>
              <a:t>: ή θα το παίρνετε </a:t>
            </a:r>
            <a:r>
              <a:rPr lang="el-GR" sz="2300" b="1" u="sng" dirty="0"/>
              <a:t>αυτούσιο–αυτολεξεί</a:t>
            </a:r>
            <a:r>
              <a:rPr lang="el-GR" sz="2300" u="sng" dirty="0"/>
              <a:t> (ακριβώς τα ίδια </a:t>
            </a:r>
            <a:r>
              <a:rPr lang="el-GR" sz="2300" u="sng" dirty="0">
                <a:hlinkClick r:id="rId2" tooltip="λόγια"/>
              </a:rPr>
              <a:t>λόγια</a:t>
            </a:r>
            <a:r>
              <a:rPr lang="el-GR" sz="2300" u="sng" dirty="0"/>
              <a:t> και την ίδια </a:t>
            </a:r>
            <a:r>
              <a:rPr lang="el-GR" sz="2300" u="sng" dirty="0">
                <a:hlinkClick r:id="rId3" tooltip="διατύπωση"/>
              </a:rPr>
              <a:t>διατύπωση</a:t>
            </a:r>
            <a:r>
              <a:rPr lang="el-GR" sz="2300" u="sng" dirty="0"/>
              <a:t>)</a:t>
            </a:r>
            <a:r>
              <a:rPr lang="el-GR" sz="2300" dirty="0"/>
              <a:t> μέχρι 2-3 σειρές (</a:t>
            </a:r>
            <a:r>
              <a:rPr lang="el-GR" sz="2300" b="1" i="1" dirty="0"/>
              <a:t>παράθεμα</a:t>
            </a:r>
            <a:r>
              <a:rPr lang="el-GR" sz="2300" dirty="0"/>
              <a:t>), θα το τοποθετείτε σε εισαγωγικά &amp; αμέσως μετά θα βάζετε </a:t>
            </a:r>
            <a:r>
              <a:rPr lang="el-GR" sz="2300" b="1" i="1" dirty="0">
                <a:solidFill>
                  <a:srgbClr val="00B050"/>
                </a:solidFill>
              </a:rPr>
              <a:t>ΠΑΡΑΠΟΜΠΗ</a:t>
            </a:r>
            <a:endParaRPr lang="el-GR" sz="2300" dirty="0">
              <a:solidFill>
                <a:srgbClr val="00B050"/>
              </a:solidFill>
            </a:endParaRPr>
          </a:p>
          <a:p>
            <a:pPr lvl="1"/>
            <a:r>
              <a:rPr lang="el-GR" sz="2000" u="sng" dirty="0">
                <a:solidFill>
                  <a:srgbClr val="990000"/>
                </a:solidFill>
              </a:rPr>
              <a:t>π.χ.</a:t>
            </a:r>
            <a:r>
              <a:rPr lang="el-GR" sz="2000" dirty="0">
                <a:solidFill>
                  <a:srgbClr val="990000"/>
                </a:solidFill>
              </a:rPr>
              <a:t> (ΠΑΡΑΘΕΜΑ): </a:t>
            </a:r>
            <a:r>
              <a:rPr lang="el-GR" sz="2000" dirty="0"/>
              <a:t>Το σχολείο, «</a:t>
            </a:r>
            <a:r>
              <a:rPr lang="el-GR" sz="2000" i="1" dirty="0"/>
              <a:t>είναι ένα οργανωμένο σύνολο που αποτελείται από δασκάλους και μαθητές, λειτουργεί με ένα συγκεκριμένο πρόγραμμα σπουδών, έχει  κανόνες και σκοπό την εκπαίδευση των μαθητών του</a:t>
            </a:r>
            <a:r>
              <a:rPr lang="el-GR" sz="2000" dirty="0"/>
              <a:t>» (Νικολάου, 2009: 23). (ΠΑΡΑΠΟΜΠΗ).</a:t>
            </a:r>
          </a:p>
          <a:p>
            <a:endParaRPr lang="el-GR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Μεθοδολογία εργασίας/βιβλιογραφία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i="1" u="sng" dirty="0"/>
              <a:t> Για θέμα/βιβλίο</a:t>
            </a:r>
            <a:r>
              <a:rPr lang="el-GR" u="sng" dirty="0"/>
              <a:t>:</a:t>
            </a:r>
            <a:r>
              <a:rPr lang="el-GR" dirty="0"/>
              <a:t> η βιβλιογραφία είναι ένα βιβλίο, π.χ. Καρακατσάνη, Δ. (2003). </a:t>
            </a:r>
            <a:r>
              <a:rPr lang="el-GR" i="1" dirty="0"/>
              <a:t>Εκπαίδευση και πολιτική διαπαιδαγώγηση: Γνώσεις, αξίες, πρακτικές.</a:t>
            </a:r>
            <a:r>
              <a:rPr lang="el-GR" dirty="0"/>
              <a:t> Αθήνα: Μεταίχμιο.</a:t>
            </a:r>
          </a:p>
          <a:p>
            <a:r>
              <a:rPr lang="el-GR" b="1" i="1" dirty="0"/>
              <a:t> </a:t>
            </a:r>
            <a:r>
              <a:rPr lang="el-GR" b="1" i="1" u="sng" dirty="0"/>
              <a:t>Για θέμα/ερώτημα</a:t>
            </a:r>
            <a:r>
              <a:rPr lang="el-GR" u="sng" dirty="0"/>
              <a:t>:</a:t>
            </a:r>
            <a:r>
              <a:rPr lang="el-GR" dirty="0"/>
              <a:t> η βιβλιογραφία πρέπει να είναι </a:t>
            </a:r>
            <a:r>
              <a:rPr lang="el-GR" b="1" dirty="0"/>
              <a:t>3 </a:t>
            </a:r>
            <a:r>
              <a:rPr lang="el-GR" i="1" u="sng" dirty="0"/>
              <a:t>βιβλία ή άρθρα από επιστημονικά περιοδικά</a:t>
            </a:r>
            <a:r>
              <a:rPr lang="el-GR" dirty="0"/>
              <a:t> </a:t>
            </a:r>
            <a:r>
              <a:rPr lang="el-GR" b="1" dirty="0"/>
              <a:t>τουλάχιστον</a:t>
            </a:r>
            <a:r>
              <a:rPr lang="el-GR" dirty="0"/>
              <a:t> που να σχετίζονται με το θέμα και </a:t>
            </a:r>
            <a:r>
              <a:rPr lang="el-GR" b="1" i="1" dirty="0"/>
              <a:t>να μην είναι ανώνυμα από το διαδίκτυο</a:t>
            </a:r>
            <a:r>
              <a:rPr lang="el-GR" dirty="0"/>
              <a:t>).</a:t>
            </a:r>
            <a:r>
              <a:rPr lang="el-GR" b="1" i="1" dirty="0"/>
              <a:t> </a:t>
            </a:r>
            <a:r>
              <a:rPr lang="el-GR" dirty="0"/>
              <a:t>Τα σχετικά </a:t>
            </a:r>
            <a:r>
              <a:rPr lang="el-GR" b="1" i="1" dirty="0"/>
              <a:t>άρθρα</a:t>
            </a:r>
            <a:r>
              <a:rPr lang="el-GR" dirty="0"/>
              <a:t> μπορεί να είναι και στην </a:t>
            </a:r>
            <a:r>
              <a:rPr lang="el-GR" b="1" i="1" dirty="0"/>
              <a:t>αγγλική γλώσσα</a:t>
            </a:r>
            <a:r>
              <a:rPr lang="el-GR" dirty="0"/>
              <a:t> για όσους το θέλουν.</a:t>
            </a:r>
          </a:p>
          <a:p>
            <a:pPr lvl="1"/>
            <a:r>
              <a:rPr lang="el-GR" dirty="0"/>
              <a:t>Για περισσότερες λεπτομέρειες στο:  (</a:t>
            </a:r>
            <a:r>
              <a:rPr lang="el-GR" dirty="0" err="1"/>
              <a:t>Δαφέρμος</a:t>
            </a:r>
            <a:r>
              <a:rPr lang="el-GR" dirty="0"/>
              <a:t>, Τσαούσης, </a:t>
            </a:r>
            <a:r>
              <a:rPr lang="en-US" dirty="0"/>
              <a:t>x</a:t>
            </a:r>
            <a:r>
              <a:rPr lang="el-GR" dirty="0"/>
              <a:t>.</a:t>
            </a:r>
            <a:r>
              <a:rPr lang="en-US" dirty="0"/>
              <a:t>x</a:t>
            </a:r>
            <a:r>
              <a:rPr lang="el-GR" dirty="0"/>
              <a:t>.:16-21)</a:t>
            </a:r>
          </a:p>
          <a:p>
            <a:pPr lvl="1"/>
            <a:r>
              <a:rPr lang="el-GR" dirty="0" err="1"/>
              <a:t>Δαφέρμος</a:t>
            </a:r>
            <a:r>
              <a:rPr lang="el-GR" dirty="0"/>
              <a:t>, Μ. &amp; Τσαούσης, Γ. (</a:t>
            </a:r>
            <a:r>
              <a:rPr lang="el-GR" dirty="0" err="1"/>
              <a:t>χ.χ</a:t>
            </a:r>
            <a:r>
              <a:rPr lang="el-GR" dirty="0"/>
              <a:t>.). </a:t>
            </a:r>
            <a:r>
              <a:rPr lang="el-GR" i="1" dirty="0"/>
              <a:t>Οδηγός Συγγραφής Διπλωματικών Εργασιών και Διδακτορικών Διατριβών</a:t>
            </a:r>
            <a:r>
              <a:rPr lang="el-GR" dirty="0"/>
              <a:t>. Ανάκτηση στις 29-9-2016 από το δικτυακό τόπο: </a:t>
            </a:r>
            <a:r>
              <a:rPr lang="el-GR" dirty="0">
                <a:hlinkClick r:id="rId2"/>
              </a:rPr>
              <a:t>http://www.psychology.uoc.gr/files/items/6/682/odigos_syggrafis_diplomatikon_ergasion_teliko.pdf</a:t>
            </a:r>
            <a:r>
              <a:rPr lang="el-GR" dirty="0"/>
              <a:t>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8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08E5F34A-B24D-44A8-BBA5-B914D3035FB4}" type="slidenum">
              <a:rPr lang="el-GR"/>
              <a:pPr>
                <a:defRPr/>
              </a:pPr>
              <a:t>2</a:t>
            </a:fld>
            <a:endParaRPr lang="el-GR"/>
          </a:p>
        </p:txBody>
      </p:sp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l-GR" sz="3400" b="1" cap="none" dirty="0"/>
              <a:t>Περιεχόμενα</a:t>
            </a:r>
            <a:endParaRPr lang="en-US" sz="3400" b="1" cap="none" dirty="0"/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>
          <a:xfrm>
            <a:off x="467544" y="1241425"/>
            <a:ext cx="8136904" cy="4995887"/>
          </a:xfrm>
        </p:spPr>
        <p:txBody>
          <a:bodyPr/>
          <a:lstStyle/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Χρονοδιάγραμμα</a:t>
            </a:r>
          </a:p>
          <a:p>
            <a:pPr marL="273050" lvl="1">
              <a:spcBef>
                <a:spcPts val="600"/>
              </a:spcBef>
              <a:buSzPct val="70000"/>
              <a:buFont typeface="Wingdings" pitchFamily="2" charset="2"/>
              <a:buChar char=""/>
            </a:pPr>
            <a:r>
              <a:rPr lang="el-GR" sz="2900" b="1" dirty="0"/>
              <a:t>Σκοπός μαθήματος</a:t>
            </a:r>
            <a:endParaRPr lang="el-GR" sz="2800" b="1" dirty="0"/>
          </a:p>
          <a:p>
            <a:r>
              <a:rPr lang="el-GR" sz="3200" b="1" dirty="0"/>
              <a:t>Περιεχόμενα μαθήματος</a:t>
            </a:r>
          </a:p>
          <a:p>
            <a:r>
              <a:rPr lang="el-GR" sz="3200" b="1" dirty="0"/>
              <a:t>Βιβλίο</a:t>
            </a:r>
          </a:p>
          <a:p>
            <a:r>
              <a:rPr lang="el-GR" sz="3200" b="1" dirty="0"/>
              <a:t>Ηλεκτρονικό μάθημα-Σημειώσεις</a:t>
            </a:r>
          </a:p>
          <a:p>
            <a:r>
              <a:rPr lang="el-GR" sz="3200" b="1" dirty="0"/>
              <a:t>Προαιρετική ενισχυτική εργασία</a:t>
            </a:r>
          </a:p>
          <a:p>
            <a:r>
              <a:rPr lang="el-GR" sz="3200" b="1" dirty="0"/>
              <a:t>Εξετάσεις &amp; λοιπές πληροφορίες</a:t>
            </a:r>
          </a:p>
          <a:p>
            <a:r>
              <a:rPr lang="el-GR" sz="3200" b="1" dirty="0"/>
              <a:t>Ενδεικτική βιβλιογραφία</a:t>
            </a:r>
          </a:p>
          <a:p>
            <a:endParaRPr lang="el-G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 και η ανάλυσή της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b="1" dirty="0"/>
              <a:t>Α. </a:t>
            </a:r>
            <a:r>
              <a:rPr lang="el-GR" b="1" u="sng" dirty="0"/>
              <a:t>ΓΡΑΠΤΗ ΕΡΓΑΣΙΑ</a:t>
            </a:r>
            <a:r>
              <a:rPr lang="el-GR" dirty="0"/>
              <a:t> </a:t>
            </a:r>
            <a:r>
              <a:rPr lang="el-GR" sz="1800" dirty="0"/>
              <a:t>3.000 λέξεων ή </a:t>
            </a:r>
            <a:r>
              <a:rPr lang="el-GR" sz="1800" u="sng" dirty="0"/>
              <a:t>10 δακτυλογραφημένων σελίδων</a:t>
            </a:r>
            <a:r>
              <a:rPr lang="el-GR" sz="1800" dirty="0"/>
              <a:t> σε Word με 12άρια, </a:t>
            </a:r>
            <a:r>
              <a:rPr lang="el-GR" sz="1800" dirty="0" err="1"/>
              <a:t>Times</a:t>
            </a:r>
            <a:r>
              <a:rPr lang="el-GR" sz="1800" dirty="0"/>
              <a:t> </a:t>
            </a:r>
            <a:r>
              <a:rPr lang="el-GR" sz="1800" dirty="0" err="1"/>
              <a:t>New</a:t>
            </a:r>
            <a:r>
              <a:rPr lang="el-GR" sz="1800" dirty="0"/>
              <a:t> </a:t>
            </a:r>
            <a:r>
              <a:rPr lang="el-GR" sz="1800" dirty="0" err="1"/>
              <a:t>Roman</a:t>
            </a:r>
            <a:r>
              <a:rPr lang="el-GR" sz="1800" dirty="0"/>
              <a:t> γράμματα και 1,5 διάστιχο.</a:t>
            </a:r>
          </a:p>
          <a:p>
            <a:r>
              <a:rPr lang="el-GR" b="1" dirty="0"/>
              <a:t>    </a:t>
            </a:r>
            <a:r>
              <a:rPr lang="el-GR" b="1" u="sng" dirty="0"/>
              <a:t>Η μορφή της εργασίας</a:t>
            </a:r>
            <a:r>
              <a:rPr lang="el-GR" u="sng" dirty="0"/>
              <a:t> θα είναι ως εξής:</a:t>
            </a:r>
            <a:endParaRPr lang="el-GR" dirty="0"/>
          </a:p>
          <a:p>
            <a:r>
              <a:rPr lang="el-GR" b="1" u="sng" dirty="0"/>
              <a:t>Τίτλος εργασίας, Ον/</a:t>
            </a:r>
            <a:r>
              <a:rPr lang="el-GR" b="1" u="sng" dirty="0" err="1"/>
              <a:t>μο </a:t>
            </a:r>
            <a:r>
              <a:rPr lang="el-GR" b="1" u="sng" dirty="0"/>
              <a:t>&amp; Τμήμα</a:t>
            </a:r>
            <a:r>
              <a:rPr lang="el-GR" dirty="0"/>
              <a:t>, </a:t>
            </a:r>
            <a:r>
              <a:rPr lang="el-GR" b="1" u="sng" dirty="0"/>
              <a:t>Εισαγωγή</a:t>
            </a:r>
            <a:r>
              <a:rPr lang="el-GR" dirty="0"/>
              <a:t> (1 σελ.),</a:t>
            </a:r>
          </a:p>
          <a:p>
            <a:r>
              <a:rPr lang="el-GR" b="1" u="sng" dirty="0"/>
              <a:t>Κύριο μέρος</a:t>
            </a:r>
            <a:r>
              <a:rPr lang="el-GR" dirty="0"/>
              <a:t> χωρισμένο σε ενότητες με </a:t>
            </a:r>
          </a:p>
          <a:p>
            <a:r>
              <a:rPr lang="el-GR" dirty="0"/>
              <a:t>	</a:t>
            </a:r>
            <a:r>
              <a:rPr lang="el-GR" u="sng" dirty="0"/>
              <a:t>1. τίτλος</a:t>
            </a:r>
            <a:r>
              <a:rPr lang="el-GR" dirty="0"/>
              <a:t>, </a:t>
            </a:r>
          </a:p>
          <a:p>
            <a:r>
              <a:rPr lang="el-GR" dirty="0"/>
              <a:t>	</a:t>
            </a:r>
            <a:r>
              <a:rPr lang="el-GR" u="sng" dirty="0"/>
              <a:t>2. τίτλος</a:t>
            </a:r>
            <a:r>
              <a:rPr lang="el-GR" dirty="0"/>
              <a:t>, …..                                                       (7 σελ.), </a:t>
            </a:r>
          </a:p>
          <a:p>
            <a:r>
              <a:rPr lang="el-GR" b="1" u="sng" dirty="0"/>
              <a:t>Συμπεράσματα</a:t>
            </a:r>
            <a:r>
              <a:rPr lang="el-GR" dirty="0"/>
              <a:t>-</a:t>
            </a:r>
            <a:r>
              <a:rPr lang="el-GR" b="1" u="sng" dirty="0"/>
              <a:t>Βιβλιογραφία</a:t>
            </a:r>
            <a:r>
              <a:rPr lang="el-GR" dirty="0"/>
              <a:t>                             (2 σελ.).</a:t>
            </a:r>
          </a:p>
          <a:p>
            <a:r>
              <a:rPr lang="el-GR" dirty="0"/>
              <a:t>--------------------------------------------------------------------------------</a:t>
            </a:r>
          </a:p>
          <a:p>
            <a:pPr lvl="0"/>
            <a:r>
              <a:rPr lang="el-GR" sz="2000" dirty="0"/>
              <a:t>Στην </a:t>
            </a:r>
            <a:r>
              <a:rPr lang="el-GR" sz="2000" b="1" i="1" u="sng" dirty="0"/>
              <a:t>πρώτη σελίδα</a:t>
            </a:r>
            <a:r>
              <a:rPr lang="el-GR" sz="2000" dirty="0"/>
              <a:t> γράφουμε: τίτλο, ον/</a:t>
            </a:r>
            <a:r>
              <a:rPr lang="el-GR" sz="2000" dirty="0" err="1"/>
              <a:t>μο,</a:t>
            </a:r>
            <a:r>
              <a:rPr lang="el-GR" sz="2000" dirty="0"/>
              <a:t> χρόνος, Α.Μ. και τμήμα και την </a:t>
            </a:r>
            <a:r>
              <a:rPr lang="el-GR" sz="2000" b="1" u="sng" dirty="0">
                <a:solidFill>
                  <a:srgbClr val="C00000"/>
                </a:solidFill>
              </a:rPr>
              <a:t>0. Εισαγωγή</a:t>
            </a:r>
            <a:r>
              <a:rPr lang="el-GR" sz="2000" dirty="0">
                <a:solidFill>
                  <a:srgbClr val="33CC33"/>
                </a:solidFill>
              </a:rPr>
              <a:t> </a:t>
            </a:r>
            <a:r>
              <a:rPr lang="el-GR" sz="2000" dirty="0"/>
              <a:t>μας (εδώ 1: περιγράφουμε το θέμα μας, τη </a:t>
            </a:r>
            <a:r>
              <a:rPr lang="el-GR" sz="2000" dirty="0">
                <a:solidFill>
                  <a:srgbClr val="33CC33"/>
                </a:solidFill>
              </a:rPr>
              <a:t>σημαντικότητά</a:t>
            </a:r>
            <a:r>
              <a:rPr lang="el-GR" sz="2000" dirty="0"/>
              <a:t> του -δηλ. αναπτύσσουμε ένα πρώτο προβληματισμό-, 2: το </a:t>
            </a:r>
            <a:r>
              <a:rPr lang="el-GR" sz="2000" dirty="0">
                <a:solidFill>
                  <a:srgbClr val="33CC33"/>
                </a:solidFill>
              </a:rPr>
              <a:t>σκοπό</a:t>
            </a:r>
            <a:r>
              <a:rPr lang="el-GR" sz="2000" dirty="0"/>
              <a:t> μας, δηλ. το ερώτημα και τα </a:t>
            </a:r>
            <a:r>
              <a:rPr lang="el-GR" sz="2000" dirty="0" err="1"/>
              <a:t>υπο</a:t>
            </a:r>
            <a:r>
              <a:rPr lang="el-GR" sz="2000" dirty="0"/>
              <a:t>-ερωτήματα και 3. </a:t>
            </a:r>
            <a:r>
              <a:rPr lang="el-GR" sz="2000" dirty="0">
                <a:solidFill>
                  <a:srgbClr val="33CC33"/>
                </a:solidFill>
              </a:rPr>
              <a:t>περιγράφουμε σύντομα </a:t>
            </a:r>
            <a:r>
              <a:rPr lang="el-GR" sz="2000" dirty="0"/>
              <a:t>πως θα το αναλύσουμε στις επόμενες ενότητες/κεφάλαια).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εργασίας και η ανάλυσή της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688632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dirty="0"/>
              <a:t> </a:t>
            </a:r>
            <a:r>
              <a:rPr lang="el-GR" sz="2000" dirty="0"/>
              <a:t>Στις </a:t>
            </a:r>
            <a:r>
              <a:rPr lang="el-GR" sz="2000" b="1" i="1" u="sng" dirty="0"/>
              <a:t>επόμενες 7 σελίδες</a:t>
            </a:r>
            <a:r>
              <a:rPr lang="el-GR" sz="2000" dirty="0"/>
              <a:t> περιγράφουμε το φαινόμενο που μελετάμε ή που μελετά το βιβλίο που έχουμε επιλέξει και το εκθέτουμε σε επιμέρους </a:t>
            </a:r>
            <a:r>
              <a:rPr lang="el-GR" sz="2000" b="1" u="sng" dirty="0"/>
              <a:t>Ενότητες/κεφάλαια</a:t>
            </a:r>
            <a:r>
              <a:rPr lang="el-GR" sz="2000" dirty="0"/>
              <a:t>: </a:t>
            </a:r>
            <a:r>
              <a:rPr lang="el-GR" sz="2000" b="1" u="sng" dirty="0">
                <a:solidFill>
                  <a:srgbClr val="C00000"/>
                </a:solidFill>
              </a:rPr>
              <a:t>1. τίτλος</a:t>
            </a:r>
            <a:r>
              <a:rPr lang="el-GR" sz="2000" dirty="0"/>
              <a:t>, </a:t>
            </a:r>
            <a:r>
              <a:rPr lang="el-GR" sz="2000" b="1" u="sng" dirty="0">
                <a:solidFill>
                  <a:srgbClr val="C00000"/>
                </a:solidFill>
              </a:rPr>
              <a:t>2. τίτλος</a:t>
            </a:r>
            <a:r>
              <a:rPr lang="el-GR" sz="2000" dirty="0"/>
              <a:t>, ….. </a:t>
            </a:r>
            <a:r>
              <a:rPr lang="el-GR" sz="2000" b="1" u="sng" dirty="0">
                <a:solidFill>
                  <a:srgbClr val="C00000"/>
                </a:solidFill>
              </a:rPr>
              <a:t>ν. τίτλος</a:t>
            </a:r>
          </a:p>
          <a:p>
            <a:pPr lvl="0"/>
            <a:endParaRPr lang="en-GB" sz="2000" dirty="0"/>
          </a:p>
          <a:p>
            <a:pPr lvl="0"/>
            <a:r>
              <a:rPr lang="el-GR" sz="2000" dirty="0"/>
              <a:t>Στις </a:t>
            </a:r>
            <a:r>
              <a:rPr lang="el-GR" sz="2000" b="1" i="1" u="sng" dirty="0"/>
              <a:t>2 τελευταίες σελίδες</a:t>
            </a:r>
            <a:r>
              <a:rPr lang="el-GR" sz="2000" dirty="0"/>
              <a:t> (</a:t>
            </a:r>
            <a:r>
              <a:rPr lang="el-GR" sz="2000" b="1" u="sng" dirty="0">
                <a:solidFill>
                  <a:srgbClr val="C00000"/>
                </a:solidFill>
              </a:rPr>
              <a:t>Συμπεράσματα</a:t>
            </a:r>
            <a:r>
              <a:rPr lang="el-GR" sz="2000" dirty="0"/>
              <a:t>) θα αναφέρονται, </a:t>
            </a:r>
            <a:r>
              <a:rPr lang="el-GR" sz="2000" b="1" dirty="0"/>
              <a:t>οι σκέψεις σας που απαντούν</a:t>
            </a:r>
            <a:r>
              <a:rPr lang="el-GR" sz="2000" dirty="0"/>
              <a:t> </a:t>
            </a:r>
            <a:r>
              <a:rPr lang="el-GR" sz="2000" b="1" i="1" u="sng" dirty="0"/>
              <a:t>το ερώτημα</a:t>
            </a:r>
            <a:r>
              <a:rPr lang="el-GR" sz="2000" dirty="0"/>
              <a:t>: </a:t>
            </a:r>
            <a:r>
              <a:rPr lang="el-GR" sz="2000" b="1" u="sng" dirty="0"/>
              <a:t>πώς λειτουργεί και πώς δυσλειτουργεί συνολικά η κοινωνία &amp; το όποιο επιμέρους</a:t>
            </a:r>
            <a:r>
              <a:rPr lang="el-GR" sz="2000" dirty="0"/>
              <a:t> κοινωνικό υποσύνολο, κοινωνική ομάδα</a:t>
            </a:r>
            <a:r>
              <a:rPr lang="el-GR" sz="2000" b="1" i="1" dirty="0"/>
              <a:t>, κοινωνικός θεσμός ή κοινωνική οργάνωση</a:t>
            </a:r>
            <a:r>
              <a:rPr lang="el-GR" sz="2000" dirty="0"/>
              <a:t> και δημιουργούν τις προβληματικές συμπεριφορές. Η δυνατότητα έκφρασης και διατύπωσης αυτών των συμπερασμάτων/σκέψεων θα έχει προκύψει από την ενδελεχή (επιμελή, προσεκτική &amp; επίπονη) μελέτη του βιβλίου ή των κεφαλαίων βιβλίων &amp; άρθρων, από την </a:t>
            </a:r>
            <a:r>
              <a:rPr lang="el-GR" sz="2000" b="1" dirty="0"/>
              <a:t>παρουσίαση</a:t>
            </a:r>
            <a:r>
              <a:rPr lang="el-GR" sz="2000" dirty="0"/>
              <a:t>-</a:t>
            </a:r>
            <a:r>
              <a:rPr lang="el-GR" sz="2000" b="1" dirty="0"/>
              <a:t>καταγραφή</a:t>
            </a:r>
            <a:r>
              <a:rPr lang="el-GR" sz="2000" dirty="0"/>
              <a:t> που θα έχει προηγηθεί, στις </a:t>
            </a:r>
            <a:r>
              <a:rPr lang="el-GR" sz="2000" u="sng" dirty="0"/>
              <a:t>7-8 πρώτες σελίδες</a:t>
            </a:r>
            <a:r>
              <a:rPr lang="el-GR" sz="2000" dirty="0"/>
              <a:t> του κυρίου μέρους της εργασίας σας.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cap="none" dirty="0">
                <a:latin typeface="Arial" charset="0"/>
              </a:rPr>
              <a:t>Δομή παρουσίασης</a:t>
            </a:r>
            <a:endParaRPr lang="el-GR" b="1" cap="none" dirty="0">
              <a:latin typeface="Arial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92696"/>
            <a:ext cx="8676456" cy="5976664"/>
          </a:xfrm>
        </p:spPr>
        <p:txBody>
          <a:bodyPr/>
          <a:lstStyle/>
          <a:p>
            <a:r>
              <a:rPr lang="el-GR" b="1" i="1" dirty="0"/>
              <a:t> </a:t>
            </a:r>
            <a:r>
              <a:rPr lang="el-GR" b="1" dirty="0"/>
              <a:t>γ.</a:t>
            </a:r>
            <a:r>
              <a:rPr lang="el-GR" dirty="0"/>
              <a:t> </a:t>
            </a:r>
            <a:r>
              <a:rPr lang="el-GR" b="1" u="sng" dirty="0"/>
              <a:t>Το όνομα και τον τίτλο του βιβλίου ή του θέματος</a:t>
            </a:r>
            <a:r>
              <a:rPr lang="el-GR" dirty="0"/>
              <a:t> θα </a:t>
            </a:r>
            <a:r>
              <a:rPr lang="el-GR" b="1" dirty="0"/>
              <a:t>δηλώσετε σε </a:t>
            </a:r>
            <a:r>
              <a:rPr lang="el-GR" b="1" u="sng" dirty="0"/>
              <a:t>κατάσταση</a:t>
            </a:r>
            <a:r>
              <a:rPr lang="el-GR" dirty="0"/>
              <a:t> που θα κυκλοφορήσει ως τις </a:t>
            </a:r>
            <a:r>
              <a:rPr lang="el-GR" b="1" dirty="0"/>
              <a:t>8 πρώτες εβδομάδες (δηλ. έως και την </a:t>
            </a:r>
            <a:r>
              <a:rPr lang="el-GR" b="1" spc="-30" dirty="0">
                <a:highlight>
                  <a:srgbClr val="FFFF00"/>
                </a:highlight>
                <a:latin typeface="Times New Roman"/>
                <a:ea typeface="Times New Roman"/>
              </a:rPr>
              <a:t>Τρίτη 8-4-2025</a:t>
            </a:r>
            <a:r>
              <a:rPr lang="el-GR" b="1" dirty="0"/>
              <a:t>).</a:t>
            </a:r>
            <a:endParaRPr lang="el-GR" dirty="0"/>
          </a:p>
          <a:p>
            <a:endParaRPr lang="el-GR" b="1" i="1" dirty="0"/>
          </a:p>
          <a:p>
            <a:r>
              <a:rPr lang="el-GR" b="1" u="sng" dirty="0"/>
              <a:t>Β. ΠΑΡΟΥΣΙΑΣΗ</a:t>
            </a:r>
            <a:r>
              <a:rPr lang="el-GR" b="1" i="1" dirty="0"/>
              <a:t> </a:t>
            </a:r>
            <a:r>
              <a:rPr lang="el-GR" dirty="0"/>
              <a:t>σε </a:t>
            </a:r>
            <a:r>
              <a:rPr lang="el-GR" b="1" dirty="0"/>
              <a:t>16</a:t>
            </a:r>
            <a:r>
              <a:rPr lang="el-GR" dirty="0"/>
              <a:t> καρτέλες/διαφάνειες του </a:t>
            </a:r>
            <a:r>
              <a:rPr lang="en-US" b="1" i="1" dirty="0"/>
              <a:t>Power point</a:t>
            </a:r>
            <a:r>
              <a:rPr lang="el-GR" dirty="0"/>
              <a:t> με </a:t>
            </a:r>
            <a:r>
              <a:rPr lang="el-GR" b="1" i="1" dirty="0"/>
              <a:t>25αρια</a:t>
            </a:r>
            <a:r>
              <a:rPr lang="el-GR" dirty="0"/>
              <a:t> μεγάλα γράμματα.</a:t>
            </a:r>
          </a:p>
          <a:p>
            <a:r>
              <a:rPr lang="el-GR" b="1" dirty="0"/>
              <a:t>Μορφή </a:t>
            </a:r>
            <a:r>
              <a:rPr lang="el-GR" dirty="0"/>
              <a:t>παρουσίασης: </a:t>
            </a:r>
          </a:p>
          <a:p>
            <a:pPr lvl="1"/>
            <a:r>
              <a:rPr lang="el-GR" b="1" dirty="0"/>
              <a:t>Εξώφυλλο</a:t>
            </a:r>
            <a:r>
              <a:rPr lang="el-GR" dirty="0"/>
              <a:t> (1 διαφάνεια), </a:t>
            </a:r>
          </a:p>
          <a:p>
            <a:pPr lvl="1"/>
            <a:r>
              <a:rPr lang="el-GR" b="1" dirty="0"/>
              <a:t>Περιεχόμενα</a:t>
            </a:r>
            <a:r>
              <a:rPr lang="el-GR" dirty="0"/>
              <a:t> (1 διαφ.), </a:t>
            </a:r>
          </a:p>
          <a:p>
            <a:pPr lvl="1"/>
            <a:r>
              <a:rPr lang="el-GR" b="1" dirty="0">
                <a:solidFill>
                  <a:srgbClr val="00B050"/>
                </a:solidFill>
              </a:rPr>
              <a:t>Κύριο μέρος</a:t>
            </a:r>
            <a:r>
              <a:rPr lang="el-GR" dirty="0">
                <a:solidFill>
                  <a:srgbClr val="00B050"/>
                </a:solidFill>
              </a:rPr>
              <a:t> (12 διαφ.)</a:t>
            </a:r>
            <a:r>
              <a:rPr lang="el-GR" dirty="0"/>
              <a:t> </a:t>
            </a:r>
          </a:p>
          <a:p>
            <a:pPr lvl="1"/>
            <a:r>
              <a:rPr lang="el-GR" b="1" dirty="0">
                <a:solidFill>
                  <a:srgbClr val="00B050"/>
                </a:solidFill>
              </a:rPr>
              <a:t>Συμπέρασμα</a:t>
            </a:r>
            <a:r>
              <a:rPr lang="el-GR" dirty="0">
                <a:solidFill>
                  <a:srgbClr val="00B050"/>
                </a:solidFill>
              </a:rPr>
              <a:t> (1 διαφ.) </a:t>
            </a:r>
            <a:r>
              <a:rPr lang="el-GR" dirty="0"/>
              <a:t>&amp; </a:t>
            </a:r>
          </a:p>
          <a:p>
            <a:pPr lvl="1"/>
            <a:r>
              <a:rPr lang="el-GR" b="1" dirty="0"/>
              <a:t>Βιβλιογραφία</a:t>
            </a:r>
            <a:r>
              <a:rPr lang="el-GR" dirty="0"/>
              <a:t> (1 διαφ.).</a:t>
            </a:r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67600" cy="504056"/>
          </a:xfrm>
        </p:spPr>
        <p:txBody>
          <a:bodyPr>
            <a:noAutofit/>
          </a:bodyPr>
          <a:lstStyle/>
          <a:p>
            <a:br>
              <a:rPr lang="el-GR" cap="none" dirty="0">
                <a:latin typeface="Arial" charset="0"/>
              </a:rPr>
            </a:br>
            <a:br>
              <a:rPr lang="el-GR" cap="none" dirty="0">
                <a:latin typeface="Arial" charset="0"/>
              </a:rPr>
            </a:br>
            <a:r>
              <a:rPr lang="el-GR" b="1" cap="none" dirty="0">
                <a:solidFill>
                  <a:srgbClr val="FF0000"/>
                </a:solidFill>
                <a:latin typeface="Arial" charset="0"/>
              </a:rPr>
              <a:t>Εξετάσεις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0" y="620688"/>
            <a:ext cx="8676456" cy="6120680"/>
          </a:xfrm>
        </p:spPr>
        <p:txBody>
          <a:bodyPr/>
          <a:lstStyle/>
          <a:p>
            <a:pPr lvl="0"/>
            <a:r>
              <a:rPr lang="el-GR" b="1" i="1" dirty="0"/>
              <a:t> </a:t>
            </a:r>
            <a:r>
              <a:rPr lang="el-GR" b="1" dirty="0"/>
              <a:t> </a:t>
            </a:r>
            <a:r>
              <a:rPr lang="el-GR" sz="2200" b="1" dirty="0"/>
              <a:t>Οι </a:t>
            </a:r>
            <a:r>
              <a:rPr lang="el-GR" sz="2200" b="1" u="sng" dirty="0"/>
              <a:t>εξετάσεις</a:t>
            </a:r>
            <a:r>
              <a:rPr lang="el-GR" sz="2200" b="1" dirty="0"/>
              <a:t> του μαθήματος </a:t>
            </a:r>
            <a:r>
              <a:rPr lang="el-GR" sz="2200" dirty="0"/>
              <a:t>θα γίνονται </a:t>
            </a:r>
            <a:r>
              <a:rPr lang="el-GR" sz="2200" b="1" u="sng" dirty="0"/>
              <a:t>με κλειστές σημειώσεις &amp; βιβλία</a:t>
            </a:r>
            <a:r>
              <a:rPr lang="el-GR" sz="2200" dirty="0"/>
              <a:t> με τη μορφή </a:t>
            </a:r>
            <a:r>
              <a:rPr lang="el-GR" sz="2200" b="1" dirty="0"/>
              <a:t>ανοικτών ερωτήσεων</a:t>
            </a:r>
            <a:r>
              <a:rPr lang="el-GR" sz="2200" dirty="0"/>
              <a:t> </a:t>
            </a:r>
            <a:r>
              <a:rPr lang="el-GR" sz="2200" i="1" dirty="0"/>
              <a:t>γνωστικού</a:t>
            </a:r>
            <a:r>
              <a:rPr lang="el-GR" sz="2200" dirty="0"/>
              <a:t> και </a:t>
            </a:r>
            <a:r>
              <a:rPr lang="el-GR" sz="2200" i="1" dirty="0"/>
              <a:t>κριτικού</a:t>
            </a:r>
            <a:r>
              <a:rPr lang="el-GR" sz="2200" dirty="0"/>
              <a:t> χαρακτήρα, που θα απαντώνται με </a:t>
            </a:r>
            <a:r>
              <a:rPr lang="el-GR" sz="2200" b="1" dirty="0"/>
              <a:t>λακωνικό</a:t>
            </a:r>
            <a:r>
              <a:rPr lang="el-GR" sz="2200" dirty="0"/>
              <a:t> (σύντομο, εύστοχο) και </a:t>
            </a:r>
            <a:r>
              <a:rPr lang="el-GR" sz="2200" b="1" dirty="0"/>
              <a:t>καίριο</a:t>
            </a:r>
            <a:r>
              <a:rPr lang="el-GR" sz="2200" dirty="0"/>
              <a:t> τρόπο, </a:t>
            </a:r>
            <a:r>
              <a:rPr lang="el-GR" sz="2200" b="1" i="1" u="sng" dirty="0"/>
              <a:t>χωρίς παπαγαλία &amp; αποστήθιση</a:t>
            </a:r>
            <a:r>
              <a:rPr lang="el-GR" sz="2200" dirty="0"/>
              <a:t>. </a:t>
            </a:r>
            <a:r>
              <a:rPr lang="el-GR" sz="2200" dirty="0">
                <a:solidFill>
                  <a:srgbClr val="990000"/>
                </a:solidFill>
              </a:rPr>
              <a:t>Εάν, τελικά, οι εξετάσεις γίνουν εξ αποστάσεως, θα είναι με ανοικτά βιβλία, αλλά θα είναι επιπλέον συνδυαστικού τύπου, κριτικής και δημιουργικής ικανότητας.</a:t>
            </a:r>
          </a:p>
          <a:p>
            <a:r>
              <a:rPr lang="el-GR" sz="2200" dirty="0"/>
              <a:t>Κατά </a:t>
            </a:r>
            <a:r>
              <a:rPr lang="el-GR" sz="2200" b="1" u="sng" dirty="0"/>
              <a:t>τη μελέτη σας</a:t>
            </a:r>
            <a:r>
              <a:rPr lang="el-GR" sz="2200" dirty="0"/>
              <a:t>, λοιπόν, θα </a:t>
            </a:r>
            <a:r>
              <a:rPr lang="el-GR" sz="2200" b="1" u="sng" dirty="0"/>
              <a:t>καταβάλετε </a:t>
            </a:r>
            <a:r>
              <a:rPr lang="el-GR" sz="2200" b="1" i="1" u="sng" dirty="0"/>
              <a:t>προσπάθεια κατανόησης</a:t>
            </a:r>
            <a:r>
              <a:rPr lang="el-GR" sz="2200" b="1" u="sng" dirty="0"/>
              <a:t> των εννοιών, των ερωτήσεων</a:t>
            </a:r>
            <a:r>
              <a:rPr lang="el-GR" sz="2200" dirty="0"/>
              <a:t> που τίθενται στο τέλος των σημειώσεων και εν γένει κατανόηση των σχολικών, εκπαιδευτικών φαινομένων και όχι η παπαγαλία ή η αποστήθιση των κειμένων του βιβλίου, των σημειώσεων ή των παρουσιάσεων.</a:t>
            </a:r>
          </a:p>
          <a:p>
            <a:endParaRPr lang="el-GR" sz="2200" dirty="0"/>
          </a:p>
          <a:p>
            <a:r>
              <a:rPr lang="el-GR" sz="2200" dirty="0"/>
              <a:t>Περαιτέρω </a:t>
            </a:r>
            <a:r>
              <a:rPr lang="el-GR" sz="2200" b="1" u="sng" dirty="0"/>
              <a:t>επικοινωνία</a:t>
            </a:r>
            <a:r>
              <a:rPr lang="el-GR" sz="2200" dirty="0"/>
              <a:t> (</a:t>
            </a:r>
            <a:r>
              <a:rPr lang="el-GR" sz="2200" dirty="0" err="1"/>
              <a:t>μετα</a:t>
            </a:r>
            <a:r>
              <a:rPr lang="el-GR" sz="2200" dirty="0"/>
              <a:t>-επικοινωνία) για τυχόν προβληματισμούς/ερωτήματα στο </a:t>
            </a:r>
            <a:r>
              <a:rPr lang="en-US" sz="2200" b="1" i="1" dirty="0"/>
              <a:t>email</a:t>
            </a:r>
            <a:r>
              <a:rPr lang="el-GR" sz="2200" dirty="0"/>
              <a:t> του διδάσκοντα </a:t>
            </a:r>
            <a:r>
              <a:rPr lang="en-US" sz="2200" u="sng" dirty="0" err="1">
                <a:hlinkClick r:id="rId2"/>
              </a:rPr>
              <a:t>elefthet</a:t>
            </a:r>
            <a:r>
              <a:rPr lang="el-GR" sz="2200" u="sng" dirty="0">
                <a:hlinkClick r:id="rId2"/>
              </a:rPr>
              <a:t>@</a:t>
            </a:r>
            <a:r>
              <a:rPr lang="en-US" sz="2200" u="sng" dirty="0" err="1">
                <a:hlinkClick r:id="rId2"/>
              </a:rPr>
              <a:t>uoc</a:t>
            </a:r>
            <a:r>
              <a:rPr lang="el-GR" sz="2200" u="sng" dirty="0">
                <a:hlinkClick r:id="rId2"/>
              </a:rPr>
              <a:t>.</a:t>
            </a:r>
            <a:r>
              <a:rPr lang="en-US" sz="2200" u="sng" dirty="0">
                <a:hlinkClick r:id="rId2"/>
              </a:rPr>
              <a:t>gr</a:t>
            </a:r>
            <a:r>
              <a:rPr lang="el-GR" sz="2200" dirty="0"/>
              <a:t> και στην </a:t>
            </a:r>
            <a:r>
              <a:rPr lang="el-GR" sz="2200" b="1" dirty="0"/>
              <a:t>ομάδα του </a:t>
            </a:r>
            <a:r>
              <a:rPr lang="el-GR" sz="2200" b="1" dirty="0" err="1"/>
              <a:t>βάιμπερ</a:t>
            </a:r>
            <a:r>
              <a:rPr lang="el-GR" sz="2200" dirty="0"/>
              <a:t> με τίτλο </a:t>
            </a:r>
            <a:r>
              <a:rPr lang="el-GR" sz="2200" b="1" dirty="0"/>
              <a:t>ΕΠΑ 331 (2024-25)</a:t>
            </a:r>
            <a:r>
              <a:rPr lang="el-GR" sz="2200" dirty="0"/>
              <a:t>.</a:t>
            </a:r>
            <a:endParaRPr lang="el-GR" sz="2200" b="1" i="1" dirty="0"/>
          </a:p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6483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424936" cy="6048672"/>
          </a:xfrm>
        </p:spPr>
        <p:txBody>
          <a:bodyPr/>
          <a:lstStyle/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M. (1993).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Ιδεολογία και Αναλυτικά Προγράμματα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Επίκεντρο. 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Apple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(1986).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Ιδεολογία και Αναλυτικά Προγράμματα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Παρατηρητής.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Bourdieu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(1999).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Γλώσσα και συμβολική εξουσία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Καρδαμίτσα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Bourdieu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(2002).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διάκριση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Πατάκης.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n-US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Dottrens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(1957).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Αγωγή και δημοκρατία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(Γ. Α. Βασδέκης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Μετάφρ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Αθήνα: Ε.Σ.Ε.Β.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Giddens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Α. (Δ. Τσαούσης,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Μετάφρ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(2002).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Κοινωνιολογία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Hargreaves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(1997). Αντιδράσεις στην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ετικετοποίηση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Στο Μιχαλακόπουλος, Γ.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σχολείο και η σχολική τάξη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Κυριακίδη, 489-507.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Kavanagh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(Ν.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Δερμετζής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Πρόλογ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Α. Αθανασίου,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Μετάφρ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(1991).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κουλτούρα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Παπαζήσης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Marshall, T.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GB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Bottomore</a:t>
            </a:r>
            <a: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T. (2001).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Ιδιότητα του πολίτη και κοινωνική τάξη 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(Ό. Στασινοπούλου,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Μετάφρ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Αθήνα</a:t>
            </a:r>
            <a:r>
              <a:rPr lang="de-DE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Gutenberg.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Muhlbauer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K. R. (1985).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Κοινωνικοποίηση: Θεωρία και έρευνα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Queiroz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.-Μ. (2000).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σχολείο και οι </a:t>
            </a:r>
            <a:r>
              <a:rPr lang="el-GR" sz="11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κοινωνιολογίες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του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Schmidt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G.M. (2004).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Θεωρίες της Δημοκρατίας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Πάσχος Γ.). Αθήνα: </a:t>
            </a: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Σαββάλας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Αραβανής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Γ. (2000). 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Ψυχοκοινωνιολογία και Εκπαίδευση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2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Αυγητίδου</a:t>
            </a:r>
            <a:r>
              <a:rPr lang="el-GR" sz="11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Σ. (1997). </a:t>
            </a:r>
            <a:r>
              <a:rPr lang="el-GR" sz="1100" i="1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κοινωνικές σχέσεις και η παιδική φιλία στην προσχολική ηλικία. Θεωρία, έρευνα και διδακτική μεθοδολογία δραστηριοτήτων στο νηπιαγωγείο</a:t>
            </a:r>
            <a:r>
              <a:rPr lang="el-GR" sz="1100" spc="-2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Βρεττός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Γ. &amp; Καψάλης, Α. (2009).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Αναλυτικά προγράμματα. Θεωρία, έρευνα και πράξη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Γεδεών, Σ. (1937).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 θεσμός της συνεργασίας των μαθητών ως μέσον κοινωνικής αγωγής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Εν Αθήναις: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Γερμανός, Δ. (2006).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τοίχοι της γνώσης. Σχολικός Χώρος και Εκπαίδευση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Γκίβαλος</a:t>
            </a:r>
            <a:r>
              <a:rPr lang="el-GR" sz="11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Μ. (2005). </a:t>
            </a:r>
            <a:r>
              <a:rPr lang="el-GR" sz="1100" i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κοινωνικοποίηση και εκπαιδευτικό περιβάλλον</a:t>
            </a:r>
            <a:r>
              <a:rPr lang="el-GR" sz="11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Νήσος.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Γκόλια, Π. (2011).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Υμνώντας το έθνος. Ο ρόλος των σχολικών γιορτών στην εθνική και πολιτική διαπαιδαγώγηση (1924-2010)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Επίκεντρο.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Γκότοβος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Α. (1990).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λογική του υπαρκτού σχολείου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Γκότοβος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Α. (1995).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Παιδαγωγική αλληλεπίδραση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Γώγου, Λ. (2010).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κατανόηση των κοινωνικών φαινομένων και οι προοπτικές της κοινωνικής έρευνας. 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Γώγου-Κρητικού, Λ. (1994).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Κοινωνικές αλληλεπιδράσεις. Κοινωνικές αναπαραστάσεις. Τι λένε οι δάσκαλοι για τους γονείς;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Αθήνα: Πορεία.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endParaRPr lang="el-GR" sz="11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63408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620688"/>
            <a:ext cx="8244408" cy="6048672"/>
          </a:xfrm>
        </p:spPr>
        <p:txBody>
          <a:bodyPr/>
          <a:lstStyle/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Δεληκοστωπούλου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Μ.-Γράψας, Σ. (1981).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κοινωνιομετρία στην τάξη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Δελμούζος, Αλ. (1929).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πρώτες προσπάθειες στο </a:t>
            </a:r>
            <a:r>
              <a:rPr lang="el-GR" sz="11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Μαράσλειο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1923-1926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Δημητράκος Α.Ε.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Δεμερτζής, N. (1989).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Κουλτούρα, </a:t>
            </a:r>
            <a:r>
              <a:rPr lang="el-GR" sz="11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νεωτερικότητα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πολιτική κουλτούρα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Παπαζήσης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Διαμαντόπουλος, Π. (2002</a:t>
            </a:r>
            <a:r>
              <a:rPr lang="el-GR" sz="110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Σχολική Παιδαγωγική. Θεωρία του Σχολείου. Τομ. Α΄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Παπαζήσης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Ελευθεράκης, Θ. (2008). Παιδαγωγικές αντιλήψεις και κοινωνική δικαιοσύνη: Από τη Σχολική Κοινότητα του </a:t>
            </a: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Μαρασλείου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Διδασκαλείου (1923-26) στις Μαθητικές Κοινότητες του σύγχρονου Ελληνικού Σχολείου. Διάθεση </a:t>
            </a: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</a:t>
            </a:r>
            <a:r>
              <a:rPr lang="en-GB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u="sng" spc="-1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eriande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u="sng" spc="-1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elemedu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u="sng" spc="-1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upatras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index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php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?</a:t>
            </a:r>
            <a:r>
              <a:rPr lang="en-GB" sz="1100" u="sng" spc="-1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setion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=985&amp;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language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GB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page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706=1&amp;</a:t>
            </a:r>
            <a:r>
              <a:rPr lang="en-GB" sz="1100" u="sng" spc="-10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itemid</a:t>
            </a:r>
            <a:r>
              <a:rPr lang="el-GR" sz="1100" u="sng" spc="-10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70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Καλογιαννάκη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Π. (2002α). Εισαγωγικό σημείωμα. Στο Πολεμικός, Ν., Καΐλα, Μ.,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Καλαβάσης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Φ. (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Εκπαιδευτική, οικογενειακή και πολιτική ψυχοπαθολογία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Τομ. Δ΄ (Διαστάσεις παθογένειας στο κοινωνικοπολιτικό πλαίσιο)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Ατραπός.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Καλογιαννάκη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Π. (2002β). Η διαπαιδαγώγηση του πολίτη στον 21</a:t>
            </a:r>
            <a:r>
              <a:rPr lang="el-GR" sz="1100" spc="10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αιώνα: μερικές όψεις και διλήμματα. Στο Πολεμικός, Ν., Καΐλα, Μ., </a:t>
            </a:r>
            <a:r>
              <a:rPr lang="el-GR" sz="110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Καλαβάσης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Φ. (</a:t>
            </a:r>
            <a:r>
              <a:rPr lang="el-GR" sz="110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Εκπαιδευτική, οικογενειακή και πολιτική ψυχοπαθολογία. </a:t>
            </a:r>
            <a:r>
              <a:rPr lang="el-GR" sz="1100" i="1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Τόμ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Δ΄ (Διαστάσεις παθογένειας στο κοινωνικοπολιτικό πλαίσιο). 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Ατραπός.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Καλογιαννάκη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Π. (2003). Πολιτική κοινωνικοποίηση και σχολείο: συγκρίσεις, όψεις και προοπτικές. Στο Καζαμίας, Α.,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Πετρονικολός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Λ. (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Παιδεία και Πολίτης. Η παιδεία του Πολίτη της Ελλάδας, της Ευρώπης και του Κόσμου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Ατραπός, 151-172.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Καλογιαννάκη-Χουρδάκη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Π.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(1993).</a:t>
            </a:r>
            <a:r>
              <a:rPr lang="el-GR" sz="110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Έλληνες μαθητές του Δημοτικού Σχολείου και Πολιτική Κοινωνικοποίηση. </a:t>
            </a:r>
            <a:r>
              <a:rPr lang="el-GR" sz="11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Κανάκης, Ι. (2001). 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οργάνωση της Διδασκαλίας-Μάθησης με ομάδες εργασίας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Τυπωθήτω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-Γ. </a:t>
            </a:r>
            <a:r>
              <a:rPr lang="el-GR" sz="1100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Δαρδανός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Καρακατσάνη, Δ. (2003) 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Εκπαίδευση και πολιτική διαπαιδαγώγηση: Γνώσεις, αξίες, πρακτικές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Μεταίχμιο.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Κογκούλης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Ι. (1994).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σχολική τάξη ως κοινωνική ομάδα και η συνεργατική διδασκαλία και μάθηση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Κοντάκος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Α., &amp; Πολεμικός, Ν. (2000).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μη λεκτική επικοινωνία στο νηπιαγωγείο.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Ελληνικά Γράμματα.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Κοντογιαννοπούλου-Πολυδωρίδη</a:t>
            </a:r>
            <a:r>
              <a:rPr lang="el-GR" sz="1100" spc="-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Γ. (</a:t>
            </a:r>
            <a:r>
              <a:rPr lang="el-GR" sz="1100" spc="-5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επιμελ</a:t>
            </a:r>
            <a:r>
              <a:rPr lang="el-GR" sz="1100" spc="-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(2005). Η δημοκρατία, ο πολίτης και οι "άλλοι". Πολιτισμική οικείωση της κοινωνικής και πολιτικής εκπαίδευσης. Αθήνα:</a:t>
            </a:r>
            <a:r>
              <a:rPr lang="en-US" sz="1100" spc="-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Gutenberg</a:t>
            </a:r>
            <a:r>
              <a:rPr lang="el-GR" sz="1100" spc="-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Κορώσης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Κ. (2002).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Έφηβοι και οικογένεια.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Κορώσης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Κ. (2003).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Πατέρας και Παιδί. Η επικοινωνία του πατέρα με το παιδί της σχολικής ηλικίας κατά τις ελεύθερες ώρες.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Ατραπός.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Κουρταλίδης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Θ. (1977).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Μαθητικές κοινότητες και δημοκρατική αγωγή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Μήνυμα.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Κόφφας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Α., &amp; </a:t>
            </a: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Μετοχιανάκης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Η. (1997).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επίδραση της οικογένειας στην προσαρμογή του παιδιού στο νηπιαγωγείο.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Κωνσταντινίδης, Θ. (1997).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Κοινωνιολογία του Σχολείου και της Σχολικής Τάξης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+mj-lt"/>
              <a:buAutoNum type="arabicPeriod"/>
            </a:pP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9960671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47667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404664"/>
            <a:ext cx="8244408" cy="6048672"/>
          </a:xfrm>
        </p:spPr>
        <p:txBody>
          <a:bodyPr/>
          <a:lstStyle/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Κωνσταντίνου, Χ. (1994).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σχολείο ως γραφειοκρατικός οργανισμός και ο ρόλος του εκπαιδευτικού σ’ αυτόν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Σμυρνιωτάκης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Κωνσταντίνου, Χ. (2004).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πρακτική του εκπαιδευτικού στην παιδαγωγική επικοινωνία: Ο αυταρχισμός ως γνώρισμα της υπαρκτής σχολικής πραγματικότητας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n-US" sz="11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Κωνσταντίνου, Χ. (2005).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Σχολική πραγματικότητα και Κοινωνικοποίηση του Μαθητή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n-US" sz="11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Λάμνιας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Κ. (2001).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Κοινωνιολογική Θεωρία και Εκπαίδευση. Διακριτές προσεγγίσεις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Μεταίχμιο.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Λαμπίρη-Δημάκη, Ι. (1974).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Προς </a:t>
            </a:r>
            <a:r>
              <a:rPr lang="el-GR" sz="1100" i="1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μιαν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ελληνική κοινωνιολογία της Παιδείας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Εθνικό Κέντρο Κοινωνικών Ερευνών.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Λαμπίρη-Δημάκη, Ι. (1990). Οικογένεια και κοινωνική πολιτική.</a:t>
            </a:r>
            <a:r>
              <a:rPr lang="el-GR" sz="1100" spc="-3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 Σ. Τσίτουρα (</a:t>
            </a:r>
            <a:r>
              <a:rPr lang="el-GR" sz="1100" spc="-3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Επιμ</a:t>
            </a:r>
            <a:r>
              <a:rPr lang="el-GR" sz="1100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.). </a:t>
            </a:r>
            <a:r>
              <a:rPr lang="el-GR" sz="1100" i="1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Φροντίδα για την Οικογένεια</a:t>
            </a:r>
            <a:r>
              <a:rPr lang="el-GR" sz="1100" spc="-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Ελληνική Εταιρεία Κοινωνικής Παιδιατρικής και Προαγωγής της Υγείας-Ελληνική Εταιρεία Πρόληψης της Κακοποίησης και Παραμέλησης των Παιδιών, 201-212.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Μαλικιώοη-Λοΐζου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Μ. (2001).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Συμβουλευτική Ψυχολογία στην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Εκπαίδευση.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Ελληνικά Γράμματα.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Μάνος, Κ. (1990).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Παιδαγωγική Ψυχολογία - Ψυχοπαιδαγωγική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Μαραγκουδάκης</a:t>
            </a:r>
            <a:r>
              <a:rPr lang="el-GR" sz="11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Γ. Π. (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1978). </a:t>
            </a:r>
            <a:r>
              <a:rPr lang="el-GR" sz="1100" i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Οικοδόμηση της γνώσεως και διδασκαλίας</a:t>
            </a:r>
            <a:r>
              <a:rPr lang="el-GR" sz="11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sz="1100" i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Δίπτυχο.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Μαρμαρινός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Ι. (2000).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σχολικό πρόγραμμα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Ματσαγγούρας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Η. (2000). 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διαθεματικότητα στη σχολική τάξη. </a:t>
            </a:r>
            <a:r>
              <a:rPr lang="el-GR" sz="1100" i="1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Εννοιοκεντρική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100" i="1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Αναπλαισίωση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και Σχέδια Εργασίας. 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Ματσαγγούρας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Η. (2000). </a:t>
            </a:r>
            <a:r>
              <a:rPr lang="el-GR" sz="1100" i="1" spc="-3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Ομαδοσυνεργατική</a:t>
            </a:r>
            <a:r>
              <a:rPr lang="el-GR" sz="1100" i="1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Διδασκαλία και Μάθηση</a:t>
            </a:r>
            <a:r>
              <a:rPr lang="el-GR" sz="1100" spc="-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Μεταξάς, Α.-Ι. (1976).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κοινωνικοποίηση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Ολκός.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Μιχαλόπουλος</a:t>
            </a:r>
            <a:r>
              <a:rPr lang="el-GR" sz="1100" i="1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1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</a:t>
            </a:r>
            <a:r>
              <a:rPr lang="el-GR" sz="1100" i="1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(1996).</a:t>
            </a:r>
            <a:r>
              <a:rPr lang="el-GR" sz="1100" i="1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Κοινωνιολογία και Εκπαίδευση. Προσεγγίσεις στην κοινωνιολογική διερεύνηση της εκπαίδευσης και της εκπαιδευτικής πράξης</a:t>
            </a:r>
            <a:r>
              <a:rPr lang="el-GR" sz="1100" spc="-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Μιχαλόπουλος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Γ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(1997).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Το σχολείο και η σχολική τάξη: Κοινωνιολογικές προοπτικές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Μπαλάσκας, Κ. (1989).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Κοινωνική θεώρηση της παιδείας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Γρηγόρης.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Μπάμπαλης, Θ. (2005).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Κοινωνικοποίηση του Παιδιού στη Σχολική Τάξη: ο ρόλος του εκπαιδευτικού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Ατραπός.</a:t>
            </a:r>
            <a:endParaRPr lang="el-GR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Μπέτσας, Γ. (2007).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κοινοτική διάσταση στην εκπαίδευση. Ιστορικές προβολές-Σύγχρονες αναφορές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Μπίκος, Κ. (2004). </a:t>
            </a:r>
            <a:r>
              <a:rPr lang="el-GR" sz="110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Αλληλεπίδραση και κοινωνικές σχέσεις στη σχολική τάξη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Ελληνικά Γράμματα.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Μπιτσάκη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Τ.,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Τσαγγάρη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Σ. (2000).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Κοινωνικοποίηση: Η Συγκρότηση του Πολιτικού Υποκειμένου στο Καπιταλιστικό Σύστημα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Τυπωθείτω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-Γ.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Δαρδανός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Μπουζάκης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Σ. (1986). </a:t>
            </a:r>
            <a:r>
              <a:rPr lang="el-GR" sz="110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Παιδαγωγικοί και κοινωνικοπολιτικοί προβληματισμοί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10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10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1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Νικολάου, Σ.-Μ. (2006).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Θεωρητικά ζητήματα στην Κοινωνιολογία της Εκπαίδευσης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1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Νικολάου, Σ.-Μ. (2009). </a:t>
            </a:r>
            <a:r>
              <a:rPr lang="el-GR" sz="11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Κοινωνικοποίηση στο σχολείο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n-US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1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>
              <a:buFont typeface="+mj-lt"/>
              <a:buAutoNum type="arabicPeriod"/>
            </a:pP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2164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/>
          </p:cNvSpPr>
          <p:nvPr>
            <p:ph type="title" idx="4294967295"/>
          </p:nvPr>
        </p:nvSpPr>
        <p:spPr bwMode="auto">
          <a:xfrm>
            <a:off x="467544" y="0"/>
            <a:ext cx="7467600" cy="47667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l-GR" b="1" dirty="0"/>
              <a:t>Ενδεικτική βιβλιογραφία</a:t>
            </a:r>
          </a:p>
        </p:txBody>
      </p:sp>
      <p:sp>
        <p:nvSpPr>
          <p:cNvPr id="181251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476672"/>
            <a:ext cx="8244408" cy="6381328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Νόβα-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Καλτσούνη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Χ. (2000).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Κοινωνικοποίηση. Η γένεση του κοινωνικού υποκειμένου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Ξωχέλης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Π. (2005).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Σχολική Παιδαγωγική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Παντελίδου-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Μαλούτα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Μ. (1987).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Πολιτικές στάσεις και αντιλήψεις στην αρχή της εφηβείας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n-US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Παντελίδου-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Μαλούτα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Μ. (1993).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συμπεριφορά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Αθήνα-Κομοτηνή.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Παπάγγελος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Μ. Θ. (1986).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Κοινωνικοποίηση και Σχολική Απομόνωση στα Πλαίσια της Σχολικής Τάξης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Μια έρευνα σε 22 τάξεις σχολείων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Παπαμαύρος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Μ. (1927).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Σχολική Κοινότητα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Παπαναούμ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-Τζίκα, Ζ. (1989). </a:t>
            </a:r>
            <a:r>
              <a:rPr lang="el-GR" sz="105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κοινωνικοποίηση και σχολείο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Θεσσαλονίκη: Αφοί Κυριακίδη.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Παπανούτσος, Ε. (1976).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Παιδεία το μεγάλο μας πρόβλημα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Αθήνα: Δωδώνη.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Παρασκευόπουλος, Ι. (1985). </a:t>
            </a:r>
            <a:r>
              <a:rPr lang="el-GR" sz="105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Εξελικτική ψυχολογία. Η ψυχική ζωή από τη σύλληψη ως την ενηλικίωση, </a:t>
            </a:r>
            <a:r>
              <a:rPr lang="el-GR" sz="1050" i="1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τομ</a:t>
            </a:r>
            <a:r>
              <a:rPr lang="el-GR" sz="105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 (Σχολική ηλικία)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05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Πολυχρονό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πουλος</a:t>
            </a:r>
            <a:r>
              <a:rPr lang="el-GR" sz="10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05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Π.</a:t>
            </a:r>
            <a:r>
              <a:rPr lang="el-GR" sz="105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(1980). </a:t>
            </a:r>
            <a:r>
              <a:rPr lang="el-GR" sz="105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Παιδεία και Πολιτική στην Ελλάδα </a:t>
            </a:r>
            <a:r>
              <a:rPr lang="el-GR" sz="10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(τόμοι Α' και Β'). 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Καστανιώτης.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Πυργιωτάκης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Ι. (1999). </a:t>
            </a:r>
            <a:r>
              <a:rPr lang="el-GR" sz="105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Εισαγωγή στην Παιδαγωγική Επιστήμη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Ελληνικά Γράμματα.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Πυργιωτάκης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Ι. (2000).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Κοινωνικοποίηση και εκπαιδευτικές ανισότητες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Γρηγόρης.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Σαβαΐδης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Τ. (2005).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ελληνικό και ευρωπαϊκό πλαίσιο στη διαμόρφωση της πολιτικής κοινωνικοποίησης των μαθητών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Γρηγόρης.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Τερλεξής</a:t>
            </a:r>
            <a:r>
              <a:rPr lang="el-GR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Π.</a:t>
            </a:r>
            <a:r>
              <a:rPr lang="el-GR" sz="1050" i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sz="105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1999). </a:t>
            </a:r>
            <a:r>
              <a:rPr lang="el-GR" sz="1050" i="1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Πολιτική Κοινωνικοποίηση. Η γένεση του πολιτικού ανθρώπου</a:t>
            </a:r>
            <a:r>
              <a:rPr lang="el-GR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</a:t>
            </a:r>
            <a:r>
              <a:rPr lang="el-GR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Gutenberg</a:t>
            </a:r>
            <a:r>
              <a:rPr lang="el-GR" sz="105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Τζαβάρας, Γ. (2000).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Προβλήματα Φιλοσοφίας της Παιδείας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εκδ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συγγρ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Τσαούσης,</a:t>
            </a:r>
            <a:r>
              <a:rPr lang="el-GR" sz="105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Δ. (1979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105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Στοιχεία Κοινωνιολογίας</a:t>
            </a: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</a:t>
            </a:r>
            <a:r>
              <a:rPr lang="el-GR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05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Τσαούσης,</a:t>
            </a:r>
            <a:r>
              <a:rPr lang="el-GR" sz="105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Δ. (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2001). </a:t>
            </a:r>
            <a:r>
              <a:rPr lang="el-GR" sz="1050" i="1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κοινωνία του ανθρώπου -Εισαγωγή στην Κοινωνιολογία, 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</a:t>
            </a:r>
            <a:r>
              <a:rPr lang="el-GR" sz="105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105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Gutenberg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Τσαρδάκης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Δ. (1984).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Διαδικασίες κοινωνικοποίησης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Σκαραβαίος.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Τσιπλητάρης</a:t>
            </a:r>
            <a:r>
              <a:rPr lang="el-GR" sz="1050" i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105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</a:t>
            </a:r>
            <a:r>
              <a:rPr lang="el-GR" sz="1050" i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(2001). </a:t>
            </a:r>
            <a:r>
              <a:rPr lang="el-GR" sz="1050" i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 κοινωνικοποίηση του παιδιού: Μια </a:t>
            </a:r>
            <a:r>
              <a:rPr lang="el-GR" sz="1050" i="1" spc="-4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ψυχοκοινωνιολογική</a:t>
            </a:r>
            <a:r>
              <a:rPr lang="el-GR" sz="1050" i="1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προσέγγιση στα πλαίσια της οικογένειας και του σχολείου.</a:t>
            </a:r>
            <a:r>
              <a:rPr lang="el-GR" sz="1050" spc="-4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Αθήνα: Ατραπός.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Φίλιας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Β. (1976). </a:t>
            </a:r>
            <a:r>
              <a:rPr lang="el-GR" sz="1050" i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Δοκίμια Κοινωνιολογίας. 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1050" spc="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Μπουκουμάνης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Φίλιας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Β. (1974). </a:t>
            </a:r>
            <a:r>
              <a:rPr lang="el-GR" sz="1050" i="1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Προβλήματα κοινωνικού Μετασχηματισμού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050" spc="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</a:t>
            </a:r>
            <a:r>
              <a:rPr lang="el-GR" sz="1050" spc="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ζήσης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Φίλιας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Β. </a:t>
            </a:r>
            <a:r>
              <a:rPr lang="el-GR" sz="105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(1991</a:t>
            </a:r>
            <a:r>
              <a:rPr lang="el-GR" sz="105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sz="1050" i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Δεκατέσσερα δοκίμια Κοινωνιολογίας. 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1050" spc="1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Μπουκουμάνης</a:t>
            </a:r>
            <a:r>
              <a:rPr lang="el-GR" sz="105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Φλουρής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Γ. (2000).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Αναλυτικά προγράμματα για μια νέα εποχή στην εκπαίδευση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Αθήνα: Γρηγόρης.</a:t>
            </a:r>
          </a:p>
          <a:p>
            <a:pPr marL="342900" lvl="0" indent="-342900" algn="just">
              <a:spcAft>
                <a:spcPts val="0"/>
              </a:spcAft>
              <a:buSzPts val="700"/>
              <a:buFont typeface="+mj-lt"/>
              <a:buAutoNum type="arabicPeriod"/>
              <a:tabLst>
                <a:tab pos="180340" algn="l"/>
              </a:tabLst>
            </a:pP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Φράγκος, Χρ. (1977). </a:t>
            </a:r>
            <a:r>
              <a:rPr lang="el-GR" sz="1050" i="1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Ψυχοπαιδαγωγική. 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Αθήνα: </a:t>
            </a:r>
            <a:r>
              <a:rPr lang="el-GR" sz="1050" spc="-1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Παπαζήσης</a:t>
            </a:r>
            <a:r>
              <a:rPr lang="el-GR" sz="1050" spc="-1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l-GR" sz="105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Χατζηγεωργίου, Γ. (2001). </a:t>
            </a:r>
            <a:r>
              <a:rPr lang="el-GR" sz="105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Γνώθι το </a:t>
            </a:r>
            <a:r>
              <a:rPr lang="el-GR" sz="105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curriculum</a:t>
            </a:r>
            <a:r>
              <a:rPr lang="el-GR" sz="10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Αθήνα: Ατραπός.</a:t>
            </a:r>
            <a:endParaRPr lang="el-GR" sz="1050" i="1" dirty="0"/>
          </a:p>
        </p:txBody>
      </p:sp>
    </p:spTree>
    <p:extLst>
      <p:ext uri="{BB962C8B-B14F-4D97-AF65-F5344CB8AC3E}">
        <p14:creationId xmlns:p14="http://schemas.microsoft.com/office/powerpoint/2010/main" val="101198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0920" cy="778098"/>
          </a:xfrm>
        </p:spPr>
        <p:txBody>
          <a:bodyPr>
            <a:normAutofit/>
          </a:bodyPr>
          <a:lstStyle/>
          <a:p>
            <a:pPr algn="ctr"/>
            <a:r>
              <a:rPr lang="el-GR" sz="3200" b="1" dirty="0">
                <a:solidFill>
                  <a:srgbClr val="FF0000"/>
                </a:solidFill>
              </a:rPr>
              <a:t>Χρονοδιάγραμμα</a:t>
            </a:r>
            <a:endParaRPr lang="el-GR" sz="3100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1052736"/>
            <a:ext cx="8487668" cy="5544616"/>
          </a:xfrm>
        </p:spPr>
        <p:txBody>
          <a:bodyPr/>
          <a:lstStyle/>
          <a:p>
            <a:r>
              <a:rPr lang="el-GR" sz="3200" b="1" dirty="0">
                <a:solidFill>
                  <a:schemeClr val="bg2">
                    <a:lumMod val="50000"/>
                  </a:schemeClr>
                </a:solidFill>
              </a:rPr>
              <a:t>ΦΕΒ.:</a:t>
            </a:r>
            <a:r>
              <a:rPr lang="el-GR" sz="3200" b="1" dirty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FF0000"/>
                </a:solidFill>
              </a:rPr>
              <a:t>11/2 </a:t>
            </a:r>
            <a:r>
              <a:rPr lang="el-GR" b="1" dirty="0"/>
              <a:t>Σημ.1</a:t>
            </a:r>
            <a:r>
              <a:rPr lang="el-GR" sz="3200" b="1" dirty="0">
                <a:solidFill>
                  <a:srgbClr val="FF0000"/>
                </a:solidFill>
              </a:rPr>
              <a:t>, 18/2</a:t>
            </a:r>
            <a:r>
              <a:rPr lang="el-GR" sz="3200" b="1" dirty="0"/>
              <a:t> </a:t>
            </a:r>
            <a:r>
              <a:rPr lang="el-GR" b="1" dirty="0"/>
              <a:t>Σημ.2</a:t>
            </a:r>
            <a:r>
              <a:rPr lang="el-GR" sz="3200" b="1" dirty="0">
                <a:solidFill>
                  <a:srgbClr val="FF0000"/>
                </a:solidFill>
              </a:rPr>
              <a:t>, 25/2 </a:t>
            </a:r>
            <a:r>
              <a:rPr lang="el-GR" b="1" dirty="0"/>
              <a:t>Σημ.3,</a:t>
            </a:r>
          </a:p>
          <a:p>
            <a:r>
              <a:rPr lang="el-GR" sz="3200" b="1" dirty="0">
                <a:solidFill>
                  <a:schemeClr val="accent2">
                    <a:lumMod val="75000"/>
                  </a:schemeClr>
                </a:solidFill>
              </a:rPr>
              <a:t>ΜΑΡ.: </a:t>
            </a:r>
            <a:r>
              <a:rPr lang="el-GR" sz="3200" b="1" dirty="0">
                <a:solidFill>
                  <a:srgbClr val="FF0000"/>
                </a:solidFill>
              </a:rPr>
              <a:t>4/3 </a:t>
            </a:r>
            <a:r>
              <a:rPr lang="el-GR" b="1" dirty="0"/>
              <a:t>Σημ.4</a:t>
            </a:r>
            <a:r>
              <a:rPr lang="el-GR" sz="3200" b="1" dirty="0">
                <a:solidFill>
                  <a:srgbClr val="FF0000"/>
                </a:solidFill>
              </a:rPr>
              <a:t>, 11/3 </a:t>
            </a:r>
            <a:r>
              <a:rPr lang="el-GR" b="1" dirty="0"/>
              <a:t>Σημ.5</a:t>
            </a:r>
            <a:r>
              <a:rPr lang="el-GR" sz="3200" b="1" dirty="0">
                <a:solidFill>
                  <a:srgbClr val="FF0000"/>
                </a:solidFill>
              </a:rPr>
              <a:t>, 18/3 </a:t>
            </a:r>
            <a:r>
              <a:rPr lang="el-GR" b="1" dirty="0"/>
              <a:t>Σημ.6</a:t>
            </a:r>
            <a:r>
              <a:rPr lang="el-GR" sz="3200" b="1" dirty="0">
                <a:solidFill>
                  <a:srgbClr val="FF0000"/>
                </a:solidFill>
              </a:rPr>
              <a:t>, </a:t>
            </a:r>
            <a:r>
              <a:rPr lang="el-GR" sz="3200" b="1" strike="sngStrike" dirty="0">
                <a:solidFill>
                  <a:srgbClr val="FF0000"/>
                </a:solidFill>
              </a:rPr>
              <a:t>25/3</a:t>
            </a:r>
            <a:r>
              <a:rPr lang="el-GR" sz="2900" b="1" dirty="0">
                <a:solidFill>
                  <a:srgbClr val="FF0000"/>
                </a:solidFill>
              </a:rPr>
              <a:t>, </a:t>
            </a:r>
            <a:endParaRPr lang="el-GR" b="1" dirty="0"/>
          </a:p>
          <a:p>
            <a:r>
              <a:rPr lang="el-GR" sz="3200" b="1" dirty="0">
                <a:solidFill>
                  <a:srgbClr val="00B050"/>
                </a:solidFill>
              </a:rPr>
              <a:t>ΑΠΡ.: </a:t>
            </a:r>
            <a:r>
              <a:rPr lang="el-GR" sz="3200" b="1" dirty="0">
                <a:solidFill>
                  <a:srgbClr val="FF0000"/>
                </a:solidFill>
              </a:rPr>
              <a:t>1/4 </a:t>
            </a:r>
            <a:r>
              <a:rPr lang="el-GR" b="1" dirty="0"/>
              <a:t>Σημ.7</a:t>
            </a:r>
            <a:r>
              <a:rPr lang="el-GR" sz="3200" b="1" dirty="0">
                <a:solidFill>
                  <a:srgbClr val="FF0000"/>
                </a:solidFill>
              </a:rPr>
              <a:t>,</a:t>
            </a:r>
            <a:r>
              <a:rPr lang="el-GR" sz="3200" b="1" dirty="0">
                <a:solidFill>
                  <a:srgbClr val="00B050"/>
                </a:solidFill>
              </a:rPr>
              <a:t> </a:t>
            </a:r>
            <a:r>
              <a:rPr lang="el-GR" sz="3200" b="1" dirty="0">
                <a:solidFill>
                  <a:srgbClr val="FF0000"/>
                </a:solidFill>
              </a:rPr>
              <a:t>8/4 </a:t>
            </a:r>
            <a:r>
              <a:rPr lang="el-GR" b="1" dirty="0"/>
              <a:t>Σημ.8</a:t>
            </a:r>
            <a:r>
              <a:rPr lang="el-GR" sz="3200" b="1" dirty="0">
                <a:solidFill>
                  <a:srgbClr val="FF0000"/>
                </a:solidFill>
              </a:rPr>
              <a:t>,</a:t>
            </a:r>
            <a:endParaRPr lang="el-GR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3200" b="1" dirty="0"/>
              <a:t>-------------------------</a:t>
            </a:r>
            <a:r>
              <a:rPr lang="el-GR" sz="3200" b="1" dirty="0">
                <a:solidFill>
                  <a:srgbClr val="FF0000"/>
                </a:solidFill>
              </a:rPr>
              <a:t>ΠΑΣΧΑ</a:t>
            </a:r>
            <a:r>
              <a:rPr lang="el-GR" sz="3200" b="1" dirty="0"/>
              <a:t>-------------------------</a:t>
            </a:r>
          </a:p>
          <a:p>
            <a:pPr marL="0" indent="0">
              <a:buNone/>
            </a:pPr>
            <a:r>
              <a:rPr lang="el-GR" sz="3200" b="1" dirty="0">
                <a:solidFill>
                  <a:srgbClr val="FF0000"/>
                </a:solidFill>
              </a:rPr>
              <a:t>	      29 /4 </a:t>
            </a:r>
            <a:r>
              <a:rPr lang="el-GR" b="1" dirty="0"/>
              <a:t>Σημ.9</a:t>
            </a:r>
            <a:r>
              <a:rPr lang="el-GR" sz="3200" b="1" dirty="0">
                <a:solidFill>
                  <a:srgbClr val="FF0000"/>
                </a:solidFill>
              </a:rPr>
              <a:t>,</a:t>
            </a:r>
            <a:endParaRPr lang="el-GR" sz="1400" b="1" dirty="0"/>
          </a:p>
          <a:p>
            <a:r>
              <a:rPr lang="el-GR" sz="3200" b="1" dirty="0">
                <a:solidFill>
                  <a:srgbClr val="7030A0"/>
                </a:solidFill>
              </a:rPr>
              <a:t>ΜΑΙ: </a:t>
            </a:r>
            <a:r>
              <a:rPr lang="el-GR" sz="3200" b="1" dirty="0">
                <a:solidFill>
                  <a:srgbClr val="FF0000"/>
                </a:solidFill>
              </a:rPr>
              <a:t>6/5 </a:t>
            </a:r>
            <a:r>
              <a:rPr lang="el-GR" b="1" dirty="0"/>
              <a:t>Σημ.10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(1η παρουσίαση), </a:t>
            </a:r>
            <a:r>
              <a:rPr lang="el-GR" sz="3200" b="1" dirty="0">
                <a:solidFill>
                  <a:srgbClr val="FF0000"/>
                </a:solidFill>
              </a:rPr>
              <a:t>13/5 </a:t>
            </a:r>
            <a:r>
              <a:rPr lang="el-GR" b="1" dirty="0">
                <a:solidFill>
                  <a:prstClr val="black"/>
                </a:solidFill>
              </a:rPr>
              <a:t>Σημ.11</a:t>
            </a:r>
            <a:r>
              <a:rPr lang="el-GR" sz="3200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srgbClr val="FF0000"/>
                </a:solidFill>
              </a:rPr>
              <a:t>(2η παρουσίαση) (ΥΛΗ), </a:t>
            </a:r>
            <a:r>
              <a:rPr lang="el-GR" sz="3200" b="1" dirty="0">
                <a:solidFill>
                  <a:srgbClr val="FF0000"/>
                </a:solidFill>
              </a:rPr>
              <a:t>20/5</a:t>
            </a:r>
            <a:r>
              <a:rPr lang="el-GR" b="1" dirty="0">
                <a:solidFill>
                  <a:srgbClr val="FF0000"/>
                </a:solidFill>
              </a:rPr>
              <a:t> </a:t>
            </a:r>
            <a:r>
              <a:rPr lang="el-GR" b="1" dirty="0">
                <a:solidFill>
                  <a:prstClr val="black"/>
                </a:solidFill>
              </a:rPr>
              <a:t>Σημ.12 </a:t>
            </a:r>
            <a:r>
              <a:rPr lang="el-GR" b="1" dirty="0">
                <a:solidFill>
                  <a:srgbClr val="FF0000"/>
                </a:solidFill>
              </a:rPr>
              <a:t>(3η παρουσίαση) Ανακεφαλαίωση</a:t>
            </a:r>
          </a:p>
          <a:p>
            <a:endParaRPr lang="el-GR" sz="1000" b="1" dirty="0">
              <a:solidFill>
                <a:srgbClr val="FF0000"/>
              </a:solidFill>
            </a:endParaRPr>
          </a:p>
          <a:p>
            <a:pPr algn="ctr"/>
            <a:r>
              <a:rPr lang="el-GR" b="1" dirty="0">
                <a:solidFill>
                  <a:srgbClr val="0033CC"/>
                </a:solidFill>
              </a:rPr>
              <a:t>(Εξετάσεις ΙΟΥΝ. 2/6-20/6)</a:t>
            </a:r>
          </a:p>
          <a:p>
            <a:endParaRPr lang="el-GR" b="1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ΣΚΟΠΟΣ </a:t>
            </a:r>
            <a:r>
              <a:rPr lang="el-GR" sz="2400" b="1" dirty="0"/>
              <a:t>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dirty="0"/>
              <a:t>Επιχειρείται η ανάλυση των </a:t>
            </a:r>
            <a:r>
              <a:rPr lang="el-GR" b="1" dirty="0"/>
              <a:t>εννοιών</a:t>
            </a:r>
            <a:r>
              <a:rPr lang="el-GR" dirty="0"/>
              <a:t>: πολιτική κοινωνικοποίηση, δημοκρατία, δημοκρατικός πολίτης, δημοκρατικός μαθητής και </a:t>
            </a:r>
          </a:p>
          <a:p>
            <a:r>
              <a:rPr lang="el-GR" dirty="0"/>
              <a:t>Διερευνώνται, επίσης, το σχολείο και οι </a:t>
            </a:r>
            <a:r>
              <a:rPr lang="el-GR" b="1" dirty="0"/>
              <a:t>παράγοντες</a:t>
            </a:r>
            <a:r>
              <a:rPr lang="el-GR" dirty="0"/>
              <a:t> της σχολικής πολιτικής κοινωνικοποίησης (αναλυτικό πρόγραμμα, κρυφό αναλυτικό πρόγραμμα ή </a:t>
            </a:r>
            <a:r>
              <a:rPr lang="el-GR" dirty="0" err="1"/>
              <a:t>παραπρόγραμμα</a:t>
            </a:r>
            <a:r>
              <a:rPr lang="el-GR" dirty="0"/>
              <a:t>, εγχειρίδια, εκπαιδευτικός, παιδαγωγική ατμόσφαιρα και σχέσεις, στόχοι/μέθοδος/αξιολόγηση διδασκαλίας, μαθητικές κοινότητες, πολιτιστικές εκδηλώσεις, επισκέψεις, εκδρομές, εφημερίδες, ιστοσελίδες κ.λπ.) με σκοπό να κατανοηθεί το </a:t>
            </a:r>
            <a:r>
              <a:rPr lang="el-GR" b="1" dirty="0"/>
              <a:t>πώς αυτοί επιδρούν στη διαμόρφωση της πολιτικής προσωπικότητας και συμπεριφοράς του μαθητή</a:t>
            </a:r>
            <a:r>
              <a:rPr lang="el-GR" dirty="0"/>
              <a:t>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6254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80920" cy="648072"/>
          </a:xfrm>
        </p:spPr>
        <p:txBody>
          <a:bodyPr>
            <a:normAutofit/>
          </a:bodyPr>
          <a:lstStyle/>
          <a:p>
            <a:pPr algn="ctr"/>
            <a:r>
              <a:rPr lang="el-GR" sz="2400" b="1" dirty="0">
                <a:solidFill>
                  <a:srgbClr val="FF0000"/>
                </a:solidFill>
              </a:rPr>
              <a:t>ΣΚΟΠΟΣ </a:t>
            </a:r>
            <a:r>
              <a:rPr lang="el-GR" sz="2400" b="1" dirty="0"/>
              <a:t>μαθήματοΣ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251520" y="908720"/>
            <a:ext cx="8352928" cy="5949280"/>
          </a:xfrm>
        </p:spPr>
        <p:txBody>
          <a:bodyPr/>
          <a:lstStyle/>
          <a:p>
            <a:r>
              <a:rPr lang="el-GR" dirty="0"/>
              <a:t>Αναδεικνύεται η σημαντικότητα της </a:t>
            </a:r>
            <a:r>
              <a:rPr lang="el-GR" b="1" dirty="0"/>
              <a:t>οικογένειας</a:t>
            </a:r>
            <a:r>
              <a:rPr lang="el-GR" dirty="0"/>
              <a:t> και της </a:t>
            </a:r>
            <a:r>
              <a:rPr lang="el-GR" b="1" dirty="0"/>
              <a:t>ευρύτερης κοινωνίας</a:t>
            </a:r>
            <a:r>
              <a:rPr lang="el-GR" dirty="0"/>
              <a:t>: τοπική αυτοδιοίκηση, μέσα μαζικής ενημέρωσης και επικοινωνίας, διαδίκτυο, ομάδες συνομήλικων, τέχνες, νέες τεχνολογίες κ.λπ.</a:t>
            </a:r>
          </a:p>
          <a:p>
            <a:r>
              <a:rPr lang="el-GR" dirty="0"/>
              <a:t>Τέλος, η </a:t>
            </a:r>
            <a:r>
              <a:rPr lang="el-GR" b="1" dirty="0"/>
              <a:t>δημοκρατική κοινωνία </a:t>
            </a:r>
            <a:r>
              <a:rPr lang="el-GR" dirty="0"/>
              <a:t>στοχεύει στο </a:t>
            </a:r>
            <a:r>
              <a:rPr lang="el-GR" b="1" dirty="0"/>
              <a:t>δημοκρατικό σχολείο </a:t>
            </a:r>
            <a:r>
              <a:rPr lang="el-GR" dirty="0"/>
              <a:t>και τη </a:t>
            </a:r>
            <a:r>
              <a:rPr lang="el-GR" b="1" u="sng" dirty="0"/>
              <a:t>δημοκρατική πολιτική κοινωνικοποίηση του μαθητή </a:t>
            </a:r>
            <a:r>
              <a:rPr lang="el-GR" dirty="0"/>
              <a:t>με δημοκρατική ευαισθησία και δεξιότητες, σεβασμό στα δικαιώματα του ανθρώπου και των ‘μειονεκτικών’ ομάδων.</a:t>
            </a: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BF4EB1C-319D-4FD6-AABC-4421327F2F64}" type="slidenum">
              <a:rPr lang="el-GR" smtClean="0"/>
              <a:pPr>
                <a:defRPr/>
              </a:pPr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186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6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653149"/>
            <a:ext cx="8137152" cy="5877272"/>
          </a:xfrm>
        </p:spPr>
        <p:txBody>
          <a:bodyPr/>
          <a:lstStyle/>
          <a:p>
            <a:pPr marL="0" lvl="0" indent="0">
              <a:buNone/>
            </a:pPr>
            <a:r>
              <a:rPr lang="el-GR" b="1" dirty="0"/>
              <a:t>--------Α. Εισαγωγή &amp; θεωρητικά στοιχεία της Πολιτικής Κοινωνικοποίησης-----------------------------</a:t>
            </a:r>
          </a:p>
          <a:p>
            <a:pPr lvl="0"/>
            <a:endParaRPr lang="el-GR" sz="1000" b="1" dirty="0"/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1. Εννοιολογική προσέγγιση των εννοιών: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Κοινωνικοποίηση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Πολιτική Κοινωνικοποίηση (Π.Κ.)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l-GR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Π.Κ.</a:t>
            </a:r>
            <a:r>
              <a:rPr lang="el-GR" i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Εκπαίδευση</a:t>
            </a:r>
            <a:r>
              <a:rPr lang="el-GR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					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2)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2. Ανάλυση της Πολιτικής Κοινωνικοποίησης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Προϋποθέσεις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επιστημονικών αναλύσεων για την Π.Κ.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Λειτουργίες-ρόλοι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Π.Κ.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β.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Μορφές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-προγραμματισμένη (τυπική-άτυπη), απρογραμμάτιστη (σχετική-άσχετη)- Π.Κ.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γ.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Φορείς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Π.Κ.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ι. 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Πρωτογενείς </a:t>
            </a:r>
            <a:r>
              <a:rPr lang="el-GR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-οικογένεια, σχολείο- </a:t>
            </a:r>
            <a:r>
              <a:rPr lang="el-GR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&amp;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ιι</a:t>
            </a:r>
            <a:r>
              <a:rPr lang="el-GR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Δευτερογενείς</a:t>
            </a:r>
            <a:r>
              <a:rPr lang="el-GR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-Επάγγελμα, Πολιτική αναταραχή, Κοινωνική τάξη, Πολιτικά κόμματα, Επαναστάσεις, Μέσα μαζικής επικοινωνίας-                                                      </a:t>
            </a:r>
            <a:r>
              <a:rPr lang="el-GR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3)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7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496" y="653149"/>
            <a:ext cx="8651304" cy="5877272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200" b="1" spc="-10" dirty="0">
                <a:latin typeface="Times New Roman" panose="02020603050405020304" pitchFamily="18" charset="0"/>
              </a:rPr>
              <a:t>3. </a:t>
            </a: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 </a:t>
            </a:r>
            <a:r>
              <a:rPr lang="el-GR" sz="2200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Μια ενδεικτική</a:t>
            </a: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θεώρηση των ερευνών για την Π.Κ.</a:t>
            </a: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των παιδιών στην </a:t>
            </a:r>
            <a:r>
              <a:rPr lang="el-GR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Ελλάδα</a:t>
            </a:r>
            <a:r>
              <a:rPr lang="el-GR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και </a:t>
            </a:r>
            <a:r>
              <a:rPr lang="el-GR" sz="2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αλλού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el-GR" sz="2200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β. </a:t>
            </a:r>
            <a:r>
              <a:rPr lang="el-GR" sz="22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Προβληματική σε σχέση με</a:t>
            </a:r>
            <a:r>
              <a:rPr lang="el-GR" sz="22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το</a:t>
            </a:r>
            <a:r>
              <a:rPr lang="el-GR" sz="22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b="1" u="sng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ρόλο του σχολείου στην Π.Κ. του ατόμου</a:t>
            </a:r>
            <a:r>
              <a:rPr lang="el-GR" sz="2200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στη σύγχρονη εποχή: </a:t>
            </a:r>
            <a:r>
              <a:rPr lang="el-GR" sz="2200" b="1" u="sng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Ο εθνικός και ο οικουμενικός πολίτης</a:t>
            </a:r>
          </a:p>
          <a:p>
            <a:pPr marL="0" indent="0" algn="r">
              <a:spcAft>
                <a:spcPts val="0"/>
              </a:spcAft>
              <a:buNone/>
            </a:pPr>
            <a:r>
              <a:rPr lang="el-GR" sz="22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       </a:t>
            </a:r>
            <a:r>
              <a:rPr lang="el-GR" sz="2200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4)</a:t>
            </a:r>
            <a:r>
              <a:rPr lang="el-GR" sz="2200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4. Η διαπαιδαγώγηση του δημοκρατικού μαθητή/πολίτη στο σχολείο (α): </a:t>
            </a:r>
            <a:r>
              <a:rPr lang="el-GR" sz="22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Δημοκρατία</a:t>
            </a: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δημοκρατικός πολίτης και Εκπαίδευση</a:t>
            </a: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(α΄, β΄ και γ΄ επίπεδο: Εκπαιδευτική Πολιτική, Σχολική Κοινότητα, Σχολική Τάξη)</a:t>
            </a:r>
          </a:p>
          <a:p>
            <a:pPr marL="0" lvl="0" indent="0" algn="r">
              <a:spcAft>
                <a:spcPts val="0"/>
              </a:spcAft>
              <a:buSzPts val="800"/>
              <a:buNone/>
            </a:pP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		   		</a:t>
            </a:r>
            <a:r>
              <a:rPr lang="el-GR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</a:t>
            </a:r>
            <a:r>
              <a:rPr lang="el-GR" sz="2200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5)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Η διαπαιδαγώγηση του δημοκρατικού μαθητή/πολίτη στο σχολείο (β): </a:t>
            </a:r>
            <a:r>
              <a:rPr lang="el-GR" sz="22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Ανθρώπινα δικαιώματα</a:t>
            </a: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και Σχολείο στην Ευρώπη.</a:t>
            </a: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2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Παιδεία ανθρωπίνων δικαιωμάτων</a:t>
            </a:r>
            <a:r>
              <a:rPr lang="el-GR" sz="22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l-GR" sz="22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Τα ανθρώπινα δικαιώματα ως όρος και όριο της δημοκρατίας</a:t>
            </a:r>
            <a:r>
              <a:rPr lang="el-GR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			         </a:t>
            </a:r>
          </a:p>
          <a:p>
            <a:pPr marL="0" lvl="0" indent="0" algn="r">
              <a:spcAft>
                <a:spcPts val="0"/>
              </a:spcAft>
              <a:buSzPts val="800"/>
              <a:buNone/>
            </a:pPr>
            <a:r>
              <a:rPr lang="el-GR" sz="2200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6)</a:t>
            </a:r>
            <a:endParaRPr lang="el-GR" sz="2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2155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8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653149"/>
            <a:ext cx="8137152" cy="5877272"/>
          </a:xfrm>
        </p:spPr>
        <p:txBody>
          <a:bodyPr/>
          <a:lstStyle/>
          <a:p>
            <a:pPr marL="0" lvl="0" indent="0">
              <a:buNone/>
            </a:pPr>
            <a:r>
              <a:rPr lang="el-GR" b="1" dirty="0"/>
              <a:t>---------Β. Μεταβλητές της Εκπαίδευσης-Σχολείου: Θεωρία &amp; πράξη-------------------------------------------------</a:t>
            </a: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8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6. Δημοκρατική Εκπαίδευση-Σχολείο στη σύγχρονη </a:t>
            </a:r>
            <a:r>
              <a:rPr lang="el-GR" sz="2800" b="1" u="sng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ευρωπαϊκή κοινωνία</a:t>
            </a:r>
            <a:r>
              <a:rPr lang="el-GR" sz="2800" b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sz="2800" i="1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Αναλυτικό πρόγραμμα, στόχοι, μέσα -μέθοδοι, υλικά, διαδικασίες- αξιολόγηση </a:t>
            </a:r>
            <a:r>
              <a:rPr lang="el-GR" sz="2800" spc="-3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28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της διδασκαλίας, του εκπαιδευτικού έργου κ.ά.- Οι 4 Πυλώνες του </a:t>
            </a:r>
            <a:r>
              <a:rPr lang="el-GR" sz="2800" spc="-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Delor</a:t>
            </a:r>
            <a:r>
              <a:rPr lang="el-GR" sz="28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Το πρόγραμμα του Συμβουλίου της Ευρώπης: ‘</a:t>
            </a:r>
            <a:r>
              <a:rPr lang="el-GR" sz="2800" i="1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Παιδεία της Δημοκρατίας</a:t>
            </a:r>
            <a:r>
              <a:rPr lang="el-GR" sz="28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800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</a:t>
            </a:r>
            <a:r>
              <a:rPr lang="el-GR" sz="2800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7)</a:t>
            </a:r>
            <a:endParaRPr lang="el-G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800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7. Αναλυτικά προγράμματα -οι σκοποί τους-, σχολικά εγχειρίδια &amp;  η Π.Κ. στη σύγχρονη </a:t>
            </a:r>
            <a:r>
              <a:rPr lang="el-GR" sz="28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ελληνική εκπαίδευση</a:t>
            </a:r>
            <a:endParaRPr lang="el-GR" sz="2800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</a:t>
            </a:r>
            <a:r>
              <a:rPr lang="el-GR" sz="2800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8)</a:t>
            </a:r>
            <a:endParaRPr lang="el-G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932396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- Θέση αριθμού διαφάνειας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1" hangingPunct="1"/>
            <a:fld id="{91513405-4573-4FA3-9E05-125A46C0EB48}" type="slidenum">
              <a:rPr lang="el-GR" altLang="en-US" sz="1400"/>
              <a:pPr algn="r" eaLnBrk="1" hangingPunct="1"/>
              <a:t>9</a:t>
            </a:fld>
            <a:endParaRPr lang="el-GR" altLang="en-US" sz="140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60350"/>
            <a:ext cx="8229600" cy="360338"/>
          </a:xfrm>
        </p:spPr>
        <p:txBody>
          <a:bodyPr anchorCtr="1">
            <a:normAutofit fontScale="90000"/>
          </a:bodyPr>
          <a:lstStyle/>
          <a:p>
            <a:pPr eaLnBrk="1" hangingPunct="1">
              <a:defRPr/>
            </a:pPr>
            <a:r>
              <a:rPr lang="el-GR" b="1" dirty="0">
                <a:solidFill>
                  <a:srgbClr val="FF0000"/>
                </a:solidFill>
              </a:rPr>
              <a:t>Περιεχόμενα</a:t>
            </a:r>
            <a:r>
              <a:rPr lang="el-GR" b="1" dirty="0"/>
              <a:t> </a:t>
            </a:r>
            <a:r>
              <a:rPr lang="el-GR" b="1" dirty="0" err="1"/>
              <a:t>μαθήματοΣ</a:t>
            </a:r>
            <a:endParaRPr lang="el-GR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653149"/>
            <a:ext cx="8137152" cy="5877272"/>
          </a:xfrm>
        </p:spPr>
        <p:txBody>
          <a:bodyPr/>
          <a:lstStyle/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8.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Δημοκρατική Σχολική Κοινότητα-Τάξη</a:t>
            </a:r>
          </a:p>
          <a:p>
            <a:pPr marL="0" lvl="0" indent="0" algn="just">
              <a:spcAft>
                <a:spcPts val="0"/>
              </a:spcAft>
              <a:buSzPts val="800"/>
              <a:buNone/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9)</a:t>
            </a:r>
            <a:endParaRPr lang="el-G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28600" algn="just">
              <a:spcAft>
                <a:spcPts val="0"/>
              </a:spcAft>
            </a:pPr>
            <a:r>
              <a:rPr lang="el-GR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α. </a:t>
            </a:r>
            <a:r>
              <a:rPr lang="el-GR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Δημοκρατική </a:t>
            </a:r>
            <a:r>
              <a:rPr lang="el-GR" sz="18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Σχολική Κοινότητα</a:t>
            </a:r>
            <a:r>
              <a:rPr lang="el-GR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563" lvl="1" indent="0" algn="just">
              <a:spcAft>
                <a:spcPts val="0"/>
              </a:spcAft>
              <a:buNone/>
            </a:pP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Οργάνωση της σχολικής κοινότητας</a:t>
            </a:r>
            <a:r>
              <a:rPr lang="el-G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η σχέση της με τους άλλους</a:t>
            </a:r>
            <a:r>
              <a:rPr lang="el-G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γονείς, Τοπική Αυτοδιοίκηση -Δήμος, Περιφέρεια- και την ευρύτερη κοινωνία.</a:t>
            </a:r>
          </a:p>
          <a:p>
            <a:pPr marL="436563" lvl="1" indent="0" algn="just">
              <a:spcAft>
                <a:spcPts val="0"/>
              </a:spcAft>
              <a:buNone/>
            </a:pP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Οργάνωση του σχολικού χώρου</a:t>
            </a:r>
            <a:r>
              <a:rPr lang="el-GR" sz="1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(αίθουσας, κτι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ρίου, αυλής)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228600" algn="just">
              <a:spcAft>
                <a:spcPts val="0"/>
              </a:spcAft>
            </a:pPr>
            <a:r>
              <a:rPr lang="el-GR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β.</a:t>
            </a:r>
            <a:r>
              <a:rPr lang="el-GR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Δημοκρατική </a:t>
            </a:r>
            <a:r>
              <a:rPr lang="el-GR" sz="1800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Σχολική Τάξη</a:t>
            </a:r>
            <a:r>
              <a:rPr lang="el-GR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563" lvl="1" indent="0" algn="just">
              <a:spcAft>
                <a:spcPts val="0"/>
              </a:spcAft>
              <a:buNone/>
            </a:pPr>
            <a:r>
              <a:rPr lang="el-GR" sz="18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i.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Ο αποτελεσματικός-δημοκρατικός </a:t>
            </a:r>
            <a:r>
              <a:rPr lang="el-GR" sz="18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εκπαιδευτικός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ως</a:t>
            </a:r>
            <a:r>
              <a:rPr lang="el-GR" sz="1800" i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φορέας πολιτικής κοινωνικο</a:t>
            </a:r>
            <a:r>
              <a:rPr lang="el-GR" sz="1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ποίησης του μαθητή</a:t>
            </a:r>
            <a:r>
              <a:rPr lang="el-GR" sz="1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36563" lvl="1" indent="0" algn="just">
              <a:spcAft>
                <a:spcPts val="0"/>
              </a:spcAft>
              <a:buNone/>
            </a:pPr>
            <a:r>
              <a:rPr lang="el-GR" sz="1800" i="1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el-GR" sz="1800" i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Σχολική τάξη</a:t>
            </a:r>
            <a:r>
              <a:rPr lang="el-GR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ως κοινωνικό σύστημα:</a:t>
            </a:r>
            <a:r>
              <a:rPr lang="el-GR" sz="1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Ψυχοκοινωνικές διαπροσωπικές σχέσεις και αντιδράσεις (δασκάλου, μαθητών) μέσα στη σχολική </a:t>
            </a:r>
            <a:r>
              <a:rPr lang="el-GR" sz="18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τάξη, ψυχοπαιδαγωγικό κλίμα-σχολική </a:t>
            </a:r>
            <a:r>
              <a:rPr lang="el-GR" sz="1800" b="1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παιδαγωγική </a:t>
            </a:r>
            <a:r>
              <a:rPr lang="el-GR" sz="1800" b="1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ατμόσφαιρα</a:t>
            </a:r>
            <a:endParaRPr lang="el-GR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b="1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9.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Δραστηριότητες Σχολείου/Τάξης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l-GR" b="1" u="sng" spc="-10" dirty="0">
                <a:latin typeface="Times New Roman" panose="02020603050405020304" pitchFamily="18" charset="0"/>
                <a:ea typeface="Times New Roman" panose="02020603050405020304" pitchFamily="18" charset="0"/>
              </a:rPr>
              <a:t>Μεθοδολογικές προσεγγίσεις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για μια δημοκρατική παιδεία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διαθεματική (σχέδια εργασίας -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project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-), εποικοδομητικός, συνεργατική (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ομαδοσυνεργατική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διερευνητική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l-GR" spc="-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βιωματική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κ.ά.</a:t>
            </a: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                                                </a:t>
            </a:r>
            <a:r>
              <a:rPr lang="el-GR" b="1" spc="-1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(Σημειώσεις 10)</a:t>
            </a:r>
            <a:endParaRPr lang="el-G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l-G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121631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Προεξοχή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2550</TotalTime>
  <Words>5001</Words>
  <Application>Microsoft Office PowerPoint</Application>
  <PresentationFormat>Προβολή στην οθόνη (4:3)</PresentationFormat>
  <Paragraphs>258</Paragraphs>
  <Slides>27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34" baseType="lpstr">
      <vt:lpstr>Arial</vt:lpstr>
      <vt:lpstr>Calibri</vt:lpstr>
      <vt:lpstr>Century Schoolbook</vt:lpstr>
      <vt:lpstr>Times New Roman</vt:lpstr>
      <vt:lpstr>Wingdings</vt:lpstr>
      <vt:lpstr>Wingdings 2</vt:lpstr>
      <vt:lpstr>Προεξοχή</vt:lpstr>
      <vt:lpstr>ΠΑΝΕΠΙΣΤΗΜΙΟ ΚΡΗΤΗΣ                                                                       ΣΧΟΛΗ ΕΠΙΣΤΗΜΩΝ ΑΓΩΓΗΣ ΠΑΙΔΑΓΩΓΙΚΟ ΤΜΗΜΑ Π.Ε  ΜΑΘΗΜΑ: Πολιτική κοινωνικοποίηση και εκπαίδευση: Θεωρία και πράξη (ΕΠΑ 331)</vt:lpstr>
      <vt:lpstr>Περιεχόμενα</vt:lpstr>
      <vt:lpstr>Χρονοδιάγραμμα</vt:lpstr>
      <vt:lpstr>ΣΚΟΠΟΣ μαθήματοΣ</vt:lpstr>
      <vt:lpstr>ΣΚΟΠΟΣ μαθήματοΣ</vt:lpstr>
      <vt:lpstr>Περιεχόμενα μαθήματοΣ</vt:lpstr>
      <vt:lpstr>Περιεχόμενα μαθήματοΣ</vt:lpstr>
      <vt:lpstr>Περιεχόμενα μαθήματοΣ</vt:lpstr>
      <vt:lpstr>Περιεχόμενα μαθήματοΣ</vt:lpstr>
      <vt:lpstr>Περιεχόμενα μαθήματοΣ</vt:lpstr>
      <vt:lpstr>Περιεχόμενα μαθήματοΣ</vt:lpstr>
      <vt:lpstr>Βιβλίο, ΣημειώσειΣ</vt:lpstr>
      <vt:lpstr>ΗΛΕΚΤΡΟΝΙΚΟ ΜΑΘΗΜΑ-ΣημειώσειΣ</vt:lpstr>
      <vt:lpstr>Προαιρετική ενισχυτική εργασία</vt:lpstr>
      <vt:lpstr>  Θέμα εργασίας</vt:lpstr>
      <vt:lpstr>  Θέμα εργασίας/Αναδίφηση στη βιβλιογραφία</vt:lpstr>
      <vt:lpstr>  Ερώτημα εργασίας</vt:lpstr>
      <vt:lpstr>  Μεθοδολογία εργασίας</vt:lpstr>
      <vt:lpstr>  Μεθοδολογία εργασίας/βιβλιογραφία</vt:lpstr>
      <vt:lpstr>  Δομή εργασίας και η ανάλυσή της</vt:lpstr>
      <vt:lpstr>  Δομή εργασίας και η ανάλυσή της</vt:lpstr>
      <vt:lpstr>  Δομή παρουσίασης</vt:lpstr>
      <vt:lpstr>  Εξετάσεις</vt:lpstr>
      <vt:lpstr>Ενδεικτική βιβλιογραφία</vt:lpstr>
      <vt:lpstr>Ενδεικτική βιβλιογραφία</vt:lpstr>
      <vt:lpstr>Ενδεικτική βιβλιογραφία</vt:lpstr>
      <vt:lpstr>Ενδεικτική βιβλιογραφία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Εισαγωγη</dc:title>
  <dc:creator>popaki</dc:creator>
  <cp:lastModifiedBy>κριτής</cp:lastModifiedBy>
  <cp:revision>163</cp:revision>
  <dcterms:created xsi:type="dcterms:W3CDTF">2014-10-09T07:58:43Z</dcterms:created>
  <dcterms:modified xsi:type="dcterms:W3CDTF">2025-02-10T17:14:33Z</dcterms:modified>
</cp:coreProperties>
</file>