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 id="2147483652" r:id="rId2"/>
  </p:sldMasterIdLst>
  <p:notesMasterIdLst>
    <p:notesMasterId r:id="rId42"/>
  </p:notesMasterIdLst>
  <p:sldIdLst>
    <p:sldId id="256" r:id="rId3"/>
    <p:sldId id="257" r:id="rId4"/>
    <p:sldId id="258" r:id="rId5"/>
    <p:sldId id="337" r:id="rId6"/>
    <p:sldId id="260" r:id="rId7"/>
    <p:sldId id="315" r:id="rId8"/>
    <p:sldId id="316" r:id="rId9"/>
    <p:sldId id="319" r:id="rId10"/>
    <p:sldId id="338" r:id="rId11"/>
    <p:sldId id="344" r:id="rId12"/>
    <p:sldId id="346" r:id="rId13"/>
    <p:sldId id="347" r:id="rId14"/>
    <p:sldId id="348" r:id="rId15"/>
    <p:sldId id="349" r:id="rId16"/>
    <p:sldId id="350" r:id="rId17"/>
    <p:sldId id="351" r:id="rId18"/>
    <p:sldId id="318" r:id="rId19"/>
    <p:sldId id="320" r:id="rId20"/>
    <p:sldId id="321" r:id="rId21"/>
    <p:sldId id="322" r:id="rId22"/>
    <p:sldId id="342" r:id="rId23"/>
    <p:sldId id="323" r:id="rId24"/>
    <p:sldId id="343" r:id="rId25"/>
    <p:sldId id="325" r:id="rId26"/>
    <p:sldId id="352" r:id="rId27"/>
    <p:sldId id="326" r:id="rId28"/>
    <p:sldId id="327" r:id="rId29"/>
    <p:sldId id="339" r:id="rId30"/>
    <p:sldId id="340" r:id="rId31"/>
    <p:sldId id="341" r:id="rId32"/>
    <p:sldId id="329" r:id="rId33"/>
    <p:sldId id="353" r:id="rId34"/>
    <p:sldId id="330" r:id="rId35"/>
    <p:sldId id="331" r:id="rId36"/>
    <p:sldId id="332" r:id="rId37"/>
    <p:sldId id="333" r:id="rId38"/>
    <p:sldId id="334" r:id="rId39"/>
    <p:sldId id="335" r:id="rId40"/>
    <p:sldId id="276" r:id="rId4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AF"/>
    <a:srgbClr val="FC28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718" autoAdjust="0"/>
  </p:normalViewPr>
  <p:slideViewPr>
    <p:cSldViewPr>
      <p:cViewPr varScale="1">
        <p:scale>
          <a:sx n="113" d="100"/>
          <a:sy n="113" d="100"/>
        </p:scale>
        <p:origin x="1554" y="114"/>
      </p:cViewPr>
      <p:guideLst>
        <p:guide orient="horz" pos="2160"/>
        <p:guide pos="2880"/>
      </p:guideLst>
    </p:cSldViewPr>
  </p:slideViewPr>
  <p:outlineViewPr>
    <p:cViewPr>
      <p:scale>
        <a:sx n="33" d="100"/>
        <a:sy n="33" d="100"/>
      </p:scale>
      <p:origin x="48" y="625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88BD8AC-6CA2-4686-8C2E-41A9345046B5}" type="datetimeFigureOut">
              <a:rPr lang="en-US"/>
              <a:pPr>
                <a:defRPr/>
              </a:pPr>
              <a:t>5/13/2024</a:t>
            </a:fld>
            <a:endParaRPr lang="en-GB"/>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endParaRPr lang="en-GB"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7B9537A-DD5C-4A93-8C4C-A058161F16D0}"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02440F5-DAF1-4055-A030-77F18B1A20F9}"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5058EE-2046-412C-828D-A0192C6724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7604B4A-81C1-4F46-B27D-2BC335966986}"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D18160-16A4-4A74-AE22-6C257FB11C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2A5949A-4644-4B99-9539-4E09C58D2F77}"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876034-A173-48C6-B1EA-6803FAB306D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985AFD2-8365-4EE5-A175-B9E6732EB255}"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AC60BD-9258-46EF-91CA-93D1CDDF44F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Θέση περιεχομένου 2"/>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5ED081C-AC11-45C2-B9C0-EB144341CCCF}"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40D48F-D3E5-4FC2-8B94-1F69F8A39CA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fld id="{7893710D-B3E7-4028-B857-A04661694091}"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DA1AB1-C191-4161-B743-B9CA976475F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A9B6400-275E-483B-9156-0B474505E8FC}" type="datetime1">
              <a:rPr lang="en-US"/>
              <a:pPr>
                <a:defRPr/>
              </a:pPr>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A5AF93-0E10-4B30-86BD-A343973D328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3A8CB51-5DE2-451D-A261-096FFC50DEB8}" type="datetime1">
              <a:rPr lang="en-US"/>
              <a:pPr>
                <a:defRPr/>
              </a:pPr>
              <a:t>5/13/2024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9E92CF3-B595-4124-82E9-2D4A1A8FEAF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33D18A52-2AAD-41D4-BD78-D017209EEF83}" type="datetime1">
              <a:rPr lang="en-US"/>
              <a:pPr>
                <a:defRPr/>
              </a:pPr>
              <a:t>5/13/2024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4B96A3-1584-45FC-A356-A98BAB945292}"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2EA973D-9ED3-4DEB-BB18-65F15502152B}" type="datetime1">
              <a:rPr lang="en-US"/>
              <a:pPr>
                <a:defRPr/>
              </a:pPr>
              <a:t>5/13/2024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61EA702-0799-4E1E-B219-B49714690A8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B170E089-1FC0-41EE-9EBA-3AB868A21B59}" type="datetime1">
              <a:rPr lang="en-US"/>
              <a:pPr>
                <a:defRPr/>
              </a:pPr>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60AC67-BD1E-4CEA-B749-D4F5CC1297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Θέση περιεχομένου 2"/>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8F76B08-987F-42DE-9D83-CB99170AFCC6}"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72DD9E-CC7C-4709-95D2-0F2BF80F17A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C5D88EBB-EC7F-42C7-B368-B4FEF6C81F0F}" type="datetime1">
              <a:rPr lang="en-US"/>
              <a:pPr>
                <a:defRPr/>
              </a:pPr>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E40AC5-23E3-4C82-B122-50F720E4E9EF}"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66104B3-AF7D-4529-8278-E0A968DE57DB}"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453C93-A1C8-4763-8C0D-0C78F648D51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CEDC054-0974-4727-B262-167774FA89DE}"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0D20B-2C3E-46E7-99EF-462095B2313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fld id="{F21FC94B-610E-4C62-BA09-B47DCEF571D9}" type="datetime1">
              <a:rPr lang="en-US"/>
              <a:pPr>
                <a:defRPr/>
              </a:pPr>
              <a:t>5/13/2024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CC66D1-37EA-404A-977A-CF2803365D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9325606-EA32-4924-A87A-9C2EF34DB529}" type="datetime1">
              <a:rPr lang="en-US"/>
              <a:pPr>
                <a:defRPr/>
              </a:pPr>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915668-B09C-41DC-9F33-515D0156A9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D62165F-E1FD-48A8-86B8-C4A203E4F601}" type="datetime1">
              <a:rPr lang="en-US"/>
              <a:pPr>
                <a:defRPr/>
              </a:pPr>
              <a:t>5/13/2024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AF543F7-EDB4-41C6-9C5E-39FA6CBD76F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Kλικ για επεξεργασία του τίτλου</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F8477BB4-D5FB-424B-BF06-249F36FF1896}" type="datetime1">
              <a:rPr lang="en-US"/>
              <a:pPr>
                <a:defRPr/>
              </a:pPr>
              <a:t>5/13/2024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717BED3-5DD8-49A4-B828-D93FCB66032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82B5A77-9B5B-40EA-8563-BB450ACA9EA7}" type="datetime1">
              <a:rPr lang="en-US"/>
              <a:pPr>
                <a:defRPr/>
              </a:pPr>
              <a:t>5/13/2024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41A9BE-F9B4-495C-8E98-B0AB6A3CB2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41BBBC43-1232-4128-87E9-E22A5981E1DF}" type="datetime1">
              <a:rPr lang="en-US"/>
              <a:pPr>
                <a:defRPr/>
              </a:pPr>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0CC429-8911-473E-B330-3DB0554A3AB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fld id="{FE519519-B917-4CD0-BBFB-846CDD9F9046}" type="datetime1">
              <a:rPr lang="en-US"/>
              <a:pPr>
                <a:defRPr/>
              </a:pPr>
              <a:t>5/13/2024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25604D-0AD8-4A6C-B06A-815C331B7AC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A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Κάντε κλικ για να επεξεργαστείτε τα στυλ κειμένου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p>
        </p:txBody>
      </p:sp>
      <p:sp>
        <p:nvSpPr>
          <p:cNvPr id="358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C357BA15-6FB1-4654-9D0C-5DB779468861}" type="datetime1">
              <a:rPr lang="en-US"/>
              <a:pPr>
                <a:defRPr/>
              </a:pPr>
              <a:t>5/13/2024</a:t>
            </a:fld>
            <a:endParaRPr lang="en-US"/>
          </a:p>
        </p:txBody>
      </p:sp>
      <p:sp>
        <p:nvSpPr>
          <p:cNvPr id="358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58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605B40-8BCE-4490-8002-D081ABCD6CD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A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Κάντε κλικ για επεξεργασία του τίτλου</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Κάντε κλικ για να επεξεργαστείτε τα στυλ κειμένου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p>
        </p:txBody>
      </p:sp>
      <p:sp>
        <p:nvSpPr>
          <p:cNvPr id="460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3C83812E-D77E-44AD-A478-EE59C844E065}" type="datetime1">
              <a:rPr lang="en-US"/>
              <a:pPr>
                <a:defRPr/>
              </a:pPr>
              <a:t>5/13/2024</a:t>
            </a:fld>
            <a:endParaRPr lang="en-US"/>
          </a:p>
        </p:txBody>
      </p:sp>
      <p:sp>
        <p:nvSpPr>
          <p:cNvPr id="460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460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ACAF481-C70F-49E1-9DB2-84AACD51EC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ctrTitle" idx="4294967295"/>
          </p:nvPr>
        </p:nvSpPr>
        <p:spPr>
          <a:xfrm>
            <a:off x="-36512" y="980727"/>
            <a:ext cx="9180512" cy="2662585"/>
          </a:xfrm>
        </p:spPr>
        <p:txBody>
          <a:bodyPr anchor="b"/>
          <a:lstStyle/>
          <a:p>
            <a:pPr>
              <a:spcBef>
                <a:spcPts val="1200"/>
              </a:spcBef>
              <a:spcAft>
                <a:spcPts val="0"/>
              </a:spcAft>
            </a:pPr>
            <a:r>
              <a:rPr lang="el-GR" sz="3000" b="1" dirty="0">
                <a:solidFill>
                  <a:srgbClr val="FF0000"/>
                </a:solidFill>
                <a:latin typeface="Comic Sans MS" panose="030F0702030302020204" pitchFamily="66" charset="0"/>
              </a:rPr>
              <a:t>ΕΚΠΑΙΔΕΥΤΙΚΟ ΣΥΣΤΗΜΑ (Επίπεδο Β΄&amp; Γ΄).</a:t>
            </a:r>
            <a:br>
              <a:rPr lang="el-GR" sz="5400" b="1" dirty="0">
                <a:latin typeface="Arial" panose="020B0604020202020204" pitchFamily="34" charset="0"/>
              </a:rPr>
            </a:br>
            <a:r>
              <a:rPr lang="el-GR" b="1" dirty="0">
                <a:latin typeface="Comic Sans MS" panose="030F0702030302020204" pitchFamily="66" charset="0"/>
                <a:ea typeface="Times New Roman" panose="02020603050405020304" pitchFamily="18" charset="0"/>
                <a:cs typeface="Times New Roman" panose="02020603050405020304" pitchFamily="18" charset="0"/>
              </a:rPr>
              <a:t>Δημοκρατική σχολική κοινότητα-τάξη:</a:t>
            </a:r>
            <a:r>
              <a:rPr lang="el-GR" dirty="0">
                <a:latin typeface="Comic Sans MS" panose="030F0702030302020204" pitchFamily="66" charset="0"/>
                <a:ea typeface="Times New Roman" panose="02020603050405020304" pitchFamily="18" charset="0"/>
                <a:cs typeface="Times New Roman" panose="02020603050405020304" pitchFamily="18" charset="0"/>
              </a:rPr>
              <a:t> </a:t>
            </a:r>
            <a:r>
              <a:rPr lang="el-GR" b="1" dirty="0">
                <a:latin typeface="Comic Sans MS" panose="030F0702030302020204" pitchFamily="66" charset="0"/>
                <a:ea typeface="Times New Roman" panose="02020603050405020304" pitchFamily="18" charset="0"/>
                <a:cs typeface="Times New Roman" panose="02020603050405020304" pitchFamily="18" charset="0"/>
              </a:rPr>
              <a:t>Σχολικές δραστηριότητες, θεσμοί και κατευθύνσεις</a:t>
            </a:r>
            <a:endParaRPr lang="el-GR" dirty="0"/>
          </a:p>
        </p:txBody>
      </p:sp>
      <p:sp>
        <p:nvSpPr>
          <p:cNvPr id="26626" name="Rectangle 3"/>
          <p:cNvSpPr>
            <a:spLocks noGrp="1" noChangeArrowheads="1"/>
          </p:cNvSpPr>
          <p:nvPr>
            <p:ph type="subTitle" idx="4294967295"/>
          </p:nvPr>
        </p:nvSpPr>
        <p:spPr>
          <a:xfrm>
            <a:off x="1571625" y="4572000"/>
            <a:ext cx="7286625" cy="1497013"/>
          </a:xfrm>
        </p:spPr>
        <p:txBody>
          <a:bodyPr/>
          <a:lstStyle/>
          <a:p>
            <a:pPr marL="0" indent="0" algn="ctr">
              <a:buFontTx/>
              <a:buNone/>
            </a:pPr>
            <a:r>
              <a:rPr lang="el-GR" b="1" dirty="0"/>
              <a:t>Ελευθεράκης Θεόδωρος</a:t>
            </a:r>
            <a:endParaRPr lang="en-US" b="1" dirty="0"/>
          </a:p>
          <a:p>
            <a:pPr marL="0" indent="0" algn="ctr">
              <a:buFontTx/>
              <a:buNone/>
            </a:pPr>
            <a:r>
              <a:rPr lang="el-GR" i="1" dirty="0"/>
              <a:t>Καθηγητής, ΠΤΠΕ, Παν. Κρήτης</a:t>
            </a:r>
            <a:endParaRPr lang="en-US" i="1" dirty="0"/>
          </a:p>
        </p:txBody>
      </p:sp>
      <p:sp>
        <p:nvSpPr>
          <p:cNvPr id="26627" name="3 - Θέση αριθμού διαφάνειας"/>
          <p:cNvSpPr>
            <a:spLocks noGrp="1"/>
          </p:cNvSpPr>
          <p:nvPr>
            <p:ph type="sldNum" sz="quarter" idx="12"/>
          </p:nvPr>
        </p:nvSpPr>
        <p:spPr>
          <a:noFill/>
        </p:spPr>
        <p:txBody>
          <a:bodyPr/>
          <a:lstStyle/>
          <a:p>
            <a:fld id="{F0C883DA-12E8-4EA7-8DC7-AA0781168754}"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274638"/>
            <a:ext cx="8229600" cy="777875"/>
          </a:xfrm>
        </p:spPr>
        <p:txBody>
          <a:bodyPr/>
          <a:lstStyle/>
          <a:p>
            <a:r>
              <a:rPr lang="el-GR" sz="3400" b="1" u="sng"/>
              <a:t>2.1 </a:t>
            </a:r>
            <a:r>
              <a:rPr lang="el-GR" sz="3400" b="1" u="sng">
                <a:solidFill>
                  <a:schemeClr val="accent2"/>
                </a:solidFill>
              </a:rPr>
              <a:t>Θεσμός των μαθητικών κοινοτήτων</a:t>
            </a:r>
            <a:endParaRPr lang="en-US" sz="3400">
              <a:solidFill>
                <a:schemeClr val="accent2"/>
              </a:solidFill>
            </a:endParaRPr>
          </a:p>
        </p:txBody>
      </p:sp>
      <p:sp>
        <p:nvSpPr>
          <p:cNvPr id="35842" name="Content Placeholder 2"/>
          <p:cNvSpPr>
            <a:spLocks noGrp="1"/>
          </p:cNvSpPr>
          <p:nvPr>
            <p:ph idx="1"/>
          </p:nvPr>
        </p:nvSpPr>
        <p:spPr>
          <a:xfrm>
            <a:off x="539750" y="1052513"/>
            <a:ext cx="8229600" cy="5400675"/>
          </a:xfrm>
        </p:spPr>
        <p:txBody>
          <a:bodyPr/>
          <a:lstStyle/>
          <a:p>
            <a:pPr eaLnBrk="1" hangingPunct="1"/>
            <a:r>
              <a:rPr lang="el-GR" sz="2200" b="1"/>
              <a:t>Ο θεσμός των μαθητικών κοινοτήτων</a:t>
            </a:r>
            <a:r>
              <a:rPr lang="el-GR" sz="2200"/>
              <a:t> και η λειτουργία του αποτελεί σημαντικό όρο για τη δημοκρατική λειτουργία της σχολικής τάξης και της σχολικής κοινότητας.</a:t>
            </a:r>
          </a:p>
          <a:p>
            <a:r>
              <a:rPr lang="el-GR" sz="2000"/>
              <a:t>Στο ελληνικό σχολείο οι προσπάθειες για τη δημιουργία Μαθητικών Κοινοτήτων ξεκίνησαν το 1923 στο Μαράσλειο Διδασκαλείο με τους δημοτικιστές Δελμούζο και Παπαμαύρο (Δελμούζος, 1929), ακολούθησαν το 1928 στο Πειραματικό Σχολείο του Πανεπιστημίου Αθηνών οι προσπάθειες των καθαρευουσιάνων Εξαρχόπουλου και Παλαιολόγου, την οποία περιγράφει ο Δ. Τσιρίμπας (Τσιρίμπας, 1971) και συνεχίστηκαν, κατά διαστήματα, από πολλούς άλλους εκπαιδευτικούς, άλλοτε με μιμητική απερισκεψία, άλλοτε πιο συντονισμένα (Κουρταλίδης, 1977). Μετά την μεταπολίτευση του 1974 το Υπουργείο Παιδείας έστειλε στα σχολεία της Δευτεροβάθμιας Εκπαίδευσης τον «</a:t>
            </a:r>
            <a:r>
              <a:rPr lang="el-GR" sz="2000" i="1"/>
              <a:t>κανονισμό λειτουργίας των Μαθητικών Κοινοτήτων</a:t>
            </a:r>
            <a:r>
              <a:rPr lang="el-GR" sz="2000"/>
              <a:t>» για το σχολικό έτος 1975-76 και έναν περίπου ίδιο από το σχολικό έτος 1976-77 (Ασπρογέρακας &amp; Θεοδωροπούλου, 1989).</a:t>
            </a:r>
            <a:endParaRPr lang="en-GB" sz="2000"/>
          </a:p>
        </p:txBody>
      </p:sp>
      <p:sp>
        <p:nvSpPr>
          <p:cNvPr id="35843" name="3 - Θέση αριθμού διαφάνειας"/>
          <p:cNvSpPr>
            <a:spLocks noGrp="1"/>
          </p:cNvSpPr>
          <p:nvPr>
            <p:ph type="sldNum" sz="quarter" idx="12"/>
          </p:nvPr>
        </p:nvSpPr>
        <p:spPr>
          <a:noFill/>
        </p:spPr>
        <p:txBody>
          <a:bodyPr/>
          <a:lstStyle/>
          <a:p>
            <a:fld id="{01F11353-68C1-4103-BB77-871B0D5590A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4294967295"/>
          </p:nvPr>
        </p:nvSpPr>
        <p:spPr>
          <a:xfrm>
            <a:off x="179388" y="1285875"/>
            <a:ext cx="8785225" cy="5572125"/>
          </a:xfrm>
        </p:spPr>
        <p:txBody>
          <a:bodyPr/>
          <a:lstStyle/>
          <a:p>
            <a:r>
              <a:rPr lang="el-GR" sz="2200" b="1"/>
              <a:t>Ο ισχύων, τρίτος μεταπολιτευτικός, «</a:t>
            </a:r>
            <a:r>
              <a:rPr lang="el-GR" sz="2200" b="1" i="1"/>
              <a:t>Κανονισμός λειτουργίας των μαθητικών κοινοτήτων</a:t>
            </a:r>
            <a:r>
              <a:rPr lang="el-GR" sz="2200" b="1"/>
              <a:t>» του Υπουργείου Παιδείας για τη Δευτεροβάθμια Εκπαίδευση ισχύει από τις 31-3-1982, και παραμένει ουσιαστικά ο ίδιος μετά την αναδιάρθρωσή του, τον Οκτώβρη του 1986</a:t>
            </a:r>
            <a:r>
              <a:rPr lang="el-GR" sz="2200"/>
              <a:t>, αλλά τώρα πλέον στηρίζεται στο «</a:t>
            </a:r>
            <a:r>
              <a:rPr lang="el-GR" sz="2200" i="1"/>
              <a:t>Νόμο Πλαίσιο Ν. 1566/85.</a:t>
            </a:r>
            <a:r>
              <a:rPr lang="el-GR" sz="2200"/>
              <a:t> </a:t>
            </a:r>
            <a:r>
              <a:rPr lang="el-GR" sz="2200" i="1"/>
              <a:t>Δομή και λειτουργία της πρωτοβάθμιας και δευτεροβάθμιας εκπαίδευσης και άλλες διατάξεις</a:t>
            </a:r>
            <a:r>
              <a:rPr lang="el-GR" sz="2200"/>
              <a:t>».</a:t>
            </a:r>
          </a:p>
          <a:p>
            <a:r>
              <a:rPr lang="el-GR" sz="2200"/>
              <a:t>Στο </a:t>
            </a:r>
            <a:r>
              <a:rPr lang="el-GR" sz="2200" b="1"/>
              <a:t>1</a:t>
            </a:r>
            <a:r>
              <a:rPr lang="el-GR" sz="2200" b="1" baseline="30000"/>
              <a:t>ο</a:t>
            </a:r>
            <a:r>
              <a:rPr lang="el-GR" sz="2200" b="1"/>
              <a:t> άρθρο του Νόμου</a:t>
            </a:r>
            <a:r>
              <a:rPr lang="el-GR" sz="2200"/>
              <a:t> αυτού αναφέρεται ο σκοπός του σχολείου της πρωτοβάθμιας και δευτεροβάθμιας: «</a:t>
            </a:r>
            <a:r>
              <a:rPr lang="el-GR" sz="2200" i="1"/>
              <a:t>να συμβάλει στην ολόπλευρη, αρμονική και ισόρροπη ανάπτυξη των διανοητικών και ψυχοσωματικών δυνάμεων των μαθητών, ώστε </a:t>
            </a:r>
            <a:r>
              <a:rPr lang="el-GR" sz="2200"/>
              <a:t>(...) </a:t>
            </a:r>
            <a:r>
              <a:rPr lang="el-GR" sz="2200" i="1"/>
              <a:t>να εξελιχθούν σε ολοκληρωμένες προσωπικότητες και να ζήσουν δημιουργικά.</a:t>
            </a:r>
            <a:r>
              <a:rPr lang="el-GR" sz="2200"/>
              <a:t> (…)</a:t>
            </a:r>
            <a:r>
              <a:rPr lang="el-GR" sz="2200" i="1"/>
              <a:t> Να γίνονται ελεύθεροι, υπεύθυνοι, δημοκρατικοί πολίτες, να υπερασπίζονται την εθνική ανεξαρτησία, την εδαφική ακεραιότητα της χώρας και τη δημοκρατία</a:t>
            </a:r>
            <a:r>
              <a:rPr lang="el-GR" sz="2200"/>
              <a:t>».</a:t>
            </a:r>
          </a:p>
        </p:txBody>
      </p:sp>
      <p:sp>
        <p:nvSpPr>
          <p:cNvPr id="36866" name="3 - Θέση αριθμού διαφάνειας"/>
          <p:cNvSpPr>
            <a:spLocks noGrp="1"/>
          </p:cNvSpPr>
          <p:nvPr>
            <p:ph type="sldNum" sz="quarter" idx="12"/>
          </p:nvPr>
        </p:nvSpPr>
        <p:spPr>
          <a:noFill/>
        </p:spPr>
        <p:txBody>
          <a:bodyPr/>
          <a:lstStyle/>
          <a:p>
            <a:fld id="{67B8006B-F53D-4FBF-BA7B-01018D6EE941}" type="slidenum">
              <a:rPr lang="en-US" smtClean="0"/>
              <a:pPr/>
              <a:t>11</a:t>
            </a:fld>
            <a:endParaRPr lang="en-US"/>
          </a:p>
        </p:txBody>
      </p:sp>
      <p:sp>
        <p:nvSpPr>
          <p:cNvPr id="36867" name="Title 1"/>
          <p:cNvSpPr txBox="1">
            <a:spLocks/>
          </p:cNvSpPr>
          <p:nvPr/>
        </p:nvSpPr>
        <p:spPr bwMode="auto">
          <a:xfrm>
            <a:off x="0" y="0"/>
            <a:ext cx="9144000" cy="1143000"/>
          </a:xfrm>
          <a:prstGeom prst="rect">
            <a:avLst/>
          </a:prstGeom>
          <a:noFill/>
          <a:ln w="9525">
            <a:noFill/>
            <a:miter lim="800000"/>
            <a:headEnd/>
            <a:tailEnd/>
          </a:ln>
        </p:spPr>
        <p:txBody>
          <a:bodyPr anchor="ctr"/>
          <a:lstStyle/>
          <a:p>
            <a:pPr algn="ctr"/>
            <a:r>
              <a:rPr lang="el-GR" sz="3400" b="1" i="1">
                <a:solidFill>
                  <a:schemeClr val="tx2"/>
                </a:solidFill>
              </a:rPr>
              <a:t>Κανονισμός λειτουργίας</a:t>
            </a:r>
          </a:p>
          <a:p>
            <a:pPr algn="ctr"/>
            <a:r>
              <a:rPr lang="el-GR" sz="3400" b="1" i="1">
                <a:solidFill>
                  <a:schemeClr val="tx2"/>
                </a:solidFill>
              </a:rPr>
              <a:t>των Μαθητικών Κοινοτήτων (1986/82)</a:t>
            </a:r>
            <a:endParaRPr lang="en-US" sz="3400" b="1" i="1">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285750" y="214313"/>
            <a:ext cx="8472488" cy="1143000"/>
          </a:xfrm>
        </p:spPr>
        <p:txBody>
          <a:bodyPr/>
          <a:lstStyle/>
          <a:p>
            <a:r>
              <a:rPr lang="el-GR" sz="3400" b="1" i="1"/>
              <a:t>Κανονισμός λειτουργίας</a:t>
            </a:r>
            <a:br>
              <a:rPr lang="el-GR" sz="3400" b="1" i="1"/>
            </a:br>
            <a:r>
              <a:rPr lang="el-GR" sz="3400" b="1" i="1"/>
              <a:t>των Μαθητικών Κοινοτήτων (1986/82)</a:t>
            </a:r>
            <a:endParaRPr lang="en-US" sz="3400" b="1" i="1"/>
          </a:p>
        </p:txBody>
      </p:sp>
      <p:sp>
        <p:nvSpPr>
          <p:cNvPr id="37890" name="Content Placeholder 2"/>
          <p:cNvSpPr>
            <a:spLocks noGrp="1"/>
          </p:cNvSpPr>
          <p:nvPr>
            <p:ph idx="1"/>
          </p:nvPr>
        </p:nvSpPr>
        <p:spPr>
          <a:xfrm>
            <a:off x="457200" y="1428750"/>
            <a:ext cx="8229600" cy="5143500"/>
          </a:xfrm>
        </p:spPr>
        <p:txBody>
          <a:bodyPr/>
          <a:lstStyle/>
          <a:p>
            <a:r>
              <a:rPr lang="el-GR" sz="2400"/>
              <a:t>Στο </a:t>
            </a:r>
            <a:r>
              <a:rPr lang="el-GR" sz="2400" b="1"/>
              <a:t>45</a:t>
            </a:r>
            <a:r>
              <a:rPr lang="el-GR" sz="2400" b="1" baseline="30000"/>
              <a:t>ο</a:t>
            </a:r>
            <a:r>
              <a:rPr lang="el-GR" sz="2400" b="1"/>
              <a:t> άρθρο </a:t>
            </a:r>
            <a:r>
              <a:rPr lang="el-GR" sz="2400"/>
              <a:t>του</a:t>
            </a:r>
            <a:r>
              <a:rPr lang="el-GR" sz="2400" b="1"/>
              <a:t> «</a:t>
            </a:r>
            <a:r>
              <a:rPr lang="el-GR" sz="2400" b="1" i="1"/>
              <a:t>Οργάνωση της μαθητικής ζωής</a:t>
            </a:r>
            <a:r>
              <a:rPr lang="el-GR" sz="2400" b="1"/>
              <a:t>», παρ. 3 </a:t>
            </a:r>
            <a:r>
              <a:rPr lang="el-GR" sz="2400"/>
              <a:t>αναφέρεται, πως για να υλοποιηθεί ο σκοπός της πρωτοβάθμιας και δευτεροβάθμιας εκπαίδευσης θα πρέπει να υπάρχει «</a:t>
            </a:r>
            <a:r>
              <a:rPr lang="el-GR" sz="2400" i="1"/>
              <a:t>συμμετοχή των μαθητών στη σχολική ζωή</a:t>
            </a:r>
            <a:r>
              <a:rPr lang="el-GR" sz="2400"/>
              <a:t>», άλλωστε «</a:t>
            </a:r>
            <a:r>
              <a:rPr lang="el-GR" sz="2400" i="1"/>
              <a:t>οι διάφορες μορφές οργάνωσης της μαθητικής ζωής</a:t>
            </a:r>
            <a:r>
              <a:rPr lang="el-GR" sz="2400"/>
              <a:t>» βοηθούν τους μαθητές «</a:t>
            </a:r>
            <a:r>
              <a:rPr lang="el-GR" sz="2400" i="1"/>
              <a:t>να αποκτήσουν υπευθυνότητα και άμεση αντίληψη της σημασίας του δημοκρατικού διαλόγου στη διαμόρφωση του συνειδητού και δημιουργικού πολίτη</a:t>
            </a:r>
            <a:r>
              <a:rPr lang="el-GR" sz="2400"/>
              <a:t>». Οι μαθητές της δευτεροβάθμιας εκπαίδευσης «</a:t>
            </a:r>
            <a:r>
              <a:rPr lang="el-GR" sz="2400" i="1"/>
              <a:t>συγκροτούν μαθητικές κοινότητες</a:t>
            </a:r>
            <a:r>
              <a:rPr lang="el-GR" sz="2400"/>
              <a:t>» για την καλύτερη «</a:t>
            </a:r>
            <a:r>
              <a:rPr lang="el-GR" sz="2400" i="1"/>
              <a:t>συμμετοχή τους στη σχολική ζωή</a:t>
            </a:r>
            <a:r>
              <a:rPr lang="el-GR" sz="2400"/>
              <a:t>» και</a:t>
            </a:r>
            <a:r>
              <a:rPr lang="el-GR" sz="2400" i="1"/>
              <a:t> </a:t>
            </a:r>
            <a:r>
              <a:rPr lang="el-GR" sz="2400"/>
              <a:t>για την «</a:t>
            </a:r>
            <a:r>
              <a:rPr lang="el-GR" sz="2400" i="1"/>
              <a:t>οργάνωση και πραγματοποίηση κάθε είδους σχολικών εκδηλώσεων</a:t>
            </a:r>
            <a:r>
              <a:rPr lang="el-GR" sz="2400"/>
              <a:t>» (ΥΠ.Ε.Π.Θ., 1985).</a:t>
            </a:r>
            <a:endParaRPr lang="en-GB" sz="2400"/>
          </a:p>
        </p:txBody>
      </p:sp>
      <p:sp>
        <p:nvSpPr>
          <p:cNvPr id="37891" name="3 - Θέση αριθμού διαφάνειας"/>
          <p:cNvSpPr>
            <a:spLocks noGrp="1"/>
          </p:cNvSpPr>
          <p:nvPr>
            <p:ph type="sldNum" sz="quarter" idx="12"/>
          </p:nvPr>
        </p:nvSpPr>
        <p:spPr>
          <a:noFill/>
        </p:spPr>
        <p:txBody>
          <a:bodyPr/>
          <a:lstStyle/>
          <a:p>
            <a:fld id="{C9C8753C-8378-4774-9034-7C820480A67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274638"/>
            <a:ext cx="8401050" cy="1143000"/>
          </a:xfrm>
        </p:spPr>
        <p:txBody>
          <a:bodyPr/>
          <a:lstStyle/>
          <a:p>
            <a:r>
              <a:rPr lang="el-GR" sz="3400" b="1" i="1"/>
              <a:t>Κανονισμός λειτουργίας</a:t>
            </a:r>
            <a:br>
              <a:rPr lang="el-GR" sz="3400" b="1" i="1"/>
            </a:br>
            <a:r>
              <a:rPr lang="el-GR" sz="3400" b="1" i="1"/>
              <a:t>των Μαθητικών Κοινοτήτων (1986/82)</a:t>
            </a:r>
            <a:endParaRPr lang="en-US" sz="3400" b="1" i="1"/>
          </a:p>
        </p:txBody>
      </p:sp>
      <p:sp>
        <p:nvSpPr>
          <p:cNvPr id="38914" name="Content Placeholder 2"/>
          <p:cNvSpPr>
            <a:spLocks noGrp="1"/>
          </p:cNvSpPr>
          <p:nvPr>
            <p:ph idx="1"/>
          </p:nvPr>
        </p:nvSpPr>
        <p:spPr/>
        <p:txBody>
          <a:bodyPr/>
          <a:lstStyle/>
          <a:p>
            <a:r>
              <a:rPr lang="el-GR" sz="2400"/>
              <a:t>Ο </a:t>
            </a:r>
            <a:r>
              <a:rPr lang="el-GR" sz="2400" b="1"/>
              <a:t>«</a:t>
            </a:r>
            <a:r>
              <a:rPr lang="el-GR" sz="2400" b="1" i="1"/>
              <a:t>Κανονισμός λειτουργίας των μαθητικών κοινοτήτων</a:t>
            </a:r>
            <a:r>
              <a:rPr lang="el-GR" sz="2400" b="1"/>
              <a:t>» του 1986/82</a:t>
            </a:r>
            <a:r>
              <a:rPr lang="el-GR" sz="2400"/>
              <a:t>, λοιπόν, υποστηρίζει ότι:</a:t>
            </a:r>
          </a:p>
          <a:p>
            <a:pPr>
              <a:buFontTx/>
              <a:buNone/>
            </a:pPr>
            <a:r>
              <a:rPr lang="el-GR" sz="2400"/>
              <a:t>	«</a:t>
            </a:r>
            <a:r>
              <a:rPr lang="el-GR" sz="2400" i="1"/>
              <a:t>Οι μαθητικές κοινότητες, </a:t>
            </a:r>
            <a:r>
              <a:rPr lang="el-GR" sz="2400"/>
              <a:t>[είναι]</a:t>
            </a:r>
            <a:r>
              <a:rPr lang="el-GR" sz="2400" i="1"/>
              <a:t> ένας καθαρά παιδαγωγικός θεσμός, που συνδέεται άρρηκτα με την εκπαιδευτική διαδικασία, είναι απαραίτητο να αποτελούν το χώρο για την ανάπτυξη της μαθητικής πρωτοβουλίας μέσα στο σχολείο, να αποτελούν κύτταρο δημοκρατικής ζωής, όπου με το διάλογο και τη συμμετοχή, οι μαθητές με πνεύμα συνεργασίας, ασκούνται στη δημοκρατική διαδικασία και στη συμμετοχή τους στα κοινά, μελετώντας και προτείνοντας λύσεις για τα προβλήματα που τους αφορούν</a:t>
            </a:r>
            <a:r>
              <a:rPr lang="el-GR" sz="2400"/>
              <a:t>».</a:t>
            </a:r>
          </a:p>
        </p:txBody>
      </p:sp>
      <p:sp>
        <p:nvSpPr>
          <p:cNvPr id="38915" name="3 - Θέση αριθμού διαφάνειας"/>
          <p:cNvSpPr>
            <a:spLocks noGrp="1"/>
          </p:cNvSpPr>
          <p:nvPr>
            <p:ph type="sldNum" sz="quarter" idx="12"/>
          </p:nvPr>
        </p:nvSpPr>
        <p:spPr>
          <a:noFill/>
        </p:spPr>
        <p:txBody>
          <a:bodyPr/>
          <a:lstStyle/>
          <a:p>
            <a:fld id="{7AFC0DB6-2507-4D38-B802-42DD23CA0884}"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500063" y="142875"/>
            <a:ext cx="8229600" cy="1143000"/>
          </a:xfrm>
        </p:spPr>
        <p:txBody>
          <a:bodyPr/>
          <a:lstStyle/>
          <a:p>
            <a:r>
              <a:rPr lang="el-GR" sz="3400" b="1" i="1"/>
              <a:t>Κανονισμός λειτουργίας</a:t>
            </a:r>
            <a:br>
              <a:rPr lang="el-GR" sz="3400" b="1" i="1"/>
            </a:br>
            <a:r>
              <a:rPr lang="el-GR" sz="3400" b="1" i="1"/>
              <a:t>των Μαθητικών Κοινοτήτων (1986/82)</a:t>
            </a:r>
            <a:endParaRPr lang="en-US" sz="3400"/>
          </a:p>
        </p:txBody>
      </p:sp>
      <p:sp>
        <p:nvSpPr>
          <p:cNvPr id="39938" name="Content Placeholder 2"/>
          <p:cNvSpPr>
            <a:spLocks noGrp="1"/>
          </p:cNvSpPr>
          <p:nvPr>
            <p:ph idx="1"/>
          </p:nvPr>
        </p:nvSpPr>
        <p:spPr>
          <a:xfrm>
            <a:off x="285750" y="1357313"/>
            <a:ext cx="8572500" cy="5357812"/>
          </a:xfrm>
        </p:spPr>
        <p:txBody>
          <a:bodyPr/>
          <a:lstStyle/>
          <a:p>
            <a:r>
              <a:rPr lang="el-GR" sz="2400"/>
              <a:t>Χαρακτηριστικό της νέας αγωγής είναι η </a:t>
            </a:r>
            <a:r>
              <a:rPr lang="el-GR" sz="2400" b="1"/>
              <a:t>κοινοτική ζωή</a:t>
            </a:r>
            <a:r>
              <a:rPr lang="el-GR" sz="2400"/>
              <a:t>.</a:t>
            </a:r>
          </a:p>
          <a:p>
            <a:r>
              <a:rPr lang="el-GR" sz="2400"/>
              <a:t>Ο όρος αυτός τονίζει τη </a:t>
            </a:r>
            <a:r>
              <a:rPr lang="el-GR" sz="2400" b="1" i="1"/>
              <a:t>σημασία της ομάδας</a:t>
            </a:r>
            <a:r>
              <a:rPr lang="el-GR" sz="2400"/>
              <a:t>, του συνόλου των μαθητών που μέσω διαφόρων </a:t>
            </a:r>
            <a:r>
              <a:rPr lang="el-GR" sz="2400" b="1" i="1"/>
              <a:t>δημοκρατικών διαδικασιών</a:t>
            </a:r>
            <a:r>
              <a:rPr lang="el-GR" sz="2400"/>
              <a:t>, επιδιώκουν ένα </a:t>
            </a:r>
            <a:r>
              <a:rPr lang="el-GR" sz="2400" b="1" u="sng"/>
              <a:t>κοινό σκοπό</a:t>
            </a:r>
            <a:r>
              <a:rPr lang="el-GR" sz="2400"/>
              <a:t>.</a:t>
            </a:r>
          </a:p>
          <a:p>
            <a:r>
              <a:rPr lang="el-GR" sz="2400"/>
              <a:t>Επομένως, </a:t>
            </a:r>
            <a:r>
              <a:rPr lang="el-GR" sz="2400" b="1" i="1"/>
              <a:t>Μαθητική κοινότητα </a:t>
            </a:r>
            <a:r>
              <a:rPr lang="el-GR" sz="2400"/>
              <a:t>είναι «</a:t>
            </a:r>
            <a:r>
              <a:rPr lang="el-GR" sz="2400" b="1" i="1"/>
              <a:t>το σύνολο των μαθητών κάθε τάξης ή όπου οι τάξεις διαιρούνται σε τμήματα, το σύνολο των μαθητών κάθε τμήματος</a:t>
            </a:r>
            <a:r>
              <a:rPr lang="el-GR" sz="2400"/>
              <a:t>».</a:t>
            </a:r>
          </a:p>
          <a:p>
            <a:r>
              <a:rPr lang="el-GR" sz="2400" b="1"/>
              <a:t>Όλοι οι μαθητές </a:t>
            </a:r>
            <a:r>
              <a:rPr lang="el-GR" sz="2400"/>
              <a:t>κάθε τάξης αποτελούν υποχρεωτικά </a:t>
            </a:r>
            <a:r>
              <a:rPr lang="el-GR" sz="2400" b="1" i="1"/>
              <a:t>ισότιμα μέλη</a:t>
            </a:r>
            <a:r>
              <a:rPr lang="el-GR" sz="2400"/>
              <a:t> της Μαθητικής Κοινότητας και έχουν δικαίωμα συμμετοχής στις </a:t>
            </a:r>
            <a:r>
              <a:rPr lang="el-GR" sz="2400" b="1" i="1"/>
              <a:t>Γενικές Συνελεύσεις </a:t>
            </a:r>
            <a:r>
              <a:rPr lang="el-GR" sz="2400"/>
              <a:t>με </a:t>
            </a:r>
          </a:p>
          <a:p>
            <a:pPr lvl="1"/>
            <a:r>
              <a:rPr lang="el-GR" sz="2000"/>
              <a:t>α. </a:t>
            </a:r>
            <a:r>
              <a:rPr lang="el-GR" sz="2000" b="1" i="1" u="sng"/>
              <a:t>δικαίωμα</a:t>
            </a:r>
            <a:r>
              <a:rPr lang="el-GR" sz="2000" u="sng"/>
              <a:t> λόγου, ελέγχου και ψήφου</a:t>
            </a:r>
            <a:r>
              <a:rPr lang="el-GR" sz="2000"/>
              <a:t>, ενώ όλα τα μέλη </a:t>
            </a:r>
          </a:p>
          <a:p>
            <a:pPr lvl="1"/>
            <a:r>
              <a:rPr lang="el-GR" sz="2000"/>
              <a:t>β. </a:t>
            </a:r>
            <a:r>
              <a:rPr lang="el-GR" sz="2000" b="1" i="1" u="sng"/>
              <a:t>οφείλουν</a:t>
            </a:r>
            <a:r>
              <a:rPr lang="el-GR" sz="2000" u="sng"/>
              <a:t> να συμμορφώνονται με τις διατάξεις του κανονισμού λειτουργίας και τις αποφάσεις των Μαθητικών Κοινοτήτων.</a:t>
            </a:r>
          </a:p>
        </p:txBody>
      </p:sp>
      <p:sp>
        <p:nvSpPr>
          <p:cNvPr id="39939" name="3 - Θέση αριθμού διαφάνειας"/>
          <p:cNvSpPr>
            <a:spLocks noGrp="1"/>
          </p:cNvSpPr>
          <p:nvPr>
            <p:ph type="sldNum" sz="quarter" idx="12"/>
          </p:nvPr>
        </p:nvSpPr>
        <p:spPr>
          <a:noFill/>
        </p:spPr>
        <p:txBody>
          <a:bodyPr/>
          <a:lstStyle/>
          <a:p>
            <a:fld id="{3CCBD128-6771-4243-942C-B126BD10281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l-GR" sz="3400" b="1" i="1"/>
              <a:t>Κανονισμός λειτουργίας</a:t>
            </a:r>
            <a:br>
              <a:rPr lang="el-GR" sz="3400" b="1" i="1"/>
            </a:br>
            <a:r>
              <a:rPr lang="el-GR" sz="3400" b="1" i="1"/>
              <a:t>των Μαθητικών Κοινοτήτων (1986/82)</a:t>
            </a:r>
            <a:endParaRPr lang="en-US" sz="3400"/>
          </a:p>
        </p:txBody>
      </p:sp>
      <p:sp>
        <p:nvSpPr>
          <p:cNvPr id="40962" name="Content Placeholder 2"/>
          <p:cNvSpPr>
            <a:spLocks noGrp="1"/>
          </p:cNvSpPr>
          <p:nvPr>
            <p:ph idx="1"/>
          </p:nvPr>
        </p:nvSpPr>
        <p:spPr>
          <a:xfrm>
            <a:off x="357188" y="1412875"/>
            <a:ext cx="8501062" cy="5159375"/>
          </a:xfrm>
        </p:spPr>
        <p:txBody>
          <a:bodyPr/>
          <a:lstStyle/>
          <a:p>
            <a:r>
              <a:rPr lang="el-GR" sz="2000"/>
              <a:t>Επισημαίνεται πως «</a:t>
            </a:r>
            <a:r>
              <a:rPr lang="el-GR" sz="2000" i="1"/>
              <a:t>οι μαθητικές κοινότητες πρέπει να αποτελέσουν τη </a:t>
            </a:r>
            <a:r>
              <a:rPr lang="el-GR" sz="2000" b="1" i="1"/>
              <a:t>μαθητική έκφραση στα σχολικά θέματα </a:t>
            </a:r>
            <a:r>
              <a:rPr lang="el-GR" sz="2000" i="1"/>
              <a:t>και να πρωτοστατήσουν στην </a:t>
            </a:r>
            <a:r>
              <a:rPr lang="el-GR" sz="2000" b="1" i="1"/>
              <a:t>κατοχύρωση της συνεργασίας καθηγητών-γονέων-μαθητών </a:t>
            </a:r>
            <a:r>
              <a:rPr lang="el-GR" sz="2000" i="1"/>
              <a:t>για την ανάπτυξη του διαλόγου στη σχολική ζωή και την από κοινού αντιμετώπιση των θεμάτων που τις αφορούν</a:t>
            </a:r>
            <a:r>
              <a:rPr lang="el-GR" sz="2000"/>
              <a:t>».</a:t>
            </a:r>
          </a:p>
          <a:p>
            <a:r>
              <a:rPr lang="el-GR" sz="2000"/>
              <a:t>Οι </a:t>
            </a:r>
            <a:r>
              <a:rPr lang="el-GR" sz="2000" b="1" i="1" u="sng"/>
              <a:t>δραστηριότητες</a:t>
            </a:r>
            <a:r>
              <a:rPr lang="el-GR" sz="2000"/>
              <a:t> που </a:t>
            </a:r>
            <a:r>
              <a:rPr lang="el-GR" sz="2000" u="sng"/>
              <a:t>αναφέρονται στον κανονισμό και πραγματοποιούνται από τις Μαθητικές Κοινότητες </a:t>
            </a:r>
            <a:r>
              <a:rPr lang="el-GR" sz="2000"/>
              <a:t>είναι:</a:t>
            </a:r>
          </a:p>
          <a:p>
            <a:pPr>
              <a:buFontTx/>
              <a:buNone/>
            </a:pPr>
            <a:r>
              <a:rPr lang="el-GR" sz="2000"/>
              <a:t>η μαθητική αυτοδιοίκηση, η πραγματοποίηση κοινών εκδηλώσεων, η διοργάνωση αθλητικών αγώνων και η διεξαγωγή πολιτιστικών εκδηλώσεων: επιστημονικές διαλέξεις, συζητήσεις, ποιητικές ή μουσικές βραδιές, συναυλίες, εκθέσεις, θέατρο κ.ά.</a:t>
            </a:r>
          </a:p>
          <a:p>
            <a:pPr>
              <a:buFontTx/>
              <a:buNone/>
            </a:pPr>
            <a:r>
              <a:rPr lang="el-GR" sz="2000"/>
              <a:t>Προβλέπονται ακόμα συνεδριάσεις του συλλόγου καθηγητών με συμμετοχή και του προεδρείου του Μαθητικού Συμβουλίου για τη συζήτηση πολιτιστικών, αθλητικών και γενικά μαθητικών δραστηριοτήτων [ΥΠ.Ε.Π.Θ. (1986/82). </a:t>
            </a:r>
            <a:r>
              <a:rPr lang="el-GR" sz="2000" i="1"/>
              <a:t>Κανονισμός Λειτουργίας Μαθητικών Κοινοτήτων</a:t>
            </a:r>
            <a:r>
              <a:rPr lang="el-GR" sz="2000"/>
              <a:t>. Αθήνα: Ο.Ε.Δ.Β.].</a:t>
            </a:r>
            <a:endParaRPr lang="en-GB" sz="2000"/>
          </a:p>
        </p:txBody>
      </p:sp>
      <p:sp>
        <p:nvSpPr>
          <p:cNvPr id="40963" name="3 - Θέση αριθμού διαφάνειας"/>
          <p:cNvSpPr>
            <a:spLocks noGrp="1"/>
          </p:cNvSpPr>
          <p:nvPr>
            <p:ph type="sldNum" sz="quarter" idx="12"/>
          </p:nvPr>
        </p:nvSpPr>
        <p:spPr>
          <a:noFill/>
        </p:spPr>
        <p:txBody>
          <a:bodyPr/>
          <a:lstStyle/>
          <a:p>
            <a:fld id="{983B52AE-0589-40A7-88BD-15CA3377DA4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395288" y="115888"/>
            <a:ext cx="8229600" cy="1143000"/>
          </a:xfrm>
        </p:spPr>
        <p:txBody>
          <a:bodyPr/>
          <a:lstStyle/>
          <a:p>
            <a:r>
              <a:rPr lang="el-GR" sz="3400" b="1" i="1"/>
              <a:t>Συνέπειες λειτουργίας</a:t>
            </a:r>
            <a:br>
              <a:rPr lang="el-GR" sz="3400" b="1" i="1"/>
            </a:br>
            <a:r>
              <a:rPr lang="el-GR" sz="3400" b="1" i="1"/>
              <a:t>των Μαθητικών Κοινοτήτων</a:t>
            </a:r>
            <a:endParaRPr lang="en-US" sz="3400"/>
          </a:p>
        </p:txBody>
      </p:sp>
      <p:sp>
        <p:nvSpPr>
          <p:cNvPr id="41986" name="Content Placeholder 2"/>
          <p:cNvSpPr>
            <a:spLocks noGrp="1"/>
          </p:cNvSpPr>
          <p:nvPr>
            <p:ph idx="1"/>
          </p:nvPr>
        </p:nvSpPr>
        <p:spPr>
          <a:xfrm>
            <a:off x="468313" y="1341438"/>
            <a:ext cx="8424862" cy="5159375"/>
          </a:xfrm>
        </p:spPr>
        <p:txBody>
          <a:bodyPr/>
          <a:lstStyle/>
          <a:p>
            <a:r>
              <a:rPr lang="el-GR" sz="2000"/>
              <a:t>Ο μαθητής με τη </a:t>
            </a:r>
            <a:r>
              <a:rPr lang="el-GR" sz="2000" b="1"/>
              <a:t>συμμετοχή του στις μαθητικές κοινότητες κοινωνικοποιείται πολιτικά</a:t>
            </a:r>
            <a:r>
              <a:rPr lang="el-GR" sz="2000"/>
              <a:t>, </a:t>
            </a:r>
            <a:r>
              <a:rPr lang="el-GR" sz="2000" u="sng"/>
              <a:t>μυείται δηλαδή στο πνεύμα της δημοκρατίας.</a:t>
            </a:r>
            <a:r>
              <a:rPr lang="el-GR" sz="2000"/>
              <a:t> Συμμετέχει ισότιμα στη μαθητική κοινότητα και έχει ελευθερία στο να </a:t>
            </a:r>
            <a:r>
              <a:rPr lang="el-GR" sz="2000" u="sng"/>
              <a:t>αποφασίζει ο ίδιος για τον εαυτό του</a:t>
            </a:r>
            <a:r>
              <a:rPr lang="el-GR" sz="2000"/>
              <a:t>. </a:t>
            </a:r>
            <a:r>
              <a:rPr lang="el-GR" sz="2000" u="sng"/>
              <a:t>Αποκτά δημοκρατική συνείδηση</a:t>
            </a:r>
            <a:r>
              <a:rPr lang="el-GR" sz="2000"/>
              <a:t> και προετοιμάζεται για το ρόλο του ως ενεργητικού πολίτη (Ασπρογέρακας &amp; Θεοδωροπούλου, 1989). </a:t>
            </a:r>
          </a:p>
          <a:p>
            <a:r>
              <a:rPr lang="el-GR" sz="2000" b="1"/>
              <a:t>Οι Μαθητικές κοινότητες</a:t>
            </a:r>
            <a:r>
              <a:rPr lang="el-GR" sz="2000"/>
              <a:t> </a:t>
            </a:r>
            <a:r>
              <a:rPr lang="el-GR" sz="2000" u="sng"/>
              <a:t>όταν διαπνέονται από δημοκρατικό, μη αυταρχικό πνεύμα</a:t>
            </a:r>
            <a:r>
              <a:rPr lang="el-GR" sz="2000"/>
              <a:t>, τότε το σχολείο επιτελεί το έργο του, το οποίο συνίσταται στη </a:t>
            </a:r>
            <a:r>
              <a:rPr lang="el-GR" sz="2000" b="1"/>
              <a:t>διαπαιδαγώγηση και προετοιμασία των παιδιών για ομαλή ένταξη σε μια κοινωνία ελεύθερη και δημοκρατική.</a:t>
            </a:r>
            <a:endParaRPr lang="en-GB" sz="2000"/>
          </a:p>
          <a:p>
            <a:r>
              <a:rPr lang="el-GR" sz="2000"/>
              <a:t>Ωστόσο, οι </a:t>
            </a:r>
            <a:r>
              <a:rPr lang="el-GR" sz="2000" b="1"/>
              <a:t>έρευνες</a:t>
            </a:r>
            <a:r>
              <a:rPr lang="el-GR" sz="2000"/>
              <a:t> έδειξαν ότι πρόκειται για έναν κανονισμό μέσω του οποίου </a:t>
            </a:r>
            <a:r>
              <a:rPr lang="el-GR" sz="2000" b="1"/>
              <a:t>δεν διασφαλίζονται οι όροι και οι συνθήκες προπαρασκευής και συνειδητοποίησης</a:t>
            </a:r>
            <a:r>
              <a:rPr lang="el-GR" sz="2000"/>
              <a:t> </a:t>
            </a:r>
            <a:r>
              <a:rPr lang="el-GR" sz="2000" u="sng"/>
              <a:t>από μέρους των μαθητών</a:t>
            </a:r>
            <a:r>
              <a:rPr lang="el-GR" sz="2000"/>
              <a:t> που θα μπορούσαν να εγγυηθούν την επιτυχία του θεσμού. Εξάλλου και η ίδια </a:t>
            </a:r>
            <a:r>
              <a:rPr lang="el-GR" sz="2000" b="1"/>
              <a:t>η εφαρμογή του κανονισμού από μέρους των μαθητών</a:t>
            </a:r>
            <a:r>
              <a:rPr lang="el-GR" sz="2000"/>
              <a:t> φαίνεται συχνά να έχει χαρακτήρα </a:t>
            </a:r>
            <a:r>
              <a:rPr lang="el-GR" sz="2000" u="sng"/>
              <a:t>επιφανειακό και ευκαιριακό</a:t>
            </a:r>
            <a:r>
              <a:rPr lang="el-GR" sz="2000"/>
              <a:t>.</a:t>
            </a:r>
            <a:endParaRPr lang="en-US" sz="2000"/>
          </a:p>
        </p:txBody>
      </p:sp>
      <p:sp>
        <p:nvSpPr>
          <p:cNvPr id="41987" name="3 - Θέση αριθμού διαφάνειας"/>
          <p:cNvSpPr>
            <a:spLocks noGrp="1"/>
          </p:cNvSpPr>
          <p:nvPr>
            <p:ph type="sldNum" sz="quarter" idx="12"/>
          </p:nvPr>
        </p:nvSpPr>
        <p:spPr>
          <a:noFill/>
        </p:spPr>
        <p:txBody>
          <a:bodyPr/>
          <a:lstStyle/>
          <a:p>
            <a:fld id="{8975C9CC-24E4-428E-A2A4-40DF755005B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l-GR" sz="3200" b="1" u="sng"/>
              <a:t>3. Σχεδιασμός και πραγματοποίηση </a:t>
            </a:r>
            <a:r>
              <a:rPr lang="el-GR" sz="3200" b="1" i="1" u="sng">
                <a:solidFill>
                  <a:schemeClr val="accent2"/>
                </a:solidFill>
              </a:rPr>
              <a:t>επιτόπιας έρευνας</a:t>
            </a:r>
            <a:r>
              <a:rPr lang="el-GR" sz="3200" b="1" i="1" u="sng"/>
              <a:t> </a:t>
            </a:r>
            <a:r>
              <a:rPr lang="el-GR" sz="3200" b="1" u="sng"/>
              <a:t>για την επίλυση πραγματικών προβλημάτων</a:t>
            </a:r>
            <a:endParaRPr lang="en-US" sz="3200"/>
          </a:p>
        </p:txBody>
      </p:sp>
      <p:sp>
        <p:nvSpPr>
          <p:cNvPr id="43010" name="Rectangle 3"/>
          <p:cNvSpPr>
            <a:spLocks noGrp="1" noChangeArrowheads="1"/>
          </p:cNvSpPr>
          <p:nvPr>
            <p:ph idx="1"/>
          </p:nvPr>
        </p:nvSpPr>
        <p:spPr>
          <a:xfrm>
            <a:off x="468313" y="1773238"/>
            <a:ext cx="8229600" cy="4525962"/>
          </a:xfrm>
        </p:spPr>
        <p:txBody>
          <a:bodyPr/>
          <a:lstStyle/>
          <a:p>
            <a:pPr eaLnBrk="1" hangingPunct="1">
              <a:lnSpc>
                <a:spcPct val="90000"/>
              </a:lnSpc>
            </a:pPr>
            <a:r>
              <a:rPr lang="el-GR"/>
              <a:t>Στα πλαίσια της ενεργητικής, ανακαλυπτικής προσέγγισης θεωρείται αποτελεσματική δραστηριότητα ο </a:t>
            </a:r>
            <a:r>
              <a:rPr lang="el-GR" b="1" u="sng"/>
              <a:t>σχεδιασμός και η πραγματοποίηση επιτόπιας έρευνας για την επίλυση πραγματικών προβλημάτων</a:t>
            </a:r>
            <a:r>
              <a:rPr lang="el-GR" b="1"/>
              <a:t> </a:t>
            </a:r>
            <a:r>
              <a:rPr lang="el-GR"/>
              <a:t>στο άμεσο κοινωνικό περιβάλλον των μαθητών, ώστε να προωθείται η κατανόηση αντίστοιχων προβλημάτων στο ευρύτερο (εθνικό, διεθνές) περιβάλλον.</a:t>
            </a:r>
            <a:r>
              <a:rPr lang="en-US" sz="2000"/>
              <a:t> </a:t>
            </a:r>
          </a:p>
        </p:txBody>
      </p:sp>
      <p:sp>
        <p:nvSpPr>
          <p:cNvPr id="43011" name="3 - Θέση αριθμού διαφάνειας"/>
          <p:cNvSpPr>
            <a:spLocks noGrp="1"/>
          </p:cNvSpPr>
          <p:nvPr>
            <p:ph type="sldNum" sz="quarter" idx="12"/>
          </p:nvPr>
        </p:nvSpPr>
        <p:spPr>
          <a:noFill/>
        </p:spPr>
        <p:txBody>
          <a:bodyPr/>
          <a:lstStyle/>
          <a:p>
            <a:fld id="{10063ACF-E2B8-4781-84B9-A297BC545177}"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Τίτλος 1"/>
          <p:cNvSpPr>
            <a:spLocks noGrp="1"/>
          </p:cNvSpPr>
          <p:nvPr>
            <p:ph type="title"/>
          </p:nvPr>
        </p:nvSpPr>
        <p:spPr/>
        <p:txBody>
          <a:bodyPr anchor="b"/>
          <a:lstStyle/>
          <a:p>
            <a:r>
              <a:rPr lang="el-GR" b="1" u="sng"/>
              <a:t>4. </a:t>
            </a:r>
            <a:r>
              <a:rPr lang="el-GR" b="1" u="sng">
                <a:solidFill>
                  <a:schemeClr val="accent2"/>
                </a:solidFill>
              </a:rPr>
              <a:t>Ανάλυση περίπτωσης</a:t>
            </a:r>
            <a:endParaRPr lang="el-GR">
              <a:solidFill>
                <a:schemeClr val="accent2"/>
              </a:solidFill>
            </a:endParaRPr>
          </a:p>
        </p:txBody>
      </p:sp>
      <p:sp>
        <p:nvSpPr>
          <p:cNvPr id="44034" name="Θέση περιεχομένου 2"/>
          <p:cNvSpPr>
            <a:spLocks noGrp="1"/>
          </p:cNvSpPr>
          <p:nvPr>
            <p:ph idx="1"/>
          </p:nvPr>
        </p:nvSpPr>
        <p:spPr>
          <a:xfrm>
            <a:off x="285750" y="1600200"/>
            <a:ext cx="8501063" cy="4614863"/>
          </a:xfrm>
        </p:spPr>
        <p:txBody>
          <a:bodyPr/>
          <a:lstStyle/>
          <a:p>
            <a:pPr marL="228600" indent="-228600"/>
            <a:r>
              <a:rPr lang="el-GR" sz="2800"/>
              <a:t>Χρήσιμη προσέγγιση, επίσης, είναι </a:t>
            </a:r>
            <a:r>
              <a:rPr lang="el-GR" sz="2800" b="1" u="sng"/>
              <a:t>η ανάλυση μιας περίπτωσης</a:t>
            </a:r>
            <a:endParaRPr lang="el-GR" sz="2800"/>
          </a:p>
          <a:p>
            <a:pPr marL="228600" indent="-228600">
              <a:buFontTx/>
              <a:buNone/>
            </a:pPr>
            <a:r>
              <a:rPr lang="el-GR" sz="2800"/>
              <a:t>	</a:t>
            </a:r>
            <a:r>
              <a:rPr lang="el-GR" sz="2400"/>
              <a:t>(π.χ. η ιστορία ενός μικρού παιδιού που εργάζεται σε μια χώρα του αναπτυσσόμενου κόσμου ή η ιστορία μιας οικογένειας που αναγκάστηκε να εγκαταλείψει το χωριό της εξαιτίας πολέμου κ.λπ.)</a:t>
            </a:r>
          </a:p>
          <a:p>
            <a:pPr marL="228600" indent="-228600">
              <a:buFontTx/>
              <a:buNone/>
            </a:pPr>
            <a:r>
              <a:rPr lang="el-GR" sz="2400"/>
              <a:t>	</a:t>
            </a:r>
            <a:r>
              <a:rPr lang="el-GR" sz="2800"/>
              <a:t>για την </a:t>
            </a:r>
            <a:r>
              <a:rPr lang="el-GR" sz="2800" b="1"/>
              <a:t>κατανόηση κοινωνικών προβλημάτων</a:t>
            </a:r>
            <a:r>
              <a:rPr lang="el-GR" sz="2800"/>
              <a:t>, την </a:t>
            </a:r>
            <a:r>
              <a:rPr lang="el-GR" sz="2800" b="1"/>
              <a:t>ευαισθητοποίηση των μαθητών στο διαφορετικό </a:t>
            </a:r>
            <a:r>
              <a:rPr lang="el-GR" sz="2800"/>
              <a:t>και ανάπτυξη της διαπολιτισμικότητάς τους.</a:t>
            </a:r>
            <a:endParaRPr lang="en-GB" sz="2800"/>
          </a:p>
          <a:p>
            <a:pPr marL="228600" indent="-228600"/>
            <a:endParaRPr lang="el-GR" sz="2400"/>
          </a:p>
        </p:txBody>
      </p:sp>
      <p:sp>
        <p:nvSpPr>
          <p:cNvPr id="44035" name="3 - Θέση αριθμού διαφάνειας"/>
          <p:cNvSpPr>
            <a:spLocks noGrp="1"/>
          </p:cNvSpPr>
          <p:nvPr>
            <p:ph type="sldNum" sz="quarter" idx="12"/>
          </p:nvPr>
        </p:nvSpPr>
        <p:spPr>
          <a:noFill/>
        </p:spPr>
        <p:txBody>
          <a:bodyPr/>
          <a:lstStyle/>
          <a:p>
            <a:fld id="{AA2EB6AE-C317-480D-A47E-610BA8C0D515}"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Τίτλος 1"/>
          <p:cNvSpPr>
            <a:spLocks noGrp="1"/>
          </p:cNvSpPr>
          <p:nvPr>
            <p:ph type="title"/>
          </p:nvPr>
        </p:nvSpPr>
        <p:spPr/>
        <p:txBody>
          <a:bodyPr anchor="b"/>
          <a:lstStyle/>
          <a:p>
            <a:r>
              <a:rPr lang="el-GR" sz="3600" b="1" u="sng"/>
              <a:t>5. </a:t>
            </a:r>
            <a:r>
              <a:rPr lang="el-GR" sz="3600" b="1" u="sng">
                <a:solidFill>
                  <a:schemeClr val="accent2"/>
                </a:solidFill>
              </a:rPr>
              <a:t>Πρόσκληση ειδικών</a:t>
            </a:r>
            <a:r>
              <a:rPr lang="el-GR" sz="3600" b="1" u="sng"/>
              <a:t> </a:t>
            </a:r>
            <a:r>
              <a:rPr lang="el-GR" sz="3600" u="sng"/>
              <a:t>στο σχολείο</a:t>
            </a:r>
            <a:endParaRPr lang="el-GR" sz="3600"/>
          </a:p>
        </p:txBody>
      </p:sp>
      <p:sp>
        <p:nvSpPr>
          <p:cNvPr id="45058" name="Θέση περιεχομένου 2"/>
          <p:cNvSpPr>
            <a:spLocks noGrp="1"/>
          </p:cNvSpPr>
          <p:nvPr>
            <p:ph idx="1"/>
          </p:nvPr>
        </p:nvSpPr>
        <p:spPr/>
        <p:txBody>
          <a:bodyPr/>
          <a:lstStyle/>
          <a:p>
            <a:pPr marL="228600" indent="-228600"/>
            <a:r>
              <a:rPr lang="el-GR"/>
              <a:t>Χρήσιμη είναι η </a:t>
            </a:r>
            <a:r>
              <a:rPr lang="el-GR" b="1" u="sng"/>
              <a:t>πρόσκληση στο σχολείο ειδικών</a:t>
            </a:r>
            <a:r>
              <a:rPr lang="el-GR"/>
              <a:t> (όπως επιστήμονες, επαγγελματίες, πολιτικοί, συγγραφείς κ.ά.) και εκπροσώπων οργανισμών, οργανώσεων και συλλόγων (UNESCO, UNICEF, Προστασία περιβάλλοντος και πολιτιστικής κληρονομιάς κ.λπ.) για ενημέρωση, ώστε να διευκολυνθεί το </a:t>
            </a:r>
            <a:r>
              <a:rPr lang="el-GR" b="1" i="1"/>
              <a:t>άνοιγμα του σχολείου στην κοινωνία</a:t>
            </a:r>
            <a:r>
              <a:rPr lang="el-GR"/>
              <a:t>.</a:t>
            </a:r>
            <a:endParaRPr lang="el-GR" sz="3600"/>
          </a:p>
        </p:txBody>
      </p:sp>
      <p:sp>
        <p:nvSpPr>
          <p:cNvPr id="45059" name="3 - Θέση αριθμού διαφάνειας"/>
          <p:cNvSpPr>
            <a:spLocks noGrp="1"/>
          </p:cNvSpPr>
          <p:nvPr>
            <p:ph type="sldNum" sz="quarter" idx="12"/>
          </p:nvPr>
        </p:nvSpPr>
        <p:spPr>
          <a:noFill/>
        </p:spPr>
        <p:txBody>
          <a:bodyPr/>
          <a:lstStyle/>
          <a:p>
            <a:fld id="{3BE9DB35-AF55-4C5C-8E5A-D9FF1A0A7DB5}"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p:txBody>
          <a:bodyPr/>
          <a:lstStyle/>
          <a:p>
            <a:pPr eaLnBrk="1" hangingPunct="1"/>
            <a:r>
              <a:rPr lang="el-GR"/>
              <a:t>Περιεχόμενα</a:t>
            </a:r>
          </a:p>
        </p:txBody>
      </p:sp>
      <p:sp>
        <p:nvSpPr>
          <p:cNvPr id="27650" name="Rectangle 3"/>
          <p:cNvSpPr>
            <a:spLocks noGrp="1" noChangeArrowheads="1"/>
          </p:cNvSpPr>
          <p:nvPr>
            <p:ph type="body" idx="4294967295"/>
          </p:nvPr>
        </p:nvSpPr>
        <p:spPr/>
        <p:txBody>
          <a:bodyPr/>
          <a:lstStyle/>
          <a:p>
            <a:pPr eaLnBrk="1" hangingPunct="1"/>
            <a:r>
              <a:rPr lang="el-GR" b="1"/>
              <a:t>Εισαγωγή</a:t>
            </a:r>
            <a:r>
              <a:rPr lang="el-GR"/>
              <a:t>.</a:t>
            </a:r>
          </a:p>
          <a:p>
            <a:pPr eaLnBrk="1" hangingPunct="1"/>
            <a:r>
              <a:rPr lang="el-GR" b="1"/>
              <a:t>Σχολικές δραστηριότητες-κατευθύνσεις</a:t>
            </a:r>
            <a:r>
              <a:rPr lang="el-GR"/>
              <a:t>, </a:t>
            </a:r>
            <a:r>
              <a:rPr lang="el-GR" b="1"/>
              <a:t>Σχολικοί θεσμοί</a:t>
            </a:r>
            <a:r>
              <a:rPr lang="el-GR"/>
              <a:t>.</a:t>
            </a:r>
            <a:endParaRPr lang="en-US"/>
          </a:p>
        </p:txBody>
      </p:sp>
      <p:sp>
        <p:nvSpPr>
          <p:cNvPr id="27651" name="3 - Θέση αριθμού διαφάνειας"/>
          <p:cNvSpPr>
            <a:spLocks noGrp="1"/>
          </p:cNvSpPr>
          <p:nvPr>
            <p:ph type="sldNum" sz="quarter" idx="12"/>
          </p:nvPr>
        </p:nvSpPr>
        <p:spPr>
          <a:noFill/>
        </p:spPr>
        <p:txBody>
          <a:bodyPr/>
          <a:lstStyle/>
          <a:p>
            <a:fld id="{24C4672B-A94C-42AE-9485-572F3D78189C}"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Τίτλος 1"/>
          <p:cNvSpPr>
            <a:spLocks noGrp="1"/>
          </p:cNvSpPr>
          <p:nvPr>
            <p:ph type="title"/>
          </p:nvPr>
        </p:nvSpPr>
        <p:spPr>
          <a:xfrm>
            <a:off x="468313" y="115888"/>
            <a:ext cx="8229600" cy="576262"/>
          </a:xfrm>
        </p:spPr>
        <p:txBody>
          <a:bodyPr anchor="b"/>
          <a:lstStyle/>
          <a:p>
            <a:r>
              <a:rPr lang="el-GR" sz="3400" b="1" u="sng"/>
              <a:t>6. </a:t>
            </a:r>
            <a:r>
              <a:rPr lang="el-GR" sz="3400" b="1" u="sng">
                <a:solidFill>
                  <a:schemeClr val="accent2"/>
                </a:solidFill>
              </a:rPr>
              <a:t>Εξωσχολικές δραστηριότητες</a:t>
            </a:r>
            <a:endParaRPr lang="el-GR" sz="3400">
              <a:solidFill>
                <a:schemeClr val="accent2"/>
              </a:solidFill>
            </a:endParaRPr>
          </a:p>
        </p:txBody>
      </p:sp>
      <p:sp>
        <p:nvSpPr>
          <p:cNvPr id="46082" name="Θέση περιεχομένου 2"/>
          <p:cNvSpPr>
            <a:spLocks noGrp="1"/>
          </p:cNvSpPr>
          <p:nvPr>
            <p:ph idx="1"/>
          </p:nvPr>
        </p:nvSpPr>
        <p:spPr>
          <a:xfrm>
            <a:off x="142875" y="692150"/>
            <a:ext cx="8858250" cy="6165850"/>
          </a:xfrm>
        </p:spPr>
        <p:txBody>
          <a:bodyPr/>
          <a:lstStyle/>
          <a:p>
            <a:r>
              <a:rPr lang="el-GR" sz="2400" b="1" i="1" u="sng"/>
              <a:t>6.1. Οι </a:t>
            </a:r>
            <a:r>
              <a:rPr lang="el-GR" sz="2400" b="1" i="1" u="sng">
                <a:solidFill>
                  <a:schemeClr val="accent2"/>
                </a:solidFill>
              </a:rPr>
              <a:t>εκπαιδευτικές επισκέψεις</a:t>
            </a:r>
            <a:r>
              <a:rPr lang="el-GR" sz="2000" b="1" i="1" u="sng"/>
              <a:t> </a:t>
            </a:r>
            <a:r>
              <a:rPr lang="el-GR" sz="2000"/>
              <a:t>σε ιστορικά, λαογραφικά μουσεία και χώρους, σε γηροκομεία κ.α., οι αθλητικές δραστηριότητες-σχολικοί αγώνες κ.ά. προωθούν το άνοιγμα του σχολείου στην κοινωνία. Επίσης, βοηθούν τις </a:t>
            </a:r>
            <a:r>
              <a:rPr lang="el-GR" sz="2000" b="1" u="sng"/>
              <a:t>επιτόπιες έρευνες στα πλαίσια των Σχ. Προγραμμάτων και των Διαθεματικών Σχεδίων Εργασίας (projects)</a:t>
            </a:r>
            <a:r>
              <a:rPr lang="el-GR" sz="2000" u="sng"/>
              <a:t>.</a:t>
            </a:r>
            <a:r>
              <a:rPr lang="el-GR" sz="2000"/>
              <a:t> </a:t>
            </a:r>
          </a:p>
          <a:p>
            <a:r>
              <a:rPr lang="el-GR" sz="2000"/>
              <a:t>Στα πλαίσια της </a:t>
            </a:r>
            <a:r>
              <a:rPr lang="el-GR" sz="2000" b="1" i="1"/>
              <a:t>βιωματικής προσέγγισης </a:t>
            </a:r>
            <a:r>
              <a:rPr lang="el-GR" sz="2000"/>
              <a:t>η συμπλήρωση της γνώσης με </a:t>
            </a:r>
            <a:r>
              <a:rPr lang="el-GR" sz="2000" b="1" u="sng"/>
              <a:t>επισκέψεις εκτός σχολείου</a:t>
            </a:r>
            <a:r>
              <a:rPr lang="el-GR" sz="2000" b="1"/>
              <a:t> </a:t>
            </a:r>
            <a:r>
              <a:rPr lang="el-GR" sz="2000"/>
              <a:t>είναι απαραίτητη, διότι τότε η γνώση είναι πιο ολοκληρωμένη και συνάμα πιο στέρεα. Πρέπει όμως οι επισκέψεις για να έχουν τα καλύτερα αποτελέσματα </a:t>
            </a:r>
            <a:r>
              <a:rPr lang="el-GR" sz="2000" b="1" i="1"/>
              <a:t>να είναι καλά προετοιμασμένες </a:t>
            </a:r>
            <a:r>
              <a:rPr lang="el-GR" sz="2000"/>
              <a:t>και από πλευράς ασφάλειας, αλλά και από άποψη διδακτική και παιδαγωγική.</a:t>
            </a:r>
          </a:p>
          <a:p>
            <a:r>
              <a:rPr lang="el-GR" sz="2000" b="1" u="sng"/>
              <a:t>Πρέπει να έχει ενημερωθεί ο εκπ/κός πριν την εκδήλωση και να έχει προετοιμάσει το μαθητή στη συνέχεια.</a:t>
            </a:r>
            <a:r>
              <a:rPr lang="el-GR" sz="2000"/>
              <a:t>  Δηλαδή, ακολουθεί </a:t>
            </a:r>
            <a:r>
              <a:rPr lang="el-GR" sz="2000" b="1" u="sng"/>
              <a:t> </a:t>
            </a:r>
            <a:r>
              <a:rPr lang="el-GR" sz="2000"/>
              <a:t>ευαισθητοποίηση των μαθητών με πιο πολλά εποπτικά ή άλλα μέσα, όπως: </a:t>
            </a:r>
            <a:r>
              <a:rPr lang="en-US" sz="2000"/>
              <a:t>CD</a:t>
            </a:r>
            <a:r>
              <a:rPr lang="el-GR" sz="2000"/>
              <a:t>, βιντεοκασέτες, σλάιτς, αφίσες, χάρτες, πληροφορίες διάφορες κ.λπ. </a:t>
            </a:r>
          </a:p>
          <a:p>
            <a:r>
              <a:rPr lang="el-GR" sz="2000"/>
              <a:t>Επίσης, στα πλαίσια καλλιέργειας κοινωνικών δεξιοτήτων συνεργασίας και δημοκρατίας και δημιουργικότητας των μαθητών προετοιμάζονται ομαδοσυνεργατικές και δημιουργικές δραστηριότητες.</a:t>
            </a:r>
            <a:endParaRPr lang="en-GB" sz="2000"/>
          </a:p>
        </p:txBody>
      </p:sp>
      <p:sp>
        <p:nvSpPr>
          <p:cNvPr id="46083" name="3 - Θέση αριθμού διαφάνειας"/>
          <p:cNvSpPr>
            <a:spLocks noGrp="1"/>
          </p:cNvSpPr>
          <p:nvPr>
            <p:ph type="sldNum" sz="quarter" idx="12"/>
          </p:nvPr>
        </p:nvSpPr>
        <p:spPr>
          <a:noFill/>
        </p:spPr>
        <p:txBody>
          <a:bodyPr/>
          <a:lstStyle/>
          <a:p>
            <a:fld id="{930407BC-2AED-445A-86F8-849BB18BAE6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Θέση περιεχομένου 2"/>
          <p:cNvSpPr>
            <a:spLocks noGrp="1"/>
          </p:cNvSpPr>
          <p:nvPr>
            <p:ph idx="1"/>
          </p:nvPr>
        </p:nvSpPr>
        <p:spPr>
          <a:xfrm>
            <a:off x="457200" y="1412875"/>
            <a:ext cx="8229600" cy="4713288"/>
          </a:xfrm>
        </p:spPr>
        <p:txBody>
          <a:bodyPr/>
          <a:lstStyle/>
          <a:p>
            <a:r>
              <a:rPr lang="el-GR" u="sng"/>
              <a:t>6.2. </a:t>
            </a:r>
            <a:r>
              <a:rPr lang="el-GR" b="1" u="sng"/>
              <a:t>Ο </a:t>
            </a:r>
            <a:r>
              <a:rPr lang="el-GR" b="1" u="sng">
                <a:solidFill>
                  <a:schemeClr val="accent2"/>
                </a:solidFill>
              </a:rPr>
              <a:t>σχολικός αθλητισμός</a:t>
            </a:r>
            <a:r>
              <a:rPr lang="el-GR" b="1" u="sng"/>
              <a:t> και οι σχολικοί αγώνες</a:t>
            </a:r>
            <a:r>
              <a:rPr lang="el-GR"/>
              <a:t> επιτελούν </a:t>
            </a:r>
            <a:r>
              <a:rPr lang="el-GR" b="1"/>
              <a:t>υψηλό κοινωνικό στόχο</a:t>
            </a:r>
            <a:r>
              <a:rPr lang="el-GR"/>
              <a:t>, αφού καλλιεργούν στους μαθητές χαρακτηριστικά όπως η αγωνιστικότητα, η αποφασιστικότητα, η επιμονή, η υπομονή, η ευγενής άμιλλα, η ομαδικότητα, η σεμνότητα, η φιλαλληλία και η κοινωνικότητα (Παπανούτσος, 1976).</a:t>
            </a:r>
            <a:endParaRPr lang="en-GB"/>
          </a:p>
        </p:txBody>
      </p:sp>
      <p:sp>
        <p:nvSpPr>
          <p:cNvPr id="47106" name="3 - Θέση αριθμού διαφάνειας"/>
          <p:cNvSpPr>
            <a:spLocks noGrp="1"/>
          </p:cNvSpPr>
          <p:nvPr>
            <p:ph type="sldNum" sz="quarter" idx="12"/>
          </p:nvPr>
        </p:nvSpPr>
        <p:spPr>
          <a:noFill/>
        </p:spPr>
        <p:txBody>
          <a:bodyPr/>
          <a:lstStyle/>
          <a:p>
            <a:fld id="{2A0D077F-3156-4422-85B3-E56FDE376B1C}"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Τίτλος 1"/>
          <p:cNvSpPr>
            <a:spLocks noGrp="1"/>
          </p:cNvSpPr>
          <p:nvPr>
            <p:ph type="title"/>
          </p:nvPr>
        </p:nvSpPr>
        <p:spPr/>
        <p:txBody>
          <a:bodyPr anchor="b"/>
          <a:lstStyle/>
          <a:p>
            <a:r>
              <a:rPr lang="el-GR" sz="3400" b="1" u="sng"/>
              <a:t>7. Συμμετοχή σε </a:t>
            </a:r>
            <a:r>
              <a:rPr lang="el-GR" sz="3400" b="1" u="sng">
                <a:solidFill>
                  <a:schemeClr val="accent2"/>
                </a:solidFill>
              </a:rPr>
              <a:t>εκδηλώσεις της τάξης, του σχολείου και της κοινότητας</a:t>
            </a:r>
            <a:endParaRPr lang="el-GR" sz="3400">
              <a:solidFill>
                <a:schemeClr val="accent2"/>
              </a:solidFill>
            </a:endParaRPr>
          </a:p>
        </p:txBody>
      </p:sp>
      <p:sp>
        <p:nvSpPr>
          <p:cNvPr id="48130" name="Θέση περιεχομένου 2"/>
          <p:cNvSpPr>
            <a:spLocks noGrp="1"/>
          </p:cNvSpPr>
          <p:nvPr>
            <p:ph idx="1"/>
          </p:nvPr>
        </p:nvSpPr>
        <p:spPr>
          <a:xfrm>
            <a:off x="214313" y="1500188"/>
            <a:ext cx="8572500" cy="5357812"/>
          </a:xfrm>
        </p:spPr>
        <p:txBody>
          <a:bodyPr/>
          <a:lstStyle/>
          <a:p>
            <a:r>
              <a:rPr lang="el-GR" sz="2800"/>
              <a:t>Απαραίτητη θεωρείται η </a:t>
            </a:r>
            <a:r>
              <a:rPr lang="el-GR" sz="2800" b="1" u="sng"/>
              <a:t>συμμετοχή σε εκδηλώσεις της τάξης, του σχολείου και της κοινότητας</a:t>
            </a:r>
            <a:r>
              <a:rPr lang="el-GR" sz="2800"/>
              <a:t> και η </a:t>
            </a:r>
            <a:r>
              <a:rPr lang="el-GR" sz="2800">
                <a:solidFill>
                  <a:srgbClr val="FC2846"/>
                </a:solidFill>
              </a:rPr>
              <a:t>απόκτηση εμπειριών από την </a:t>
            </a:r>
            <a:r>
              <a:rPr lang="el-GR" sz="2800" b="1" i="1">
                <a:solidFill>
                  <a:srgbClr val="FC2846"/>
                </a:solidFill>
              </a:rPr>
              <a:t>εκπλήρωση πραγματικών υποχρεώσεων </a:t>
            </a:r>
            <a:r>
              <a:rPr lang="el-GR" sz="2800">
                <a:solidFill>
                  <a:srgbClr val="FC2846"/>
                </a:solidFill>
              </a:rPr>
              <a:t>του ατόμου προς την ομάδα</a:t>
            </a:r>
            <a:r>
              <a:rPr lang="el-GR" sz="2800"/>
              <a:t>.</a:t>
            </a:r>
          </a:p>
          <a:p>
            <a:r>
              <a:rPr lang="el-GR" sz="2800"/>
              <a:t>Πρέπει να ενθαρρύνεται η </a:t>
            </a:r>
            <a:r>
              <a:rPr lang="el-GR" sz="2800" b="1" i="1"/>
              <a:t>πρωτοβουλία</a:t>
            </a:r>
            <a:r>
              <a:rPr lang="el-GR" sz="2800"/>
              <a:t> των μαθητών για την </a:t>
            </a:r>
            <a:r>
              <a:rPr lang="el-GR" sz="2800" b="1" i="1"/>
              <a:t>οργάνωση εκδηλώσεων</a:t>
            </a:r>
            <a:r>
              <a:rPr lang="el-GR" sz="2800"/>
              <a:t>, ώστε να συμβάλλουν στην ευαισθητοποίηση της τοπικής κοινωνίας για θέματα που αφορούν το άμεσο κοινωνικό περιβάλλον, με αναφορές σε εθνικό και παγκόσμιο επίπεδο (π.χ. δικαιώματα παιδιών, ζώντας παρέα με «</a:t>
            </a:r>
            <a:r>
              <a:rPr lang="el-GR" sz="2800" i="1"/>
              <a:t>άλλους</a:t>
            </a:r>
            <a:r>
              <a:rPr lang="el-GR" sz="2800"/>
              <a:t>» κ.ά.).</a:t>
            </a:r>
            <a:endParaRPr lang="en-GB" sz="2800"/>
          </a:p>
        </p:txBody>
      </p:sp>
      <p:sp>
        <p:nvSpPr>
          <p:cNvPr id="48131" name="4 - Θέση αριθμού διαφάνειας"/>
          <p:cNvSpPr>
            <a:spLocks noGrp="1"/>
          </p:cNvSpPr>
          <p:nvPr>
            <p:ph type="sldNum" sz="quarter" idx="12"/>
          </p:nvPr>
        </p:nvSpPr>
        <p:spPr>
          <a:noFill/>
        </p:spPr>
        <p:txBody>
          <a:bodyPr/>
          <a:lstStyle/>
          <a:p>
            <a:fld id="{3DB6CB22-D476-4D11-86E7-7F54EA451F4C}"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468313" y="260350"/>
            <a:ext cx="8229600" cy="1143000"/>
          </a:xfrm>
        </p:spPr>
        <p:txBody>
          <a:bodyPr/>
          <a:lstStyle/>
          <a:p>
            <a:r>
              <a:rPr lang="el-GR" sz="3400" b="1" u="sng"/>
              <a:t>7.1. Σχολικές </a:t>
            </a:r>
            <a:r>
              <a:rPr lang="el-GR" sz="3400" b="1" u="sng">
                <a:solidFill>
                  <a:schemeClr val="accent2"/>
                </a:solidFill>
              </a:rPr>
              <a:t>πολιτιστικές δραστηριότητες</a:t>
            </a:r>
            <a:r>
              <a:rPr lang="el-GR" sz="3400" b="1" u="sng"/>
              <a:t> και εκδηλώσεις</a:t>
            </a:r>
            <a:r>
              <a:rPr lang="el-GR" sz="3400"/>
              <a:t> </a:t>
            </a:r>
            <a:endParaRPr lang="en-US" sz="3400"/>
          </a:p>
        </p:txBody>
      </p:sp>
      <p:sp>
        <p:nvSpPr>
          <p:cNvPr id="49154" name="Θέση περιεχομένου 2"/>
          <p:cNvSpPr>
            <a:spLocks noGrp="1"/>
          </p:cNvSpPr>
          <p:nvPr>
            <p:ph idx="1"/>
          </p:nvPr>
        </p:nvSpPr>
        <p:spPr>
          <a:xfrm>
            <a:off x="457200" y="1600200"/>
            <a:ext cx="8229600" cy="4972050"/>
          </a:xfrm>
        </p:spPr>
        <p:txBody>
          <a:bodyPr/>
          <a:lstStyle/>
          <a:p>
            <a:r>
              <a:rPr lang="el-GR" sz="2800"/>
              <a:t>«</a:t>
            </a:r>
            <a:r>
              <a:rPr lang="el-GR" sz="2800" i="1"/>
              <a:t>Πραγματοποιούνται εντός και εκτός σχολικού χώρου και αποσκοπούν στην πνευματική ανάπτυξη, στην αισθητική καλλιέργεια, στη δημιουργική έκφραση των μαθητών και γενικά στην ευαισθητοποίησή τους σε θέματα πολιτισμού</a:t>
            </a:r>
            <a:r>
              <a:rPr lang="el-GR" sz="2800"/>
              <a:t>» και μπορεί να είναι:</a:t>
            </a:r>
          </a:p>
          <a:p>
            <a:pPr lvl="1"/>
            <a:r>
              <a:rPr lang="el-GR" sz="2400"/>
              <a:t>«</a:t>
            </a:r>
            <a:r>
              <a:rPr lang="el-GR" sz="2400" i="1"/>
              <a:t>μουσικές εκδηλώσεις, θεατρικό εργαστήρι και θεατρικές παραστάσεις, λογοτεχνικές εκδηλώσεις, παραδοσιακοί χοροί, εικαστικό εργαστήρι και εκθέσεις ζωγραφικής, λέσχη φωτογραφίας, εκδόσεις εφημερίδων και περιοδικών κ.ά.</a:t>
            </a:r>
            <a:r>
              <a:rPr lang="el-GR" sz="2400"/>
              <a:t>».</a:t>
            </a:r>
          </a:p>
        </p:txBody>
      </p:sp>
      <p:sp>
        <p:nvSpPr>
          <p:cNvPr id="49155" name="3 - Θέση αριθμού διαφάνειας"/>
          <p:cNvSpPr>
            <a:spLocks noGrp="1"/>
          </p:cNvSpPr>
          <p:nvPr>
            <p:ph type="sldNum" sz="quarter" idx="12"/>
          </p:nvPr>
        </p:nvSpPr>
        <p:spPr>
          <a:noFill/>
        </p:spPr>
        <p:txBody>
          <a:bodyPr/>
          <a:lstStyle/>
          <a:p>
            <a:fld id="{9B957555-280A-4DFB-BAD9-DBAD487074F6}"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l-GR" sz="3400" b="1" u="sng"/>
              <a:t>7.2. Ο θεσμός των </a:t>
            </a:r>
            <a:r>
              <a:rPr lang="el-GR" sz="3400" b="1" u="sng">
                <a:solidFill>
                  <a:schemeClr val="accent2"/>
                </a:solidFill>
              </a:rPr>
              <a:t>καινοτόμων πολιτιστικών προγραμμάτων</a:t>
            </a:r>
            <a:r>
              <a:rPr lang="el-GR" sz="3400" b="1" u="sng"/>
              <a:t> </a:t>
            </a:r>
            <a:endParaRPr lang="en-US" sz="3400"/>
          </a:p>
        </p:txBody>
      </p:sp>
      <p:sp>
        <p:nvSpPr>
          <p:cNvPr id="50178" name="Θέση περιεχομένου 2"/>
          <p:cNvSpPr>
            <a:spLocks noGrp="1"/>
          </p:cNvSpPr>
          <p:nvPr>
            <p:ph idx="1"/>
          </p:nvPr>
        </p:nvSpPr>
        <p:spPr>
          <a:xfrm>
            <a:off x="250825" y="1600200"/>
            <a:ext cx="8569325" cy="4781550"/>
          </a:xfrm>
        </p:spPr>
        <p:txBody>
          <a:bodyPr/>
          <a:lstStyle/>
          <a:p>
            <a:pPr marL="228600" indent="-228600"/>
            <a:r>
              <a:rPr lang="el-GR" sz="2800"/>
              <a:t>Εισήχθη στην Εκπαίδευση με την υπ’ αριθμ. 106137/Γ7/30-09-03 εγκύκλιο του ΥΠ.Ε.Π.Θ. και «</a:t>
            </a:r>
            <a:r>
              <a:rPr lang="el-GR" sz="2800" i="1"/>
              <a:t>στοχεύει στην επαφή του μαθητή με τα έργα τέχνης και του πολιτισμού μέσα από τη διαθεματική προσέγγιση με το γνωστικό αντικείμενο </a:t>
            </a:r>
            <a:r>
              <a:rPr lang="el-GR" sz="2800"/>
              <a:t>(…) </a:t>
            </a:r>
            <a:r>
              <a:rPr lang="el-GR" sz="2800" i="1"/>
              <a:t>οι μαθητές συμμετέχουν ενεργά, αναπτύσσουν την προσωπικότητά τους, καλλιεργούν την αισθητική τους αντίληψη, εκφράζονται ελεύθερα και επικοινωνούν με αλληλοσεβασμό μέσα στη σχολική ομάδα</a:t>
            </a:r>
            <a:r>
              <a:rPr lang="el-GR" sz="2800"/>
              <a:t>» (Εγκύκλιος υπ’ αριθμ. 106137/Γ7/30-09-03 του ΥΠ.Ε.Π.Θ.).</a:t>
            </a:r>
          </a:p>
        </p:txBody>
      </p:sp>
      <p:sp>
        <p:nvSpPr>
          <p:cNvPr id="50179" name="3 - Θέση αριθμού διαφάνειας"/>
          <p:cNvSpPr>
            <a:spLocks noGrp="1"/>
          </p:cNvSpPr>
          <p:nvPr>
            <p:ph type="sldNum" sz="quarter" idx="12"/>
          </p:nvPr>
        </p:nvSpPr>
        <p:spPr>
          <a:noFill/>
        </p:spPr>
        <p:txBody>
          <a:bodyPr/>
          <a:lstStyle/>
          <a:p>
            <a:fld id="{799DDC31-6E81-45EF-A2CF-BFD4881B772C}"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l-GR" sz="3400"/>
              <a:t>Οφέλη από την οργάνωση μιας πολιτιστικής εκδήλωσης</a:t>
            </a:r>
            <a:endParaRPr lang="en-US" sz="3400"/>
          </a:p>
        </p:txBody>
      </p:sp>
      <p:sp>
        <p:nvSpPr>
          <p:cNvPr id="51202" name="Θέση περιεχομένου 2"/>
          <p:cNvSpPr>
            <a:spLocks noGrp="1"/>
          </p:cNvSpPr>
          <p:nvPr>
            <p:ph idx="1"/>
          </p:nvPr>
        </p:nvSpPr>
        <p:spPr>
          <a:xfrm>
            <a:off x="285750" y="1428750"/>
            <a:ext cx="8572500" cy="5072063"/>
          </a:xfrm>
        </p:spPr>
        <p:txBody>
          <a:bodyPr/>
          <a:lstStyle/>
          <a:p>
            <a:pPr marL="228600" indent="-228600"/>
            <a:r>
              <a:rPr lang="el-GR" sz="2200"/>
              <a:t>Στο </a:t>
            </a:r>
            <a:r>
              <a:rPr lang="el-GR" sz="2200" b="1"/>
              <a:t>ταξίδι της πολιτιστικής εκδήλωσης</a:t>
            </a:r>
            <a:r>
              <a:rPr lang="el-GR" sz="2200"/>
              <a:t> </a:t>
            </a:r>
            <a:r>
              <a:rPr lang="el-GR" sz="2200" u="sng"/>
              <a:t>οι μαθητές</a:t>
            </a:r>
            <a:r>
              <a:rPr lang="el-GR" sz="2200"/>
              <a:t> με ενθουσιασμό, καλή θέληση και συνεργασία «</a:t>
            </a:r>
            <a:r>
              <a:rPr lang="el-GR" sz="2200" i="1"/>
              <a:t>βιώνουν την πορεία της δραστηριότητας, από τη σύλληψη της ιδέας μέχρι την παρουσίαση της εκδήλωσης</a:t>
            </a:r>
            <a:r>
              <a:rPr lang="el-GR" sz="2200"/>
              <a:t>», μέσα σε ένα ελεύθερο και δημοκρατικό περιβάλλον «</a:t>
            </a:r>
            <a:r>
              <a:rPr lang="el-GR" sz="2200" i="1"/>
              <a:t>έρχονται σε επαφή με τον πολιτισμό και τις τέχνες, κατανοούν τους ρόλους στις ανθρώπινες σχέσεις, ευαισθητοποιούνται και με κριτικό πνεύμα διαμορφώνουν στάσεις και συμπεριφορές κοινωνικά αποδεκτές</a:t>
            </a:r>
            <a:r>
              <a:rPr lang="el-GR" sz="2200"/>
              <a:t>». </a:t>
            </a:r>
          </a:p>
          <a:p>
            <a:pPr marL="228600" indent="-228600"/>
            <a:r>
              <a:rPr lang="el-GR" sz="2200" u="sng"/>
              <a:t>Ο δάσκαλος, </a:t>
            </a:r>
            <a:r>
              <a:rPr lang="el-GR" sz="2200" u="sng">
                <a:solidFill>
                  <a:srgbClr val="FC2846"/>
                </a:solidFill>
              </a:rPr>
              <a:t>εκπαιδευτικός</a:t>
            </a:r>
            <a:r>
              <a:rPr lang="el-GR" sz="2200">
                <a:solidFill>
                  <a:srgbClr val="FC2846"/>
                </a:solidFill>
              </a:rPr>
              <a:t> καλείται εδώ να καλλιεργήσει τη συμμετοχή, το ελεύθερο και κριτικό πνεύμα, την πρωτοβουλία και την ευθύνη</a:t>
            </a:r>
            <a:r>
              <a:rPr lang="el-GR" sz="2200"/>
              <a:t>, να δημιουργήσει συνθήκες και προϋποθέσεις για αρμονική συνύπαρξη της ομάδας, σε συνθήκες πολύ λιγότερο συντεταγμένες από ότι μέσα στην σχολική τάξη. Έτσι ο μαθητής παίρνει μηνύματα δημοκρατικής συμβίωσης και συνεργασίας (Μουγιακάκος, &amp; Μώρου, 2007).</a:t>
            </a:r>
            <a:endParaRPr lang="en-GB" sz="2200"/>
          </a:p>
        </p:txBody>
      </p:sp>
      <p:sp>
        <p:nvSpPr>
          <p:cNvPr id="51203" name="3 - Θέση αριθμού διαφάνειας"/>
          <p:cNvSpPr>
            <a:spLocks noGrp="1"/>
          </p:cNvSpPr>
          <p:nvPr>
            <p:ph type="sldNum" sz="quarter" idx="12"/>
          </p:nvPr>
        </p:nvSpPr>
        <p:spPr>
          <a:noFill/>
        </p:spPr>
        <p:txBody>
          <a:bodyPr/>
          <a:lstStyle/>
          <a:p>
            <a:fld id="{EB3B956D-D448-4FF1-8578-4F38FB92526A}"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Τίτλος 1"/>
          <p:cNvSpPr>
            <a:spLocks noGrp="1"/>
          </p:cNvSpPr>
          <p:nvPr>
            <p:ph type="title"/>
          </p:nvPr>
        </p:nvSpPr>
        <p:spPr>
          <a:xfrm>
            <a:off x="357188" y="0"/>
            <a:ext cx="8229600" cy="922338"/>
          </a:xfrm>
        </p:spPr>
        <p:txBody>
          <a:bodyPr anchor="b"/>
          <a:lstStyle/>
          <a:p>
            <a:r>
              <a:rPr lang="el-GR" sz="3400">
                <a:solidFill>
                  <a:srgbClr val="FC2846"/>
                </a:solidFill>
              </a:rPr>
              <a:t>Χώροι</a:t>
            </a:r>
            <a:r>
              <a:rPr lang="el-GR" sz="3400"/>
              <a:t> πολιτιστικών εκδηλώσεων</a:t>
            </a:r>
          </a:p>
        </p:txBody>
      </p:sp>
      <p:sp>
        <p:nvSpPr>
          <p:cNvPr id="52226" name="Θέση περιεχομένου 2"/>
          <p:cNvSpPr>
            <a:spLocks noGrp="1"/>
          </p:cNvSpPr>
          <p:nvPr>
            <p:ph idx="1"/>
          </p:nvPr>
        </p:nvSpPr>
        <p:spPr>
          <a:xfrm>
            <a:off x="500063" y="1071563"/>
            <a:ext cx="8229600" cy="5572125"/>
          </a:xfrm>
        </p:spPr>
        <p:txBody>
          <a:bodyPr/>
          <a:lstStyle/>
          <a:p>
            <a:pPr marL="228600" indent="-228600"/>
            <a:r>
              <a:rPr lang="el-GR" sz="2200"/>
              <a:t>Οι πολιτιστικές εκδηλώσεις γίνονται </a:t>
            </a:r>
            <a:r>
              <a:rPr lang="el-GR" sz="2200" b="1" u="sng"/>
              <a:t>στην </a:t>
            </a:r>
            <a:r>
              <a:rPr lang="el-GR" sz="2800" b="1" u="sng">
                <a:solidFill>
                  <a:schemeClr val="accent2"/>
                </a:solidFill>
              </a:rPr>
              <a:t>αίθουσα τελετών του σχολείου</a:t>
            </a:r>
            <a:r>
              <a:rPr lang="el-GR" sz="2200" b="1"/>
              <a:t> ή και σε </a:t>
            </a:r>
            <a:r>
              <a:rPr lang="el-GR" sz="2200" b="1" u="sng"/>
              <a:t>χώρο εκτός σχολείου</a:t>
            </a:r>
            <a:r>
              <a:rPr lang="el-GR" sz="2200"/>
              <a:t>, ως </a:t>
            </a:r>
            <a:r>
              <a:rPr lang="el-GR" sz="2200" b="1" i="1"/>
              <a:t>κοινές εκδηλώσεις όλων των τμημάτων του σχολείου, της Σχολικής Κοινότητας.</a:t>
            </a:r>
            <a:r>
              <a:rPr lang="el-GR" sz="2200"/>
              <a:t> Αυτό μπορεί να συμβεί και σε άλλες περιπτώσεις μιας κοινής μεγάλης εκδρομής του σχολείου ή της πρωινής προσευχής. </a:t>
            </a:r>
          </a:p>
          <a:p>
            <a:pPr marL="228600" indent="-228600"/>
            <a:r>
              <a:rPr lang="el-GR" sz="2200"/>
              <a:t>Οι εν λόγω εκδηλώσεις δίνουν τη </a:t>
            </a:r>
            <a:r>
              <a:rPr lang="el-GR" sz="2200">
                <a:solidFill>
                  <a:srgbClr val="FC2846"/>
                </a:solidFill>
              </a:rPr>
              <a:t>δυνατότητα στη σχολική κοινότητα να βρίσκεται όλη μαζί ως μια ομάδα</a:t>
            </a:r>
            <a:r>
              <a:rPr lang="el-GR" sz="2200"/>
              <a:t> και να χτίζονται μεταξύ των μελών της σχέσεις συνεργασίας και δημοκρατίας. Επίσης και οι κοινές δραστηριότητες μεταξύ τάξεων ή τμημάτων του ίδιου σχολείου ή και διαφορετικού σχολείου ή και συνεργασίες μεταξύ σχολείων του εσωτερικού ή και του εξωτερικού (Πρόγραμμα Σωκράτης-</a:t>
            </a:r>
            <a:r>
              <a:rPr lang="en-US" sz="2200"/>
              <a:t>Comenius</a:t>
            </a:r>
            <a:r>
              <a:rPr lang="el-GR" sz="2200"/>
              <a:t>), δίνουν ευκαιρίες για την ανάπτυξη της συνεργατικότητας, της αλληλεγγύης και της διαπολιτισμικότητας, αλλά και της ειρήνης και της δημοκρατίας.</a:t>
            </a:r>
            <a:endParaRPr lang="en-GB" sz="2200"/>
          </a:p>
        </p:txBody>
      </p:sp>
      <p:sp>
        <p:nvSpPr>
          <p:cNvPr id="52227" name="3 - Θέση αριθμού διαφάνειας"/>
          <p:cNvSpPr>
            <a:spLocks noGrp="1"/>
          </p:cNvSpPr>
          <p:nvPr>
            <p:ph type="sldNum" sz="quarter" idx="12"/>
          </p:nvPr>
        </p:nvSpPr>
        <p:spPr>
          <a:noFill/>
        </p:spPr>
        <p:txBody>
          <a:bodyPr/>
          <a:lstStyle/>
          <a:p>
            <a:fld id="{4EF913B0-B76A-48DA-9B01-9E0EC424D7C2}"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Τίτλος 1"/>
          <p:cNvSpPr>
            <a:spLocks noGrp="1"/>
          </p:cNvSpPr>
          <p:nvPr>
            <p:ph type="title"/>
          </p:nvPr>
        </p:nvSpPr>
        <p:spPr>
          <a:xfrm>
            <a:off x="468313" y="115888"/>
            <a:ext cx="8229600" cy="922337"/>
          </a:xfrm>
        </p:spPr>
        <p:txBody>
          <a:bodyPr anchor="b"/>
          <a:lstStyle/>
          <a:p>
            <a:r>
              <a:rPr lang="el-GR" sz="3600">
                <a:solidFill>
                  <a:srgbClr val="FC2846"/>
                </a:solidFill>
              </a:rPr>
              <a:t>Τύποι</a:t>
            </a:r>
            <a:r>
              <a:rPr lang="el-GR" sz="3600"/>
              <a:t> πολιτιστικών εκδηλώσεων</a:t>
            </a:r>
          </a:p>
        </p:txBody>
      </p:sp>
      <p:sp>
        <p:nvSpPr>
          <p:cNvPr id="53250" name="Θέση περιεχομένου 2"/>
          <p:cNvSpPr>
            <a:spLocks noGrp="1"/>
          </p:cNvSpPr>
          <p:nvPr>
            <p:ph idx="1"/>
          </p:nvPr>
        </p:nvSpPr>
        <p:spPr>
          <a:xfrm>
            <a:off x="468313" y="1052513"/>
            <a:ext cx="8424862" cy="5545137"/>
          </a:xfrm>
        </p:spPr>
        <p:txBody>
          <a:bodyPr/>
          <a:lstStyle/>
          <a:p>
            <a:pPr marL="228600" indent="-228600"/>
            <a:r>
              <a:rPr lang="el-GR" sz="2000"/>
              <a:t>Οι </a:t>
            </a:r>
            <a:r>
              <a:rPr lang="el-GR" sz="2000" b="1" u="sng"/>
              <a:t>σχολικές και </a:t>
            </a:r>
            <a:r>
              <a:rPr lang="el-GR" sz="2000" b="1" u="sng">
                <a:solidFill>
                  <a:schemeClr val="accent2"/>
                </a:solidFill>
              </a:rPr>
              <a:t>πολιτιστικές εκδηλώσεις-γιορτές</a:t>
            </a:r>
            <a:r>
              <a:rPr lang="el-GR" sz="2000"/>
              <a:t> μπορεί να είναι οι </a:t>
            </a:r>
            <a:r>
              <a:rPr lang="el-GR" sz="2000" b="1"/>
              <a:t>εθνικές και οι θρησκευτικές γιορτές, οι αθλητικές, οι πολιτιστικές</a:t>
            </a:r>
            <a:r>
              <a:rPr lang="el-GR" sz="2000"/>
              <a:t> και οι </a:t>
            </a:r>
            <a:r>
              <a:rPr lang="el-GR" sz="2000" b="1"/>
              <a:t>άλλες σχολικές δραστηριότητες των μαθητικών κοινοτήτων</a:t>
            </a:r>
            <a:r>
              <a:rPr lang="el-GR" sz="2000"/>
              <a:t>, όπως </a:t>
            </a:r>
            <a:r>
              <a:rPr lang="el-GR" sz="2000" b="1"/>
              <a:t>μουσικές εκδηλώσεις</a:t>
            </a:r>
            <a:r>
              <a:rPr lang="el-GR" sz="2000"/>
              <a:t>, </a:t>
            </a:r>
            <a:r>
              <a:rPr lang="el-GR" sz="2000" b="1"/>
              <a:t>θεατρικό εργαστήρι και θεατρικές παραστάσεις</a:t>
            </a:r>
            <a:r>
              <a:rPr lang="el-GR" sz="2000"/>
              <a:t>, </a:t>
            </a:r>
            <a:r>
              <a:rPr lang="el-GR" sz="2000" b="1"/>
              <a:t>παραδοσιακοί χοροί</a:t>
            </a:r>
            <a:r>
              <a:rPr lang="el-GR" sz="2000"/>
              <a:t> αλλά και </a:t>
            </a:r>
            <a:r>
              <a:rPr lang="el-GR" sz="2000" b="1"/>
              <a:t>λογοτεχνικές εκδηλώσεις</a:t>
            </a:r>
            <a:r>
              <a:rPr lang="el-GR" sz="2000"/>
              <a:t>, </a:t>
            </a:r>
            <a:r>
              <a:rPr lang="el-GR" sz="2000" b="1"/>
              <a:t>εικαστικό εργαστήρι</a:t>
            </a:r>
            <a:r>
              <a:rPr lang="el-GR" sz="2000"/>
              <a:t> και </a:t>
            </a:r>
            <a:r>
              <a:rPr lang="el-GR" sz="2000" b="1"/>
              <a:t>εκθέσεις ζωγραφικής</a:t>
            </a:r>
            <a:r>
              <a:rPr lang="el-GR" sz="2000"/>
              <a:t>, </a:t>
            </a:r>
            <a:r>
              <a:rPr lang="el-GR" sz="2000" b="1"/>
              <a:t>λέσχη φωτογραφίας</a:t>
            </a:r>
            <a:r>
              <a:rPr lang="el-GR" sz="2000"/>
              <a:t>, </a:t>
            </a:r>
            <a:r>
              <a:rPr lang="el-GR" sz="2000" b="1"/>
              <a:t>εκδόσεις εφημερίδων και περιοδικών</a:t>
            </a:r>
            <a:r>
              <a:rPr lang="el-GR" sz="2000"/>
              <a:t> πρέπει να γίνονται με πρωτοβουλίες, ιδέες και ευθύνες των ίδιων των μαθητών, ώστε να καλλιεργούνται οι κοινωνικοπολιτικές δημοκρατικές δεξιότητες και αξίες ζωής.</a:t>
            </a:r>
            <a:endParaRPr lang="en-GB" sz="2000"/>
          </a:p>
          <a:p>
            <a:pPr marL="228600" indent="-228600"/>
            <a:r>
              <a:rPr lang="el-GR" sz="2000"/>
              <a:t>Η </a:t>
            </a:r>
            <a:r>
              <a:rPr lang="el-GR" sz="2000" b="1" u="sng">
                <a:solidFill>
                  <a:schemeClr val="accent2"/>
                </a:solidFill>
              </a:rPr>
              <a:t>διεξαγωγή και παρουσίαση εκδηλώσεων</a:t>
            </a:r>
            <a:r>
              <a:rPr lang="el-GR" sz="2000"/>
              <a:t> υπό μορφή </a:t>
            </a:r>
            <a:r>
              <a:rPr lang="el-GR" sz="2000" b="1"/>
              <a:t>έκθεσης αφίσας, βιβλίου, φωτογραφίας</a:t>
            </a:r>
            <a:r>
              <a:rPr lang="el-GR" sz="2000"/>
              <a:t> κ.ά., η </a:t>
            </a:r>
            <a:r>
              <a:rPr lang="el-GR" sz="2000" b="1"/>
              <a:t>συμμετοχή σε διαγωνισμούς ζωγραφικής, εκθέσεων ιδεών αλλά και η συμμετοχή των μαθητών σε εράνους και σε άλλες φιλανθρωπικές δραστηριότητες</a:t>
            </a:r>
            <a:r>
              <a:rPr lang="el-GR" sz="2000"/>
              <a:t> δίνει τη δυνατότητα ομαδικών, συνεργατικών δράσεων των μαθητών, οι οποίες καλλιεργούν τις κοινωνικές δεξιότητες της ευγενούς άμιλλας, της συνεργασίας, της κοινωνικής προσφοράς και της καλλιέργειας της συναισθηματικής νοημοσύνης.</a:t>
            </a:r>
          </a:p>
        </p:txBody>
      </p:sp>
      <p:sp>
        <p:nvSpPr>
          <p:cNvPr id="53251" name="3 - Θέση αριθμού διαφάνειας"/>
          <p:cNvSpPr>
            <a:spLocks noGrp="1"/>
          </p:cNvSpPr>
          <p:nvPr>
            <p:ph type="sldNum" sz="quarter" idx="12"/>
          </p:nvPr>
        </p:nvSpPr>
        <p:spPr>
          <a:noFill/>
        </p:spPr>
        <p:txBody>
          <a:bodyPr/>
          <a:lstStyle/>
          <a:p>
            <a:fld id="{DD04615D-7C8A-4C68-B170-E0D74A068944}"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el-GR" sz="2600" b="1" u="sng"/>
              <a:t>8. Η </a:t>
            </a:r>
            <a:r>
              <a:rPr lang="el-GR" sz="2600" b="1" u="sng">
                <a:solidFill>
                  <a:schemeClr val="accent2"/>
                </a:solidFill>
              </a:rPr>
              <a:t>Σχολική Εφημερίδα</a:t>
            </a:r>
            <a:r>
              <a:rPr lang="el-GR" sz="2600" b="1" u="sng"/>
              <a:t>, Σχολικό </a:t>
            </a:r>
            <a:r>
              <a:rPr lang="el-GR" sz="2600" b="1" u="sng">
                <a:solidFill>
                  <a:schemeClr val="accent2"/>
                </a:solidFill>
              </a:rPr>
              <a:t>Περιοδικό</a:t>
            </a:r>
            <a:r>
              <a:rPr lang="el-GR" sz="2600" b="1" u="sng"/>
              <a:t>, </a:t>
            </a:r>
            <a:br>
              <a:rPr lang="el-GR" sz="2600" b="1" u="sng"/>
            </a:br>
            <a:r>
              <a:rPr lang="el-GR" sz="2600" b="1" u="sng">
                <a:solidFill>
                  <a:schemeClr val="accent2"/>
                </a:solidFill>
              </a:rPr>
              <a:t>Ιστοσελίδα</a:t>
            </a:r>
            <a:r>
              <a:rPr lang="el-GR" sz="2600" b="1" u="sng"/>
              <a:t> του σχολείου. </a:t>
            </a:r>
            <a:r>
              <a:rPr lang="el-GR" sz="2600" b="1" u="sng">
                <a:solidFill>
                  <a:schemeClr val="accent2"/>
                </a:solidFill>
              </a:rPr>
              <a:t>Πίνακες ανακοινώσεων</a:t>
            </a:r>
            <a:endParaRPr lang="en-US" sz="2600" b="1" u="sng">
              <a:solidFill>
                <a:schemeClr val="accent2"/>
              </a:solidFill>
            </a:endParaRPr>
          </a:p>
        </p:txBody>
      </p:sp>
      <p:sp>
        <p:nvSpPr>
          <p:cNvPr id="54274" name="Rectangle 3"/>
          <p:cNvSpPr>
            <a:spLocks noGrp="1" noChangeArrowheads="1"/>
          </p:cNvSpPr>
          <p:nvPr>
            <p:ph idx="1"/>
          </p:nvPr>
        </p:nvSpPr>
        <p:spPr/>
        <p:txBody>
          <a:bodyPr/>
          <a:lstStyle/>
          <a:p>
            <a:r>
              <a:rPr lang="el-GR" sz="2000"/>
              <a:t>Η </a:t>
            </a:r>
            <a:r>
              <a:rPr lang="el-GR" sz="2000" b="1" u="sng"/>
              <a:t>Σχολική Εφημερίδα, το περιοδικό, οι πίνακες ανακοινώσεων, η ιστοσελίδα του σχολείου</a:t>
            </a:r>
            <a:r>
              <a:rPr lang="el-GR" sz="2000"/>
              <a:t> είναι δραστηριότητες πολύ σημαντικές στη σχολική κοινότητα και στη σχολική τάξη, διότι προάγουν τη συνεργατική, ομαδική, δημιουργική εμπειρία του μαθητή. Επιπλέον, τροφοδοτούν το ενδιαφέρον για τη μαθησιακή διαδικασία, διότι η παρουσίαση των δραστηριοτήτων του μαθητή είναι ένα σημαντικό γεγονός, το οποίο δεν πρέπει να αφήνεται στην τύχη του.</a:t>
            </a:r>
            <a:endParaRPr lang="en-GB" sz="2000"/>
          </a:p>
          <a:p>
            <a:r>
              <a:rPr lang="el-GR" sz="2000"/>
              <a:t>Η </a:t>
            </a:r>
            <a:r>
              <a:rPr lang="el-GR" sz="2000" b="1"/>
              <a:t>Σχολική Εφημερίδα</a:t>
            </a:r>
            <a:r>
              <a:rPr lang="el-GR" sz="2000"/>
              <a:t> παίρνει τρεις μορφές:</a:t>
            </a:r>
          </a:p>
          <a:p>
            <a:pPr lvl="1"/>
            <a:r>
              <a:rPr lang="el-GR" sz="2000"/>
              <a:t>α) </a:t>
            </a:r>
            <a:r>
              <a:rPr lang="el-GR" sz="2000" b="1" i="1">
                <a:solidFill>
                  <a:srgbClr val="FC2846"/>
                </a:solidFill>
              </a:rPr>
              <a:t>Εφημερίδα τοίχου</a:t>
            </a:r>
            <a:r>
              <a:rPr lang="el-GR" sz="2000"/>
              <a:t> στον πίνακα ανακοινώσεων του κάθε τμήματος-τάξης ή και σε κεντρικό πίνακα ανακοινώσεων του σχολείου. </a:t>
            </a:r>
          </a:p>
          <a:p>
            <a:pPr lvl="1"/>
            <a:r>
              <a:rPr lang="el-GR" sz="2000"/>
              <a:t>β) </a:t>
            </a:r>
            <a:r>
              <a:rPr lang="el-GR" sz="2000" b="1" i="1">
                <a:solidFill>
                  <a:srgbClr val="FC2846"/>
                </a:solidFill>
              </a:rPr>
              <a:t>Έντυπη εφημερίδα</a:t>
            </a:r>
            <a:r>
              <a:rPr lang="el-GR" sz="2000" b="1"/>
              <a:t> του σχολείου ή του κάθε τμήματος-τάξης.</a:t>
            </a:r>
          </a:p>
          <a:p>
            <a:pPr lvl="1"/>
            <a:r>
              <a:rPr lang="el-GR" sz="2000"/>
              <a:t>γ) </a:t>
            </a:r>
            <a:r>
              <a:rPr lang="el-GR" sz="2000" b="1" i="1">
                <a:solidFill>
                  <a:srgbClr val="FC2846"/>
                </a:solidFill>
              </a:rPr>
              <a:t>Ηλεκτρονική εφημερίδα</a:t>
            </a:r>
            <a:r>
              <a:rPr lang="el-GR" sz="2000"/>
              <a:t> του σχολείου.</a:t>
            </a:r>
            <a:endParaRPr lang="en-GB" sz="2000"/>
          </a:p>
        </p:txBody>
      </p:sp>
      <p:sp>
        <p:nvSpPr>
          <p:cNvPr id="54275" name="3 - Θέση αριθμού διαφάνειας"/>
          <p:cNvSpPr>
            <a:spLocks noGrp="1"/>
          </p:cNvSpPr>
          <p:nvPr>
            <p:ph type="sldNum" sz="quarter" idx="12"/>
          </p:nvPr>
        </p:nvSpPr>
        <p:spPr>
          <a:noFill/>
        </p:spPr>
        <p:txBody>
          <a:bodyPr/>
          <a:lstStyle/>
          <a:p>
            <a:fld id="{8E1CB502-77DC-4F95-998D-2B78965A5680}"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body" idx="1"/>
          </p:nvPr>
        </p:nvSpPr>
        <p:spPr>
          <a:xfrm>
            <a:off x="0" y="214313"/>
            <a:ext cx="9144000" cy="6643687"/>
          </a:xfrm>
        </p:spPr>
        <p:txBody>
          <a:bodyPr/>
          <a:lstStyle/>
          <a:p>
            <a:r>
              <a:rPr lang="el-GR" sz="2000"/>
              <a:t>Οι </a:t>
            </a:r>
            <a:r>
              <a:rPr lang="el-GR" sz="2000" b="1" i="1"/>
              <a:t>στόχοι</a:t>
            </a:r>
            <a:r>
              <a:rPr lang="el-GR" sz="2000"/>
              <a:t> που υπηρετούνται είναι η καλλιέργεια της αναγνωστικής ικανότητας, της γραπτής και προφορικής έκφραση, της επικοινωνίας, της διασκέδασης, της συνεργασίας, της δημιουργικότητας, της κριτικής σκέψης σε κοινωνικά θέματα και θέματα αγωγής του πολίτη και της αυτοαντίληψης.</a:t>
            </a:r>
            <a:endParaRPr lang="en-GB" sz="2000"/>
          </a:p>
          <a:p>
            <a:pPr>
              <a:lnSpc>
                <a:spcPct val="90000"/>
              </a:lnSpc>
            </a:pPr>
            <a:r>
              <a:rPr lang="el-GR" sz="2000"/>
              <a:t>Η </a:t>
            </a:r>
            <a:r>
              <a:rPr lang="el-GR" sz="2000" b="1" i="1"/>
              <a:t>μεθοδολογία</a:t>
            </a:r>
            <a:r>
              <a:rPr lang="el-GR" sz="2000"/>
              <a:t>, οι καινοτόμες μορφές διδασκαλίας και τα μοντέλα μάθησης και διδασκαλίας που χρησιμοποιούνται είναι η διαθεματική, η ομαδοσυνεργατική προσέγγιση, η ενεργητική μάθηση, η καλλιέργεια αναγνωστικής ευχέρειας, η ενασχόληση και καλλιέργεια του γραπτού, προφορικού και θεατρικού λόγου.</a:t>
            </a:r>
          </a:p>
          <a:p>
            <a:pPr>
              <a:lnSpc>
                <a:spcPct val="90000"/>
              </a:lnSpc>
            </a:pPr>
            <a:r>
              <a:rPr lang="el-GR" sz="2000"/>
              <a:t>Η </a:t>
            </a:r>
            <a:r>
              <a:rPr lang="el-GR" sz="2000" b="1" i="1"/>
              <a:t>σημαντικότερη προσφορά </a:t>
            </a:r>
            <a:r>
              <a:rPr lang="el-GR" sz="2000"/>
              <a:t>του προγράμματος της Σχολικής Εφημερίδας είναι η </a:t>
            </a:r>
            <a:r>
              <a:rPr lang="el-GR" sz="2000">
                <a:solidFill>
                  <a:srgbClr val="FC2846"/>
                </a:solidFill>
              </a:rPr>
              <a:t>δημιουργία ενδιαφέροντος</a:t>
            </a:r>
            <a:r>
              <a:rPr lang="el-GR" sz="2000"/>
              <a:t> των μαθητών για την ενασχόλησή τους και την </a:t>
            </a:r>
            <a:r>
              <a:rPr lang="el-GR" sz="2000">
                <a:solidFill>
                  <a:srgbClr val="FC2846"/>
                </a:solidFill>
              </a:rPr>
              <a:t>κριτική προσέγγιση</a:t>
            </a:r>
            <a:r>
              <a:rPr lang="el-GR" sz="2000"/>
              <a:t> με τα κοινά προβλήματα, δηλαδή την </a:t>
            </a:r>
            <a:r>
              <a:rPr lang="el-GR" sz="2000" b="1">
                <a:solidFill>
                  <a:schemeClr val="accent2"/>
                </a:solidFill>
              </a:rPr>
              <a:t>κοινωνική ενεργοποίηση και ευαισθητοποίηση του πολίτη</a:t>
            </a:r>
            <a:r>
              <a:rPr lang="el-GR" sz="2000" b="1"/>
              <a:t>, </a:t>
            </a:r>
            <a:r>
              <a:rPr lang="el-GR" sz="2000"/>
              <a:t>με προβλήματα που συναντούμε στο σχολείο, στη γειτονιά, στην πόλη, στην κοινωνία συνολικά, στο έθνος, στην πολιτεία, στους θεσμούς, στα μέσα μαζικής επικοινωνίας και ενημέρωσης, τα περιβαλλοντικά, της αγωγής υγείας, τα πολιτισμικά, τα αθλητικά, της κοινωνίας της πληροφορίας, της ασφάλειας και της καθαριότητας του σχολείου και της πόλης, του τουρισμού και της αγροτικής και γεωργικής ζωής, των αρχαιολογικών και λαογραφικών χώρων, των θεατρικών και κινηματογραφικών παραστάσεων, των επισκέψεων σε οικογενειακό και σε σχολικό επίπεδο κ.ά.</a:t>
            </a:r>
            <a:endParaRPr lang="en-GB" sz="2000"/>
          </a:p>
        </p:txBody>
      </p:sp>
      <p:sp>
        <p:nvSpPr>
          <p:cNvPr id="55298" name="4 - Θέση αριθμού διαφάνειας"/>
          <p:cNvSpPr>
            <a:spLocks noGrp="1"/>
          </p:cNvSpPr>
          <p:nvPr>
            <p:ph type="sldNum" sz="quarter" idx="12"/>
          </p:nvPr>
        </p:nvSpPr>
        <p:spPr>
          <a:noFill/>
        </p:spPr>
        <p:txBody>
          <a:bodyPr/>
          <a:lstStyle/>
          <a:p>
            <a:fld id="{0044F1DB-B49A-4391-AD4C-C92AB2BF1DC9}"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lstStyle/>
          <a:p>
            <a:pPr eaLnBrk="1" hangingPunct="1"/>
            <a:r>
              <a:rPr lang="el-GR"/>
              <a:t>Εισαγωγή</a:t>
            </a:r>
          </a:p>
        </p:txBody>
      </p:sp>
      <p:sp>
        <p:nvSpPr>
          <p:cNvPr id="28674" name="Rectangle 3"/>
          <p:cNvSpPr>
            <a:spLocks noGrp="1" noChangeArrowheads="1"/>
          </p:cNvSpPr>
          <p:nvPr>
            <p:ph type="body" idx="4294967295"/>
          </p:nvPr>
        </p:nvSpPr>
        <p:spPr>
          <a:xfrm>
            <a:off x="457200" y="1600200"/>
            <a:ext cx="8229600" cy="5043488"/>
          </a:xfrm>
        </p:spPr>
        <p:txBody>
          <a:bodyPr/>
          <a:lstStyle/>
          <a:p>
            <a:pPr eaLnBrk="1" hangingPunct="1"/>
            <a:r>
              <a:rPr lang="el-GR" b="1"/>
              <a:t>Δασκαλοκεντρικές</a:t>
            </a:r>
            <a:r>
              <a:rPr lang="el-GR"/>
              <a:t> μέθοδοι</a:t>
            </a:r>
          </a:p>
          <a:p>
            <a:pPr eaLnBrk="1" hangingPunct="1"/>
            <a:r>
              <a:rPr lang="el-GR" b="1"/>
              <a:t>Μικτές</a:t>
            </a:r>
            <a:r>
              <a:rPr lang="el-GR"/>
              <a:t> μέθοδοι</a:t>
            </a:r>
          </a:p>
          <a:p>
            <a:pPr eaLnBrk="1" hangingPunct="1"/>
            <a:r>
              <a:rPr lang="el-GR" b="1"/>
              <a:t>Μαθητοκεντρικές</a:t>
            </a:r>
            <a:r>
              <a:rPr lang="el-GR"/>
              <a:t> μέθοδοι</a:t>
            </a:r>
          </a:p>
          <a:p>
            <a:pPr eaLnBrk="1" hangingPunct="1"/>
            <a:endParaRPr lang="el-GR"/>
          </a:p>
          <a:p>
            <a:pPr eaLnBrk="1" hangingPunct="1"/>
            <a:r>
              <a:rPr lang="el-GR" sz="3100" b="1"/>
              <a:t>Δεν υπάρχουν καλές και κακές μορφές διδασκαλίας.</a:t>
            </a:r>
            <a:r>
              <a:rPr lang="el-GR" sz="3100"/>
              <a:t> Η υιοθέτηση και η υλοποίηση εξαρτώνται από τη </a:t>
            </a:r>
            <a:r>
              <a:rPr lang="el-GR" sz="3100" b="1" i="1"/>
              <a:t>διδακτική περίσταση</a:t>
            </a:r>
            <a:r>
              <a:rPr lang="el-GR" sz="3100"/>
              <a:t> και τον </a:t>
            </a:r>
            <a:r>
              <a:rPr lang="el-GR" sz="3100" b="1" i="1"/>
              <a:t>τρόπο εφαρμογής</a:t>
            </a:r>
          </a:p>
        </p:txBody>
      </p:sp>
      <p:sp>
        <p:nvSpPr>
          <p:cNvPr id="28675" name="3 - Θέση αριθμού διαφάνειας"/>
          <p:cNvSpPr>
            <a:spLocks noGrp="1"/>
          </p:cNvSpPr>
          <p:nvPr>
            <p:ph type="sldNum" sz="quarter" idx="12"/>
          </p:nvPr>
        </p:nvSpPr>
        <p:spPr>
          <a:noFill/>
        </p:spPr>
        <p:txBody>
          <a:bodyPr/>
          <a:lstStyle/>
          <a:p>
            <a:fld id="{0BBF56D4-31B2-4A66-9149-F8BC1C21A04D}"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3"/>
          <p:cNvSpPr>
            <a:spLocks noGrp="1" noChangeArrowheads="1"/>
          </p:cNvSpPr>
          <p:nvPr>
            <p:ph type="body" idx="1"/>
          </p:nvPr>
        </p:nvSpPr>
        <p:spPr>
          <a:xfrm>
            <a:off x="0" y="142875"/>
            <a:ext cx="9144000" cy="6715125"/>
          </a:xfrm>
        </p:spPr>
        <p:txBody>
          <a:bodyPr/>
          <a:lstStyle/>
          <a:p>
            <a:r>
              <a:rPr lang="el-GR" sz="2400"/>
              <a:t>Η </a:t>
            </a:r>
            <a:r>
              <a:rPr lang="el-GR" sz="2400" b="1"/>
              <a:t>Σχολική Εφημερίδα</a:t>
            </a:r>
            <a:r>
              <a:rPr lang="el-GR" sz="2400"/>
              <a:t> είναι, τελικά, ένα πρόγραμμα που αντιμετωπίζει τη μαθησιακή και κοινωνική διαδικασία συνολικά και προσφέρεται ιδιαιτέρως για τη δημοκρατική διαπαιδαγώγηση των μαθητών στο σχολείο.</a:t>
            </a:r>
          </a:p>
          <a:p>
            <a:r>
              <a:rPr lang="el-GR" sz="2400"/>
              <a:t>Επίσης </a:t>
            </a:r>
            <a:r>
              <a:rPr lang="el-GR" sz="2400" u="sng"/>
              <a:t>καλύπτει την ανάγκη, </a:t>
            </a:r>
            <a:r>
              <a:rPr lang="el-GR" sz="2400" b="1" u="sng"/>
              <a:t>να βρει «</a:t>
            </a:r>
            <a:r>
              <a:rPr lang="el-GR" sz="2400" b="1" i="1" u="sng"/>
              <a:t>ο</a:t>
            </a:r>
            <a:r>
              <a:rPr lang="el-GR" sz="2400" i="1" u="sng"/>
              <a:t> </a:t>
            </a:r>
            <a:r>
              <a:rPr lang="el-GR" sz="2400" b="1" i="1" u="sng"/>
              <a:t>δάσκαλος τρόπους, πέρα από το αναλυτικό πρόγραμμα</a:t>
            </a:r>
            <a:r>
              <a:rPr lang="el-GR" sz="2400" i="1"/>
              <a:t>, όπου οι μαθητές θα </a:t>
            </a:r>
            <a:r>
              <a:rPr lang="el-GR" sz="2400" i="1">
                <a:solidFill>
                  <a:srgbClr val="FC2846"/>
                </a:solidFill>
              </a:rPr>
              <a:t>μαθαίνουν να </a:t>
            </a:r>
            <a:r>
              <a:rPr lang="el-GR" sz="2400" i="1" u="sng">
                <a:solidFill>
                  <a:srgbClr val="FC2846"/>
                </a:solidFill>
              </a:rPr>
              <a:t>διαβάζουν</a:t>
            </a:r>
            <a:r>
              <a:rPr lang="el-GR" sz="2400" i="1">
                <a:solidFill>
                  <a:srgbClr val="FC2846"/>
                </a:solidFill>
              </a:rPr>
              <a:t> και να </a:t>
            </a:r>
            <a:r>
              <a:rPr lang="el-GR" sz="2400" i="1" u="sng">
                <a:solidFill>
                  <a:srgbClr val="FC2846"/>
                </a:solidFill>
              </a:rPr>
              <a:t>γράφουν</a:t>
            </a:r>
            <a:r>
              <a:rPr lang="el-GR" sz="2400" i="1">
                <a:solidFill>
                  <a:srgbClr val="FC2846"/>
                </a:solidFill>
              </a:rPr>
              <a:t> με χαρά, θα </a:t>
            </a:r>
            <a:r>
              <a:rPr lang="el-GR" sz="2400" i="1" u="sng">
                <a:solidFill>
                  <a:srgbClr val="FC2846"/>
                </a:solidFill>
              </a:rPr>
              <a:t>μαθαίνουν</a:t>
            </a:r>
            <a:r>
              <a:rPr lang="el-GR" sz="2400" i="1">
                <a:solidFill>
                  <a:srgbClr val="FC2846"/>
                </a:solidFill>
              </a:rPr>
              <a:t> να κατακτούν νέες γνώσεις, να </a:t>
            </a:r>
            <a:r>
              <a:rPr lang="el-GR" sz="2400" i="1" u="sng">
                <a:solidFill>
                  <a:srgbClr val="FC2846"/>
                </a:solidFill>
              </a:rPr>
              <a:t>σκέφτονται κριτικά</a:t>
            </a:r>
            <a:r>
              <a:rPr lang="el-GR" sz="2400" i="1">
                <a:solidFill>
                  <a:srgbClr val="FC2846"/>
                </a:solidFill>
              </a:rPr>
              <a:t> απέναντι στα δρώμενα των σύγχρονων κοινωνιών, θα μαθαίνουν να </a:t>
            </a:r>
            <a:r>
              <a:rPr lang="el-GR" sz="2400" i="1" u="sng">
                <a:solidFill>
                  <a:srgbClr val="FC2846"/>
                </a:solidFill>
              </a:rPr>
              <a:t>συνεργάζονται</a:t>
            </a:r>
            <a:r>
              <a:rPr lang="el-GR" sz="2400" i="1">
                <a:solidFill>
                  <a:srgbClr val="FC2846"/>
                </a:solidFill>
              </a:rPr>
              <a:t>, να νιώθουν </a:t>
            </a:r>
            <a:r>
              <a:rPr lang="el-GR" sz="2400" i="1" u="sng">
                <a:solidFill>
                  <a:srgbClr val="FC2846"/>
                </a:solidFill>
              </a:rPr>
              <a:t>δημιουργικοί</a:t>
            </a:r>
            <a:r>
              <a:rPr lang="el-GR" sz="2400" i="1">
                <a:solidFill>
                  <a:srgbClr val="FC2846"/>
                </a:solidFill>
              </a:rPr>
              <a:t> και τέλος </a:t>
            </a:r>
            <a:r>
              <a:rPr lang="el-GR" sz="2400" i="1" u="sng">
                <a:solidFill>
                  <a:srgbClr val="FC2846"/>
                </a:solidFill>
              </a:rPr>
              <a:t>ικανοποιημένοι</a:t>
            </a:r>
            <a:r>
              <a:rPr lang="el-GR" sz="2400" i="1">
                <a:solidFill>
                  <a:srgbClr val="FC2846"/>
                </a:solidFill>
              </a:rPr>
              <a:t> από τη συμμετοχή τους στη σχολική πράξη</a:t>
            </a:r>
            <a:r>
              <a:rPr lang="el-GR" sz="2400" i="1"/>
              <a:t>, είναι διάχυτη σε όσους εμπλέκονται στην εκπαιδευτική διαδικασία</a:t>
            </a:r>
            <a:r>
              <a:rPr lang="el-GR" sz="2400"/>
              <a:t>» (Χατζόπουλος, Ντάνια, Ράπτου, Φράγκου, 2000).</a:t>
            </a:r>
            <a:endParaRPr lang="en-GB" sz="2400"/>
          </a:p>
          <a:p>
            <a:pPr>
              <a:lnSpc>
                <a:spcPct val="90000"/>
              </a:lnSpc>
            </a:pPr>
            <a:endParaRPr lang="en-US" sz="2000"/>
          </a:p>
        </p:txBody>
      </p:sp>
      <p:sp>
        <p:nvSpPr>
          <p:cNvPr id="56322" name="4 - Θέση αριθμού διαφάνειας"/>
          <p:cNvSpPr>
            <a:spLocks noGrp="1"/>
          </p:cNvSpPr>
          <p:nvPr>
            <p:ph type="sldNum" sz="quarter" idx="12"/>
          </p:nvPr>
        </p:nvSpPr>
        <p:spPr>
          <a:noFill/>
        </p:spPr>
        <p:txBody>
          <a:bodyPr/>
          <a:lstStyle/>
          <a:p>
            <a:fld id="{86E5E719-8FAB-47BC-84D8-5E8BA4B674A8}"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Τίτλος 1"/>
          <p:cNvSpPr>
            <a:spLocks noGrp="1"/>
          </p:cNvSpPr>
          <p:nvPr>
            <p:ph type="title"/>
          </p:nvPr>
        </p:nvSpPr>
        <p:spPr/>
        <p:txBody>
          <a:bodyPr anchor="b"/>
          <a:lstStyle/>
          <a:p>
            <a:r>
              <a:rPr lang="el-GR" sz="2400" b="1"/>
              <a:t>9.</a:t>
            </a:r>
            <a:r>
              <a:rPr lang="el-GR" sz="2400"/>
              <a:t> </a:t>
            </a:r>
            <a:r>
              <a:rPr lang="el-GR" sz="2400" b="1" u="sng">
                <a:solidFill>
                  <a:schemeClr val="accent2"/>
                </a:solidFill>
              </a:rPr>
              <a:t>Προγράμματα εκπαιδευτικών δραστηριοτήτων</a:t>
            </a:r>
            <a:r>
              <a:rPr lang="el-GR" sz="2400"/>
              <a:t> (</a:t>
            </a:r>
            <a:r>
              <a:rPr lang="el-GR" sz="2400" b="1" u="sng"/>
              <a:t>Περιβαλλοντικής Εκπαίδευσης</a:t>
            </a:r>
            <a:r>
              <a:rPr lang="el-GR" sz="2400"/>
              <a:t>, </a:t>
            </a:r>
            <a:r>
              <a:rPr lang="el-GR" sz="2400" b="1" u="sng"/>
              <a:t>Αγωγής Υγείας</a:t>
            </a:r>
            <a:r>
              <a:rPr lang="el-GR" sz="2400"/>
              <a:t>, </a:t>
            </a:r>
            <a:r>
              <a:rPr lang="el-GR" sz="2400" b="1" u="sng"/>
              <a:t>Πολιτιστικών Εκδηλώσεων και Αγώνων</a:t>
            </a:r>
            <a:endParaRPr lang="el-GR" sz="2400"/>
          </a:p>
        </p:txBody>
      </p:sp>
      <p:sp>
        <p:nvSpPr>
          <p:cNvPr id="57346" name="Θέση περιεχομένου 2"/>
          <p:cNvSpPr>
            <a:spLocks noGrp="1"/>
          </p:cNvSpPr>
          <p:nvPr>
            <p:ph idx="1"/>
          </p:nvPr>
        </p:nvSpPr>
        <p:spPr>
          <a:xfrm>
            <a:off x="468313" y="1628775"/>
            <a:ext cx="8229600" cy="4943475"/>
          </a:xfrm>
        </p:spPr>
        <p:txBody>
          <a:bodyPr/>
          <a:lstStyle/>
          <a:p>
            <a:r>
              <a:rPr lang="el-GR" sz="2400" b="1" u="sng"/>
              <a:t>Τα προγράμματα εκπαιδευτικών δραστηριοτήτων</a:t>
            </a:r>
            <a:r>
              <a:rPr lang="el-GR" sz="2400"/>
              <a:t>, αφορούν στην </a:t>
            </a:r>
            <a:r>
              <a:rPr lang="el-GR" sz="2400" b="1" u="sng"/>
              <a:t>Περιβαλλοντική Εκπαίδευση</a:t>
            </a:r>
            <a:r>
              <a:rPr lang="el-GR" sz="2400"/>
              <a:t>, την </a:t>
            </a:r>
            <a:r>
              <a:rPr lang="el-GR" sz="2400" b="1" u="sng"/>
              <a:t>Αγωγή Υγείας</a:t>
            </a:r>
            <a:r>
              <a:rPr lang="el-GR" sz="2400"/>
              <a:t>, τις </a:t>
            </a:r>
            <a:r>
              <a:rPr lang="el-GR" sz="2400" b="1" u="sng"/>
              <a:t>Πολιτιστικές Εκδηλώσεις</a:t>
            </a:r>
          </a:p>
          <a:p>
            <a:r>
              <a:rPr lang="el-GR" sz="2400" u="sng"/>
              <a:t>Άλλα καινοτόμα σχολικά προγράμματα:</a:t>
            </a:r>
            <a:r>
              <a:rPr lang="el-GR" sz="2400"/>
              <a:t> </a:t>
            </a:r>
          </a:p>
          <a:p>
            <a:pPr lvl="1"/>
            <a:r>
              <a:rPr lang="el-GR" sz="1800"/>
              <a:t>η ποιότητα της ενδοσχολικής ζωής,</a:t>
            </a:r>
            <a:r>
              <a:rPr lang="el-GR" sz="1800" b="1"/>
              <a:t> </a:t>
            </a:r>
            <a:r>
              <a:rPr lang="el-GR" sz="1800"/>
              <a:t>η έκδοση μαθητικών περιοδικών και εφημερίδων, η ανάπτυξη και η λειτουργία της σχολικής βιβλιοθήκης, επίσης η εφαρμογή προγραμμάτων επαγγελματικού προσανατολισμού, κυκλοφοριακής αγωγής, η τοπική ιστορία και ο πολιτισμός, η διαπολιτισμική αγωγή, </a:t>
            </a:r>
          </a:p>
          <a:p>
            <a:r>
              <a:rPr lang="el-GR" sz="2400"/>
              <a:t>είναι αυτά που συνθέτουν ένα πλέγμα δραστηριοτήτων μέσα στις οποίες όλοι οι μαθητές πρέπει να μπορούν να διοχετεύσουν την ενεργητικότητά τους σε </a:t>
            </a:r>
            <a:r>
              <a:rPr lang="el-GR" sz="2400" b="1" u="sng"/>
              <a:t>συνθήκες ελεύθερης έκφρασης, ελεύθερης εκδήλωσης και αυθόρμητης επιλογής</a:t>
            </a:r>
            <a:r>
              <a:rPr lang="el-GR" sz="2400"/>
              <a:t>.</a:t>
            </a:r>
          </a:p>
        </p:txBody>
      </p:sp>
      <p:sp>
        <p:nvSpPr>
          <p:cNvPr id="57347" name="3 - Θέση αριθμού διαφάνειας"/>
          <p:cNvSpPr>
            <a:spLocks noGrp="1"/>
          </p:cNvSpPr>
          <p:nvPr>
            <p:ph type="sldNum" sz="quarter" idx="12"/>
          </p:nvPr>
        </p:nvSpPr>
        <p:spPr>
          <a:noFill/>
        </p:spPr>
        <p:txBody>
          <a:bodyPr/>
          <a:lstStyle/>
          <a:p>
            <a:fld id="{C7C21FC4-121D-4C5E-8097-86A39F39CE67}"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Τίτλος 1"/>
          <p:cNvSpPr>
            <a:spLocks noGrp="1"/>
          </p:cNvSpPr>
          <p:nvPr>
            <p:ph type="title"/>
          </p:nvPr>
        </p:nvSpPr>
        <p:spPr/>
        <p:txBody>
          <a:bodyPr anchor="b"/>
          <a:lstStyle/>
          <a:p>
            <a:r>
              <a:rPr lang="el-GR" sz="2400" b="1"/>
              <a:t>(συνεχ.)</a:t>
            </a:r>
            <a:r>
              <a:rPr lang="el-GR" sz="2400"/>
              <a:t> </a:t>
            </a:r>
            <a:r>
              <a:rPr lang="el-GR" sz="2400" b="1" u="sng"/>
              <a:t>Τα καινοτόμα εκπαιδευτικά προγράμματα</a:t>
            </a:r>
            <a:r>
              <a:rPr lang="el-GR" sz="2400"/>
              <a:t>, (</a:t>
            </a:r>
            <a:r>
              <a:rPr lang="el-GR" sz="2400" b="1" u="sng"/>
              <a:t>Περιβαλλοντικής Εκπαίδευσης</a:t>
            </a:r>
            <a:r>
              <a:rPr lang="el-GR" sz="2400"/>
              <a:t>, </a:t>
            </a:r>
            <a:r>
              <a:rPr lang="el-GR" sz="2400" b="1" u="sng"/>
              <a:t>Αγωγής Υγείας</a:t>
            </a:r>
            <a:r>
              <a:rPr lang="el-GR" sz="2400"/>
              <a:t>, </a:t>
            </a:r>
            <a:r>
              <a:rPr lang="el-GR" sz="2400" b="1" u="sng"/>
              <a:t>Πολιτιστικών Εκδηλώσεων και Αγώνων</a:t>
            </a:r>
            <a:endParaRPr lang="el-GR" sz="2400"/>
          </a:p>
        </p:txBody>
      </p:sp>
      <p:sp>
        <p:nvSpPr>
          <p:cNvPr id="58370" name="Θέση περιεχομένου 2"/>
          <p:cNvSpPr>
            <a:spLocks noGrp="1"/>
          </p:cNvSpPr>
          <p:nvPr>
            <p:ph idx="1"/>
          </p:nvPr>
        </p:nvSpPr>
        <p:spPr/>
        <p:txBody>
          <a:bodyPr/>
          <a:lstStyle/>
          <a:p>
            <a:r>
              <a:rPr lang="el-GR" sz="2800"/>
              <a:t>Απαραίτητη προϋπόθεση είναι να επικρατεί </a:t>
            </a:r>
            <a:r>
              <a:rPr lang="el-GR" sz="2800" b="1" u="sng"/>
              <a:t>διοικητική και παιδαγωγική πειθαρχία</a:t>
            </a:r>
            <a:r>
              <a:rPr lang="el-GR" sz="2800"/>
              <a:t>, ώστε </a:t>
            </a:r>
            <a:r>
              <a:rPr lang="el-GR" sz="2800">
                <a:solidFill>
                  <a:srgbClr val="FC2846"/>
                </a:solidFill>
              </a:rPr>
              <a:t>οι μαθητές να διαπαιδαγωγούνται δημοκρατικά</a:t>
            </a:r>
            <a:r>
              <a:rPr lang="el-GR" sz="2800"/>
              <a:t> και όχι αυταρχικά ή ασύδοτα, μέσα από δημοκρατικές διαδικασίες και λειτουργίες της σχολικής κοινότητας και τάξης. Η καλύτερη πρακτική εφαρμογή αυτών των καινοτόμων προγραμμάτων και καινοτομιών γίνεται με τα </a:t>
            </a:r>
            <a:r>
              <a:rPr lang="el-GR" sz="2800" b="1" i="1"/>
              <a:t>διαθεματικά σχέδια εργασίας (</a:t>
            </a:r>
            <a:r>
              <a:rPr lang="en-US" sz="2800" b="1" i="1">
                <a:solidFill>
                  <a:srgbClr val="FC2846"/>
                </a:solidFill>
              </a:rPr>
              <a:t>projects</a:t>
            </a:r>
            <a:r>
              <a:rPr lang="el-GR" sz="2800" b="1" i="1"/>
              <a:t>).</a:t>
            </a:r>
          </a:p>
        </p:txBody>
      </p:sp>
      <p:sp>
        <p:nvSpPr>
          <p:cNvPr id="58371" name="3 - Θέση αριθμού διαφάνειας"/>
          <p:cNvSpPr>
            <a:spLocks noGrp="1"/>
          </p:cNvSpPr>
          <p:nvPr>
            <p:ph type="sldNum" sz="quarter" idx="12"/>
          </p:nvPr>
        </p:nvSpPr>
        <p:spPr>
          <a:noFill/>
        </p:spPr>
        <p:txBody>
          <a:bodyPr/>
          <a:lstStyle/>
          <a:p>
            <a:fld id="{74BE3605-703A-45A7-AEA1-1CEB41C576E3}"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Τίτλος 1"/>
          <p:cNvSpPr>
            <a:spLocks noGrp="1"/>
          </p:cNvSpPr>
          <p:nvPr>
            <p:ph type="title"/>
          </p:nvPr>
        </p:nvSpPr>
        <p:spPr>
          <a:xfrm>
            <a:off x="457200" y="274638"/>
            <a:ext cx="8229600" cy="850900"/>
          </a:xfrm>
        </p:spPr>
        <p:txBody>
          <a:bodyPr anchor="b"/>
          <a:lstStyle/>
          <a:p>
            <a:r>
              <a:rPr lang="el-GR" sz="3600" b="1" u="sng"/>
              <a:t>10. Οι </a:t>
            </a:r>
            <a:r>
              <a:rPr lang="el-GR" sz="3600" b="1" u="sng">
                <a:solidFill>
                  <a:schemeClr val="accent2"/>
                </a:solidFill>
              </a:rPr>
              <a:t>τελετουργικές δραστηριότητες</a:t>
            </a:r>
            <a:endParaRPr lang="el-GR" sz="3600">
              <a:solidFill>
                <a:schemeClr val="accent2"/>
              </a:solidFill>
            </a:endParaRPr>
          </a:p>
        </p:txBody>
      </p:sp>
      <p:sp>
        <p:nvSpPr>
          <p:cNvPr id="59394" name="Θέση περιεχομένου 2"/>
          <p:cNvSpPr>
            <a:spLocks noGrp="1"/>
          </p:cNvSpPr>
          <p:nvPr>
            <p:ph idx="1"/>
          </p:nvPr>
        </p:nvSpPr>
        <p:spPr>
          <a:xfrm>
            <a:off x="250825" y="1196975"/>
            <a:ext cx="8642350" cy="5400675"/>
          </a:xfrm>
        </p:spPr>
        <p:txBody>
          <a:bodyPr/>
          <a:lstStyle/>
          <a:p>
            <a:r>
              <a:rPr lang="el-GR" sz="2000"/>
              <a:t>Οι </a:t>
            </a:r>
            <a:r>
              <a:rPr lang="el-GR" sz="2000" b="1" u="sng"/>
              <a:t>τελετουργικές δραστηριότητες</a:t>
            </a:r>
            <a:r>
              <a:rPr lang="el-GR" sz="2000"/>
              <a:t> όπως: </a:t>
            </a:r>
            <a:r>
              <a:rPr lang="el-GR" sz="2000" u="sng"/>
              <a:t>η </a:t>
            </a:r>
            <a:r>
              <a:rPr lang="el-GR" sz="2000" b="1" u="sng"/>
              <a:t>πρωινή προσευχή</a:t>
            </a:r>
            <a:r>
              <a:rPr lang="el-GR" sz="2000" u="sng"/>
              <a:t>, οι </a:t>
            </a:r>
            <a:r>
              <a:rPr lang="el-GR" sz="2000" b="1" u="sng"/>
              <a:t>παρελάσεις</a:t>
            </a:r>
            <a:r>
              <a:rPr lang="el-GR" sz="2000" u="sng"/>
              <a:t>, τα </a:t>
            </a:r>
            <a:r>
              <a:rPr lang="el-GR" sz="2000" b="1" u="sng"/>
              <a:t>εθνικά σύμβολα</a:t>
            </a:r>
            <a:r>
              <a:rPr lang="el-GR" sz="2000" u="sng"/>
              <a:t>, η </a:t>
            </a:r>
            <a:r>
              <a:rPr lang="el-GR" sz="2000" b="1" u="sng"/>
              <a:t>έπαρση σημαίας</a:t>
            </a:r>
            <a:r>
              <a:rPr lang="el-GR" sz="2000" u="sng"/>
              <a:t>, η </a:t>
            </a:r>
            <a:r>
              <a:rPr lang="el-GR" sz="2000" b="1" u="sng"/>
              <a:t>κατάθεση στεφάνων</a:t>
            </a:r>
            <a:r>
              <a:rPr lang="el-GR" sz="2000" u="sng"/>
              <a:t> στα μνημεία ηρώων, η </a:t>
            </a:r>
            <a:r>
              <a:rPr lang="el-GR" sz="2000" b="1" u="sng"/>
              <a:t>ομοιόμορφη σχολική ενδυμασία</a:t>
            </a:r>
            <a:r>
              <a:rPr lang="el-GR" sz="2000"/>
              <a:t> έχουν ως σκοπό τη «</a:t>
            </a:r>
            <a:r>
              <a:rPr lang="el-GR" sz="2000" i="1"/>
              <a:t>σκόπιμη μεταλαμπάδευση της ιδεολογίας του πολιτικού συστήματος στο παιδί</a:t>
            </a:r>
            <a:r>
              <a:rPr lang="el-GR" sz="2000"/>
              <a:t>» (Τερλεξής, 1999). </a:t>
            </a:r>
          </a:p>
          <a:p>
            <a:r>
              <a:rPr lang="el-GR" sz="2000"/>
              <a:t>Οι τελετουργίες αυτές είναι πολύ αποτελεσματικοί μηχανισμοί κοινωνικοποίησης καθώς </a:t>
            </a:r>
            <a:r>
              <a:rPr lang="el-GR" sz="2000">
                <a:solidFill>
                  <a:srgbClr val="FC2846"/>
                </a:solidFill>
              </a:rPr>
              <a:t>τονώνουν «</a:t>
            </a:r>
            <a:r>
              <a:rPr lang="el-GR" sz="2000" i="1">
                <a:solidFill>
                  <a:srgbClr val="FC2846"/>
                </a:solidFill>
              </a:rPr>
              <a:t>το αίσθημα ταύτισης του παιδιού με την ομάδα</a:t>
            </a:r>
            <a:r>
              <a:rPr lang="el-GR" sz="2000" i="1"/>
              <a:t> για την οποία κάθε μέλος νιώθει ιδιαίτερη υπερηφάνεια. Το γεγονός αυτό της κοινής συμμετοχής στην ίδια οργανωτική δομή, δημιουργεί μια </a:t>
            </a:r>
            <a:r>
              <a:rPr lang="el-GR" sz="2000" i="1">
                <a:solidFill>
                  <a:srgbClr val="FC2846"/>
                </a:solidFill>
              </a:rPr>
              <a:t>ψυχολογία προαποδοχής της κοινής τους δράσης</a:t>
            </a:r>
            <a:r>
              <a:rPr lang="el-GR" sz="2000" i="1"/>
              <a:t> και εκδήλωσης. </a:t>
            </a:r>
            <a:r>
              <a:rPr lang="el-GR" sz="2000"/>
              <a:t>(…) </a:t>
            </a:r>
            <a:r>
              <a:rPr lang="el-GR" sz="2000" i="1"/>
              <a:t>Η τελετουργική ή άλλη εορταστική δραστηριότητα</a:t>
            </a:r>
            <a:r>
              <a:rPr lang="el-GR" sz="2000"/>
              <a:t> (…) [είναι] </a:t>
            </a:r>
            <a:r>
              <a:rPr lang="el-GR" sz="2000" i="1"/>
              <a:t>ευκαιρία ψυχαγωγίας</a:t>
            </a:r>
            <a:r>
              <a:rPr lang="el-GR" sz="2000"/>
              <a:t>. (…) </a:t>
            </a:r>
            <a:r>
              <a:rPr lang="el-GR" sz="2000" i="1"/>
              <a:t>αυτές οι εκδηλώσεις γίνονται κατά κανόνα ευνοϊκά αποδεκτές από τους μαθητές.</a:t>
            </a:r>
            <a:r>
              <a:rPr lang="el-GR" sz="2000"/>
              <a:t> (…) </a:t>
            </a:r>
            <a:r>
              <a:rPr lang="el-GR" sz="2000" i="1"/>
              <a:t>Όμως τόσο το εθνικό φρόνημα όσο και η θρησκευτική πίστη τονώνονται</a:t>
            </a:r>
            <a:r>
              <a:rPr lang="el-GR" sz="2000"/>
              <a:t> (…) [περισσότερο] </a:t>
            </a:r>
            <a:r>
              <a:rPr lang="el-GR" sz="2000" i="1"/>
              <a:t>όταν ο </a:t>
            </a:r>
            <a:r>
              <a:rPr lang="el-GR" sz="2000" i="1">
                <a:solidFill>
                  <a:srgbClr val="FC2846"/>
                </a:solidFill>
              </a:rPr>
              <a:t>αυθορμητισμός</a:t>
            </a:r>
            <a:r>
              <a:rPr lang="el-GR" sz="2000" i="1"/>
              <a:t> και η </a:t>
            </a:r>
            <a:r>
              <a:rPr lang="el-GR" sz="2000" i="1">
                <a:solidFill>
                  <a:srgbClr val="FC2846"/>
                </a:solidFill>
              </a:rPr>
              <a:t>έμπνευση</a:t>
            </a:r>
            <a:r>
              <a:rPr lang="el-GR" sz="2000" i="1"/>
              <a:t> συνεργάζονται πρωτότυπα, όταν η γιορτή οργανωθεί από όλη την τάξη με τη </a:t>
            </a:r>
            <a:r>
              <a:rPr lang="el-GR" sz="2000" i="1">
                <a:solidFill>
                  <a:srgbClr val="FC2846"/>
                </a:solidFill>
              </a:rPr>
              <a:t>συνεργασία μαθητών και δασκάλου</a:t>
            </a:r>
            <a:r>
              <a:rPr lang="el-GR" sz="2000"/>
              <a:t>» (Σαββαΐδης, 2005).</a:t>
            </a:r>
          </a:p>
        </p:txBody>
      </p:sp>
      <p:sp>
        <p:nvSpPr>
          <p:cNvPr id="59395" name="3 - Θέση αριθμού διαφάνειας"/>
          <p:cNvSpPr>
            <a:spLocks noGrp="1"/>
          </p:cNvSpPr>
          <p:nvPr>
            <p:ph type="sldNum" sz="quarter" idx="12"/>
          </p:nvPr>
        </p:nvSpPr>
        <p:spPr>
          <a:noFill/>
        </p:spPr>
        <p:txBody>
          <a:bodyPr/>
          <a:lstStyle/>
          <a:p>
            <a:fld id="{1FBEF071-C648-43D1-AD9F-531DDC3DC7D7}"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Τίτλος 1"/>
          <p:cNvSpPr>
            <a:spLocks noGrp="1"/>
          </p:cNvSpPr>
          <p:nvPr>
            <p:ph type="title"/>
          </p:nvPr>
        </p:nvSpPr>
        <p:spPr>
          <a:xfrm>
            <a:off x="500063" y="142875"/>
            <a:ext cx="8229600" cy="706438"/>
          </a:xfrm>
        </p:spPr>
        <p:txBody>
          <a:bodyPr anchor="b"/>
          <a:lstStyle/>
          <a:p>
            <a:r>
              <a:rPr lang="el-GR" sz="2800" b="1" u="sng"/>
              <a:t>11. Η </a:t>
            </a:r>
            <a:r>
              <a:rPr lang="el-GR" sz="2800" b="1" u="sng">
                <a:solidFill>
                  <a:schemeClr val="accent2"/>
                </a:solidFill>
              </a:rPr>
              <a:t>διακόσμηση του σχολικού χώρου</a:t>
            </a:r>
            <a:endParaRPr lang="el-GR" sz="2800">
              <a:solidFill>
                <a:schemeClr val="accent2"/>
              </a:solidFill>
            </a:endParaRPr>
          </a:p>
        </p:txBody>
      </p:sp>
      <p:sp>
        <p:nvSpPr>
          <p:cNvPr id="60418" name="Θέση περιεχομένου 2"/>
          <p:cNvSpPr>
            <a:spLocks noGrp="1"/>
          </p:cNvSpPr>
          <p:nvPr>
            <p:ph idx="1"/>
          </p:nvPr>
        </p:nvSpPr>
        <p:spPr>
          <a:xfrm>
            <a:off x="214313" y="928688"/>
            <a:ext cx="8715375" cy="5732462"/>
          </a:xfrm>
        </p:spPr>
        <p:txBody>
          <a:bodyPr/>
          <a:lstStyle/>
          <a:p>
            <a:r>
              <a:rPr lang="el-GR" sz="2000"/>
              <a:t>Η </a:t>
            </a:r>
            <a:r>
              <a:rPr lang="el-GR" sz="2000" b="1" u="sng"/>
              <a:t>διακόσμηση του σχολικού χώρου</a:t>
            </a:r>
            <a:r>
              <a:rPr lang="el-GR" sz="2000"/>
              <a:t>, όπως </a:t>
            </a:r>
            <a:r>
              <a:rPr lang="el-GR" sz="2000" u="sng"/>
              <a:t>οι σχολικοί τοίχοι των διαδρόμων, των αιθουσών και των γραφείων, με εποπτικό υλικό, </a:t>
            </a:r>
            <a:r>
              <a:rPr lang="el-GR" sz="2000" b="1" u="sng"/>
              <a:t>πόστερς</a:t>
            </a:r>
            <a:r>
              <a:rPr lang="el-GR" sz="2000" u="sng"/>
              <a:t>, </a:t>
            </a:r>
            <a:r>
              <a:rPr lang="el-GR" sz="2000" b="1" u="sng"/>
              <a:t>φωτογραφίες</a:t>
            </a:r>
            <a:r>
              <a:rPr lang="el-GR" sz="2000" u="sng"/>
              <a:t>, </a:t>
            </a:r>
            <a:r>
              <a:rPr lang="el-GR" sz="2000" b="1" u="sng"/>
              <a:t>πορτρέτα</a:t>
            </a:r>
            <a:r>
              <a:rPr lang="el-GR" sz="2000" u="sng"/>
              <a:t>, </a:t>
            </a:r>
            <a:r>
              <a:rPr lang="el-GR" sz="2000" b="1" u="sng"/>
              <a:t>θρησκευτικές εικόνες</a:t>
            </a:r>
            <a:r>
              <a:rPr lang="el-GR" sz="2000" u="sng"/>
              <a:t>, </a:t>
            </a:r>
            <a:r>
              <a:rPr lang="el-GR" sz="2000" b="1" u="sng"/>
              <a:t>εικόνες ηρώων</a:t>
            </a:r>
            <a:r>
              <a:rPr lang="el-GR" sz="2000" u="sng"/>
              <a:t>, ίσως και </a:t>
            </a:r>
            <a:r>
              <a:rPr lang="el-GR" sz="2000" b="1" u="sng"/>
              <a:t>πρωθυπουργών</a:t>
            </a:r>
            <a:r>
              <a:rPr lang="el-GR" sz="2000" u="sng"/>
              <a:t>, </a:t>
            </a:r>
            <a:r>
              <a:rPr lang="el-GR" sz="2000" b="1" u="sng"/>
              <a:t>τοπία</a:t>
            </a:r>
            <a:r>
              <a:rPr lang="el-GR" sz="2000" u="sng"/>
              <a:t> κ.ά.</a:t>
            </a:r>
            <a:r>
              <a:rPr lang="el-GR" sz="2000"/>
              <a:t> επηρεάζουν τη διαπαιδαγώγηση και την πολιτική διαπαιδαγώγηση των μαθητών του σχολείου. Οι μαθητές έτσι «</a:t>
            </a:r>
            <a:r>
              <a:rPr lang="el-GR" sz="2000" i="1"/>
              <a:t>μαθαίνουν να σέβονται το πρόσωπο</a:t>
            </a:r>
            <a:r>
              <a:rPr lang="el-GR" sz="2000"/>
              <a:t>» ή το γεγονός (π.χ. μία μάχη) που εμφανίζεται σε ένα πόστερ και «</a:t>
            </a:r>
            <a:r>
              <a:rPr lang="el-GR" sz="2000" i="1"/>
              <a:t>γίνεται με αυτόν τον τρόπο μια συναισθηματική τεχνική αποδοχής θεσμών και κρατικών ιδεολογιών</a:t>
            </a:r>
            <a:r>
              <a:rPr lang="el-GR" sz="2000"/>
              <a:t>» (Μεταξάς, 1976).</a:t>
            </a:r>
            <a:endParaRPr lang="en-GB" sz="2000"/>
          </a:p>
          <a:p>
            <a:r>
              <a:rPr lang="el-GR" sz="2000"/>
              <a:t>Ο </a:t>
            </a:r>
            <a:r>
              <a:rPr lang="el-GR" sz="2000" b="1" u="sng"/>
              <a:t>σχολικός χώρος</a:t>
            </a:r>
            <a:r>
              <a:rPr lang="el-GR" sz="2000"/>
              <a:t> και το </a:t>
            </a:r>
            <a:r>
              <a:rPr lang="el-GR" sz="2000" b="1" u="sng"/>
              <a:t>σχολικό κτήριο</a:t>
            </a:r>
            <a:r>
              <a:rPr lang="el-GR" sz="2000"/>
              <a:t>, ο </a:t>
            </a:r>
            <a:r>
              <a:rPr lang="el-GR" sz="2000" b="1" u="sng"/>
              <a:t>σχολικός κήπος</a:t>
            </a:r>
            <a:r>
              <a:rPr lang="el-GR" sz="2000"/>
              <a:t>, η </a:t>
            </a:r>
            <a:r>
              <a:rPr lang="el-GR" sz="2000" b="1" u="sng"/>
              <a:t>διάταξη των θρανίων</a:t>
            </a:r>
            <a:r>
              <a:rPr lang="el-GR" sz="2000" b="1"/>
              <a:t> και των μαθητών</a:t>
            </a:r>
            <a:r>
              <a:rPr lang="el-GR" sz="2000"/>
              <a:t> «</a:t>
            </a:r>
            <a:r>
              <a:rPr lang="el-GR" sz="2000" i="1"/>
              <a:t>διαδραματίζουν σημαντικό ρόλο</a:t>
            </a:r>
            <a:r>
              <a:rPr lang="el-GR" sz="2000"/>
              <a:t>» στη διαδικασία της πολιτικής κοινωνικοποίησης (όπ. π.: 113). Εκπαιδευτικά μεταρρυθμιστικά σχέδια με νέα αναλυτικά προγράμματα ύλης και νέων μεθόδων διδασκαλίας, συνήθως, δεν «</a:t>
            </a:r>
            <a:r>
              <a:rPr lang="el-GR" sz="2000" i="1"/>
              <a:t>περιλαμβάνουν την παράμετρο σχολική αίθουσα και σχολικός χώρος</a:t>
            </a:r>
            <a:r>
              <a:rPr lang="el-GR" sz="2000"/>
              <a:t>». Όμως, </a:t>
            </a:r>
            <a:r>
              <a:rPr lang="el-GR" sz="2000" u="sng"/>
              <a:t>η εφαρμογή νέων διδακτικών μεθόδων και «</a:t>
            </a:r>
            <a:r>
              <a:rPr lang="el-GR" sz="2000" i="1" u="sng"/>
              <a:t>η διαμόρφωση ουσιαστικής δημοκρατικής ζωής</a:t>
            </a:r>
            <a:r>
              <a:rPr lang="el-GR" sz="2000" i="1"/>
              <a:t> </a:t>
            </a:r>
            <a:r>
              <a:rPr lang="el-GR" sz="2000" b="1" i="1"/>
              <a:t>μπορούν να δουν</a:t>
            </a:r>
            <a:r>
              <a:rPr lang="el-GR" sz="2000" i="1"/>
              <a:t> </a:t>
            </a:r>
            <a:r>
              <a:rPr lang="el-GR" sz="2000" b="1"/>
              <a:t>το φως </a:t>
            </a:r>
            <a:r>
              <a:rPr lang="el-GR" sz="2000" i="1" u="sng"/>
              <a:t>μόνο αν γίνει μια επανάσταση στο σχολικό κτήριο και περιβάλλον</a:t>
            </a:r>
            <a:r>
              <a:rPr lang="el-GR" sz="2000" i="1"/>
              <a:t> κατά του αφόρητου συγκεντρωτισμού</a:t>
            </a:r>
            <a:r>
              <a:rPr lang="el-GR" sz="2000"/>
              <a:t>» (Σαββαΐδης, 2005).</a:t>
            </a:r>
          </a:p>
        </p:txBody>
      </p:sp>
      <p:sp>
        <p:nvSpPr>
          <p:cNvPr id="60419" name="3 - Θέση αριθμού διαφάνειας"/>
          <p:cNvSpPr>
            <a:spLocks noGrp="1"/>
          </p:cNvSpPr>
          <p:nvPr>
            <p:ph type="sldNum" sz="quarter" idx="12"/>
          </p:nvPr>
        </p:nvSpPr>
        <p:spPr>
          <a:noFill/>
        </p:spPr>
        <p:txBody>
          <a:bodyPr/>
          <a:lstStyle/>
          <a:p>
            <a:fld id="{07183417-1FF5-486E-8114-984CAA0CC06D}"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Τίτλος 1"/>
          <p:cNvSpPr>
            <a:spLocks noGrp="1"/>
          </p:cNvSpPr>
          <p:nvPr>
            <p:ph type="title"/>
          </p:nvPr>
        </p:nvSpPr>
        <p:spPr>
          <a:xfrm>
            <a:off x="500063" y="214313"/>
            <a:ext cx="8229600" cy="1143000"/>
          </a:xfrm>
        </p:spPr>
        <p:txBody>
          <a:bodyPr anchor="b"/>
          <a:lstStyle/>
          <a:p>
            <a:r>
              <a:rPr lang="el-GR" sz="3200" b="1" u="sng"/>
              <a:t>12. </a:t>
            </a:r>
            <a:r>
              <a:rPr lang="el-GR" sz="3200" b="1" u="sng">
                <a:solidFill>
                  <a:schemeClr val="accent2"/>
                </a:solidFill>
              </a:rPr>
              <a:t>Χρήση ποικίλων πηγών και μέσων</a:t>
            </a:r>
            <a:r>
              <a:rPr lang="el-GR" sz="3200" b="1" u="sng"/>
              <a:t> (νέων τεχνολογιών, διαδικτύου)</a:t>
            </a:r>
            <a:endParaRPr lang="el-GR" sz="3200"/>
          </a:p>
        </p:txBody>
      </p:sp>
      <p:sp>
        <p:nvSpPr>
          <p:cNvPr id="61442" name="Θέση περιεχομένου 2"/>
          <p:cNvSpPr>
            <a:spLocks noGrp="1"/>
          </p:cNvSpPr>
          <p:nvPr>
            <p:ph idx="1"/>
          </p:nvPr>
        </p:nvSpPr>
        <p:spPr>
          <a:xfrm>
            <a:off x="323850" y="1484313"/>
            <a:ext cx="8507413" cy="5373687"/>
          </a:xfrm>
        </p:spPr>
        <p:txBody>
          <a:bodyPr/>
          <a:lstStyle/>
          <a:p>
            <a:r>
              <a:rPr lang="el-GR" sz="2000" b="1"/>
              <a:t>12.1</a:t>
            </a:r>
            <a:r>
              <a:rPr lang="el-GR" sz="2000"/>
              <a:t> Απαραίτητη είναι η </a:t>
            </a:r>
            <a:r>
              <a:rPr lang="el-GR" sz="2000" b="1" u="sng"/>
              <a:t>χρήση ποικίλων πηγών και μέσων</a:t>
            </a:r>
            <a:r>
              <a:rPr lang="el-GR" sz="2000"/>
              <a:t>, και ιδιαίτερα, </a:t>
            </a:r>
            <a:r>
              <a:rPr lang="el-GR" sz="2000" b="1" u="sng"/>
              <a:t>των νέων τεχνολογιών</a:t>
            </a:r>
            <a:r>
              <a:rPr lang="el-GR" sz="2000"/>
              <a:t> για την αναζήτηση, συλλογή, επιλογή και παρουσίαση πληροφοριών. Η </a:t>
            </a:r>
            <a:r>
              <a:rPr lang="el-GR" sz="2000" b="1" i="1"/>
              <a:t>χρήση του </a:t>
            </a:r>
            <a:r>
              <a:rPr lang="el-GR" sz="2000" b="1" u="sng"/>
              <a:t>διαδικτύου</a:t>
            </a:r>
            <a:r>
              <a:rPr lang="el-GR" sz="2000"/>
              <a:t> δίνει τη δυνατότητα πληροφόρησης, η οποία είναι χρήσιμη στην επίλυση προβλημάτων και στην έρευνα ομαδικών και μη δραστηριοτήτων στα πλαίσια των διαθεματικών σχεδίων εργασίας (</a:t>
            </a:r>
            <a:r>
              <a:rPr lang="en-US" sz="2000"/>
              <a:t>projects</a:t>
            </a:r>
            <a:r>
              <a:rPr lang="el-GR" sz="2000"/>
              <a:t>).</a:t>
            </a:r>
            <a:endParaRPr lang="en-GB" sz="2000"/>
          </a:p>
          <a:p>
            <a:r>
              <a:rPr lang="el-GR" sz="2000" b="1"/>
              <a:t>12.2</a:t>
            </a:r>
            <a:r>
              <a:rPr lang="el-GR" sz="2000"/>
              <a:t> Επίσης, η </a:t>
            </a:r>
            <a:r>
              <a:rPr lang="el-GR" sz="2000" b="1"/>
              <a:t>δημιουργία </a:t>
            </a:r>
            <a:r>
              <a:rPr lang="el-GR" sz="2000" b="1" u="sng">
                <a:solidFill>
                  <a:schemeClr val="accent2"/>
                </a:solidFill>
              </a:rPr>
              <a:t>Σχολικής βιβλιοθήκης</a:t>
            </a:r>
            <a:r>
              <a:rPr lang="el-GR" sz="2000"/>
              <a:t> σε ξεχωριστό χώρο στο σχολείο, </a:t>
            </a:r>
            <a:r>
              <a:rPr lang="el-GR" sz="2000" b="1" u="sng">
                <a:solidFill>
                  <a:schemeClr val="accent2"/>
                </a:solidFill>
              </a:rPr>
              <a:t>σχολικής βιβλιοθήκης τάξης</a:t>
            </a:r>
            <a:r>
              <a:rPr lang="el-GR" sz="2000"/>
              <a:t> </a:t>
            </a:r>
            <a:r>
              <a:rPr lang="el-GR" sz="2000" u="sng"/>
              <a:t>και η εκμάθηση της χρήσης τους</a:t>
            </a:r>
            <a:r>
              <a:rPr lang="el-GR" sz="2000"/>
              <a:t> συνεισφέρει στην υλοποίηση των στόχων των νέων αναλυτικών προγραμμάτων, που είναι να κάνουν τους μαθητές αυτόνομους, δηλαδή </a:t>
            </a:r>
            <a:r>
              <a:rPr lang="el-GR" sz="2000" b="1" u="sng"/>
              <a:t>να μαθαίνουν πώς να μαθαίνουν και να ερευνούν, να γίνουν δηλαδή ερευνητές της κοινωνικής πραγματικότητας</a:t>
            </a:r>
            <a:r>
              <a:rPr lang="el-GR" sz="2000"/>
              <a:t>. Η εκμάθηση της χρήσης του διαδικτύου και της βιβλιοθήκης (σχολικής, τοπικής κ.λπ.) διαπαιδαγωγεί δημοκρατικά το μαθητή, επειδή του διαμορφώνει αυτόνομη και δημοκρατική προσωπικότητα</a:t>
            </a:r>
            <a:r>
              <a:rPr lang="el-GR" sz="2200"/>
              <a:t>.</a:t>
            </a:r>
          </a:p>
        </p:txBody>
      </p:sp>
      <p:sp>
        <p:nvSpPr>
          <p:cNvPr id="61443" name="3 - Θέση αριθμού διαφάνειας"/>
          <p:cNvSpPr>
            <a:spLocks noGrp="1"/>
          </p:cNvSpPr>
          <p:nvPr>
            <p:ph type="sldNum" sz="quarter" idx="12"/>
          </p:nvPr>
        </p:nvSpPr>
        <p:spPr>
          <a:noFill/>
        </p:spPr>
        <p:txBody>
          <a:bodyPr/>
          <a:lstStyle/>
          <a:p>
            <a:fld id="{93B8C73F-776C-4F6D-80C6-7D7E5889805C}"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Τίτλος 1"/>
          <p:cNvSpPr>
            <a:spLocks noGrp="1"/>
          </p:cNvSpPr>
          <p:nvPr>
            <p:ph type="title"/>
          </p:nvPr>
        </p:nvSpPr>
        <p:spPr>
          <a:xfrm>
            <a:off x="457200" y="274638"/>
            <a:ext cx="8229600" cy="777875"/>
          </a:xfrm>
        </p:spPr>
        <p:txBody>
          <a:bodyPr anchor="b"/>
          <a:lstStyle/>
          <a:p>
            <a:r>
              <a:rPr lang="el-GR" sz="3600" b="1" u="sng"/>
              <a:t>13. </a:t>
            </a:r>
            <a:r>
              <a:rPr lang="el-GR" sz="3600" b="1" u="sng">
                <a:solidFill>
                  <a:schemeClr val="accent2"/>
                </a:solidFill>
              </a:rPr>
              <a:t>Ομάδες των συνομηλίκων</a:t>
            </a:r>
            <a:r>
              <a:rPr lang="el-GR" sz="3600" b="1" u="sng"/>
              <a:t> </a:t>
            </a:r>
          </a:p>
        </p:txBody>
      </p:sp>
      <p:sp>
        <p:nvSpPr>
          <p:cNvPr id="62466" name="Θέση περιεχομένου 2"/>
          <p:cNvSpPr>
            <a:spLocks noGrp="1"/>
          </p:cNvSpPr>
          <p:nvPr>
            <p:ph idx="1"/>
          </p:nvPr>
        </p:nvSpPr>
        <p:spPr>
          <a:xfrm>
            <a:off x="539750" y="1196975"/>
            <a:ext cx="8353425" cy="5160963"/>
          </a:xfrm>
        </p:spPr>
        <p:txBody>
          <a:bodyPr/>
          <a:lstStyle/>
          <a:p>
            <a:pPr marL="228600" indent="-228600"/>
            <a:r>
              <a:rPr lang="el-GR" sz="2400"/>
              <a:t>Οι </a:t>
            </a:r>
            <a:r>
              <a:rPr lang="el-GR" sz="2400" b="1" u="sng"/>
              <a:t>υποομάδες</a:t>
            </a:r>
            <a:r>
              <a:rPr lang="el-GR" sz="2400" b="1"/>
              <a:t> </a:t>
            </a:r>
            <a:r>
              <a:rPr lang="el-GR" sz="2400"/>
              <a:t>που </a:t>
            </a:r>
            <a:r>
              <a:rPr lang="el-GR" sz="2400" b="1" u="sng"/>
              <a:t>δημιουργούνται στην τάξη</a:t>
            </a:r>
            <a:r>
              <a:rPr lang="el-GR" sz="2400"/>
              <a:t> ή στη </a:t>
            </a:r>
            <a:r>
              <a:rPr lang="el-GR" sz="2400" b="1" u="sng"/>
              <a:t>γειτονιά</a:t>
            </a:r>
            <a:r>
              <a:rPr lang="el-GR" sz="2400"/>
              <a:t> </a:t>
            </a:r>
            <a:r>
              <a:rPr lang="el-GR" sz="2400" u="sng"/>
              <a:t>λειτουργούν</a:t>
            </a:r>
            <a:r>
              <a:rPr lang="el-GR" sz="2400"/>
              <a:t> </a:t>
            </a:r>
          </a:p>
          <a:p>
            <a:pPr marL="628650" lvl="1" indent="-228600"/>
            <a:r>
              <a:rPr lang="el-GR" sz="2400"/>
              <a:t>ως </a:t>
            </a:r>
            <a:r>
              <a:rPr lang="el-GR" sz="2400" b="1"/>
              <a:t>άτυπες</a:t>
            </a:r>
            <a:r>
              <a:rPr lang="el-GR" sz="2400"/>
              <a:t> </a:t>
            </a:r>
            <a:r>
              <a:rPr lang="el-GR" sz="2400" b="1"/>
              <a:t>ομάδες των </a:t>
            </a:r>
            <a:r>
              <a:rPr lang="el-GR" sz="2400" b="1" u="sng"/>
              <a:t>συνομηλίκων</a:t>
            </a:r>
            <a:r>
              <a:rPr lang="el-GR" sz="2400"/>
              <a:t> και</a:t>
            </a:r>
          </a:p>
          <a:p>
            <a:pPr marL="628650" lvl="1" indent="-228600"/>
            <a:r>
              <a:rPr lang="el-GR" sz="2400"/>
              <a:t>σε αντίθεση με την </a:t>
            </a:r>
            <a:r>
              <a:rPr lang="el-GR" sz="2400" b="1"/>
              <a:t>ομάδα της τάξης.</a:t>
            </a:r>
          </a:p>
          <a:p>
            <a:pPr marL="228600" indent="-228600"/>
            <a:r>
              <a:rPr lang="el-GR" sz="2400" b="1"/>
              <a:t>Η ομάδα των συνομηλίκων</a:t>
            </a:r>
            <a:r>
              <a:rPr lang="el-GR" sz="2400"/>
              <a:t> έχει ακριβείς </a:t>
            </a:r>
            <a:r>
              <a:rPr lang="el-GR" sz="2400">
                <a:solidFill>
                  <a:srgbClr val="FC2846"/>
                </a:solidFill>
              </a:rPr>
              <a:t>στόχους</a:t>
            </a:r>
            <a:r>
              <a:rPr lang="el-GR" sz="2400"/>
              <a:t>, «</a:t>
            </a:r>
            <a:r>
              <a:rPr lang="el-GR" sz="2400" i="1"/>
              <a:t>επιτρέπει στο παιδί να </a:t>
            </a:r>
            <a:r>
              <a:rPr lang="el-GR" sz="2400" i="1">
                <a:solidFill>
                  <a:srgbClr val="FC2846"/>
                </a:solidFill>
              </a:rPr>
              <a:t>χαλαρώνει, να εκτονώνεται, προσφέροντάς του μια πλατιά ποικιλία από δραστηριότητες</a:t>
            </a:r>
            <a:r>
              <a:rPr lang="el-GR" sz="2400"/>
              <a:t>» και δυνατότητες έκφρασης και παιχνιδιού στα διαλείμματα και στη γειτονιά (Μπέλλας, 1985).</a:t>
            </a:r>
          </a:p>
          <a:p>
            <a:pPr marL="228600" indent="-228600"/>
            <a:r>
              <a:rPr lang="el-GR" sz="2400" b="1"/>
              <a:t>Και εδώ </a:t>
            </a:r>
            <a:r>
              <a:rPr lang="el-GR" sz="2400" b="1" u="sng">
                <a:solidFill>
                  <a:srgbClr val="FC2846"/>
                </a:solidFill>
              </a:rPr>
              <a:t>ο εκπαιδευτικός </a:t>
            </a:r>
            <a:r>
              <a:rPr lang="el-GR" sz="2400" u="sng">
                <a:solidFill>
                  <a:srgbClr val="FC2846"/>
                </a:solidFill>
              </a:rPr>
              <a:t>μπορεί να </a:t>
            </a:r>
            <a:r>
              <a:rPr lang="el-GR" sz="2400" b="1" u="sng">
                <a:solidFill>
                  <a:srgbClr val="FC2846"/>
                </a:solidFill>
              </a:rPr>
              <a:t>επέμβει δημιουργικά</a:t>
            </a:r>
            <a:r>
              <a:rPr lang="el-GR" sz="2400" b="1" u="sng"/>
              <a:t> </a:t>
            </a:r>
            <a:r>
              <a:rPr lang="el-GR" sz="2400" u="sng"/>
              <a:t>για να επηρεάσει τη </a:t>
            </a:r>
            <a:r>
              <a:rPr lang="el-GR" sz="2400" b="1" u="sng"/>
              <a:t>συμπεριφορά των μαθητών του εκτός τάξης</a:t>
            </a:r>
            <a:r>
              <a:rPr lang="el-GR" sz="2400"/>
              <a:t> με συζητήσεις, ώστε να τους διαπαιδαγωγήσει δημοκρατικά.</a:t>
            </a:r>
          </a:p>
        </p:txBody>
      </p:sp>
      <p:sp>
        <p:nvSpPr>
          <p:cNvPr id="62467" name="3 - Θέση αριθμού διαφάνειας"/>
          <p:cNvSpPr>
            <a:spLocks noGrp="1"/>
          </p:cNvSpPr>
          <p:nvPr>
            <p:ph type="sldNum" sz="quarter" idx="12"/>
          </p:nvPr>
        </p:nvSpPr>
        <p:spPr>
          <a:noFill/>
        </p:spPr>
        <p:txBody>
          <a:bodyPr/>
          <a:lstStyle/>
          <a:p>
            <a:fld id="{C357B713-FC22-4F55-A30D-6909B8DDDC1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Τίτλος 1"/>
          <p:cNvSpPr>
            <a:spLocks noGrp="1"/>
          </p:cNvSpPr>
          <p:nvPr>
            <p:ph type="title"/>
          </p:nvPr>
        </p:nvSpPr>
        <p:spPr/>
        <p:txBody>
          <a:bodyPr anchor="b"/>
          <a:lstStyle/>
          <a:p>
            <a:r>
              <a:rPr lang="el-GR" sz="3600" b="1" i="1"/>
              <a:t>Συμπερασματική σημείωση</a:t>
            </a:r>
            <a:endParaRPr lang="el-GR" sz="3600"/>
          </a:p>
        </p:txBody>
      </p:sp>
      <p:sp>
        <p:nvSpPr>
          <p:cNvPr id="63490" name="Θέση περιεχομένου 2"/>
          <p:cNvSpPr>
            <a:spLocks noGrp="1"/>
          </p:cNvSpPr>
          <p:nvPr>
            <p:ph idx="1"/>
          </p:nvPr>
        </p:nvSpPr>
        <p:spPr>
          <a:xfrm>
            <a:off x="457200" y="1600200"/>
            <a:ext cx="8229600" cy="4972050"/>
          </a:xfrm>
        </p:spPr>
        <p:txBody>
          <a:bodyPr/>
          <a:lstStyle/>
          <a:p>
            <a:r>
              <a:rPr lang="el-GR" sz="2400" b="1"/>
              <a:t>Η διαπαιδαγώγηση του δημοκρατικού πολίτη στο σχολείο</a:t>
            </a:r>
            <a:r>
              <a:rPr lang="el-GR" sz="2400"/>
              <a:t> </a:t>
            </a:r>
            <a:r>
              <a:rPr lang="el-GR" sz="2400" u="sng"/>
              <a:t>απορρέει από τις προσπάθειες όλων των φορέων</a:t>
            </a:r>
            <a:r>
              <a:rPr lang="el-GR" sz="2400"/>
              <a:t> του σχολείου: </a:t>
            </a:r>
            <a:r>
              <a:rPr lang="el-GR" sz="2400" b="1"/>
              <a:t>Πολιτεία, τοπική αυτοδιοίκηση, εκπαιδευτικοί, γονείς, μαθητές</a:t>
            </a:r>
            <a:r>
              <a:rPr lang="el-GR" sz="2400"/>
              <a:t>.</a:t>
            </a:r>
            <a:endParaRPr lang="el-GR" sz="2400" i="1"/>
          </a:p>
          <a:p>
            <a:r>
              <a:rPr lang="el-GR" sz="2400"/>
              <a:t>Ο καθένας απ’ αυτούς, με τον τρόπο και τις δυνάμεις του, συνδράμει στο πέρασμα</a:t>
            </a:r>
            <a:r>
              <a:rPr lang="el-GR" sz="2400" i="1"/>
              <a:t> </a:t>
            </a:r>
            <a:r>
              <a:rPr lang="el-GR" sz="2400"/>
              <a:t>των μαθητών «</a:t>
            </a:r>
            <a:r>
              <a:rPr lang="el-GR" sz="2400" i="1"/>
              <a:t>από τον </a:t>
            </a:r>
            <a:r>
              <a:rPr lang="el-GR" sz="2400" i="1" u="sng">
                <a:solidFill>
                  <a:srgbClr val="FC2846"/>
                </a:solidFill>
              </a:rPr>
              <a:t>παιδικό εγωκεντρισμό</a:t>
            </a:r>
            <a:r>
              <a:rPr lang="el-GR" sz="2400" i="1"/>
              <a:t> στην </a:t>
            </a:r>
            <a:r>
              <a:rPr lang="el-GR" sz="2400" i="1" u="sng">
                <a:solidFill>
                  <a:srgbClr val="FC2846"/>
                </a:solidFill>
              </a:rPr>
              <a:t>κατανόηση των άλλων</a:t>
            </a:r>
            <a:r>
              <a:rPr lang="el-GR" sz="2400" i="1"/>
              <a:t> και στη </a:t>
            </a:r>
            <a:r>
              <a:rPr lang="el-GR" sz="2400" i="1" u="sng"/>
              <a:t>συνεργασία</a:t>
            </a:r>
            <a:r>
              <a:rPr lang="el-GR" sz="2400" u="sng"/>
              <a:t>» μαζί τους</a:t>
            </a:r>
            <a:r>
              <a:rPr lang="el-GR" sz="2400"/>
              <a:t>, δηλαδή</a:t>
            </a:r>
            <a:r>
              <a:rPr lang="el-GR" sz="2400" i="1"/>
              <a:t> </a:t>
            </a:r>
            <a:r>
              <a:rPr lang="el-GR" sz="2400"/>
              <a:t>έχουμε την «</a:t>
            </a:r>
            <a:r>
              <a:rPr lang="el-GR" sz="2400" i="1"/>
              <a:t>εξέλιξη του </a:t>
            </a:r>
            <a:r>
              <a:rPr lang="el-GR" sz="2400" b="1" i="1">
                <a:solidFill>
                  <a:srgbClr val="FC2846"/>
                </a:solidFill>
              </a:rPr>
              <a:t>έμφυτου εγωισμού</a:t>
            </a:r>
            <a:r>
              <a:rPr lang="el-GR" sz="2400" b="1" i="1"/>
              <a:t> </a:t>
            </a:r>
            <a:r>
              <a:rPr lang="el-GR" sz="2400" i="1"/>
              <a:t>στον </a:t>
            </a:r>
            <a:r>
              <a:rPr lang="el-GR" sz="2400" b="1" i="1">
                <a:solidFill>
                  <a:srgbClr val="FC2846"/>
                </a:solidFill>
              </a:rPr>
              <a:t>επίκτητο αλτρουϊσμό</a:t>
            </a:r>
            <a:r>
              <a:rPr lang="el-GR" sz="2400" i="1"/>
              <a:t>, </a:t>
            </a:r>
            <a:r>
              <a:rPr lang="el-GR" sz="2400"/>
              <a:t>[ο οποίος </a:t>
            </a:r>
            <a:r>
              <a:rPr lang="el-GR" sz="2400">
                <a:solidFill>
                  <a:schemeClr val="accent2"/>
                </a:solidFill>
              </a:rPr>
              <a:t>καλλιεργείται] </a:t>
            </a:r>
            <a:r>
              <a:rPr lang="el-GR" sz="2400" i="1">
                <a:solidFill>
                  <a:schemeClr val="accent2"/>
                </a:solidFill>
              </a:rPr>
              <a:t>με την κοινοτική ζωή</a:t>
            </a:r>
            <a:r>
              <a:rPr lang="el-GR" sz="2400" i="1"/>
              <a:t>, με την ενεργητική συνεργασία</a:t>
            </a:r>
            <a:r>
              <a:rPr lang="el-GR" sz="2400"/>
              <a:t>» (Dottrens, 1974), σε μία βάση </a:t>
            </a:r>
            <a:r>
              <a:rPr lang="el-GR" sz="2400">
                <a:solidFill>
                  <a:schemeClr val="accent2"/>
                </a:solidFill>
              </a:rPr>
              <a:t>δημοκρατική</a:t>
            </a:r>
            <a:r>
              <a:rPr lang="el-GR" sz="2400"/>
              <a:t> μέσα και έξω από την </a:t>
            </a:r>
            <a:r>
              <a:rPr lang="el-GR" sz="2400">
                <a:solidFill>
                  <a:schemeClr val="accent2"/>
                </a:solidFill>
              </a:rPr>
              <a:t>τάξη</a:t>
            </a:r>
            <a:r>
              <a:rPr lang="el-GR" sz="2400"/>
              <a:t> και στο σύνολο της </a:t>
            </a:r>
            <a:r>
              <a:rPr lang="el-GR" sz="2400">
                <a:solidFill>
                  <a:schemeClr val="accent2"/>
                </a:solidFill>
              </a:rPr>
              <a:t>σχολικής εργασίας</a:t>
            </a:r>
            <a:r>
              <a:rPr lang="el-GR" sz="2400"/>
              <a:t> και ζωής.</a:t>
            </a:r>
            <a:endParaRPr lang="el-GR" sz="2800"/>
          </a:p>
        </p:txBody>
      </p:sp>
      <p:sp>
        <p:nvSpPr>
          <p:cNvPr id="63491" name="3 - Θέση αριθμού διαφάνειας"/>
          <p:cNvSpPr>
            <a:spLocks noGrp="1"/>
          </p:cNvSpPr>
          <p:nvPr>
            <p:ph type="sldNum" sz="quarter" idx="12"/>
          </p:nvPr>
        </p:nvSpPr>
        <p:spPr>
          <a:noFill/>
        </p:spPr>
        <p:txBody>
          <a:bodyPr/>
          <a:lstStyle/>
          <a:p>
            <a:fld id="{DAECFC3B-BE2B-4644-910A-80BCA6CACA03}"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Θέση περιεχομένου 2"/>
          <p:cNvSpPr>
            <a:spLocks noGrp="1"/>
          </p:cNvSpPr>
          <p:nvPr>
            <p:ph idx="4294967295"/>
          </p:nvPr>
        </p:nvSpPr>
        <p:spPr>
          <a:xfrm>
            <a:off x="142875" y="142875"/>
            <a:ext cx="9001125" cy="6715125"/>
          </a:xfrm>
        </p:spPr>
        <p:txBody>
          <a:bodyPr/>
          <a:lstStyle/>
          <a:p>
            <a:pPr marL="228600" indent="-228600"/>
            <a:r>
              <a:rPr lang="el-GR" sz="2400"/>
              <a:t>Το </a:t>
            </a:r>
            <a:r>
              <a:rPr lang="el-GR" sz="2400" b="1"/>
              <a:t>σχολείο</a:t>
            </a:r>
            <a:r>
              <a:rPr lang="el-GR" sz="2400"/>
              <a:t> επιβάλλεται να γίνει «</a:t>
            </a:r>
            <a:r>
              <a:rPr lang="el-GR" sz="2400" i="1"/>
              <a:t>μια μικρή </a:t>
            </a:r>
            <a:r>
              <a:rPr lang="el-GR" sz="2400" b="1" i="1">
                <a:solidFill>
                  <a:schemeClr val="accent2"/>
                </a:solidFill>
              </a:rPr>
              <a:t>ευνομούμενη</a:t>
            </a:r>
            <a:r>
              <a:rPr lang="el-GR" sz="2400" b="1">
                <a:solidFill>
                  <a:schemeClr val="accent2"/>
                </a:solidFill>
              </a:rPr>
              <a:t> [δημοκρατική] </a:t>
            </a:r>
            <a:r>
              <a:rPr lang="el-GR" sz="2400" b="1" i="1">
                <a:solidFill>
                  <a:schemeClr val="accent2"/>
                </a:solidFill>
              </a:rPr>
              <a:t>πολιτεία</a:t>
            </a:r>
            <a:r>
              <a:rPr lang="el-GR" sz="2400" i="1"/>
              <a:t> που να έχει </a:t>
            </a:r>
            <a:r>
              <a:rPr lang="el-GR" sz="2400" i="1" u="sng"/>
              <a:t>τον καταστατικό χάρτη της, τους νόμους της,</a:t>
            </a:r>
            <a:r>
              <a:rPr lang="el-GR" sz="2400" i="1"/>
              <a:t> την </a:t>
            </a:r>
            <a:r>
              <a:rPr lang="el-GR" sz="2400" i="1" u="sng"/>
              <a:t>πειθαρχημένη ελευθερία των μελών της</a:t>
            </a:r>
            <a:r>
              <a:rPr lang="el-GR" sz="2400" i="1"/>
              <a:t>, τα </a:t>
            </a:r>
            <a:r>
              <a:rPr lang="el-GR" sz="2400" i="1" u="sng"/>
              <a:t>όργανα για την τήρηση των νόμων και τον έλεγχο των παραβάσεων</a:t>
            </a:r>
            <a:r>
              <a:rPr lang="el-GR" sz="2400"/>
              <a:t>»</a:t>
            </a:r>
            <a:r>
              <a:rPr lang="el-GR" sz="2400" b="1" baseline="30000"/>
              <a:t>. </a:t>
            </a:r>
            <a:r>
              <a:rPr lang="el-GR" sz="2400"/>
              <a:t>να γίνει ένας «</a:t>
            </a:r>
            <a:r>
              <a:rPr lang="el-GR" sz="2400" i="1"/>
              <a:t>αντικατοπτρισμός της άλλης, της μεγάλης πολιτείας</a:t>
            </a:r>
            <a:r>
              <a:rPr lang="el-GR" sz="2400"/>
              <a:t>» (Παπανούτσος, 1976)· να γίνει «</a:t>
            </a:r>
            <a:r>
              <a:rPr lang="el-GR" sz="2400" i="1"/>
              <a:t>το </a:t>
            </a:r>
            <a:r>
              <a:rPr lang="el-GR" sz="2400" b="1" i="1"/>
              <a:t>σχολείο του μέλλοντος</a:t>
            </a:r>
            <a:r>
              <a:rPr lang="el-GR" sz="2400" i="1"/>
              <a:t>, ενταγμένο σε ένα </a:t>
            </a:r>
            <a:r>
              <a:rPr lang="el-GR" sz="2400" i="1" u="sng"/>
              <a:t>παγκοσμιοποιημένο περιβάλλον</a:t>
            </a:r>
            <a:r>
              <a:rPr lang="el-GR" sz="2400" i="1"/>
              <a:t> </a:t>
            </a:r>
            <a:r>
              <a:rPr lang="el-GR" sz="2400"/>
              <a:t>(…) </a:t>
            </a:r>
            <a:r>
              <a:rPr lang="el-GR" sz="2400" i="1"/>
              <a:t>που χαρακτηρίζεται από </a:t>
            </a:r>
            <a:r>
              <a:rPr lang="el-GR" sz="2400" i="1" u="sng"/>
              <a:t>ισονομία, ισοδικία, δημοκρατία και συμμετοχή</a:t>
            </a:r>
            <a:r>
              <a:rPr lang="el-GR" sz="2400" i="1"/>
              <a:t> και προπαντός από </a:t>
            </a:r>
            <a:r>
              <a:rPr lang="el-GR" sz="2400" i="1" u="sng"/>
              <a:t>κριτική και δημιουργική σκέψη</a:t>
            </a:r>
            <a:r>
              <a:rPr lang="el-GR" sz="2400"/>
              <a:t>» σε μια </a:t>
            </a:r>
            <a:r>
              <a:rPr lang="el-GR" sz="2400" b="1"/>
              <a:t>«</a:t>
            </a:r>
            <a:r>
              <a:rPr lang="el-GR" sz="2400" b="1" i="1">
                <a:solidFill>
                  <a:schemeClr val="accent2"/>
                </a:solidFill>
              </a:rPr>
              <a:t>παγκοσμιοποίηση της αλληλεγγύης</a:t>
            </a:r>
            <a:r>
              <a:rPr lang="el-GR" sz="2400" b="1"/>
              <a:t>»</a:t>
            </a:r>
            <a:r>
              <a:rPr lang="el-GR" sz="2400"/>
              <a:t> (Καλογιαννάκη, 2002α), </a:t>
            </a:r>
            <a:r>
              <a:rPr lang="el-GR" sz="2400" u="sng"/>
              <a:t>της οικολογικής συνείδησης, της ειρήνης και της δημοκρατίας</a:t>
            </a:r>
            <a:r>
              <a:rPr lang="el-GR" sz="2400"/>
              <a:t>.</a:t>
            </a:r>
          </a:p>
          <a:p>
            <a:pPr marL="228600" indent="-228600"/>
            <a:r>
              <a:rPr lang="el-GR" sz="2400"/>
              <a:t>Για να συμβεί αυτό είναι απαραίτητη η </a:t>
            </a:r>
            <a:r>
              <a:rPr lang="el-GR" sz="2400" b="1" u="sng"/>
              <a:t>θέληση της πολιτείας και των πολιτών της</a:t>
            </a:r>
            <a:r>
              <a:rPr lang="el-GR" sz="2400"/>
              <a:t>, ώστε μέσω μίας </a:t>
            </a:r>
            <a:r>
              <a:rPr lang="el-GR" sz="2400" u="sng"/>
              <a:t>αμφίδρομης σχέσης</a:t>
            </a:r>
            <a:r>
              <a:rPr lang="el-GR" sz="2400"/>
              <a:t> να οδηγηθεί η </a:t>
            </a:r>
            <a:r>
              <a:rPr lang="el-GR" sz="2400" b="1"/>
              <a:t>σχολική και η κοινωνική πραγματικότητα</a:t>
            </a:r>
            <a:r>
              <a:rPr lang="el-GR" sz="2400"/>
              <a:t> στην </a:t>
            </a:r>
            <a:r>
              <a:rPr lang="el-GR" sz="2400" b="1">
                <a:solidFill>
                  <a:schemeClr val="accent2"/>
                </a:solidFill>
              </a:rPr>
              <a:t>εκπαιδευτική</a:t>
            </a:r>
            <a:r>
              <a:rPr lang="el-GR" sz="2400" b="1"/>
              <a:t> και </a:t>
            </a:r>
            <a:r>
              <a:rPr lang="el-GR" sz="2400" b="1">
                <a:solidFill>
                  <a:schemeClr val="accent2"/>
                </a:solidFill>
              </a:rPr>
              <a:t>πολιτική</a:t>
            </a:r>
            <a:r>
              <a:rPr lang="el-GR" sz="2400" b="1"/>
              <a:t> </a:t>
            </a:r>
            <a:r>
              <a:rPr lang="el-GR" sz="2400" b="1">
                <a:solidFill>
                  <a:srgbClr val="FC2846"/>
                </a:solidFill>
              </a:rPr>
              <a:t>δημοκρατία</a:t>
            </a:r>
            <a:r>
              <a:rPr lang="el-GR" sz="2400"/>
              <a:t> (Ελευθεράκης, 2006).</a:t>
            </a:r>
            <a:endParaRPr lang="en-GB" sz="2400"/>
          </a:p>
          <a:p>
            <a:pPr marL="228600" indent="-228600"/>
            <a:endParaRPr lang="el-GR" sz="2800"/>
          </a:p>
        </p:txBody>
      </p:sp>
      <p:sp>
        <p:nvSpPr>
          <p:cNvPr id="64514" name="3 - Θέση αριθμού διαφάνειας"/>
          <p:cNvSpPr>
            <a:spLocks noGrp="1"/>
          </p:cNvSpPr>
          <p:nvPr>
            <p:ph type="sldNum" sz="quarter" idx="12"/>
          </p:nvPr>
        </p:nvSpPr>
        <p:spPr>
          <a:noFill/>
        </p:spPr>
        <p:txBody>
          <a:bodyPr/>
          <a:lstStyle/>
          <a:p>
            <a:fld id="{23496AFA-4DBD-4A40-A6E2-1CEE7EE79EE9}"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4"/>
          <p:cNvSpPr>
            <a:spLocks noGrp="1" noChangeArrowheads="1"/>
          </p:cNvSpPr>
          <p:nvPr>
            <p:ph type="ctrTitle" idx="4294967295"/>
          </p:nvPr>
        </p:nvSpPr>
        <p:spPr>
          <a:xfrm>
            <a:off x="684213" y="2205038"/>
            <a:ext cx="7772400" cy="1933575"/>
          </a:xfrm>
        </p:spPr>
        <p:txBody>
          <a:bodyPr anchor="b"/>
          <a:lstStyle/>
          <a:p>
            <a:pPr eaLnBrk="1" hangingPunct="1"/>
            <a:r>
              <a:rPr lang="el-GR" sz="5100"/>
              <a:t>Ευχαριστώ για </a:t>
            </a:r>
            <a:br>
              <a:rPr lang="el-GR" sz="5100"/>
            </a:br>
            <a:r>
              <a:rPr lang="el-GR" sz="5100"/>
              <a:t>την προσοχή σας!</a:t>
            </a:r>
          </a:p>
        </p:txBody>
      </p:sp>
      <p:sp>
        <p:nvSpPr>
          <p:cNvPr id="65538" name="2 - Θέση αριθμού διαφάνειας"/>
          <p:cNvSpPr>
            <a:spLocks noGrp="1"/>
          </p:cNvSpPr>
          <p:nvPr>
            <p:ph type="sldNum" sz="quarter" idx="12"/>
          </p:nvPr>
        </p:nvSpPr>
        <p:spPr>
          <a:noFill/>
        </p:spPr>
        <p:txBody>
          <a:bodyPr/>
          <a:lstStyle/>
          <a:p>
            <a:fld id="{E3618B02-A293-4BA8-81C8-F99DEC9A633F}"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l-GR" sz="4000"/>
              <a:t>Οι εκπαιδευτικοί διδάσκουν με τον πλέον πρόσφορο τρόπο</a:t>
            </a:r>
          </a:p>
        </p:txBody>
      </p:sp>
      <p:sp>
        <p:nvSpPr>
          <p:cNvPr id="29698" name="Rectangle 3"/>
          <p:cNvSpPr>
            <a:spLocks noGrp="1" noChangeArrowheads="1"/>
          </p:cNvSpPr>
          <p:nvPr>
            <p:ph idx="1"/>
          </p:nvPr>
        </p:nvSpPr>
        <p:spPr>
          <a:xfrm>
            <a:off x="457200" y="1600200"/>
            <a:ext cx="8002588" cy="4852988"/>
          </a:xfrm>
        </p:spPr>
        <p:txBody>
          <a:bodyPr/>
          <a:lstStyle/>
          <a:p>
            <a:r>
              <a:rPr lang="el-GR" sz="2400"/>
              <a:t>Η επίτευξη </a:t>
            </a:r>
            <a:r>
              <a:rPr lang="el-GR" sz="2400" b="1" u="sng"/>
              <a:t>των σκοπών και των στόχων του αναλυτικού προγράμματος</a:t>
            </a:r>
            <a:r>
              <a:rPr lang="el-GR" sz="2400"/>
              <a:t>,</a:t>
            </a:r>
          </a:p>
          <a:p>
            <a:r>
              <a:rPr lang="el-GR" sz="2400"/>
              <a:t>η </a:t>
            </a:r>
            <a:r>
              <a:rPr lang="el-GR" sz="2400" b="1" u="sng"/>
              <a:t>δημιουργία αποτελεσματικής και δημοκρατικής σχολικής κοινότητας και τάξης</a:t>
            </a:r>
            <a:r>
              <a:rPr lang="el-GR" sz="2400"/>
              <a:t> </a:t>
            </a:r>
          </a:p>
          <a:p>
            <a:r>
              <a:rPr lang="el-GR" sz="2400"/>
              <a:t>απαιτούν την αξιοποίηση εκτός των </a:t>
            </a:r>
            <a:r>
              <a:rPr lang="el-GR" sz="2400" b="1"/>
              <a:t>παλαιοτέρων</a:t>
            </a:r>
            <a:r>
              <a:rPr lang="el-GR" sz="2400"/>
              <a:t> &amp; </a:t>
            </a:r>
            <a:r>
              <a:rPr lang="el-GR" sz="2400" b="1"/>
              <a:t>σύγχρονων μεθοδολογικών προσεγγίσεων</a:t>
            </a:r>
            <a:r>
              <a:rPr lang="el-GR" sz="2400"/>
              <a:t>, όπως είναι η </a:t>
            </a:r>
            <a:r>
              <a:rPr lang="el-GR" sz="2400" u="sng"/>
              <a:t>διερευνητική-ανακαλυπτική, η εμπειρικο-βιωματική, η διαθεματική</a:t>
            </a:r>
            <a:r>
              <a:rPr lang="el-GR" sz="2400"/>
              <a:t>.</a:t>
            </a:r>
            <a:endParaRPr lang="en-GB" sz="2400"/>
          </a:p>
          <a:p>
            <a:r>
              <a:rPr lang="el-GR" sz="2400"/>
              <a:t>Οι προσεγγίσεις αυτές εμπλουτίζονται από </a:t>
            </a:r>
            <a:r>
              <a:rPr lang="el-GR" sz="2400" b="1"/>
              <a:t>συμμετοχικές, βιωματικές και ομαδοσυνεργατικές δραστηριότητες, σχέδια εργασίας (</a:t>
            </a:r>
            <a:r>
              <a:rPr lang="en-US" sz="2400" b="1"/>
              <a:t>projects</a:t>
            </a:r>
            <a:r>
              <a:rPr lang="el-GR" sz="2400" b="1"/>
              <a:t>) και αξιοποίηση και χρήση ηλεκτρονικού υποστηρικτικού υλικού</a:t>
            </a:r>
            <a:r>
              <a:rPr lang="el-GR" sz="2800"/>
              <a:t>.</a:t>
            </a:r>
            <a:endParaRPr lang="en-GB" sz="2800"/>
          </a:p>
        </p:txBody>
      </p:sp>
      <p:sp>
        <p:nvSpPr>
          <p:cNvPr id="29699" name="3 - Θέση αριθμού διαφάνειας"/>
          <p:cNvSpPr>
            <a:spLocks noGrp="1"/>
          </p:cNvSpPr>
          <p:nvPr>
            <p:ph type="sldNum" sz="quarter" idx="12"/>
          </p:nvPr>
        </p:nvSpPr>
        <p:spPr>
          <a:noFill/>
        </p:spPr>
        <p:txBody>
          <a:bodyPr/>
          <a:lstStyle/>
          <a:p>
            <a:fld id="{BF3A5573-D636-42B8-A03B-0F65E149DD5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457200" y="274638"/>
            <a:ext cx="8229600" cy="922337"/>
          </a:xfrm>
        </p:spPr>
        <p:txBody>
          <a:bodyPr/>
          <a:lstStyle/>
          <a:p>
            <a:pPr eaLnBrk="1" hangingPunct="1"/>
            <a:r>
              <a:rPr lang="el-GR" sz="4000"/>
              <a:t>Πλαίσιο λειτουργίας της σχολικής κοινότητας</a:t>
            </a:r>
          </a:p>
        </p:txBody>
      </p:sp>
      <p:sp>
        <p:nvSpPr>
          <p:cNvPr id="30722" name="Rectangle 3"/>
          <p:cNvSpPr>
            <a:spLocks noGrp="1" noChangeArrowheads="1"/>
          </p:cNvSpPr>
          <p:nvPr>
            <p:ph idx="1"/>
          </p:nvPr>
        </p:nvSpPr>
        <p:spPr>
          <a:xfrm>
            <a:off x="468313" y="1341438"/>
            <a:ext cx="8229600" cy="5040312"/>
          </a:xfrm>
        </p:spPr>
        <p:txBody>
          <a:bodyPr/>
          <a:lstStyle/>
          <a:p>
            <a:r>
              <a:rPr lang="el-GR" sz="2400"/>
              <a:t>Οι μεθοδολογίες που χρησιμοποιούνται πρέπει να λαμβάνουν υπόψη τους τις παρακάτω:</a:t>
            </a:r>
          </a:p>
          <a:p>
            <a:pPr lvl="1"/>
            <a:r>
              <a:rPr lang="el-GR" sz="2000" b="1">
                <a:solidFill>
                  <a:schemeClr val="folHlink"/>
                </a:solidFill>
              </a:rPr>
              <a:t>κατευθύνσεις</a:t>
            </a:r>
            <a:r>
              <a:rPr lang="el-GR" sz="2000"/>
              <a:t>, </a:t>
            </a:r>
          </a:p>
          <a:p>
            <a:pPr lvl="1"/>
            <a:r>
              <a:rPr lang="el-GR" sz="2000"/>
              <a:t>την ορθή λειτουργία των </a:t>
            </a:r>
            <a:r>
              <a:rPr lang="el-GR" sz="2000" b="1"/>
              <a:t>σχολικών </a:t>
            </a:r>
            <a:r>
              <a:rPr lang="el-GR" sz="2000" b="1">
                <a:solidFill>
                  <a:schemeClr val="folHlink"/>
                </a:solidFill>
              </a:rPr>
              <a:t>θεσμών</a:t>
            </a:r>
            <a:r>
              <a:rPr lang="el-GR" sz="2000"/>
              <a:t> και </a:t>
            </a:r>
          </a:p>
          <a:p>
            <a:pPr lvl="1"/>
            <a:r>
              <a:rPr lang="el-GR" sz="2000"/>
              <a:t>την </a:t>
            </a:r>
            <a:r>
              <a:rPr lang="el-GR" sz="2000" b="1"/>
              <a:t>υλοποίηση σχολικών </a:t>
            </a:r>
            <a:r>
              <a:rPr lang="el-GR" sz="2000" b="1">
                <a:solidFill>
                  <a:schemeClr val="folHlink"/>
                </a:solidFill>
              </a:rPr>
              <a:t>δραστηριοτήτων</a:t>
            </a:r>
            <a:r>
              <a:rPr lang="el-GR" sz="2000"/>
              <a:t>,</a:t>
            </a:r>
          </a:p>
          <a:p>
            <a:r>
              <a:rPr lang="el-GR" sz="2400"/>
              <a:t>γιατί </a:t>
            </a:r>
            <a:r>
              <a:rPr lang="el-GR" sz="2400" u="sng"/>
              <a:t>όλες</a:t>
            </a:r>
            <a:r>
              <a:rPr lang="el-GR" sz="2400"/>
              <a:t> οι </a:t>
            </a:r>
            <a:r>
              <a:rPr lang="el-GR" sz="2400" b="1" i="1">
                <a:solidFill>
                  <a:schemeClr val="accent2"/>
                </a:solidFill>
              </a:rPr>
              <a:t>σχολικές δραστηριότητες</a:t>
            </a:r>
            <a:r>
              <a:rPr lang="el-GR" sz="2400"/>
              <a:t> </a:t>
            </a:r>
            <a:r>
              <a:rPr lang="el-GR" sz="2400" u="sng"/>
              <a:t>καλλιεργούν:</a:t>
            </a:r>
            <a:endParaRPr lang="en-GB" sz="2400"/>
          </a:p>
          <a:p>
            <a:pPr lvl="1"/>
            <a:r>
              <a:rPr lang="el-GR" sz="2400"/>
              <a:t>την </a:t>
            </a:r>
            <a:r>
              <a:rPr lang="el-GR" sz="2400" b="1"/>
              <a:t>κριτική και δημιουργική σκέψη</a:t>
            </a:r>
            <a:r>
              <a:rPr lang="el-GR" sz="2400"/>
              <a:t> και </a:t>
            </a:r>
            <a:endParaRPr lang="en-GB" sz="2400"/>
          </a:p>
          <a:p>
            <a:pPr lvl="1"/>
            <a:r>
              <a:rPr lang="el-GR" sz="2400"/>
              <a:t>τις </a:t>
            </a:r>
            <a:r>
              <a:rPr lang="el-GR" sz="2400" b="1"/>
              <a:t>κοινωνικές και πολιτικές δεξιότητες</a:t>
            </a:r>
            <a:r>
              <a:rPr lang="el-GR" sz="2400"/>
              <a:t>, δηλαδή τις </a:t>
            </a:r>
            <a:r>
              <a:rPr lang="el-GR" sz="2400" b="1"/>
              <a:t>δεξιότητες συνεργασίας, λήψης αποφάσεων και δημοκρατίας των μαθητών</a:t>
            </a:r>
            <a:r>
              <a:rPr lang="el-GR" sz="2400"/>
              <a:t> (ή να το πούμε διαφορετικά, </a:t>
            </a:r>
            <a:r>
              <a:rPr lang="el-GR" sz="2400" b="1"/>
              <a:t>προάγουν τη </a:t>
            </a:r>
            <a:r>
              <a:rPr lang="el-GR" sz="2400" b="1" i="1">
                <a:solidFill>
                  <a:schemeClr val="accent2"/>
                </a:solidFill>
              </a:rPr>
              <a:t>δημοκρατική κοινωνικοποίηση/διαπαιδαγώγηση</a:t>
            </a:r>
            <a:r>
              <a:rPr lang="el-GR" sz="2400" b="1"/>
              <a:t> του μαθητή στο σχολείο και μετέπειτα δημοκρατικού πολίτη</a:t>
            </a:r>
            <a:r>
              <a:rPr lang="el-GR" sz="2400"/>
              <a:t>).</a:t>
            </a:r>
          </a:p>
        </p:txBody>
      </p:sp>
      <p:sp>
        <p:nvSpPr>
          <p:cNvPr id="30723" name="3 - Θέση αριθμού διαφάνειας"/>
          <p:cNvSpPr>
            <a:spLocks noGrp="1"/>
          </p:cNvSpPr>
          <p:nvPr>
            <p:ph type="sldNum" sz="quarter" idx="12"/>
          </p:nvPr>
        </p:nvSpPr>
        <p:spPr>
          <a:noFill/>
        </p:spPr>
        <p:txBody>
          <a:bodyPr/>
          <a:lstStyle/>
          <a:p>
            <a:fld id="{C37379FC-7D72-471A-B741-C8032CDD4549}"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468313" y="620713"/>
            <a:ext cx="7924800" cy="641350"/>
          </a:xfrm>
        </p:spPr>
        <p:txBody>
          <a:bodyPr/>
          <a:lstStyle/>
          <a:p>
            <a:pPr eaLnBrk="1" hangingPunct="1"/>
            <a:r>
              <a:rPr lang="el-GR" sz="4200"/>
              <a:t>    </a:t>
            </a:r>
            <a:endParaRPr lang="en-US" sz="4200"/>
          </a:p>
        </p:txBody>
      </p:sp>
      <p:sp>
        <p:nvSpPr>
          <p:cNvPr id="31746" name="Rectangle 3"/>
          <p:cNvSpPr>
            <a:spLocks noGrp="1" noChangeArrowheads="1"/>
          </p:cNvSpPr>
          <p:nvPr>
            <p:ph type="body" idx="4294967295"/>
          </p:nvPr>
        </p:nvSpPr>
        <p:spPr>
          <a:xfrm>
            <a:off x="457200" y="2500313"/>
            <a:ext cx="8382000" cy="1643062"/>
          </a:xfrm>
        </p:spPr>
        <p:txBody>
          <a:bodyPr/>
          <a:lstStyle/>
          <a:p>
            <a:pPr algn="ctr"/>
            <a:r>
              <a:rPr lang="el-GR" b="1"/>
              <a:t>ΣΧΟΛΙΚΕΣ ΔΡΑΣΤΗΡΙΟΤΗΤΕΣ-ΚΑΤΕΥΘΥΝΣΕΙΣ</a:t>
            </a:r>
          </a:p>
          <a:p>
            <a:pPr algn="ctr"/>
            <a:r>
              <a:rPr lang="el-GR" b="1"/>
              <a:t>ΣΧΟΛΙΚΟΙ ΘΕΣΜΟΙ</a:t>
            </a:r>
            <a:endParaRPr lang="en-GB"/>
          </a:p>
        </p:txBody>
      </p:sp>
      <p:sp>
        <p:nvSpPr>
          <p:cNvPr id="31747" name="3 - Θέση αριθμού διαφάνειας"/>
          <p:cNvSpPr>
            <a:spLocks noGrp="1"/>
          </p:cNvSpPr>
          <p:nvPr>
            <p:ph type="sldNum" sz="quarter" idx="12"/>
          </p:nvPr>
        </p:nvSpPr>
        <p:spPr>
          <a:noFill/>
        </p:spPr>
        <p:txBody>
          <a:bodyPr/>
          <a:lstStyle/>
          <a:p>
            <a:fld id="{ECD102D7-01AB-431F-925C-43FC9DF0CA67}"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l-GR" sz="3200"/>
              <a:t>   </a:t>
            </a:r>
            <a:r>
              <a:rPr lang="el-GR" sz="3200" b="1"/>
              <a:t> </a:t>
            </a:r>
            <a:r>
              <a:rPr lang="el-GR" sz="3200" b="1" u="sng"/>
              <a:t>1. </a:t>
            </a:r>
            <a:r>
              <a:rPr lang="el-GR" sz="3200" b="1" u="sng">
                <a:solidFill>
                  <a:schemeClr val="accent2"/>
                </a:solidFill>
              </a:rPr>
              <a:t>Θεατρικό παιχνίδι</a:t>
            </a:r>
            <a:r>
              <a:rPr lang="el-GR" sz="3200" b="1" u="sng"/>
              <a:t>, δραματοποίηση, παιχνίδια ρόλων, προσομοίωση</a:t>
            </a:r>
            <a:endParaRPr lang="en-US" sz="3200"/>
          </a:p>
        </p:txBody>
      </p:sp>
      <p:sp>
        <p:nvSpPr>
          <p:cNvPr id="32770" name="Rectangle 3"/>
          <p:cNvSpPr>
            <a:spLocks noGrp="1" noChangeArrowheads="1"/>
          </p:cNvSpPr>
          <p:nvPr>
            <p:ph idx="1"/>
          </p:nvPr>
        </p:nvSpPr>
        <p:spPr>
          <a:xfrm>
            <a:off x="457200" y="1600200"/>
            <a:ext cx="8229600" cy="4829175"/>
          </a:xfrm>
        </p:spPr>
        <p:txBody>
          <a:bodyPr/>
          <a:lstStyle/>
          <a:p>
            <a:r>
              <a:rPr lang="el-GR" sz="2800"/>
              <a:t>Θεωρούνται απαραίτητα, ώστε να αποσαφηνίζονται έννοιες και να επιτυγχάνεται η πληρέστερη κατανόηση της κοινωνικής πραγματικότητας με </a:t>
            </a:r>
            <a:r>
              <a:rPr lang="el-GR" sz="2800" b="1"/>
              <a:t>βιωματικό και ενεργητικό τρόπο</a:t>
            </a:r>
            <a:r>
              <a:rPr lang="el-GR" sz="2800"/>
              <a:t>.</a:t>
            </a:r>
            <a:endParaRPr lang="en-GB" sz="2800"/>
          </a:p>
          <a:p>
            <a:r>
              <a:rPr lang="el-GR" sz="2800"/>
              <a:t>Ο </a:t>
            </a:r>
            <a:r>
              <a:rPr lang="el-GR" sz="2800" b="1"/>
              <a:t>στόχος </a:t>
            </a:r>
            <a:r>
              <a:rPr lang="el-GR" sz="2800"/>
              <a:t>είναι, </a:t>
            </a:r>
            <a:r>
              <a:rPr lang="el-GR" sz="2800" b="1" u="sng"/>
              <a:t>μέσω του αυτοσχεδιασμού και άλλων τεχνικών του θεάτρου</a:t>
            </a:r>
            <a:r>
              <a:rPr lang="el-GR" sz="2800"/>
              <a:t>, να καλλιεργηθεί και να αναπτυχθεί </a:t>
            </a:r>
            <a:r>
              <a:rPr lang="el-GR" sz="2800" b="1"/>
              <a:t>η φαντασία, η δημιουργικότητα, ο συναισθηματικός κόσμος και οι κοινωνικές δεξιότητές τους</a:t>
            </a:r>
            <a:r>
              <a:rPr lang="el-GR" sz="2800"/>
              <a:t> μέσω της ομαδικής συνεργασίας (Κουρετζής, 2000).</a:t>
            </a:r>
            <a:endParaRPr lang="en-US" sz="2800"/>
          </a:p>
        </p:txBody>
      </p:sp>
      <p:sp>
        <p:nvSpPr>
          <p:cNvPr id="32771" name="3 - Θέση αριθμού διαφάνειας"/>
          <p:cNvSpPr>
            <a:spLocks noGrp="1"/>
          </p:cNvSpPr>
          <p:nvPr>
            <p:ph type="sldNum" sz="quarter" idx="12"/>
          </p:nvPr>
        </p:nvSpPr>
        <p:spPr>
          <a:noFill/>
        </p:spPr>
        <p:txBody>
          <a:bodyPr/>
          <a:lstStyle/>
          <a:p>
            <a:fld id="{23D42723-E870-4D94-AEF1-EDED3923BAF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274638"/>
            <a:ext cx="8362950" cy="1143000"/>
          </a:xfrm>
        </p:spPr>
        <p:txBody>
          <a:bodyPr/>
          <a:lstStyle/>
          <a:p>
            <a:pPr eaLnBrk="1" hangingPunct="1"/>
            <a:r>
              <a:rPr lang="el-GR" sz="3400" b="1" u="sng"/>
              <a:t>2. Διοργάνωση </a:t>
            </a:r>
            <a:r>
              <a:rPr lang="el-GR" sz="3400" b="1" u="sng">
                <a:solidFill>
                  <a:schemeClr val="accent2"/>
                </a:solidFill>
              </a:rPr>
              <a:t>ομαδικών συζητήσεων</a:t>
            </a:r>
            <a:r>
              <a:rPr lang="el-GR" sz="3400" b="1" u="sng"/>
              <a:t> ‘στρογγυλής τραπέζης’ στην τάξη </a:t>
            </a:r>
            <a:endParaRPr lang="en-US" sz="3400" b="1" u="sng"/>
          </a:p>
        </p:txBody>
      </p:sp>
      <p:sp>
        <p:nvSpPr>
          <p:cNvPr id="33794" name="Content Placeholder 2"/>
          <p:cNvSpPr>
            <a:spLocks noGrp="1"/>
          </p:cNvSpPr>
          <p:nvPr>
            <p:ph idx="1"/>
          </p:nvPr>
        </p:nvSpPr>
        <p:spPr>
          <a:xfrm>
            <a:off x="457200" y="1600200"/>
            <a:ext cx="8229600" cy="4972050"/>
          </a:xfrm>
        </p:spPr>
        <p:txBody>
          <a:bodyPr/>
          <a:lstStyle/>
          <a:p>
            <a:pPr eaLnBrk="1" hangingPunct="1"/>
            <a:r>
              <a:rPr lang="el-GR"/>
              <a:t>Δηλαδή, </a:t>
            </a:r>
            <a:r>
              <a:rPr lang="el-GR" b="1" i="1"/>
              <a:t>ορισμένοι μαθητές συζητούν </a:t>
            </a:r>
            <a:r>
              <a:rPr lang="el-GR"/>
              <a:t>και </a:t>
            </a:r>
            <a:r>
              <a:rPr lang="el-GR" b="1" i="1"/>
              <a:t>οι συμμαθητές τους</a:t>
            </a:r>
            <a:r>
              <a:rPr lang="el-GR"/>
              <a:t>, που αποτελούν το </a:t>
            </a:r>
            <a:r>
              <a:rPr lang="el-GR" u="sng"/>
              <a:t>ακροατήριο</a:t>
            </a:r>
            <a:r>
              <a:rPr lang="el-GR"/>
              <a:t>, παρακολουθούν και παρεμβαίνουν με ερωτήσεις ή τοποθετήσεις, για θέματα που σχετίζονται με το περιεχόμενο μαθημάτων ή και γεγονότων, σχολικών ή κοινωνικών συμβάντων (τσακωμοί, βιαιότητες κ.λπ.), π.χ. </a:t>
            </a:r>
            <a:r>
              <a:rPr lang="el-GR" b="1" i="1"/>
              <a:t>συνέλευση/συνεδρίαση τάξης</a:t>
            </a:r>
            <a:r>
              <a:rPr lang="el-GR"/>
              <a:t>, </a:t>
            </a:r>
            <a:r>
              <a:rPr lang="el-GR" b="1" i="1"/>
              <a:t>‘παρεούλα’ </a:t>
            </a:r>
            <a:r>
              <a:rPr lang="el-GR"/>
              <a:t>στο νηπιαγωγείο.</a:t>
            </a:r>
          </a:p>
        </p:txBody>
      </p:sp>
      <p:sp>
        <p:nvSpPr>
          <p:cNvPr id="33795" name="3 - Θέση αριθμού διαφάνειας"/>
          <p:cNvSpPr>
            <a:spLocks noGrp="1"/>
          </p:cNvSpPr>
          <p:nvPr>
            <p:ph type="sldNum" sz="quarter" idx="12"/>
          </p:nvPr>
        </p:nvSpPr>
        <p:spPr>
          <a:noFill/>
        </p:spPr>
        <p:txBody>
          <a:bodyPr/>
          <a:lstStyle/>
          <a:p>
            <a:fld id="{1D14DD23-58D9-4767-AF3F-05168519EAC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0" y="274638"/>
            <a:ext cx="9144000" cy="1143000"/>
          </a:xfrm>
        </p:spPr>
        <p:txBody>
          <a:bodyPr/>
          <a:lstStyle/>
          <a:p>
            <a:r>
              <a:rPr lang="el-GR" sz="3400" b="1" u="sng"/>
              <a:t>Διοργάνωση ομαδικών συζητήσεων ‘στρογγυλής τραπέζης’ στην τάξη</a:t>
            </a:r>
            <a:endParaRPr lang="en-US" sz="3400"/>
          </a:p>
        </p:txBody>
      </p:sp>
      <p:sp>
        <p:nvSpPr>
          <p:cNvPr id="34818" name="Content Placeholder 2"/>
          <p:cNvSpPr>
            <a:spLocks noGrp="1"/>
          </p:cNvSpPr>
          <p:nvPr>
            <p:ph idx="1"/>
          </p:nvPr>
        </p:nvSpPr>
        <p:spPr/>
        <p:txBody>
          <a:bodyPr/>
          <a:lstStyle/>
          <a:p>
            <a:pPr eaLnBrk="1" hangingPunct="1"/>
            <a:r>
              <a:rPr lang="el-GR" sz="2500"/>
              <a:t>Σε </a:t>
            </a:r>
            <a:r>
              <a:rPr lang="el-GR" sz="2500" u="sng"/>
              <a:t>ατμόσφαιρα διαλόγου οι μαθητές ασκούνται σε </a:t>
            </a:r>
            <a:r>
              <a:rPr lang="el-GR" sz="2500" b="1" u="sng"/>
              <a:t>δεξιότητες επικοινωνίας και συνεργασίας</a:t>
            </a:r>
            <a:r>
              <a:rPr lang="el-GR" sz="2500"/>
              <a:t> (π.χ. κανόνες διαλόγου, προσεκτική ακρόαση, επιχειρηματολογία, έκφραση αντίθετης άποψης, διαχείριση και επίλυση συγκρούσεων, καταμερισμός εργασίας, ανάληψη κάποιας υπευθυνότητας κ.λπ.), </a:t>
            </a:r>
            <a:r>
              <a:rPr lang="el-GR" sz="2500" b="1" u="sng"/>
              <a:t>παίρνουν θέση σε ζητήματα</a:t>
            </a:r>
            <a:r>
              <a:rPr lang="el-GR" sz="2500"/>
              <a:t> που προκύπτουν κατά τη διάρκεια της συζήτησης και μαθαίνουν να μην παραμένουν παθητικοί θεατές των όσων συμβαίνουν.</a:t>
            </a:r>
          </a:p>
          <a:p>
            <a:pPr eaLnBrk="1" hangingPunct="1"/>
            <a:r>
              <a:rPr lang="el-GR" sz="2500"/>
              <a:t>Τέλος, ενθαρρύνονται </a:t>
            </a:r>
            <a:r>
              <a:rPr lang="el-GR" sz="2500" b="1" u="sng"/>
              <a:t>να συμμετέχουν ενεργά στην εξεύρεση λύσεων</a:t>
            </a:r>
            <a:r>
              <a:rPr lang="el-GR" sz="2500"/>
              <a:t> (Ματσαγγούρας, 2000).</a:t>
            </a:r>
          </a:p>
        </p:txBody>
      </p:sp>
      <p:sp>
        <p:nvSpPr>
          <p:cNvPr id="34819" name="3 - Θέση αριθμού διαφάνειας"/>
          <p:cNvSpPr>
            <a:spLocks noGrp="1"/>
          </p:cNvSpPr>
          <p:nvPr>
            <p:ph type="sldNum" sz="quarter" idx="12"/>
          </p:nvPr>
        </p:nvSpPr>
        <p:spPr>
          <a:noFill/>
        </p:spPr>
        <p:txBody>
          <a:bodyPr/>
          <a:lstStyle/>
          <a:p>
            <a:fld id="{707312A7-BE0C-4B63-84B2-FA0CC2EBA488}" type="slidenum">
              <a:rPr lang="en-US" smtClean="0"/>
              <a:pPr/>
              <a:t>9</a:t>
            </a:fld>
            <a:endParaRPr lang="en-US"/>
          </a:p>
        </p:txBody>
      </p:sp>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Προεπιλεγμένη σχεδίαση">
  <a:themeElements>
    <a:clrScheme name="1_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Προεπιλεγμένη σχεδίασ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1944</TotalTime>
  <Words>4163</Words>
  <Application>Microsoft Office PowerPoint</Application>
  <PresentationFormat>Προβολή στην οθόνη (4:3)</PresentationFormat>
  <Paragraphs>173</Paragraphs>
  <Slides>39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39</vt:i4>
      </vt:variant>
    </vt:vector>
  </HeadingPairs>
  <TitlesOfParts>
    <vt:vector size="46" baseType="lpstr">
      <vt:lpstr>ＭＳ Ｐゴシック</vt:lpstr>
      <vt:lpstr>Arial</vt:lpstr>
      <vt:lpstr>Calibri</vt:lpstr>
      <vt:lpstr>Comic Sans MS</vt:lpstr>
      <vt:lpstr>Times New Roman</vt:lpstr>
      <vt:lpstr>Προεπιλεγμένη σχεδίαση</vt:lpstr>
      <vt:lpstr>1_Προεπιλεγμένη σχεδίαση</vt:lpstr>
      <vt:lpstr>ΕΚΠΑΙΔΕΥΤΙΚΟ ΣΥΣΤΗΜΑ (Επίπεδο Β΄&amp; Γ΄). Δημοκρατική σχολική κοινότητα-τάξη: Σχολικές δραστηριότητες, θεσμοί και κατευθύνσεις</vt:lpstr>
      <vt:lpstr>Περιεχόμενα</vt:lpstr>
      <vt:lpstr>Εισαγωγή</vt:lpstr>
      <vt:lpstr>Οι εκπαιδευτικοί διδάσκουν με τον πλέον πρόσφορο τρόπο</vt:lpstr>
      <vt:lpstr>Πλαίσιο λειτουργίας της σχολικής κοινότητας</vt:lpstr>
      <vt:lpstr>    </vt:lpstr>
      <vt:lpstr>    1. Θεατρικό παιχνίδι, δραματοποίηση, παιχνίδια ρόλων, προσομοίωση</vt:lpstr>
      <vt:lpstr>2. Διοργάνωση ομαδικών συζητήσεων ‘στρογγυλής τραπέζης’ στην τάξη </vt:lpstr>
      <vt:lpstr>Διοργάνωση ομαδικών συζητήσεων ‘στρογγυλής τραπέζης’ στην τάξη</vt:lpstr>
      <vt:lpstr>2.1 Θεσμός των μαθητικών κοινοτήτων</vt:lpstr>
      <vt:lpstr>Παρουσίαση του PowerPoint</vt:lpstr>
      <vt:lpstr>Κανονισμός λειτουργίας των Μαθητικών Κοινοτήτων (1986/82)</vt:lpstr>
      <vt:lpstr>Κανονισμός λειτουργίας των Μαθητικών Κοινοτήτων (1986/82)</vt:lpstr>
      <vt:lpstr>Κανονισμός λειτουργίας των Μαθητικών Κοινοτήτων (1986/82)</vt:lpstr>
      <vt:lpstr>Κανονισμός λειτουργίας των Μαθητικών Κοινοτήτων (1986/82)</vt:lpstr>
      <vt:lpstr>Συνέπειες λειτουργίας των Μαθητικών Κοινοτήτων</vt:lpstr>
      <vt:lpstr>3. Σχεδιασμός και πραγματοποίηση επιτόπιας έρευνας για την επίλυση πραγματικών προβλημάτων</vt:lpstr>
      <vt:lpstr>4. Ανάλυση περίπτωσης</vt:lpstr>
      <vt:lpstr>5. Πρόσκληση ειδικών στο σχολείο</vt:lpstr>
      <vt:lpstr>6. Εξωσχολικές δραστηριότητες</vt:lpstr>
      <vt:lpstr>Παρουσίαση του PowerPoint</vt:lpstr>
      <vt:lpstr>7. Συμμετοχή σε εκδηλώσεις της τάξης, του σχολείου και της κοινότητας</vt:lpstr>
      <vt:lpstr>7.1. Σχολικές πολιτιστικές δραστηριότητες και εκδηλώσεις </vt:lpstr>
      <vt:lpstr>7.2. Ο θεσμός των καινοτόμων πολιτιστικών προγραμμάτων </vt:lpstr>
      <vt:lpstr>Οφέλη από την οργάνωση μιας πολιτιστικής εκδήλωσης</vt:lpstr>
      <vt:lpstr>Χώροι πολιτιστικών εκδηλώσεων</vt:lpstr>
      <vt:lpstr>Τύποι πολιτιστικών εκδηλώσεων</vt:lpstr>
      <vt:lpstr>8. Η Σχολική Εφημερίδα, Σχολικό Περιοδικό,  Ιστοσελίδα του σχολείου. Πίνακες ανακοινώσεων</vt:lpstr>
      <vt:lpstr>Παρουσίαση του PowerPoint</vt:lpstr>
      <vt:lpstr>Παρουσίαση του PowerPoint</vt:lpstr>
      <vt:lpstr>9. Προγράμματα εκπαιδευτικών δραστηριοτήτων (Περιβαλλοντικής Εκπαίδευσης, Αγωγής Υγείας, Πολιτιστικών Εκδηλώσεων και Αγώνων</vt:lpstr>
      <vt:lpstr>(συνεχ.) Τα καινοτόμα εκπαιδευτικά προγράμματα, (Περιβαλλοντικής Εκπαίδευσης, Αγωγής Υγείας, Πολιτιστικών Εκδηλώσεων και Αγώνων</vt:lpstr>
      <vt:lpstr>10. Οι τελετουργικές δραστηριότητες</vt:lpstr>
      <vt:lpstr>11. Η διακόσμηση του σχολικού χώρου</vt:lpstr>
      <vt:lpstr>12. Χρήση ποικίλων πηγών και μέσων (νέων τεχνολογιών, διαδικτύου)</vt:lpstr>
      <vt:lpstr>13. Ομάδες των συνομηλίκων </vt:lpstr>
      <vt:lpstr>Συμπερασματική σημείωση</vt:lpstr>
      <vt:lpstr>Παρουσίαση του PowerPoint</vt:lpstr>
      <vt:lpstr>Ευχαριστώ για  την προσοχή σας!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4η Συνάντηση Διδακτικής: Σχέδιο Μαθήματος</dc:title>
  <dc:creator>elefthet</dc:creator>
  <cp:lastModifiedBy>ELEFTHERAKIS THEODOROS</cp:lastModifiedBy>
  <cp:revision>65</cp:revision>
  <dcterms:created xsi:type="dcterms:W3CDTF">2008-06-06T14:46:10Z</dcterms:created>
  <dcterms:modified xsi:type="dcterms:W3CDTF">2024-05-13T13:34:57Z</dcterms:modified>
</cp:coreProperties>
</file>