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57" r:id="rId3"/>
    <p:sldId id="256" r:id="rId4"/>
    <p:sldId id="258" r:id="rId5"/>
    <p:sldId id="273" r:id="rId6"/>
    <p:sldId id="272" r:id="rId7"/>
    <p:sldId id="271" r:id="rId8"/>
    <p:sldId id="270" r:id="rId9"/>
    <p:sldId id="268" r:id="rId10"/>
    <p:sldId id="269" r:id="rId11"/>
    <p:sldId id="267" r:id="rId12"/>
    <p:sldId id="266" r:id="rId13"/>
    <p:sldId id="265" r:id="rId14"/>
    <p:sldId id="264" r:id="rId15"/>
    <p:sldId id="259" r:id="rId16"/>
    <p:sldId id="263" r:id="rId17"/>
    <p:sldId id="262" r:id="rId18"/>
    <p:sldId id="261" r:id="rId19"/>
    <p:sldId id="260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372" y="579936"/>
            <a:ext cx="1010194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ΟΔΗΓΙΕΣ ΣΥΝΤΑΞΗΣ ΤΗΣ ΜΕΤΑΠΤΥΧΙΑΚΗΣ ΔΙΠΛΩΜΑΤΙΚΗΣ </a:t>
            </a:r>
            <a:r>
              <a:rPr lang="el-GR" sz="3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ΕΡΓΑΣΙΑΣ</a:t>
            </a:r>
          </a:p>
          <a:p>
            <a:pPr algn="ctr"/>
            <a:endParaRPr lang="el-GR" sz="3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3600" b="1" dirty="0" smtClean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3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Οι οδηγίες βασίζονται στο υλικό που έχει δημιουργήσει η </a:t>
            </a:r>
            <a:r>
              <a:rPr lang="el-GR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Β. </a:t>
            </a:r>
            <a:r>
              <a:rPr lang="el-GR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Χατζηνικήτα</a:t>
            </a:r>
            <a:r>
              <a:rPr lang="el-GR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λογαριασμό του </a:t>
            </a:r>
            <a:r>
              <a:rPr lang="el-GR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Ελληνικού Ανοικτού Πανεπιστημίου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το οποίο προσαρμόστηκε για τις ανάγκ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ες του ΠΜΣ </a:t>
            </a:r>
            <a:r>
              <a:rPr lang="el-GR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«Επιστήμες της Αγωγής: Αναπτυξιακή Ψυχολογία και Παιδαγωγικές Εφαρμογές»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από την </a:t>
            </a:r>
            <a:r>
              <a:rPr lang="el-G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Αικ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Κορνηλάκη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278" y="1943100"/>
            <a:ext cx="3008130" cy="229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5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103" y="464276"/>
            <a:ext cx="1065929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περιλαμβάνει η Ε</a:t>
            </a:r>
            <a:r>
              <a:rPr lang="el-GR" sz="2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ΙΣΑΓΩΓΗ </a:t>
            </a:r>
            <a:endParaRPr lang="el-GR" sz="2600" b="1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εισαγωγή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προσδιορίζει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τα όρια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ευρύτερης περιοχής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στην οποία έχει πραγματοποιηθεί η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έρευνά μας και αναδεικνύεται το ενδιαφέρον της.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Στην ενότητα αυτή παρουσιάζονται </a:t>
            </a:r>
            <a:r>
              <a:rPr lang="el-GR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εν συντομία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αλλά και σαφήνεια </a:t>
            </a:r>
            <a:r>
              <a:rPr lang="el-GR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ο σκοπός/ερευνητικά ερωτήματα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της ΔΕ και ενδεχομένως η μέθοδος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προσέγγισης που θα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υιοθετήθηκε. Έτσι διαφαίνεται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πώς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έρευνά μας συμβάλλει στην πρόοδο της γνώσης.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Η ενότητα της εισαγωγής ολοκληρώνεται με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</a:t>
            </a:r>
            <a:r>
              <a:rPr lang="el-GR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παρουσίαση </a:t>
            </a:r>
            <a:r>
              <a:rPr lang="el-GR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της δομής της ΔΕ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, δηλαδή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διάρθρωσής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της σε ενότητες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 Πραγματοποιείται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μια συνοπτική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περιγραφική παρουσίαση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των κεφαλαίων της ΔΕ, έκτασης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μιας μικρής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παραγράφου ανά κεφάλαιο.</a:t>
            </a:r>
          </a:p>
          <a:p>
            <a:endParaRPr lang="el-GR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09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9566" y="714103"/>
            <a:ext cx="1032836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ΘΕΩΡΗΤΙΚΟ </a:t>
            </a:r>
            <a:r>
              <a:rPr lang="el-G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ΠΛΑΙΣΙΟ -γενικά</a:t>
            </a:r>
            <a:endParaRPr lang="el-GR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ένταξη της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έρευνάς μας σε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ένα ευρύτερο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θεωρητικό πλαίσιο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είναι εξαιρετικά σημαντικό τμήμα της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ΔΕ καθώς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τεκμηριώνει και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δικαιολογεί την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ίδια την</a:t>
            </a:r>
          </a:p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έρευνά μας.</a:t>
            </a: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Στόχος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του θεωρητικού πλαισίου είναι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προσδιορισθούν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οι ευρύτερες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θεωρητικές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προσεγγίσεις και τα ερευνητικά ευρήματα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στο εσωτερικό των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οποίων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πραγματοποιείται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η ΔΕ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Στο θεωρητικό πλαίσιο, αξιοποιώντας συστηματικά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 συναφή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βιβλιογραφία, παρουσιάζεται αρχικά 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γενική θεωρητική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προβληματική του πεδίου – πλαίσιο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οποίο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εντάσσεται η ΔΕ. Στη συνέχεια όμως, σταδιακά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μετακινούμαστε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από τη γενική προβληματική σε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πιο ειδικά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στοιχεία προκειμένου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να </a:t>
            </a:r>
            <a:r>
              <a:rPr lang="el-G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εστιάσουμε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σε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εκείνα τα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οποία υποστηρίζουν τις ερευνητικές επιλογές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έγιναν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408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554" y="539931"/>
            <a:ext cx="113037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Η ενότητα αυτή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πρέπει να είναι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εξαιρετικά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περιεκτική!</a:t>
            </a:r>
            <a:endParaRPr lang="el-G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Συχνό λάθος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συγκρότηση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ενός ‘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υδροκέφαλου’ θεωρητικού πλαισίου.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Δηλαδή, ενός θεωρητικού πλαισίου που συνίσταται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από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μεγάλης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έκτασης κείμενα, περισσότερο ‘διδακτικού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’ προσανατολισμού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(άντληση στοιχείων από εγχειρίδια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),τα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οποία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δεν εστιάζουν στη θεωρητική πλαισίωση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θεμελίωση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του ερευνητικού εγχειρήματος της ΔΕ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δεν αξιοποιούνται στην ενότητα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Συμπερασμάτων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ΔΕ (παράθεση στοιχείων στο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θεωρητικό πλαίσιο τα οποία δεν αξιοποιούνται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στη συζήτηση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των αποτελεσμάτων της ΔΕ).</a:t>
            </a:r>
          </a:p>
        </p:txBody>
      </p:sp>
    </p:spTree>
    <p:extLst>
      <p:ext uri="{BB962C8B-B14F-4D97-AF65-F5344CB8AC3E}">
        <p14:creationId xmlns:p14="http://schemas.microsoft.com/office/powerpoint/2010/main" val="2086943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062" y="1393371"/>
            <a:ext cx="107202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alibri,Bold"/>
              </a:rPr>
              <a:t>Στο θεωρητικό πλαίσιο κάνουμε μια </a:t>
            </a:r>
            <a:r>
              <a:rPr lang="el-GR" sz="2400" b="1" dirty="0" smtClean="0">
                <a:solidFill>
                  <a:srgbClr val="FFFF00"/>
                </a:solidFill>
                <a:latin typeface="Calibri,Bold"/>
              </a:rPr>
              <a:t>ΒΙΒΛΙΟΓΡΑΦΙΚΗ </a:t>
            </a:r>
            <a:r>
              <a:rPr lang="el-GR" sz="2400" b="1" dirty="0" smtClean="0">
                <a:solidFill>
                  <a:srgbClr val="FFFF00"/>
                </a:solidFill>
                <a:latin typeface="Calibri,Bold"/>
              </a:rPr>
              <a:t>ΑΝΑΣΚΟΠΗΣΗ</a:t>
            </a:r>
          </a:p>
          <a:p>
            <a:endParaRPr lang="el-GR" sz="2400" dirty="0">
              <a:latin typeface="Calibri,Bold"/>
            </a:endParaRPr>
          </a:p>
          <a:p>
            <a:r>
              <a:rPr lang="el-GR" sz="2400" dirty="0">
                <a:latin typeface="Calibri,Bold"/>
              </a:rPr>
              <a:t>Η ερευνητική εργασία δεν αρχίζει ποτέ από το </a:t>
            </a:r>
            <a:r>
              <a:rPr lang="el-GR" sz="2400" dirty="0" smtClean="0">
                <a:latin typeface="Calibri,Bold"/>
              </a:rPr>
              <a:t>μηδέν αλλά </a:t>
            </a:r>
            <a:r>
              <a:rPr lang="el-GR" sz="2400" dirty="0">
                <a:latin typeface="Calibri,Bold"/>
              </a:rPr>
              <a:t>λαμβάνει υπόψη την </a:t>
            </a:r>
            <a:r>
              <a:rPr lang="el-GR" sz="2400" dirty="0" err="1" smtClean="0">
                <a:latin typeface="Calibri,Bold"/>
              </a:rPr>
              <a:t>προϋπάρχουσα</a:t>
            </a:r>
            <a:r>
              <a:rPr lang="el-GR" sz="2400" dirty="0" smtClean="0">
                <a:latin typeface="Calibri,Bold"/>
              </a:rPr>
              <a:t> επιστημονική </a:t>
            </a:r>
            <a:r>
              <a:rPr lang="el-GR" sz="2400" dirty="0">
                <a:latin typeface="Calibri,Bold"/>
              </a:rPr>
              <a:t>γνώση και τα διαθέσιμα </a:t>
            </a:r>
            <a:r>
              <a:rPr lang="el-GR" sz="2400" dirty="0" smtClean="0">
                <a:latin typeface="Calibri,Bold"/>
              </a:rPr>
              <a:t>ερευνητικά τεκμήρια.</a:t>
            </a:r>
          </a:p>
          <a:p>
            <a:endParaRPr lang="el-GR" sz="2400" dirty="0">
              <a:latin typeface="Calibri,Bold"/>
            </a:endParaRPr>
          </a:p>
          <a:p>
            <a:endParaRPr lang="el-GR" sz="2400" dirty="0">
              <a:latin typeface="Calibri,Bold"/>
            </a:endParaRPr>
          </a:p>
          <a:p>
            <a:r>
              <a:rPr lang="el-GR" sz="2400" dirty="0">
                <a:latin typeface="Calibri,Bold"/>
              </a:rPr>
              <a:t>Απαραίτητη η ‘τοποθέτηση’ της έρευνάς μας σε </a:t>
            </a:r>
            <a:r>
              <a:rPr lang="el-GR" sz="2400" dirty="0" smtClean="0">
                <a:latin typeface="Calibri,Bold"/>
              </a:rPr>
              <a:t>σχέση με </a:t>
            </a:r>
            <a:r>
              <a:rPr lang="el-GR" sz="2400" dirty="0">
                <a:latin typeface="Calibri,Bold"/>
              </a:rPr>
              <a:t>ό,τι έχει ήδη διερευνηθεί στο συναφές πεδίο, ή </a:t>
            </a:r>
            <a:r>
              <a:rPr lang="el-GR" sz="2400" dirty="0" smtClean="0">
                <a:latin typeface="Calibri,Bold"/>
              </a:rPr>
              <a:t>με άλλα </a:t>
            </a:r>
            <a:r>
              <a:rPr lang="el-GR" sz="2400" dirty="0">
                <a:latin typeface="Calibri,Bold"/>
              </a:rPr>
              <a:t>λόγια, ανάδειξη της σχέσης της έρευνάς μας </a:t>
            </a:r>
            <a:r>
              <a:rPr lang="el-GR" sz="2400" dirty="0" smtClean="0">
                <a:latin typeface="Calibri,Bold"/>
              </a:rPr>
              <a:t>με την </a:t>
            </a:r>
            <a:r>
              <a:rPr lang="el-GR" sz="2400" dirty="0">
                <a:latin typeface="Calibri,Bold"/>
              </a:rPr>
              <a:t>υπάρχουσα συναφή βιβλιογραφία.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309086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309" y="801189"/>
            <a:ext cx="107463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η βιβλιογραφική ανασκόπηση;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συστηματική εξέταση της έρευνας 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έχει διεξαχθεί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ένα συγκεκριμένο πεδίο μελέτης.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Συνίσταται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στην παρουσίαση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της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δημιουργικής σύνθεσης των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βιβλιογραφικών πηγών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μελετήθηκαν.</a:t>
            </a: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της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κριτικής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αποτίμησης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πηγών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προκειμένου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αφενός να αποκτήσουμε μια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σαφή εικόνα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του επιπέδου γνώσης για το θέμα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μας και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αφετέρου να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αναδείξουμε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ερευνητικά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‘κενά’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ερευνητικές ελλείψεις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98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7423" y="864326"/>
            <a:ext cx="109918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rgbClr val="FFC000"/>
                </a:solidFill>
                <a:latin typeface="Calibri,BoldItalic"/>
              </a:rPr>
              <a:t>Ποιοι είναι οι στόχοι της βιβλιογραφικής ανασκόπησης</a:t>
            </a:r>
            <a:r>
              <a:rPr lang="el-GR" sz="2400" b="1" i="1" dirty="0" smtClean="0">
                <a:solidFill>
                  <a:srgbClr val="FFC000"/>
                </a:solidFill>
                <a:latin typeface="Calibri,BoldItalic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400" b="1" i="1" dirty="0">
              <a:latin typeface="Calibri,BoldItal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Calibri" panose="020F0502020204030204" pitchFamily="34" charset="0"/>
              </a:rPr>
              <a:t>Ο </a:t>
            </a:r>
            <a:r>
              <a:rPr lang="el-GR" sz="2400" dirty="0">
                <a:latin typeface="Calibri" panose="020F0502020204030204" pitchFamily="34" charset="0"/>
              </a:rPr>
              <a:t>προσδιορισμός</a:t>
            </a:r>
            <a:r>
              <a:rPr lang="el-GR" sz="2400" dirty="0" smtClean="0">
                <a:latin typeface="Calibri" panose="020F0502020204030204" pitchFamily="34" charset="0"/>
              </a:rPr>
              <a:t>, </a:t>
            </a:r>
            <a:r>
              <a:rPr lang="el-GR" sz="2400" dirty="0">
                <a:latin typeface="Calibri" panose="020F0502020204030204" pitchFamily="34" charset="0"/>
              </a:rPr>
              <a:t>του ερευνητικού χώρου </a:t>
            </a:r>
            <a:r>
              <a:rPr lang="el-GR" sz="2400" dirty="0" smtClean="0">
                <a:latin typeface="Calibri" panose="020F0502020204030204" pitchFamily="34" charset="0"/>
              </a:rPr>
              <a:t>της εργασίας </a:t>
            </a:r>
            <a:r>
              <a:rPr lang="el-GR" sz="2400" dirty="0">
                <a:latin typeface="Calibri" panose="020F0502020204030204" pitchFamily="34" charset="0"/>
              </a:rPr>
              <a:t>μας (ανάδειξη του ερευνητικού ‘κενού’ ή </a:t>
            </a:r>
            <a:r>
              <a:rPr lang="el-GR" sz="2400" dirty="0" smtClean="0">
                <a:latin typeface="Calibri" panose="020F0502020204030204" pitchFamily="34" charset="0"/>
              </a:rPr>
              <a:t>των ελλείψεων </a:t>
            </a:r>
            <a:r>
              <a:rPr lang="el-GR" sz="2400" dirty="0">
                <a:latin typeface="Calibri" panose="020F0502020204030204" pitchFamily="34" charset="0"/>
              </a:rPr>
              <a:t>που στοχεύει να καλύψει η ΔΕ</a:t>
            </a:r>
            <a:r>
              <a:rPr lang="el-GR" sz="2400" dirty="0" smtClean="0">
                <a:latin typeface="Calibri" panose="020F0502020204030204" pitchFamily="34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Calibri" panose="020F0502020204030204" pitchFamily="34" charset="0"/>
              </a:rPr>
              <a:t>Η </a:t>
            </a:r>
            <a:r>
              <a:rPr lang="el-GR" sz="2400" dirty="0">
                <a:latin typeface="Calibri" panose="020F0502020204030204" pitchFamily="34" charset="0"/>
              </a:rPr>
              <a:t>συγκρότηση και θεμελίωση της προβληματικής </a:t>
            </a:r>
            <a:r>
              <a:rPr lang="el-GR" sz="2400" dirty="0" smtClean="0">
                <a:latin typeface="Calibri" panose="020F0502020204030204" pitchFamily="34" charset="0"/>
              </a:rPr>
              <a:t>των ερευνητικών </a:t>
            </a:r>
            <a:r>
              <a:rPr lang="el-GR" sz="2400" dirty="0">
                <a:latin typeface="Calibri" panose="020F0502020204030204" pitchFamily="34" charset="0"/>
              </a:rPr>
              <a:t>ερωτημάτων ή των </a:t>
            </a:r>
            <a:r>
              <a:rPr lang="el-GR" sz="2400" dirty="0" smtClean="0">
                <a:latin typeface="Calibri" panose="020F0502020204030204" pitchFamily="34" charset="0"/>
              </a:rPr>
              <a:t>ερευνητικών υποθέσεων</a:t>
            </a:r>
            <a:r>
              <a:rPr lang="el-GR" sz="2400" dirty="0">
                <a:latin typeface="Calibri" panose="020F0502020204030204" pitchFamily="34" charset="0"/>
              </a:rPr>
              <a:t>, του θεωρητικού και του </a:t>
            </a:r>
            <a:r>
              <a:rPr lang="el-GR" sz="2400" dirty="0" smtClean="0">
                <a:latin typeface="Calibri" panose="020F0502020204030204" pitchFamily="34" charset="0"/>
              </a:rPr>
              <a:t>μεθοδολογικού πλαισίου </a:t>
            </a:r>
            <a:r>
              <a:rPr lang="el-GR" sz="2400" dirty="0">
                <a:latin typeface="Calibri" panose="020F0502020204030204" pitchFamily="34" charset="0"/>
              </a:rPr>
              <a:t>της </a:t>
            </a:r>
            <a:r>
              <a:rPr lang="el-GR" sz="2400" dirty="0" smtClean="0">
                <a:latin typeface="Calibri" panose="020F0502020204030204" pitchFamily="34" charset="0"/>
              </a:rPr>
              <a:t>έρευνάς μας.</a:t>
            </a:r>
            <a:endParaRPr lang="el-GR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Calibri" panose="020F0502020204030204" pitchFamily="34" charset="0"/>
              </a:rPr>
              <a:t>Να τεθούν οι </a:t>
            </a:r>
            <a:r>
              <a:rPr lang="el-GR" sz="2400" dirty="0" smtClean="0">
                <a:latin typeface="Calibri" panose="020F0502020204030204" pitchFamily="34" charset="0"/>
              </a:rPr>
              <a:t>βάσεις </a:t>
            </a:r>
            <a:r>
              <a:rPr lang="el-GR" sz="2400" dirty="0" smtClean="0">
                <a:latin typeface="Calibri" panose="020F0502020204030204" pitchFamily="34" charset="0"/>
              </a:rPr>
              <a:t>για τη συζήτηση/σχολιασμό </a:t>
            </a:r>
            <a:r>
              <a:rPr lang="el-GR" sz="2400" dirty="0">
                <a:latin typeface="Calibri" panose="020F0502020204030204" pitchFamily="34" charset="0"/>
              </a:rPr>
              <a:t>των ευρημάτων της ΔΕ </a:t>
            </a:r>
            <a:r>
              <a:rPr lang="el-GR" sz="2400" dirty="0" smtClean="0">
                <a:latin typeface="Calibri" panose="020F0502020204030204" pitchFamily="34" charset="0"/>
              </a:rPr>
              <a:t>σε σχέση </a:t>
            </a:r>
            <a:r>
              <a:rPr lang="el-GR" sz="2400" dirty="0">
                <a:latin typeface="Calibri" panose="020F0502020204030204" pitchFamily="34" charset="0"/>
              </a:rPr>
              <a:t>με την </a:t>
            </a:r>
            <a:r>
              <a:rPr lang="el-GR" sz="2400" dirty="0" err="1">
                <a:latin typeface="Calibri" panose="020F0502020204030204" pitchFamily="34" charset="0"/>
              </a:rPr>
              <a:t>προϋπάρχουσα</a:t>
            </a:r>
            <a:r>
              <a:rPr lang="el-GR" sz="2400" dirty="0">
                <a:latin typeface="Calibri" panose="020F0502020204030204" pitchFamily="34" charset="0"/>
              </a:rPr>
              <a:t> συναφή γνώση.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09982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787" y="559530"/>
            <a:ext cx="10502537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δεν είναι βιβλιογραφική ανασκόπηση</a:t>
            </a:r>
            <a:r>
              <a:rPr lang="el-GR" sz="2000" b="1" i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el-GR" sz="2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γραμμική παρουσίαση - παράθεση ενός 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συνόλου ερευνών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, ή αποσπασμάτων τους, συναφών με 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έρευνά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μας που δεν συνοδεύεται από την 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κριτική αποτίμησή 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τους! 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0208" y="2539705"/>
            <a:ext cx="1135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i="1" dirty="0">
                <a:latin typeface="Calibri" panose="020F0502020204030204" pitchFamily="34" charset="0"/>
                <a:cs typeface="Calibri" panose="020F0502020204030204" pitchFamily="34" charset="0"/>
              </a:rPr>
              <a:t>Προσεγγίσεις της βιβλιογραφικής ανασκόπησης</a:t>
            </a:r>
          </a:p>
          <a:p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l-GR" sz="2200" dirty="0">
                <a:latin typeface="Calibri" panose="020F0502020204030204" pitchFamily="34" charset="0"/>
                <a:cs typeface="Calibri" panose="020F0502020204030204" pitchFamily="34" charset="0"/>
              </a:rPr>
              <a:t>τη βιβλιογραφική ανασκόπηση μπορεί να </a:t>
            </a:r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υιοθετηθεί είτε </a:t>
            </a:r>
            <a:r>
              <a:rPr lang="el-GR" sz="2200" dirty="0">
                <a:latin typeface="Calibri" panose="020F0502020204030204" pitchFamily="34" charset="0"/>
                <a:cs typeface="Calibri" panose="020F0502020204030204" pitchFamily="34" charset="0"/>
              </a:rPr>
              <a:t>η προσέγγιση της εστίασης στις έννοιες, είτε </a:t>
            </a:r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αυτή της </a:t>
            </a:r>
            <a:r>
              <a:rPr lang="el-GR" sz="2200" dirty="0">
                <a:latin typeface="Calibri" panose="020F0502020204030204" pitchFamily="34" charset="0"/>
                <a:cs typeface="Calibri" panose="020F0502020204030204" pitchFamily="34" charset="0"/>
              </a:rPr>
              <a:t>εστίασης στο συγγραφέα (</a:t>
            </a:r>
            <a:r>
              <a:rPr lang="el-G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Webster</a:t>
            </a:r>
            <a:r>
              <a:rPr lang="el-GR" sz="2200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l-G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Watson</a:t>
            </a:r>
            <a:r>
              <a:rPr lang="el-GR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2002,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xvii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ή ο </a:t>
            </a:r>
            <a:r>
              <a:rPr lang="el-GR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συνδυσμός</a:t>
            </a:r>
            <a:r>
              <a:rPr lang="el-GR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τους</a:t>
            </a:r>
            <a:endParaRPr lang="el-G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1787" y="4238625"/>
            <a:ext cx="3209925" cy="2246769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Εστίαση στις </a:t>
            </a:r>
            <a:r>
              <a:rPr lang="el-G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έννοιες</a:t>
            </a:r>
          </a:p>
          <a:p>
            <a:endParaRPr lang="el-G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i="1" dirty="0">
                <a:latin typeface="Calibri" panose="020F0502020204030204" pitchFamily="34" charset="0"/>
                <a:cs typeface="Calibri" panose="020F0502020204030204" pitchFamily="34" charset="0"/>
              </a:rPr>
              <a:t>(σύνθεση ερευνών)</a:t>
            </a:r>
          </a:p>
          <a:p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Έννοια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Χ…. (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συγγραφέας Α).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Έννοια Ψ…. (συγγραφέας Α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συγγραφέας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Γ, </a:t>
            </a:r>
            <a:r>
              <a:rPr lang="el-G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κ.ο.κ.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81625" y="4517291"/>
            <a:ext cx="3933825" cy="1938992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Εστίαση στο συγγραφέα</a:t>
            </a:r>
          </a:p>
          <a:p>
            <a:r>
              <a:rPr lang="el-GR" sz="2000" i="1" dirty="0">
                <a:latin typeface="Calibri" panose="020F0502020204030204" pitchFamily="34" charset="0"/>
                <a:cs typeface="Calibri" panose="020F0502020204030204" pitchFamily="34" charset="0"/>
              </a:rPr>
              <a:t>(γραμμική </a:t>
            </a:r>
            <a:r>
              <a:rPr lang="el-GR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παρουσίαση ερευνών</a:t>
            </a:r>
            <a:r>
              <a:rPr lang="el-GR" sz="20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Συγγραφέας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Α … έννοια Χ,</a:t>
            </a:r>
          </a:p>
          <a:p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έννοια Ψ, </a:t>
            </a:r>
            <a:r>
              <a:rPr lang="el-G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κ.ο.κ.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Συγγραφέας Β … έννοια Χ,</a:t>
            </a:r>
          </a:p>
          <a:p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έννοια Ω, </a:t>
            </a:r>
            <a:r>
              <a:rPr lang="el-G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κ.ο.κ.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34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984" y="1145449"/>
            <a:ext cx="110394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4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πρώτη προσέγγιση </a:t>
            </a:r>
            <a:r>
              <a:rPr lang="el-GR" sz="2400" b="1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(σύνθεση ερευνών)</a:t>
            </a:r>
            <a:r>
              <a:rPr lang="el-G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οδηγεί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στη συγκρότηση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μιας συνολικής συνθετικής εικόνας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υπάρχουσας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γνώσης για το θέμα που διερευνάται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καθιστά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ευκολότερη την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κριτική αποτίμηση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καθώς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ανάδειξη του ‘κενού’ και των ελλείψεων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προς μελλοντική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έρευνα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Για την επιτυχή υλοποίηση αυτής της προσέγγισης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ο/η φοιτητής/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τρια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είναι απαραίτητο να έχει αποκτήσει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ικανότητα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να εντοπίζει, να επιλέγει, να κατανοεί,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αναλύει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, να συνθέτει και να αποτιμά κριτικά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τη συναφή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με το θέμα της έρευνάς του βιβλιογραφία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</a:rPr>
              <a:t>Η </a:t>
            </a:r>
            <a:r>
              <a:rPr lang="el-GR" sz="2400" b="1" dirty="0">
                <a:solidFill>
                  <a:srgbClr val="92D050"/>
                </a:solidFill>
                <a:latin typeface="Calibri" panose="020F0502020204030204" pitchFamily="34" charset="0"/>
              </a:rPr>
              <a:t>δεύτερη προσέγγιση </a:t>
            </a:r>
            <a:r>
              <a:rPr lang="el-GR" sz="2400" b="1" i="1" dirty="0">
                <a:solidFill>
                  <a:srgbClr val="92D050"/>
                </a:solidFill>
                <a:latin typeface="Calibri,Italic"/>
              </a:rPr>
              <a:t>(γραμμική </a:t>
            </a:r>
            <a:r>
              <a:rPr lang="el-GR" sz="2400" b="1" i="1" dirty="0" smtClean="0">
                <a:solidFill>
                  <a:srgbClr val="92D050"/>
                </a:solidFill>
                <a:latin typeface="Calibri,Italic"/>
              </a:rPr>
              <a:t>παρουσίαση ερευνών</a:t>
            </a:r>
            <a:r>
              <a:rPr lang="el-GR" sz="2400" b="1" i="1" dirty="0">
                <a:solidFill>
                  <a:srgbClr val="92D050"/>
                </a:solidFill>
                <a:latin typeface="Calibri,Italic"/>
              </a:rPr>
              <a:t>) </a:t>
            </a:r>
            <a:r>
              <a:rPr lang="el-G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δεν</a:t>
            </a:r>
            <a:r>
              <a:rPr lang="el-GR" sz="2400" dirty="0">
                <a:latin typeface="Calibri" panose="020F0502020204030204" pitchFamily="34" charset="0"/>
              </a:rPr>
              <a:t> είναι λειτουργική καθώς οδηγεί </a:t>
            </a:r>
            <a:r>
              <a:rPr lang="el-GR" sz="2400" dirty="0" smtClean="0">
                <a:latin typeface="Calibri" panose="020F0502020204030204" pitchFamily="34" charset="0"/>
              </a:rPr>
              <a:t>στη συγκρότηση </a:t>
            </a:r>
            <a:r>
              <a:rPr lang="el-GR" sz="2400" dirty="0">
                <a:latin typeface="Calibri" panose="020F0502020204030204" pitchFamily="34" charset="0"/>
              </a:rPr>
              <a:t>μιας περισσότερο </a:t>
            </a:r>
            <a:r>
              <a:rPr lang="el-GR" sz="2400" dirty="0" smtClean="0">
                <a:latin typeface="Calibri" panose="020F0502020204030204" pitchFamily="34" charset="0"/>
              </a:rPr>
              <a:t>αποσπασματικής εικόνας </a:t>
            </a:r>
            <a:r>
              <a:rPr lang="el-GR" sz="2400" dirty="0">
                <a:latin typeface="Calibri" panose="020F0502020204030204" pitchFamily="34" charset="0"/>
              </a:rPr>
              <a:t>της υπάρχουσας γνώσης που δυσχεραίνει </a:t>
            </a:r>
            <a:r>
              <a:rPr lang="el-GR" sz="2400" dirty="0" smtClean="0">
                <a:latin typeface="Calibri" panose="020F0502020204030204" pitchFamily="34" charset="0"/>
              </a:rPr>
              <a:t>την κριτική </a:t>
            </a:r>
            <a:r>
              <a:rPr lang="el-GR" sz="2400" dirty="0">
                <a:latin typeface="Calibri" panose="020F0502020204030204" pitchFamily="34" charset="0"/>
              </a:rPr>
              <a:t>αποτίμηση και την ανάδειξη νέων </a:t>
            </a:r>
            <a:r>
              <a:rPr lang="el-GR" sz="2400" dirty="0" smtClean="0">
                <a:latin typeface="Calibri" panose="020F0502020204030204" pitchFamily="34" charset="0"/>
              </a:rPr>
              <a:t>διαστάσεων προς </a:t>
            </a:r>
            <a:r>
              <a:rPr lang="el-GR" sz="2400" dirty="0">
                <a:latin typeface="Calibri" panose="020F0502020204030204" pitchFamily="34" charset="0"/>
              </a:rPr>
              <a:t>μελλοντική διερεύνηση.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8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0550" y="876572"/>
            <a:ext cx="100948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Ποιος </a:t>
            </a:r>
            <a:r>
              <a:rPr lang="el-GR" sz="24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είναι </a:t>
            </a:r>
            <a:r>
              <a:rPr lang="el-GR" sz="2400" b="1" i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 ενδεδειγμένος </a:t>
            </a:r>
            <a:r>
              <a:rPr lang="el-GR" sz="24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αριθμός των βιβλιογραφικών </a:t>
            </a:r>
            <a:r>
              <a:rPr lang="el-GR" sz="2400" b="1" i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αναφορών;</a:t>
            </a:r>
          </a:p>
          <a:p>
            <a:endParaRPr lang="el-G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αξιοποίηση μεγάλου αριθμού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κατάλληλων βιβλιογραφικών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αναφορών αποτελεί ένα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δείκτη ποιότητας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ΔΕ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Αν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 θέμα 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έρευνάς μας εντάσσεται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μια νέα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ερευνητική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περιοχή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ή δεν είναι ιδιαίτερα προσφιλές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στους ερευνητές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τότε η βιβλιογραφική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ανασκόπηση επεξεργάζεται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περιορισμένο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αριθμό ερευνητικών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εργασιών. Ωστόσο, σε αυτήν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περίπτωση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είναι ιδιαίτερα σημαντικό να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τεκμηριωθεί ακόμα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περισσότερο η αναγκαιότητα διεξαγωγής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συγκεκριμένης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έρευνας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513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350" y="685800"/>
            <a:ext cx="105890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είδους βιβλιογραφικές αναφορές </a:t>
            </a:r>
            <a:r>
              <a:rPr lang="el-GR" sz="2400" b="1" i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χρησιμοποιούνται στη </a:t>
            </a:r>
            <a:r>
              <a:rPr lang="el-GR" sz="24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βιβλιογραφική </a:t>
            </a:r>
            <a:r>
              <a:rPr lang="el-GR" sz="2400" b="1" i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ανασκόπηση;</a:t>
            </a:r>
          </a:p>
          <a:p>
            <a:endParaRPr lang="el-GR" sz="2400" b="1" i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Χρήση απαραίτητα ξενόγλωσσης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αλλά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ελληνόγλωσσης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βιβλιογραφίας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Χρήση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κυρίως, πρωτογενών βιβλιογραφικών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πηγών 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αποφυγή δευτερογενών πηγών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342900" indent="-342900">
              <a:buFontTx/>
              <a:buChar char="-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Χρήση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βιβλιογραφικών πηγών που έχουν αντληθεί,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 προτεραιότητα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από επιστημονικά περιοδικά με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κριτές 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διεθνή και ελληνικά), πρακτικά επιστημονικών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συνεδρίων με κριτές (διεθνή και ελληνικά) και βιβλία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ή κεφάλαια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επιστημονικών βιβλίων (ή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συλλογικών εκδόσεων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 αναγνωρισμένης ποιότητας.</a:t>
            </a:r>
          </a:p>
        </p:txBody>
      </p:sp>
    </p:spTree>
    <p:extLst>
      <p:ext uri="{BB962C8B-B14F-4D97-AF65-F5344CB8AC3E}">
        <p14:creationId xmlns:p14="http://schemas.microsoft.com/office/powerpoint/2010/main" val="107159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2400" y="1701074"/>
            <a:ext cx="10058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Εξώφυλλο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Ευχαριστίες (μη υποχρεωτική)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Περίληψη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Λέξεις-κλειδιά </a:t>
            </a:r>
            <a:endParaRPr lang="el-GR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Περιεχόμενα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− Κατάλογος Πινάκων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− Κατάλογος Σχημάτων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− Κατάλογος Συντομογραφιών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5154" y="7373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ΔΟΜΗ ΔΕ</a:t>
            </a:r>
            <a:endParaRPr lang="el-GR" sz="3200" b="1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99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6275" y="609600"/>
            <a:ext cx="1082992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Συμβουλές </a:t>
            </a:r>
            <a:r>
              <a:rPr lang="el-GR" sz="28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σύνταξης βιβλιογραφικής ανασκόπησης</a:t>
            </a:r>
            <a:endParaRPr lang="el-GR" sz="2800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Συχνό </a:t>
            </a:r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λάθος</a:t>
            </a:r>
            <a:r>
              <a:rPr lang="el-G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Απουσία κριτικής αποτίμησης στη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βιβλιογραφική ανασκόπηση</a:t>
            </a: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ενότητα της βιβλιογραφικής ανασκόπησης, σε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αρκετές ΔΕ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συνίσταται απλώς σε γραμμική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περιγραφική παράθεση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συναφούς βιβλιογραφίας και όχι –όπως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απαιτείται– στη σύνθεση και την κριτική αποτίμησή της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Δεν ξεχνώ:</a:t>
            </a:r>
          </a:p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Η βιβλιογραφική ανασκόπηση εστιάζει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στην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σύνθεση επιστημονικών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κειμένων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συναφών με το θέμα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μας και κυρίως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στην κριτική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εξέταση και σύνθεσή τους.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210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3430" y="851535"/>
            <a:ext cx="110005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Συχνό λάθος</a:t>
            </a:r>
            <a:r>
              <a:rPr lang="el-GR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l-GR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Απουσία σύνδεσης βιβλιογραφικής ανασκόπησης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με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πρωτοτυπία της ΔΕ</a:t>
            </a:r>
            <a:endParaRPr lang="el-G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Συχνά εντοπίζεται απουσία αξιοποίησης 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κριτικής αποτίμησης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βιβλιογραφίας με τη θεμελίωση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τεκμηρίωση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πρωτοτυπίας της ΔΕ. Δηλαδή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δεν φαίνεται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τι νέο προσθέτει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ΔΕ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στην υπάρχουσα για το θέμα γνώση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Δεν ξεχνώ:</a:t>
            </a:r>
          </a:p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Η κριτική αποτίμηση της βιβλιογραφίας επιτρέπει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ανάδειξη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σημαντικών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ζητημάτων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που είτε δεν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έχουν διερευνηθεί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είτε απαιτούν πρόσθετη μελέτη.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258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47700"/>
            <a:ext cx="11125200" cy="3785652"/>
          </a:xfrm>
          <a:prstGeom prst="rect">
            <a:avLst/>
          </a:prstGeom>
          <a:noFill/>
          <a:ln w="222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ΑΝΑΣΚΟΠΗΣΗ ΤΗΣ ΒΙΒΛΙΟΓΡΑΦΙΑΣ ΚΑΤΑΛΗΓΕΙ ΣΕ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ΕΝΑ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ΚΕΦΑΛΑΙΟ ΣΤΟ ΟΠΟΙΟ ΠΕΡΙΓΡΑΦΟΝΤΑΙ:</a:t>
            </a:r>
          </a:p>
          <a:p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 ΣΤΟΧΟΙ</a:t>
            </a:r>
          </a:p>
          <a:p>
            <a:endParaRPr lang="el-GR" sz="24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ΕΡΕΥΝΗΤΙΚΑ ΕΡΩΤΗΜΑΤΑ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ΥΠΟΘΕΣΕΙΣ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ΕΡΕΥΝΑΣ ΜΑΣ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9575" y="4895850"/>
            <a:ext cx="114966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Πρόκειται για ένα εξαιρετικά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σημαντικό τμήμα της ΔΕ καθώς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μέσω αυτού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συνδέονται – ‘γεφυρώνονται’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λειτουργικά -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θεωρητικό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πλαίσιο και η βιβλιογραφική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ανασκόπηση που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προηγήθηκαν με τις ενότητες παρουσίασης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έρευνας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που ακολουθούν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μέθοδος, αποτελέσματα, συμπεράσματα).</a:t>
            </a:r>
          </a:p>
        </p:txBody>
      </p:sp>
    </p:spTree>
    <p:extLst>
      <p:ext uri="{BB962C8B-B14F-4D97-AF65-F5344CB8AC3E}">
        <p14:creationId xmlns:p14="http://schemas.microsoft.com/office/powerpoint/2010/main" val="457548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857" y="732608"/>
            <a:ext cx="10887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σημείο αυτό διατυπώνεται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με σαφήνεια και ακρίβεια </a:t>
            </a:r>
            <a:r>
              <a:rPr lang="el-GR" sz="24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ο/οι σκοπός/-οι </a:t>
            </a:r>
            <a:r>
              <a:rPr lang="el-GR" sz="24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της έρευνας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οποίο συνδέεται με (α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 το θεωρητικό πλαίσιο αναφοράς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(β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 την κριτική αποτίμηση 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συναφούς Βιβλιογραφίας που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έχουν προηγηθεί.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8650" y="2590800"/>
            <a:ext cx="11010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Διατυπώνονται τα επιμέρους </a:t>
            </a:r>
            <a:r>
              <a:rPr lang="el-GR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ερευνητικά ερωτήματα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οι </a:t>
            </a:r>
            <a:r>
              <a:rPr lang="el-GR" sz="24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υποθέσεις</a:t>
            </a: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Μετά τη διατύπωση του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σκοπού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ακολουθεί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σαφής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διατύπωση των επιμέρους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ερευνητικών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ερωτημάτων ή/και υποθέσεων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αποτελούν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τμήματα του γενικότερου στόχου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Στο τμήμα αυτό του κειμένου είναι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επίσης απαραίτητη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συστηματική παρουσίαση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ανάλυση 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υποκείμενων μεταβλητών (λειτουργικοί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ορισμοί εννοιών/μεταβλητών-κλειδιά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 με αξιοποίηση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συναφούς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βιβλιογραφίας.</a:t>
            </a:r>
          </a:p>
        </p:txBody>
      </p:sp>
    </p:spTree>
    <p:extLst>
      <p:ext uri="{BB962C8B-B14F-4D97-AF65-F5344CB8AC3E}">
        <p14:creationId xmlns:p14="http://schemas.microsoft.com/office/powerpoint/2010/main" val="3748135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3969" y="1125855"/>
            <a:ext cx="106394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Είναι ιδιαίτερα σημαντικό το αντικείμενο της έρευνας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ανταποκρίνεται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πλήρως στην κριτική αποτίμηση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βιβλιογραφικής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σύνθεσης που έχει προηγηθεί. Είναι</a:t>
            </a:r>
          </a:p>
          <a:p>
            <a:pPr algn="just"/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δηλαδή απαραίτητο να αναφέρονται με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σαφήνεια συγκεκριμένα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ερευνητικά ‘κενά’ ή ελλείψεις 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έχουν εντοπισθεί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προηγουμένως και τα οποία επιχειρεί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καλύψει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ΔΕ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γλώσσα σύνταξης στο τμήμα αυτό του κειμένου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αξιολογική-κριτική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αναδεικνύει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τις απόψεις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του/της φοιτητή/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τριας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- συγγραφέα αναφορικά με τη σχέση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στόχου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των ερευνητικών ερωτημάτων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υποθέσεων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με τη συναφή βιβλιογραφία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latin typeface="Calibri" panose="020F0502020204030204" pitchFamily="34" charset="0"/>
              </a:rPr>
              <a:t>Το τμήμα αυτό του κειμένου συνήθως δεν </a:t>
            </a:r>
            <a:r>
              <a:rPr lang="el-GR" sz="2400" b="1" dirty="0" smtClean="0">
                <a:latin typeface="Calibri" panose="020F0502020204030204" pitchFamily="34" charset="0"/>
              </a:rPr>
              <a:t>είναι ιδιαίτερα </a:t>
            </a:r>
            <a:r>
              <a:rPr lang="el-GR" sz="2400" b="1" dirty="0">
                <a:latin typeface="Calibri" panose="020F0502020204030204" pitchFamily="34" charset="0"/>
              </a:rPr>
              <a:t>εκτενές καθώς συμπυκνώνει </a:t>
            </a:r>
            <a:r>
              <a:rPr lang="el-GR" sz="2400" b="1" dirty="0" smtClean="0">
                <a:latin typeface="Calibri" panose="020F0502020204030204" pitchFamily="34" charset="0"/>
              </a:rPr>
              <a:t>τον προβληματισμό </a:t>
            </a:r>
            <a:r>
              <a:rPr lang="el-GR" sz="2400" b="1" dirty="0">
                <a:latin typeface="Calibri" panose="020F0502020204030204" pitchFamily="34" charset="0"/>
              </a:rPr>
              <a:t>που οδηγεί στο αντικείμενο </a:t>
            </a:r>
            <a:r>
              <a:rPr lang="el-GR" sz="2400" b="1" dirty="0" smtClean="0">
                <a:latin typeface="Calibri" panose="020F0502020204030204" pitchFamily="34" charset="0"/>
              </a:rPr>
              <a:t>της έρευνας</a:t>
            </a:r>
            <a:r>
              <a:rPr lang="el-GR" sz="2400" b="1" dirty="0">
                <a:latin typeface="Calibri,Bold"/>
              </a:rPr>
              <a:t>.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02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28650"/>
            <a:ext cx="11277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ΜΕΘΟΔΟΛΟΓΙΑ</a:t>
            </a:r>
          </a:p>
          <a:p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Στην ενότητα της Μεθόδου παρουσιάζονται αναλυτικά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με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ακρίβεια στον αναγνώστη όλες οι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απαραίτητες πληροφορίες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για τον ακριβή τρόπο διεξαγωγής της έρευνας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(τι έγινε, σε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ποιον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ή σε τι, πώς υλοποιήθηκε), προκειμένου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Να κατανοήσει με ακρίβεια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 κάναμε κατά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διεξαγωγή 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έρευνας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Να εκτιμήσει την ποιότητα της συλλογής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ανάλυσης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των δεδομένων και ως εκ τούτου την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ποιότητα 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συμπερασμάτων 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εξάγει η έρευνά μας.</a:t>
            </a: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Να επιτρέπει σε έναν/μία ερευνητή/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τρια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αν θελήσει,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επαναλάβει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την έρευνα βάσει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παρεχόμενων πληροφοριών.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861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7225" y="733425"/>
            <a:ext cx="10896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Μεθοδολογία περιλαμβάνει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οπωσδήποτε τις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ακόλουθες </a:t>
            </a:r>
            <a:r>
              <a:rPr lang="el-G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υποενότητες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i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Συμμετέχοντες</a:t>
            </a:r>
          </a:p>
          <a:p>
            <a:endParaRPr lang="el-GR" sz="2800" i="1" dirty="0" smtClean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i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Σχεδιασμός ή Εργαλεία</a:t>
            </a:r>
          </a:p>
          <a:p>
            <a:endParaRPr lang="el-GR" sz="2800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i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Διαδικασία</a:t>
            </a:r>
            <a:endParaRPr lang="el-GR" sz="2800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866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975" y="638175"/>
            <a:ext cx="10753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Συμμετέχοντες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(πληθυσμός, δείγμα, δειγματοληψία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Ακριβής αναφορά στον πληθυσμό - στόχο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έρευνας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από τον οποίο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θα 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αντληθούν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οι συμμετέχοντες.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Παρουσίαση του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μεγέθους και των χαρακτηριστικών (φύλο, ηλικία 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κτλ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του δείγματος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έρευνας.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Παρουσίαση της διαδικασίας δειγματοληψίας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χρησιμοποιήθηκε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για τη συγκρότηση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δείγματος.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Αναφορά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στο ποσοστό ανταπόκρισης (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response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rate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 του δείγματος (εκτίμηση κατά πόσον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δεδομένα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μας είναι αντιπροσωπευτικά με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βάση ποσοστό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ανταπόκρισης).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691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5" y="304800"/>
            <a:ext cx="1176337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Υλικά συλλογής </a:t>
            </a:r>
            <a:r>
              <a:rPr lang="el-GR" sz="2400" b="1" i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δεδομένων</a:t>
            </a:r>
            <a:endParaRPr lang="en-US" sz="2400" b="1" i="1" dirty="0" smtClean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Ολοκληρωμένη περιγραφή των υλικών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χρησιμοποιήθηκαν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για την υλοποίηση της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έρευνας και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τεκμηρίωση της επιλογής τους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εργαλεία (π.χ. πρωτόκολλο συνέντευξης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ερωτηματολόγια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τεστ, κλείδα παρατήρησης, κ.λπ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  Αναλυτική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παρουσίαση του τρόπου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μέτρησης 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μεταβλητών (ποιοι δείκτες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χρησιμοποιήθηκαν για τη μέτρηση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κάθε εξεταζόμενης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μεταβλητής).</a:t>
            </a: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Όπου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απαιτείται, σαφής αναφορά στο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σημαίνει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‘υψηλή’, ‘μέτρια’, ή ‘χαμηλή’ τιμή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δείκτη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Πέραν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των εργαλείων, που στην πλήρη ανάπτυξή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τους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παρατίθενται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Παράρτημα,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παρουσιάζονται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ζητήματα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εγκυρότητας και αξιοπιστίας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Επίσης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σε ό,τι αφορά τη χρήση εργαλείων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άλλων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ερευνητών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παρουσιάζονται, πέραν της αναφοράς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στον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ερευνητή-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‘κατασκευαστή’ τους, οι έλεγχοι αξιοπιστίας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εγκυρότητάς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τους.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661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308" y="369843"/>
            <a:ext cx="1054417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Διαδικασία διεξαγωγής της </a:t>
            </a:r>
            <a:r>
              <a:rPr lang="el-GR" sz="2400" b="1" i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έρευνας</a:t>
            </a:r>
            <a:endParaRPr lang="en-US" sz="2400" b="1" i="1" dirty="0" smtClean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Αναλυτική και χρονική παρουσίαση όλων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βημάτων’, που ακολουθήθηκαν για τη διεξαγωγή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έρευνας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η οποία παρέχει όλα τα απαραίτητα στοιχεία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για την επανάληψη της διαδικασίας από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οποιοδήποτε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ερευνητή.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Ενδεικτικά, η διαδικασία διεξαγωγής 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έρευνας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συμπεριλαμβάνει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τα εξής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σειρά των όλων βημάτων 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ακολουθήθηκαν,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χρόνο έναρξης και λήξης της διαδικασίας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χώρο και τον τόπο που διεξήχθη 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ερευνητική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διαδικασία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42900" indent="-342900">
              <a:buFontTx/>
              <a:buChar char="-"/>
            </a:pP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 είπαμε και τι κάναμε κατά τη διεξαγωγή της έρευνας. Γενικότερα, παρουσιάζουμε όλες τις διαδικασίες και τις συνθήκες που ενδεχομένως να επηρέασαν τα αποτελέσματα μας.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01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0457" y="1364343"/>
            <a:ext cx="95358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Εισαγωγή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Θεωρητικό πλαίσιο – Βιβλιογραφική ανασκόπηση –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Ερευνητικά ερωτήματα ή/και ερευνητικές υποθέσεις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Μεθοδολογία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Αποτελέσματα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Συμπεράσματα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Βιβλιογραφία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• Παραρτήματα – Σημειώσεις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8994" y="606697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ΔΟΜΗ ΔΕ</a:t>
            </a:r>
            <a:endParaRPr lang="el-GR" sz="3200" b="1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452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4874" y="342900"/>
            <a:ext cx="1063942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πιθανή άδεια που ζητήθηκε από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φυσικά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πρόσωπα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ή φορείς (όπως για παράδειγμα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διευθυντή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οργανισμού, φορέα 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σχολικής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μονάδας),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Παρουσίαση του τρόπου διασφάλισης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ζητημάτων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δεοντολογίας (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ethical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issues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είναι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συναφή με τη διεξαγωγή της έρευνας.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ώ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συλλέχθηκαν τα δεδομένα (για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παράδειγμα,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τρόπος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χορήγησης ερευνητικών εργαλείων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δείγμα),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οδηγίες προς τους συμμετέχοντες (τι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ακριβώς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ζητήθηκε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να κάνουν οι συμμετέχοντες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),</a:t>
            </a:r>
          </a:p>
          <a:p>
            <a:pPr marL="342900" indent="-342900">
              <a:buFontTx/>
              <a:buChar char="-"/>
            </a:pP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 Σε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περίπτωση που η διαδικασία διεξαγωγής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έρευνας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περιλαμβάνει την υλοποίηση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κάποιας 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διδακτικής/μαθησιακής) παρέμβασης, 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αξιολόγηση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ενός εκπαιδευτικού υλικού,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δίνουμε τη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σαφή και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επαρκή περιγραφή της παρέμβασης 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υλικού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αντίστοιχα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- τη διεξαγωγή πιλοτικής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έρευνας 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κτλ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4073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2950" y="657225"/>
            <a:ext cx="106013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ΑΠΟΤΕΛΕΣΜΑΤΑ </a:t>
            </a:r>
          </a:p>
          <a:p>
            <a:endParaRPr lang="el-GR" b="1" dirty="0"/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ενότητα αυτή παρουσιάζονται τα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αποτελέσματα της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ανάλυσης των δεδομένων που συλλέχθηκαν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με βάση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τη δομή, τη λογική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τη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διάρθρωση των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ερευνητικών ερωτημάτων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ή/και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ερευνητικών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υποθέσεων που έχουν διατυπωθεί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στη σχετική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προηγούμενη ενότητα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αποτελέσματα παρουσιάζονται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χωρίς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ερμηνεία για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τη σημασία τους.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Η ερμηνεία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αποτελεσμάτων αποτυπώνεται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στην ενότητα των Συμπερασμάτων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Τα αποτελέσματα της ανάλυσης παρουσιάζονται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 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μορφή ενός σύντομου, περιεκτικού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σαφούς κειμένου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στις ποσοτικές μελέτες περιλαμβάνει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γραφικές παραστάσεις/πίνακες κτλ.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967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2925" y="581025"/>
            <a:ext cx="112966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περιπτώσεις παρουσίασης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αποτελεσμάτων στατιστικών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αναλύσεων των δεδομένων,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απαραίτητο: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Να αναφέρονται με σαφήνεια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τεκμηριώνονται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κατάλληλα οι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χρησιμοποιούμενοι στατιστικοί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έλεγχοι και δείκτες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Να αναφέρεται το επίπεδο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στατιστικής σημαντικότητας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των δεικτών 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αποδεχτήκατε. 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Να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παρουσιάζονται τα αποτελέσματα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στατιστικής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επεξεργασίας σε επίπεδο τιμών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στατιστικών δεικτών μέσα στο κείμενο ή σε πίνακα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ή ακόμα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σχήμα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Να γίνεται αναφορά στα συμπεράσματα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εξάγονται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από τη στατιστική επεξεργασία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χωρίς όμως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να ερμηνεύονται (η ερμηνεία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τους αποτυπώνεται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στην ενότητα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Συμπερασμάτων).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59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717" y="1217567"/>
            <a:ext cx="108585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Τα αποτελέσματα της ανάλυσης (ποσοτικά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ή ποιοτικά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 μπορούν να παρουσιασθούν σε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μορφή </a:t>
            </a:r>
            <a:r>
              <a:rPr lang="el-G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αναπαραστάσεων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(όπως πίνακες, σχήματα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διαγράμματα).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 λεκτικό κείμενο που συνοδεύει τις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αναπαραστάσεις δεν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αναπαράγει τις πληροφορίες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κωδικοποιούνται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αυτές. Εστιάζει στην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παρουσίαση 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βασικών αποτελεσμάτων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λειτουργεί συμπληρωματικά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ως προς τις αναπαραστάσεις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Οι αναπαραστάσεις τοποθετούνται κοντά στο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σημείο του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κειμένου των αποτελεσμάτων όπου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γίνεται αναφορά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αυτές.</a:t>
            </a:r>
          </a:p>
        </p:txBody>
      </p:sp>
    </p:spTree>
    <p:extLst>
      <p:ext uri="{BB962C8B-B14F-4D97-AF65-F5344CB8AC3E}">
        <p14:creationId xmlns:p14="http://schemas.microsoft.com/office/powerpoint/2010/main" val="2939772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350" y="523875"/>
            <a:ext cx="112109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αναπαραστάσεις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(πίνακες, σχήματα, διαγράμματα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κλπ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είτε έχουν συνεχόμενη αρίθμηση από την αρχή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έως το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τέλος της ΔΕ, είτε αριθμούνται με βάση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ενότητα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στην οποία εντάσσονται –οπότε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αρίθμηση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ξαναρχίζει σε κάθε ενότητα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συνοδεύονται από ένα μικρό επεξηγηματικό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κείμενο 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τίτλος/λεζάντα) που αναφέρεται με πληρότητα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σαφήνεια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στο περιεχόμενό τους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συνεπώς επιτρέπει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στον αναγνώστη να τις ‘διαβάσει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’.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διαφορετικές αναπαραστάσεις έχουν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διαφορετική αρίθμηση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(για παράδειγμα, η αρίθμηση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πινάκων διαφοροποιείται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από την αρίθμηση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διαγραμμάτων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εικόνων 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κ.ο.κ.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Οι αναπαραστάσεις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των αποτελεσμάτων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παρουσιάζονται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με τη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σύμβαση του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American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Psychological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Association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(ΑΡΑ).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953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096" y="633549"/>
            <a:ext cx="112427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Επιλέγετε κάθε φορά το είδος αναπαράστασης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είναι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καταλληλότερο για τα δεδομένα σας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αποτελέσματα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που θέλετε να αναδείξετε. </a:t>
            </a: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Μην δείχνετε το ίδιο πράγμα με πολλές αναπαραστάσεις (και πίνακας και 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ραβδόγραμμα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κτλ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αλλά επιλέξτε την καταλληλότερη. Απαιτείται δηλαδή αυτοπεριορισμός, και όχι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κατάχρηση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στον αριθμό των χρησιμοποιούμενων αναπαραστάσεων.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Στο κείμενο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απαραίτητο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όποτε αναφέρεστε σε στοιχεία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από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πίνακες/διαγράμματα/σχήματα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να αναφέρετε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από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ποιον ακριβώς πίνακα, διάγραμμα 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σχήμα αντλήσατε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ή σχολιάζετε στοιχεία (π.χ. βλ. Πίνακας 1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 ύφος και η γλώσσα παρουσίασης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αποτελεσμάτων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πρέπει να είναι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ουδέτερο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και να μην αποπνέουν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συναισθηματικές φορτίσεις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(ενθουσιασμός 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απογοήτευση για τα ευρήματα).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37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" y="304800"/>
            <a:ext cx="11144250" cy="64325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ΣΥΜΠΕΡΑΣΜΑΤΑ</a:t>
            </a: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ενότητα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Συμπερασμάτων λέμε:</a:t>
            </a:r>
          </a:p>
          <a:p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 ψάχναμε (υπενθυμίζουμε το σκοπό της μελέτης μας)</a:t>
            </a:r>
          </a:p>
          <a:p>
            <a:pPr marL="342900" indent="-342900">
              <a:buFontTx/>
              <a:buChar char="-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 βρήκαμε (παρουσιάζεται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μια περιεκτική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σαφής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σύνοψη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ευρημάτων βάσει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των αποτελεσμάτων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προέκυψαν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από την ανάλυση των δεδομένων-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σε πλήρη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αντιστοιχία με τα ερευνητικά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ερωτήματα),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Πώς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«δένουν»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ευρήματά μας με τις υποθέσεις και τη βιβλιογραφία που αναδείξαμε στη θεωρητικό μέρος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Τι σημαίνουν τα ευρήματα μας για το πεδίο που μελετήσαμε (ποια η εισφορά μας)</a:t>
            </a:r>
          </a:p>
          <a:p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Περιορισμοί της μελέτης</a:t>
            </a:r>
          </a:p>
          <a:p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Προτάσεις για μελλοντική έρευνα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4001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125" y="1198789"/>
            <a:ext cx="112490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Αναδεικνύεται η σημασία των ευρημάτων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μέσω της σύνδεσής τους με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 βιβλιογραφική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ανασκόπηση και το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θεωρητικό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πλαίσιο. Συνδέουμε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ευρήματά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μας με αυτά συναφών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ερευνών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 τα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οποία συγκλίνουν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διαφοροποιούνται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ή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αντιτίθενται.</a:t>
            </a: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τα ευρήματα που διαφοροποιούνται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ή αντιτίθενται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στα δικά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μας καταβάλλεται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προσπάθεια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να δοθούν ερμηνείες. 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ευρήματα μπορεί να σχολιαστούν λαμβάνοντας υπόψη ζητήματα που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αφορούν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στη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μέθοδο και τους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ενδεχόμενους περιορισμούς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(για παράδειγμα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αδυναμίες δείγματος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χρησιμοποιούμενων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εργαλείων,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μεθόδων ανάλυσης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κτλ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148831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523" y="3286125"/>
            <a:ext cx="11410952" cy="2677656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Η συζήτηση για τους περιορισμούς της </a:t>
            </a:r>
            <a:r>
              <a:rPr lang="el-GR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έρευνας </a:t>
            </a:r>
          </a:p>
          <a:p>
            <a:pPr algn="just"/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Θα πρέπει να παρουσιαστούν οι περιορισμοί της έρευνάς, οι οποίοι μπορεί να συνδέονται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με τη χρησιμοποιούμενη μέθοδο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(πχ χαρακτηριστικά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αδυναμίες ή παραλείψεις σε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επίπεδο δείγματος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ανεπαρκή εργαλεία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συλλογής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δεδομένων,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μέθοδοι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ανάλυσης,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κτλ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Γίνεται αναφορά σε προβλήματα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εν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δυνάμει συνιστούν σημαντικές απειλές για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εσωτερική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και εξωτερική εγκυρότητα</a:t>
            </a:r>
            <a:r>
              <a:rPr lang="el-GR" b="1" dirty="0"/>
              <a:t>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0523" y="323850"/>
            <a:ext cx="11477627" cy="2677656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Η συζήτηση για </a:t>
            </a:r>
            <a:r>
              <a:rPr lang="el-GR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εισφορά </a:t>
            </a:r>
            <a:r>
              <a:rPr lang="el-GR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έρευνας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Αναδεικνύουμε επαρκώς τη συνεισφοράς μας τόσο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πεδίο της προαγωγής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γνώσης όσο και πεδίο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πρακτικών εφαρμογών.</a:t>
            </a:r>
          </a:p>
          <a:p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Μπορούν να διατυπωθούν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νέες ερευνητικές κατευθύνσεις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ή νέα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ερωτήματα για μελλοντική έρευνα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προτάσεις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για την αξιοποίηση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ευρημάτων στην πράξη.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5615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233" y="1048839"/>
            <a:ext cx="110775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Συχνό λάθος:</a:t>
            </a:r>
          </a:p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Απουσία συστηματικής σύνδεσης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Θεωρητικού Πλαισίου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και Βιβλιογραφικής Ανασκόπησης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με τα Συμπεράσματα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Συχνά δεν αξιοποιούνται συστηματικά στοιχεία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θεωρητικού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πλαισίου και της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βιβλιογραφικής ανασκόπησης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στην ενότητα των Συμπερασμάτων,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ειδικότερα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στην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ερμηνεία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σχολιασμό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αποτελεσμάτων.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Δεν ξεχνώ:</a:t>
            </a:r>
          </a:p>
          <a:p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Στο σχολιασμό των ευρημάτων στα συμπεράσματα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απαραίτητο να γίνεται πάντοτε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συστηματική σύνδεση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με το θεωρητικό πλαίσιο και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τη βιβλιογραφική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ανασκόπηση.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221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354" y="798286"/>
            <a:ext cx="1077250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ΤΙΤΛΟΣ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τίτλος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πληροφορεί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τον αναγνώστη,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με ακρίβεια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, απλότητα και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εν </a:t>
            </a:r>
            <a:r>
              <a:rPr lang="el-G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συντομία,για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περιεχόμενό της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ΔΕ.</a:t>
            </a:r>
          </a:p>
          <a:p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Χαρακτηριστικά </a:t>
            </a:r>
            <a:r>
              <a:rPr lang="el-GR" sz="2800" b="1" dirty="0">
                <a:latin typeface="Calibri" panose="020F0502020204030204" pitchFamily="34" charset="0"/>
                <a:cs typeface="Calibri" panose="020F0502020204030204" pitchFamily="34" charset="0"/>
              </a:rPr>
              <a:t>ενός ‘καλού’ τίτλου ΔΕ:</a:t>
            </a:r>
          </a:p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- αποτυπώνει βασικά στοιχεία του περιεχομένου της</a:t>
            </a:r>
          </a:p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ΔΕ, ή/και σημαντικά ευρήματά της,</a:t>
            </a:r>
          </a:p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- είναι σύντομος και περιεκτικός,</a:t>
            </a:r>
          </a:p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- είναι ακριβής και σαφής,</a:t>
            </a:r>
          </a:p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είναι ελκυστικός και εύληπτος/κατανοητός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αναγνωστικό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κοινό που απευθύνεται.</a:t>
            </a:r>
          </a:p>
        </p:txBody>
      </p:sp>
    </p:spTree>
    <p:extLst>
      <p:ext uri="{BB962C8B-B14F-4D97-AF65-F5344CB8AC3E}">
        <p14:creationId xmlns:p14="http://schemas.microsoft.com/office/powerpoint/2010/main" val="7699370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1275" y="2314575"/>
            <a:ext cx="574357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ΒΙΒΛΙΟΓΡΑΦΙΑ</a:t>
            </a:r>
          </a:p>
          <a:p>
            <a:pPr algn="ctr"/>
            <a:r>
              <a:rPr lang="el-G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l-G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el-G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άσει του </a:t>
            </a:r>
            <a:r>
              <a:rPr lang="el-G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ΑΡΑ</a:t>
            </a:r>
          </a:p>
          <a:p>
            <a:pPr algn="ct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(δείτε σχετικό αρχείο στο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e-class)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40580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81275" y="2314575"/>
            <a:ext cx="5743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ΠΑΡΑΡΤΗΜΑ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2950" y="3829050"/>
            <a:ext cx="10763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Εδώ βάζουμε πληροφορίες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και υλικά που είναι σημαντικά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τεκμηρίωση, την αιτιολόγηση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κατανόηση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ΔΕ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οποία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λόγω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μεγάλου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όγκου τους, δεν εντάσσονται στο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κύριο σώμα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του κειμένου για αποφυγή διάσπασης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προσοχής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του αναγνώστη.</a:t>
            </a:r>
          </a:p>
        </p:txBody>
      </p:sp>
    </p:spTree>
    <p:extLst>
      <p:ext uri="{BB962C8B-B14F-4D97-AF65-F5344CB8AC3E}">
        <p14:creationId xmlns:p14="http://schemas.microsoft.com/office/powerpoint/2010/main" val="10302009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1050" y="647700"/>
            <a:ext cx="105727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Για παράδειγμα, σε παράρτημα μπορείτε να παραθέσετε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στην πλήρη ανάπτυξή τους τα εργαλεία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συλλογής 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ή/και ανάλυσης δεδομένων (όπως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ερωτηματολόγιο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που δόθηκε για συμπλήρωση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στους συμμετέχοντες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έρευνας, ή η κλείδα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παρατήρησης που χρησιμοποιήσατε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),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αναλυτική περιγραφή των σχεδίων διδασκαλίας,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διδακτικών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διατάξεων, ή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πειραματικών διατάξεων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που χρησιμοποιήσατε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θεσμικά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κείμενα που αναφέρετε στο κυρίως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σώμα της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ΔΕ (όπως νόμοι, ΦΕΚ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),</a:t>
            </a:r>
          </a:p>
          <a:p>
            <a:pPr marL="342900" indent="-342900">
              <a:buFontTx/>
              <a:buChar char="-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− δείγματα πρωτογενούς εμπειρικού υλικού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αναλύσατε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(όπως κείμενα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απομαγνητοφώνησης συνεντεύξεων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αποσπάσματα γραπτών πηγών που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αναλύσατε, απεικονιστικό υλικό).</a:t>
            </a:r>
          </a:p>
        </p:txBody>
      </p:sp>
    </p:spTree>
    <p:extLst>
      <p:ext uri="{BB962C8B-B14F-4D97-AF65-F5344CB8AC3E}">
        <p14:creationId xmlns:p14="http://schemas.microsoft.com/office/powerpoint/2010/main" val="31355784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1352550"/>
            <a:ext cx="11077575" cy="3785652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ΠΡΟΣΟΧΗ! </a:t>
            </a:r>
            <a:r>
              <a:rPr lang="el-GR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παραρτήματα είναι αριθμημένα και </a:t>
            </a:r>
            <a:r>
              <a:rPr lang="el-GR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φέρουν επικεφαλίδα </a:t>
            </a:r>
            <a:r>
              <a:rPr lang="el-G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που περιγράφει πλήρως το </a:t>
            </a:r>
            <a:r>
              <a:rPr lang="el-GR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περιεχόμενό τους.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Σε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περίπτωση που τα παραρτήματα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περισσότερα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του ενός, τότε τοποθετούνται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διαδοχικά και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με συνεχόμενη αρίθμηση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κυρίως μέρος του κειμένου της ΔΕ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απαραίτητο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να γίνεται ακριβής αναφορά σε όλα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παραρτήματά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(π.χ. βλ. Παράρτημα Α) προκειμένου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 αναγνώστης να γνωρίζει ότι υπάρχει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διαθέσιμη συμπληρωματική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πληροφορία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Παράρτημα της εργασίας μας.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15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333500"/>
            <a:ext cx="8382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7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0457" y="1016000"/>
            <a:ext cx="965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ΠΕΡΙΛΗΨΗ</a:t>
            </a:r>
          </a:p>
          <a:p>
            <a:endParaRPr lang="el-GR" sz="28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περίληψη παρουσιάζει, συνοπτικά, με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ακρίβεια και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πληρότητα, το περιεχόμενο της ΔΕ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στον αναγνώστη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Συνιστά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ζωτικής σημασίας στοιχείο της ΔΕ καθώς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αναγνώστης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, διαβάζοντας την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περίληψη, διαμορφώνει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την πρώτη εικόνα για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εργασία.</a:t>
            </a:r>
          </a:p>
          <a:p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87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9588" y="359955"/>
            <a:ext cx="10276115" cy="41549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ΠΕΡΙΛΗΨΗ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περίληψη συντάσσεται στην Ελληνική και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Αγγλική γλώσσα.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Πρόκειται για κείμενο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συγκεκριμένης και περιορισμένης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έκτασης 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περίπου 300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λέξεις – όχι πάνω από 1 σελίδα)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που δίνει απαντήσεις στα εξής:</a:t>
            </a: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Πού στοχεύει αυτή η έρευνα;</a:t>
            </a:r>
          </a:p>
          <a:p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- Γιατί την έκανες</a:t>
            </a:r>
            <a:r>
              <a:rPr lang="el-G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; Τι έψαχνες να βρεις;</a:t>
            </a:r>
            <a:endParaRPr lang="el-GR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- Τι έκανες και </a:t>
            </a:r>
            <a:r>
              <a:rPr lang="el-G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πώς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- Τι βρήκες;</a:t>
            </a:r>
          </a:p>
          <a:p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- Τι σημαίνουν τα ευρήματά σου;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0868" y="4705532"/>
            <a:ext cx="108537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Η αυτοτελής λειτουργίας της περίληψης συνιστά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βασικό χαρακτηριστικό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της ποιότητάς της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περίληψη δεν περιλαμβάνει πληροφορίες οι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οποίες δεν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παρουσιάζονται στο κείμενο της ΔΕ.</a:t>
            </a:r>
          </a:p>
        </p:txBody>
      </p:sp>
    </p:spTree>
    <p:extLst>
      <p:ext uri="{BB962C8B-B14F-4D97-AF65-F5344CB8AC3E}">
        <p14:creationId xmlns:p14="http://schemas.microsoft.com/office/powerpoint/2010/main" val="383344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1" y="609600"/>
            <a:ext cx="1068251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γράφω μετά την ολοκλήρωση της εργασίας ως ακολούθως:</a:t>
            </a:r>
          </a:p>
          <a:p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Συντάσσω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1-2 προτάσεις που παρουσιάζουν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θεμελιώνουν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στόχο/ερευνητικά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ερωτήματα ή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τις υποθέσεις εργασίας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Συντάσσω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1-2 προτάσεις που περιγράφουν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την ερευνητική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μέθοδο που υιοθετήθηκε για τη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συλλογή των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δεδομένων και ενδεχομένως τη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μέθοδο ανάλυσης.</a:t>
            </a:r>
          </a:p>
          <a:p>
            <a:pPr marL="342900" indent="-342900">
              <a:buFontTx/>
              <a:buChar char="-"/>
            </a:pP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Συντάσσω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1-2 προτάσεις που περιγράφουν τα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βασικά ευρήματα.</a:t>
            </a:r>
          </a:p>
          <a:p>
            <a:pPr marL="342900" indent="-342900">
              <a:buFontTx/>
              <a:buChar char="-"/>
            </a:pPr>
            <a:endParaRPr 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- Συντάσσω 2-3 προτάσεις που παρουσιάζουν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συμπεράσματα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και ενδεχομένως στοιχεία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της συζήτησης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των ευρημάτων.</a:t>
            </a:r>
          </a:p>
          <a:p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34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526" y="775063"/>
            <a:ext cx="101541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ΠΕΡΙΛΗΨΗ</a:t>
            </a:r>
          </a:p>
          <a:p>
            <a:endParaRPr lang="el-G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Δεν συνίσταται η χρήση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βιβλιογραφικών παραπομπών</a:t>
            </a:r>
            <a:endParaRPr lang="el-GR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ΛΕΞΕΙΣ-ΚΛΕΙΔΙΑ</a:t>
            </a:r>
            <a:endParaRPr lang="el-GR" sz="26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Ενδείκνυται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η χρήση των εννοιών/όρων-κλειδιά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την αποδελτίωση και καταχώρησή της </a:t>
            </a:r>
            <a:r>
              <a:rPr lang="el-G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ΔΕ σε βάσεις </a:t>
            </a:r>
            <a:r>
              <a:rPr lang="el-GR" sz="2600" dirty="0">
                <a:latin typeface="Calibri" panose="020F0502020204030204" pitchFamily="34" charset="0"/>
                <a:cs typeface="Calibri" panose="020F0502020204030204" pitchFamily="34" charset="0"/>
              </a:rPr>
              <a:t>βιβλιογραφικών πηγών.</a:t>
            </a:r>
          </a:p>
        </p:txBody>
      </p:sp>
    </p:spTree>
    <p:extLst>
      <p:ext uri="{BB962C8B-B14F-4D97-AF65-F5344CB8AC3E}">
        <p14:creationId xmlns:p14="http://schemas.microsoft.com/office/powerpoint/2010/main" val="295220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466725"/>
            <a:ext cx="10639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ΕΙΣΑΓΩΓΗ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" y="1081224"/>
            <a:ext cx="113347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εισαγωγή είναι η πρώτη ενότητα της ΔΕ, μετά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τον τίτλο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την περίληψη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τις λέξεις- κλειδιά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. Ωστόσο, συντάσσεται μετά την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ολοκλήρωση της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συγγραφής των υπολοίπων ενοτήτων της ΔΕ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η πρώτη επαφή του αναγνώστη με το κείμενο και πρέπει να είναι γραμμένη με ελκυστικό τρόπο.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τέλος της Εισαγωγής ο αναγνώστης πρέπει να έχει μια σαφή εικόνα για το τι πραγματεύεται η εργασία αυτή.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έκτασή της είναι περιορισμένη (μικρός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αριθμός σελίδων).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322</TotalTime>
  <Words>3376</Words>
  <Application>Microsoft Office PowerPoint</Application>
  <PresentationFormat>Ευρεία οθόνη</PresentationFormat>
  <Paragraphs>356</Paragraphs>
  <Slides>44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Calibri,Bold</vt:lpstr>
      <vt:lpstr>Calibri,BoldItalic</vt:lpstr>
      <vt:lpstr>Calibri,Italic</vt:lpstr>
      <vt:lpstr>Century Gothic</vt:lpstr>
      <vt:lpstr>Wingdings 3</vt:lpstr>
      <vt:lpstr>Ιόν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33</cp:revision>
  <dcterms:created xsi:type="dcterms:W3CDTF">2019-10-21T23:16:12Z</dcterms:created>
  <dcterms:modified xsi:type="dcterms:W3CDTF">2019-10-23T10:10:15Z</dcterms:modified>
</cp:coreProperties>
</file>