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47BA0-5A3D-4779-915B-D693979DCA91}" type="datetimeFigureOut">
              <a:rPr lang="el-GR" smtClean="0"/>
              <a:t>23/2/2021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E255A-2EAD-4028-946D-413464F42153}" type="slidenum">
              <a:rPr lang="el-GR" smtClean="0"/>
              <a:t>‹#›</a:t>
            </a:fld>
            <a:endParaRPr lang="el-GR"/>
          </a:p>
        </p:txBody>
      </p:sp>
    </p:spTree>
    <p:extLst>
      <p:ext uri="{BB962C8B-B14F-4D97-AF65-F5344CB8AC3E}">
        <p14:creationId xmlns:p14="http://schemas.microsoft.com/office/powerpoint/2010/main" val="101880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32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325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128FD0-8949-4F99-AA42-8D09EB237996}" type="slidenum">
              <a:rPr lang="el-GR">
                <a:solidFill>
                  <a:prstClr val="black"/>
                </a:solidFill>
              </a:rPr>
              <a:pPr/>
              <a:t>14</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5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6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 name="9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1" name="10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2" name="11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3" name="12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4" name="13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5" name="14 - Ευθεία γραμμή σύνδεσης"/>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6" name="15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16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8" name="17 - Έλλειψη"/>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9" name="18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0" name="19 - Έλλειψη"/>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1" name="20 - Έλλειψη"/>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8" name="7 - Τίτλος"/>
          <p:cNvSpPr>
            <a:spLocks noGrp="1"/>
          </p:cNvSpPr>
          <p:nvPr>
            <p:ph type="ctrTitle"/>
          </p:nvPr>
        </p:nvSpPr>
        <p:spPr>
          <a:xfrm>
            <a:off x="2286000" y="3124200"/>
            <a:ext cx="6172200" cy="1894362"/>
          </a:xfrm>
        </p:spPr>
        <p:txBody>
          <a:bodyPr/>
          <a:lstStyle>
            <a:lvl1pPr>
              <a:defRPr b="1"/>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22" name="27 - Θέση ημερομηνίας"/>
          <p:cNvSpPr>
            <a:spLocks noGrp="1"/>
          </p:cNvSpPr>
          <p:nvPr>
            <p:ph type="dt" sz="half" idx="10"/>
          </p:nvPr>
        </p:nvSpPr>
        <p:spPr bwMode="auto">
          <a:xfrm rot="5400000">
            <a:off x="7764463" y="1174750"/>
            <a:ext cx="2286000" cy="381000"/>
          </a:xfrm>
        </p:spPr>
        <p:txBody>
          <a:bodyPr/>
          <a:lstStyle>
            <a:lvl1pPr>
              <a:defRPr/>
            </a:lvl1pPr>
          </a:lstStyle>
          <a:p>
            <a:pPr>
              <a:defRPr/>
            </a:pPr>
            <a:endParaRPr lang="en-GB">
              <a:solidFill>
                <a:srgbClr val="575F6D"/>
              </a:solidFill>
            </a:endParaRPr>
          </a:p>
        </p:txBody>
      </p:sp>
      <p:sp>
        <p:nvSpPr>
          <p:cNvPr id="23" name="16 - Θέση υποσέλιδου"/>
          <p:cNvSpPr>
            <a:spLocks noGrp="1"/>
          </p:cNvSpPr>
          <p:nvPr>
            <p:ph type="ftr" sz="quarter" idx="11"/>
          </p:nvPr>
        </p:nvSpPr>
        <p:spPr bwMode="auto">
          <a:xfrm rot="5400000">
            <a:off x="7077076" y="4181475"/>
            <a:ext cx="3657600" cy="384175"/>
          </a:xfrm>
        </p:spPr>
        <p:txBody>
          <a:bodyPr/>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
        <p:nvSpPr>
          <p:cNvPr id="24" name="28 - Θέση αριθμού διαφάνειας"/>
          <p:cNvSpPr>
            <a:spLocks noGrp="1"/>
          </p:cNvSpPr>
          <p:nvPr>
            <p:ph type="sldNum" sz="quarter" idx="12"/>
          </p:nvPr>
        </p:nvSpPr>
        <p:spPr bwMode="auto">
          <a:xfrm>
            <a:off x="1325563" y="4929188"/>
            <a:ext cx="609600" cy="517525"/>
          </a:xfrm>
        </p:spPr>
        <p:txBody>
          <a:bodyPr/>
          <a:lstStyle>
            <a:lvl1pPr>
              <a:defRPr/>
            </a:lvl1pPr>
          </a:lstStyle>
          <a:p>
            <a:pPr>
              <a:defRPr/>
            </a:pPr>
            <a:fld id="{73BC4854-534E-49A0-B5C8-E33A2A9493FE}" type="slidenum">
              <a:rPr lang="en-GB"/>
              <a:pPr>
                <a:defRPr/>
              </a:pPr>
              <a:t>‹#›</a:t>
            </a:fld>
            <a:endParaRPr lang="en-GB"/>
          </a:p>
        </p:txBody>
      </p:sp>
    </p:spTree>
    <p:extLst>
      <p:ext uri="{BB962C8B-B14F-4D97-AF65-F5344CB8AC3E}">
        <p14:creationId xmlns:p14="http://schemas.microsoft.com/office/powerpoint/2010/main" val="37795360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457200" y="1600200"/>
            <a:ext cx="7467600" cy="487375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6 - Θέση ημερομηνίας"/>
          <p:cNvSpPr>
            <a:spLocks noGrp="1"/>
          </p:cNvSpPr>
          <p:nvPr>
            <p:ph type="dt" sz="half" idx="10"/>
          </p:nvPr>
        </p:nvSpPr>
        <p:spPr/>
        <p:txBody>
          <a:bodyPr rtlCol="0"/>
          <a:lstStyle>
            <a:lvl1pPr>
              <a:defRPr/>
            </a:lvl1pPr>
          </a:lstStyle>
          <a:p>
            <a:pPr>
              <a:defRPr/>
            </a:pPr>
            <a:endParaRPr lang="en-GB">
              <a:solidFill>
                <a:srgbClr val="575F6D"/>
              </a:solidFill>
            </a:endParaRPr>
          </a:p>
        </p:txBody>
      </p:sp>
      <p:sp>
        <p:nvSpPr>
          <p:cNvPr id="5" name="8 - Θέση αριθμού διαφάνειας"/>
          <p:cNvSpPr>
            <a:spLocks noGrp="1"/>
          </p:cNvSpPr>
          <p:nvPr>
            <p:ph type="sldNum" sz="quarter" idx="11"/>
          </p:nvPr>
        </p:nvSpPr>
        <p:spPr/>
        <p:txBody>
          <a:bodyPr rtlCol="0"/>
          <a:lstStyle>
            <a:lvl1pPr>
              <a:defRPr/>
            </a:lvl1pPr>
          </a:lstStyle>
          <a:p>
            <a:pPr>
              <a:defRPr/>
            </a:pPr>
            <a:fld id="{0F884E50-3A51-4E71-92CE-3878CA1C6D89}" type="slidenum">
              <a:rPr lang="en-GB"/>
              <a:pPr>
                <a:defRPr/>
              </a:pPr>
              <a:t>‹#›</a:t>
            </a:fld>
            <a:endParaRPr lang="en-GB"/>
          </a:p>
        </p:txBody>
      </p:sp>
      <p:sp>
        <p:nvSpPr>
          <p:cNvPr id="6" name="9 - Θέση υποσέλιδου"/>
          <p:cNvSpPr>
            <a:spLocks noGrp="1"/>
          </p:cNvSpPr>
          <p:nvPr>
            <p:ph type="ftr" sz="quarter" idx="12"/>
          </p:nvPr>
        </p:nvSpPr>
        <p:spPr/>
        <p:txBody>
          <a:bodyPr rtlCol="0"/>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Tree>
    <p:extLst>
      <p:ext uri="{BB962C8B-B14F-4D97-AF65-F5344CB8AC3E}">
        <p14:creationId xmlns:p14="http://schemas.microsoft.com/office/powerpoint/2010/main" val="299442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4" name="3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5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6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 name="7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imes New Roman" pitchFamily="18" charset="0"/>
              <a:cs typeface="Times New Roman" pitchFamily="18" charset="0"/>
            </a:endParaRPr>
          </a:p>
        </p:txBody>
      </p:sp>
      <p:sp>
        <p:nvSpPr>
          <p:cNvPr id="9" name="8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imes New Roman" pitchFamily="18" charset="0"/>
              <a:cs typeface="Times New Roman" pitchFamily="18" charset="0"/>
            </a:endParaRPr>
          </a:p>
        </p:txBody>
      </p:sp>
      <p:sp>
        <p:nvSpPr>
          <p:cNvPr id="10" name="9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imes New Roman" pitchFamily="18" charset="0"/>
              <a:cs typeface="Times New Roman" pitchFamily="18" charset="0"/>
            </a:endParaRPr>
          </a:p>
        </p:txBody>
      </p:sp>
      <p:sp>
        <p:nvSpPr>
          <p:cNvPr id="11" name="10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imes New Roman" pitchFamily="18" charset="0"/>
              <a:cs typeface="Times New Roman" pitchFamily="18" charset="0"/>
            </a:endParaRPr>
          </a:p>
        </p:txBody>
      </p:sp>
      <p:sp>
        <p:nvSpPr>
          <p:cNvPr id="12" name="11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imes New Roman" pitchFamily="18" charset="0"/>
              <a:cs typeface="Times New Roman" pitchFamily="18" charset="0"/>
            </a:endParaRPr>
          </a:p>
        </p:txBody>
      </p:sp>
      <p:sp>
        <p:nvSpPr>
          <p:cNvPr id="13" name="12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4" name="13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5" name="14 - Έλλειψη"/>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15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16 - Έλλειψη"/>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8" name="17 - Έλλειψη"/>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9" name="18 - Ευθεία γραμμή σύνδεσης"/>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imes New Roman" pitchFamily="18" charset="0"/>
              <a:cs typeface="Times New Roman" pitchFamily="18" charset="0"/>
            </a:endParaRPr>
          </a:p>
        </p:txBody>
      </p:sp>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0" name="3 - Θέση ημερομηνίας"/>
          <p:cNvSpPr>
            <a:spLocks noGrp="1"/>
          </p:cNvSpPr>
          <p:nvPr>
            <p:ph type="dt" sz="half" idx="10"/>
          </p:nvPr>
        </p:nvSpPr>
        <p:spPr bwMode="auto">
          <a:xfrm rot="5400000">
            <a:off x="7762875" y="1169988"/>
            <a:ext cx="2286000" cy="381000"/>
          </a:xfrm>
        </p:spPr>
        <p:txBody>
          <a:bodyPr/>
          <a:lstStyle>
            <a:lvl1pPr>
              <a:defRPr/>
            </a:lvl1pPr>
          </a:lstStyle>
          <a:p>
            <a:pPr>
              <a:defRPr/>
            </a:pPr>
            <a:endParaRPr lang="en-GB">
              <a:solidFill>
                <a:srgbClr val="FFF39D"/>
              </a:solidFill>
            </a:endParaRPr>
          </a:p>
        </p:txBody>
      </p:sp>
      <p:sp>
        <p:nvSpPr>
          <p:cNvPr id="21" name="4 - Θέση υποσέλιδου"/>
          <p:cNvSpPr>
            <a:spLocks noGrp="1"/>
          </p:cNvSpPr>
          <p:nvPr>
            <p:ph type="ftr" sz="quarter" idx="11"/>
          </p:nvPr>
        </p:nvSpPr>
        <p:spPr bwMode="auto">
          <a:xfrm rot="5400000">
            <a:off x="7077076" y="4178300"/>
            <a:ext cx="3657600" cy="384175"/>
          </a:xfrm>
        </p:spPr>
        <p:txBody>
          <a:bodyPr/>
          <a:lstStyle>
            <a:lvl1pPr>
              <a:defRPr/>
            </a:lvl1pPr>
          </a:lstStyle>
          <a:p>
            <a:pPr>
              <a:defRPr/>
            </a:pPr>
            <a:r>
              <a:rPr lang="el-GR">
                <a:solidFill>
                  <a:srgbClr val="FFF39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FFF39D"/>
              </a:solidFill>
            </a:endParaRPr>
          </a:p>
        </p:txBody>
      </p:sp>
      <p:sp>
        <p:nvSpPr>
          <p:cNvPr id="22" name="5 - Θέση αριθμού διαφάνειας"/>
          <p:cNvSpPr>
            <a:spLocks noGrp="1"/>
          </p:cNvSpPr>
          <p:nvPr>
            <p:ph type="sldNum" sz="quarter" idx="12"/>
          </p:nvPr>
        </p:nvSpPr>
        <p:spPr bwMode="auto">
          <a:xfrm>
            <a:off x="1339850" y="4929188"/>
            <a:ext cx="609600" cy="517525"/>
          </a:xfrm>
        </p:spPr>
        <p:txBody>
          <a:bodyPr/>
          <a:lstStyle>
            <a:lvl1pPr>
              <a:defRPr/>
            </a:lvl1pPr>
          </a:lstStyle>
          <a:p>
            <a:pPr>
              <a:defRPr/>
            </a:pPr>
            <a:fld id="{07C0F6F9-CA98-4807-882B-C8061BD6C2CA}" type="slidenum">
              <a:rPr lang="en-GB"/>
              <a:pPr>
                <a:defRPr/>
              </a:pPr>
              <a:t>‹#›</a:t>
            </a:fld>
            <a:endParaRPr lang="en-GB"/>
          </a:p>
        </p:txBody>
      </p:sp>
    </p:spTree>
    <p:extLst>
      <p:ext uri="{BB962C8B-B14F-4D97-AF65-F5344CB8AC3E}">
        <p14:creationId xmlns:p14="http://schemas.microsoft.com/office/powerpoint/2010/main" val="20099165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457200"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270248"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n-GB">
              <a:solidFill>
                <a:srgbClr val="575F6D"/>
              </a:solidFill>
            </a:endParaRPr>
          </a:p>
        </p:txBody>
      </p:sp>
      <p:sp>
        <p:nvSpPr>
          <p:cNvPr id="6" name="2 - Θέση υποσέλιδου"/>
          <p:cNvSpPr>
            <a:spLocks noGrp="1"/>
          </p:cNvSpPr>
          <p:nvPr>
            <p:ph type="ftr" sz="quarter" idx="11"/>
          </p:nvPr>
        </p:nvSpPr>
        <p:spPr/>
        <p:txBody>
          <a:bodyPr/>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F56D6443-0920-4E5F-B3B9-7DF66BDCEA9E}" type="slidenum">
              <a:rPr lang="en-GB"/>
              <a:pPr>
                <a:defRPr/>
              </a:pPr>
              <a:t>‹#›</a:t>
            </a:fld>
            <a:endParaRPr lang="en-GB"/>
          </a:p>
        </p:txBody>
      </p:sp>
    </p:spTree>
    <p:extLst>
      <p:ext uri="{BB962C8B-B14F-4D97-AF65-F5344CB8AC3E}">
        <p14:creationId xmlns:p14="http://schemas.microsoft.com/office/powerpoint/2010/main" val="158093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457200"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371975"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13 - Θέση ημερομηνίας"/>
          <p:cNvSpPr>
            <a:spLocks noGrp="1"/>
          </p:cNvSpPr>
          <p:nvPr>
            <p:ph type="dt" sz="half" idx="10"/>
          </p:nvPr>
        </p:nvSpPr>
        <p:spPr/>
        <p:txBody>
          <a:bodyPr/>
          <a:lstStyle>
            <a:lvl1pPr>
              <a:defRPr/>
            </a:lvl1pPr>
          </a:lstStyle>
          <a:p>
            <a:pPr>
              <a:defRPr/>
            </a:pPr>
            <a:endParaRPr lang="en-GB">
              <a:solidFill>
                <a:srgbClr val="575F6D"/>
              </a:solidFill>
            </a:endParaRPr>
          </a:p>
        </p:txBody>
      </p:sp>
      <p:sp>
        <p:nvSpPr>
          <p:cNvPr id="8" name="2 - Θέση υποσέλιδου"/>
          <p:cNvSpPr>
            <a:spLocks noGrp="1"/>
          </p:cNvSpPr>
          <p:nvPr>
            <p:ph type="ftr" sz="quarter" idx="11"/>
          </p:nvPr>
        </p:nvSpPr>
        <p:spPr/>
        <p:txBody>
          <a:bodyPr/>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
        <p:nvSpPr>
          <p:cNvPr id="9" name="22 - Θέση αριθμού διαφάνειας"/>
          <p:cNvSpPr>
            <a:spLocks noGrp="1"/>
          </p:cNvSpPr>
          <p:nvPr>
            <p:ph type="sldNum" sz="quarter" idx="12"/>
          </p:nvPr>
        </p:nvSpPr>
        <p:spPr/>
        <p:txBody>
          <a:bodyPr/>
          <a:lstStyle>
            <a:lvl1pPr>
              <a:defRPr/>
            </a:lvl1pPr>
          </a:lstStyle>
          <a:p>
            <a:pPr>
              <a:defRPr/>
            </a:pPr>
            <a:fld id="{FDAD8450-3466-4F08-9A44-A321C65A8DE0}" type="slidenum">
              <a:rPr lang="en-GB"/>
              <a:pPr>
                <a:defRPr/>
              </a:pPr>
              <a:t>‹#›</a:t>
            </a:fld>
            <a:endParaRPr lang="en-GB"/>
          </a:p>
        </p:txBody>
      </p:sp>
    </p:spTree>
    <p:extLst>
      <p:ext uri="{BB962C8B-B14F-4D97-AF65-F5344CB8AC3E}">
        <p14:creationId xmlns:p14="http://schemas.microsoft.com/office/powerpoint/2010/main" val="622306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5 - Θέση ημερομηνίας"/>
          <p:cNvSpPr>
            <a:spLocks noGrp="1"/>
          </p:cNvSpPr>
          <p:nvPr>
            <p:ph type="dt" sz="half" idx="10"/>
          </p:nvPr>
        </p:nvSpPr>
        <p:spPr/>
        <p:txBody>
          <a:bodyPr rtlCol="0"/>
          <a:lstStyle>
            <a:lvl1pPr>
              <a:defRPr/>
            </a:lvl1pPr>
          </a:lstStyle>
          <a:p>
            <a:pPr>
              <a:defRPr/>
            </a:pPr>
            <a:endParaRPr lang="en-GB">
              <a:solidFill>
                <a:srgbClr val="575F6D"/>
              </a:solidFill>
            </a:endParaRPr>
          </a:p>
        </p:txBody>
      </p:sp>
      <p:sp>
        <p:nvSpPr>
          <p:cNvPr id="4" name="6 - Θέση αριθμού διαφάνειας"/>
          <p:cNvSpPr>
            <a:spLocks noGrp="1"/>
          </p:cNvSpPr>
          <p:nvPr>
            <p:ph type="sldNum" sz="quarter" idx="11"/>
          </p:nvPr>
        </p:nvSpPr>
        <p:spPr/>
        <p:txBody>
          <a:bodyPr rtlCol="0"/>
          <a:lstStyle>
            <a:lvl1pPr>
              <a:defRPr/>
            </a:lvl1pPr>
          </a:lstStyle>
          <a:p>
            <a:pPr>
              <a:defRPr/>
            </a:pPr>
            <a:fld id="{A073A963-7696-4061-8F3A-D7D5C0DAF312}" type="slidenum">
              <a:rPr lang="en-GB"/>
              <a:pPr>
                <a:defRPr/>
              </a:pPr>
              <a:t>‹#›</a:t>
            </a:fld>
            <a:endParaRPr lang="en-GB"/>
          </a:p>
        </p:txBody>
      </p:sp>
      <p:sp>
        <p:nvSpPr>
          <p:cNvPr id="5" name="7 - Θέση υποσέλιδου"/>
          <p:cNvSpPr>
            <a:spLocks noGrp="1"/>
          </p:cNvSpPr>
          <p:nvPr>
            <p:ph type="ftr" sz="quarter" idx="12"/>
          </p:nvPr>
        </p:nvSpPr>
        <p:spPr/>
        <p:txBody>
          <a:bodyPr rtlCol="0"/>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Tree>
    <p:extLst>
      <p:ext uri="{BB962C8B-B14F-4D97-AF65-F5344CB8AC3E}">
        <p14:creationId xmlns:p14="http://schemas.microsoft.com/office/powerpoint/2010/main" val="43651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endParaRPr lang="en-GB">
              <a:solidFill>
                <a:srgbClr val="575F6D"/>
              </a:solidFill>
            </a:endParaRPr>
          </a:p>
        </p:txBody>
      </p:sp>
      <p:sp>
        <p:nvSpPr>
          <p:cNvPr id="3" name="2 - Θέση υποσέλιδου"/>
          <p:cNvSpPr>
            <a:spLocks noGrp="1"/>
          </p:cNvSpPr>
          <p:nvPr>
            <p:ph type="ftr" sz="quarter" idx="11"/>
          </p:nvPr>
        </p:nvSpPr>
        <p:spPr/>
        <p:txBody>
          <a:bodyPr/>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
        <p:nvSpPr>
          <p:cNvPr id="4" name="22 - Θέση αριθμού διαφάνειας"/>
          <p:cNvSpPr>
            <a:spLocks noGrp="1"/>
          </p:cNvSpPr>
          <p:nvPr>
            <p:ph type="sldNum" sz="quarter" idx="12"/>
          </p:nvPr>
        </p:nvSpPr>
        <p:spPr/>
        <p:txBody>
          <a:bodyPr/>
          <a:lstStyle>
            <a:lvl1pPr>
              <a:defRPr/>
            </a:lvl1pPr>
          </a:lstStyle>
          <a:p>
            <a:pPr>
              <a:defRPr/>
            </a:pPr>
            <a:fld id="{57E2ED46-1E7E-4D9C-A107-7224D60AD061}" type="slidenum">
              <a:rPr lang="en-GB"/>
              <a:pPr>
                <a:defRPr/>
              </a:pPr>
              <a:t>‹#›</a:t>
            </a:fld>
            <a:endParaRPr lang="en-GB"/>
          </a:p>
        </p:txBody>
      </p:sp>
    </p:spTree>
    <p:extLst>
      <p:ext uri="{BB962C8B-B14F-4D97-AF65-F5344CB8AC3E}">
        <p14:creationId xmlns:p14="http://schemas.microsoft.com/office/powerpoint/2010/main" val="183431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400" dirty="0">
              <a:solidFill>
                <a:prstClr val="black"/>
              </a:solidFill>
              <a:latin typeface="Times New Roman" pitchFamily="18" charset="0"/>
              <a:cs typeface="Times New Roman" pitchFamily="18" charset="0"/>
            </a:endParaRPr>
          </a:p>
        </p:txBody>
      </p:sp>
      <p:sp>
        <p:nvSpPr>
          <p:cNvPr id="6" name="5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dirty="0">
              <a:solidFill>
                <a:prstClr val="black"/>
              </a:solidFill>
              <a:latin typeface="Times New Roman" pitchFamily="18" charset="0"/>
              <a:cs typeface="Times New Roman" pitchFamily="18" charset="0"/>
            </a:endParaRPr>
          </a:p>
        </p:txBody>
      </p:sp>
      <p:sp>
        <p:nvSpPr>
          <p:cNvPr id="7" name="6 - Ευθεία γραμμή σύνδεσης"/>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sz="2400" dirty="0">
              <a:solidFill>
                <a:prstClr val="black"/>
              </a:solidFill>
              <a:latin typeface="Times New Roman" pitchFamily="18" charset="0"/>
              <a:cs typeface="Times New Roman" pitchFamily="18" charset="0"/>
            </a:endParaRPr>
          </a:p>
        </p:txBody>
      </p:sp>
      <p:sp>
        <p:nvSpPr>
          <p:cNvPr id="8" name="7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9" name="8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 name="9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1" name="10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1 - Τίτλος"/>
          <p:cNvSpPr>
            <a:spLocks noGrp="1"/>
          </p:cNvSpPr>
          <p:nvPr>
            <p:ph type="title"/>
          </p:nvPr>
        </p:nvSpPr>
        <p:spPr>
          <a:xfrm rot="5400000">
            <a:off x="3371850" y="3200400"/>
            <a:ext cx="6309360" cy="457200"/>
          </a:xfrm>
        </p:spPr>
        <p:txBody>
          <a:bodyPr/>
          <a:lstStyle>
            <a:lvl1pPr algn="l">
              <a:buNone/>
              <a:defRPr sz="2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8" name="17 - Θέση περιεχομένου"/>
          <p:cNvSpPr>
            <a:spLocks noGrp="1"/>
          </p:cNvSpPr>
          <p:nvPr>
            <p:ph sz="quarter" idx="1"/>
          </p:nvPr>
        </p:nvSpPr>
        <p:spPr>
          <a:xfrm>
            <a:off x="304800" y="274320"/>
            <a:ext cx="5638800" cy="632764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20 - Θέση ημερομηνίας"/>
          <p:cNvSpPr>
            <a:spLocks noGrp="1"/>
          </p:cNvSpPr>
          <p:nvPr>
            <p:ph type="dt" sz="half" idx="10"/>
          </p:nvPr>
        </p:nvSpPr>
        <p:spPr/>
        <p:txBody>
          <a:bodyPr rtlCol="0"/>
          <a:lstStyle>
            <a:lvl1pPr>
              <a:defRPr/>
            </a:lvl1pPr>
          </a:lstStyle>
          <a:p>
            <a:pPr>
              <a:defRPr/>
            </a:pPr>
            <a:endParaRPr lang="en-GB">
              <a:solidFill>
                <a:srgbClr val="575F6D"/>
              </a:solidFill>
            </a:endParaRPr>
          </a:p>
        </p:txBody>
      </p:sp>
      <p:sp>
        <p:nvSpPr>
          <p:cNvPr id="13" name="21 - Θέση αριθμού διαφάνειας"/>
          <p:cNvSpPr>
            <a:spLocks noGrp="1"/>
          </p:cNvSpPr>
          <p:nvPr>
            <p:ph type="sldNum" sz="quarter" idx="11"/>
          </p:nvPr>
        </p:nvSpPr>
        <p:spPr/>
        <p:txBody>
          <a:bodyPr rtlCol="0"/>
          <a:lstStyle>
            <a:lvl1pPr>
              <a:defRPr/>
            </a:lvl1pPr>
          </a:lstStyle>
          <a:p>
            <a:pPr>
              <a:defRPr/>
            </a:pPr>
            <a:fld id="{6EED8040-A49C-441B-8FAF-9F31F7917E3E}" type="slidenum">
              <a:rPr lang="en-GB"/>
              <a:pPr>
                <a:defRPr/>
              </a:pPr>
              <a:t>‹#›</a:t>
            </a:fld>
            <a:endParaRPr lang="en-GB"/>
          </a:p>
        </p:txBody>
      </p:sp>
      <p:sp>
        <p:nvSpPr>
          <p:cNvPr id="14" name="22 - Θέση υποσέλιδου"/>
          <p:cNvSpPr>
            <a:spLocks noGrp="1"/>
          </p:cNvSpPr>
          <p:nvPr>
            <p:ph type="ftr" sz="quarter" idx="12"/>
          </p:nvPr>
        </p:nvSpPr>
        <p:spPr/>
        <p:txBody>
          <a:bodyPr rtlCol="0"/>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Tree>
    <p:extLst>
      <p:ext uri="{BB962C8B-B14F-4D97-AF65-F5344CB8AC3E}">
        <p14:creationId xmlns:p14="http://schemas.microsoft.com/office/powerpoint/2010/main" val="3178444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6" name="5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7" name="6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8" name="7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8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0" name="9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dirty="0">
              <a:solidFill>
                <a:prstClr val="black"/>
              </a:solidFill>
              <a:latin typeface="Times New Roman" pitchFamily="18" charset="0"/>
              <a:cs typeface="Times New Roman" pitchFamily="18" charset="0"/>
            </a:endParaRPr>
          </a:p>
        </p:txBody>
      </p:sp>
      <p:sp>
        <p:nvSpPr>
          <p:cNvPr id="11" name="10 - Ευθεία γραμμή σύνδεσης"/>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sz="2400" dirty="0">
              <a:solidFill>
                <a:prstClr val="black"/>
              </a:solidFill>
              <a:latin typeface="Times New Roman" pitchFamily="18" charset="0"/>
              <a:cs typeface="Times New Roman" pitchFamily="18" charset="0"/>
            </a:endParaRPr>
          </a:p>
        </p:txBody>
      </p:sp>
      <p:sp>
        <p:nvSpPr>
          <p:cNvPr id="2" name="1 - Τίτλος"/>
          <p:cNvSpPr>
            <a:spLocks noGrp="1"/>
          </p:cNvSpPr>
          <p:nvPr>
            <p:ph type="title"/>
          </p:nvPr>
        </p:nvSpPr>
        <p:spPr>
          <a:xfrm rot="5400000">
            <a:off x="3350133" y="3200400"/>
            <a:ext cx="6309360" cy="457200"/>
          </a:xfrm>
        </p:spPr>
        <p:txBody>
          <a:bodyPr/>
          <a:lstStyle>
            <a:lvl1pPr algn="l">
              <a:buNone/>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12" name="16 - Θέση ημερομηνίας"/>
          <p:cNvSpPr>
            <a:spLocks noGrp="1"/>
          </p:cNvSpPr>
          <p:nvPr>
            <p:ph type="dt" sz="half" idx="10"/>
          </p:nvPr>
        </p:nvSpPr>
        <p:spPr/>
        <p:txBody>
          <a:bodyPr rtlCol="0"/>
          <a:lstStyle>
            <a:lvl1pPr>
              <a:defRPr/>
            </a:lvl1pPr>
          </a:lstStyle>
          <a:p>
            <a:pPr>
              <a:defRPr/>
            </a:pPr>
            <a:endParaRPr lang="en-GB">
              <a:solidFill>
                <a:srgbClr val="575F6D"/>
              </a:solidFill>
            </a:endParaRPr>
          </a:p>
        </p:txBody>
      </p:sp>
      <p:sp>
        <p:nvSpPr>
          <p:cNvPr id="13" name="17 - Θέση αριθμού διαφάνειας"/>
          <p:cNvSpPr>
            <a:spLocks noGrp="1"/>
          </p:cNvSpPr>
          <p:nvPr>
            <p:ph type="sldNum" sz="quarter" idx="11"/>
          </p:nvPr>
        </p:nvSpPr>
        <p:spPr/>
        <p:txBody>
          <a:bodyPr rtlCol="0"/>
          <a:lstStyle>
            <a:lvl1pPr>
              <a:defRPr/>
            </a:lvl1pPr>
          </a:lstStyle>
          <a:p>
            <a:pPr>
              <a:defRPr/>
            </a:pPr>
            <a:fld id="{8301B31B-FF5E-4916-AB56-F9D5B20FD4A0}" type="slidenum">
              <a:rPr lang="en-GB"/>
              <a:pPr>
                <a:defRPr/>
              </a:pPr>
              <a:t>‹#›</a:t>
            </a:fld>
            <a:endParaRPr lang="en-GB"/>
          </a:p>
        </p:txBody>
      </p:sp>
      <p:sp>
        <p:nvSpPr>
          <p:cNvPr id="14" name="20 - Θέση υποσέλιδου"/>
          <p:cNvSpPr>
            <a:spLocks noGrp="1"/>
          </p:cNvSpPr>
          <p:nvPr>
            <p:ph type="ftr" sz="quarter" idx="12"/>
          </p:nvPr>
        </p:nvSpPr>
        <p:spPr/>
        <p:txBody>
          <a:bodyPr rtlCol="0"/>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Tree>
    <p:extLst>
      <p:ext uri="{BB962C8B-B14F-4D97-AF65-F5344CB8AC3E}">
        <p14:creationId xmlns:p14="http://schemas.microsoft.com/office/powerpoint/2010/main" val="190359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n-GB">
              <a:solidFill>
                <a:srgbClr val="575F6D"/>
              </a:solidFill>
            </a:endParaRPr>
          </a:p>
        </p:txBody>
      </p:sp>
      <p:sp>
        <p:nvSpPr>
          <p:cNvPr id="5" name="2 - Θέση υποσέλιδου"/>
          <p:cNvSpPr>
            <a:spLocks noGrp="1"/>
          </p:cNvSpPr>
          <p:nvPr>
            <p:ph type="ftr" sz="quarter" idx="11"/>
          </p:nvPr>
        </p:nvSpPr>
        <p:spPr/>
        <p:txBody>
          <a:bodyPr/>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3E360B73-B96B-4EC5-802E-83417EFCA0FC}" type="slidenum">
              <a:rPr lang="en-GB"/>
              <a:pPr>
                <a:defRPr/>
              </a:pPr>
              <a:t>‹#›</a:t>
            </a:fld>
            <a:endParaRPr lang="en-GB"/>
          </a:p>
        </p:txBody>
      </p:sp>
    </p:spTree>
    <p:extLst>
      <p:ext uri="{BB962C8B-B14F-4D97-AF65-F5344CB8AC3E}">
        <p14:creationId xmlns:p14="http://schemas.microsoft.com/office/powerpoint/2010/main" val="52149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n-GB">
              <a:solidFill>
                <a:srgbClr val="575F6D"/>
              </a:solidFill>
            </a:endParaRPr>
          </a:p>
        </p:txBody>
      </p:sp>
      <p:sp>
        <p:nvSpPr>
          <p:cNvPr id="5" name="2 - Θέση υποσέλιδου"/>
          <p:cNvSpPr>
            <a:spLocks noGrp="1"/>
          </p:cNvSpPr>
          <p:nvPr>
            <p:ph type="ftr" sz="quarter" idx="11"/>
          </p:nvPr>
        </p:nvSpPr>
        <p:spPr/>
        <p:txBody>
          <a:bodyPr/>
          <a:lstStyle>
            <a:lvl1pPr>
              <a:defRPr/>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8A5D9AAC-6021-4849-A231-14AD23BC2680}" type="slidenum">
              <a:rPr lang="en-GB"/>
              <a:pPr>
                <a:defRPr/>
              </a:pPr>
              <a:t>‹#›</a:t>
            </a:fld>
            <a:endParaRPr lang="en-GB"/>
          </a:p>
        </p:txBody>
      </p:sp>
    </p:spTree>
    <p:extLst>
      <p:ext uri="{BB962C8B-B14F-4D97-AF65-F5344CB8AC3E}">
        <p14:creationId xmlns:p14="http://schemas.microsoft.com/office/powerpoint/2010/main" val="1068044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617538"/>
            <a:ext cx="7793037"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182688" y="2017713"/>
            <a:ext cx="7772400" cy="4114800"/>
          </a:xfrm>
        </p:spPr>
        <p:txBody>
          <a:bodyPr>
            <a:normAutofit/>
          </a:bodyPr>
          <a:lstStyle/>
          <a:p>
            <a:pPr lvl="0"/>
            <a:endParaRPr lang="el-GR" noProof="0"/>
          </a:p>
        </p:txBody>
      </p:sp>
      <p:sp>
        <p:nvSpPr>
          <p:cNvPr id="4" name="3 - Θέση ημερομηνίας"/>
          <p:cNvSpPr>
            <a:spLocks noGrp="1"/>
          </p:cNvSpPr>
          <p:nvPr>
            <p:ph type="dt" sz="half" idx="10"/>
          </p:nvPr>
        </p:nvSpPr>
        <p:spPr>
          <a:xfrm>
            <a:off x="914400" y="6324600"/>
            <a:ext cx="1905000" cy="457200"/>
          </a:xfrm>
        </p:spPr>
        <p:txBody>
          <a:bodyPr/>
          <a:lstStyle>
            <a:lvl1pPr>
              <a:defRPr/>
            </a:lvl1pPr>
          </a:lstStyle>
          <a:p>
            <a:pPr>
              <a:defRPr/>
            </a:pPr>
            <a:endParaRPr lang="en-US">
              <a:solidFill>
                <a:srgbClr val="575F6D"/>
              </a:solidFill>
            </a:endParaRPr>
          </a:p>
        </p:txBody>
      </p:sp>
      <p:sp>
        <p:nvSpPr>
          <p:cNvPr id="5" name="4 - Θέση υποσέλιδου"/>
          <p:cNvSpPr>
            <a:spLocks noGrp="1"/>
          </p:cNvSpPr>
          <p:nvPr>
            <p:ph type="ftr" sz="quarter" idx="11"/>
          </p:nvPr>
        </p:nvSpPr>
        <p:spPr>
          <a:xfrm>
            <a:off x="3352800" y="6324600"/>
            <a:ext cx="2895600" cy="457200"/>
          </a:xfrm>
        </p:spPr>
        <p:txBody>
          <a:bodyPr/>
          <a:lstStyle>
            <a:lvl1pPr>
              <a:defRPr smtClean="0"/>
            </a:lvl1pPr>
          </a:lstStyle>
          <a:p>
            <a:pPr>
              <a:defRPr/>
            </a:pPr>
            <a:r>
              <a:rPr lang="el-GR">
                <a:solidFill>
                  <a:srgbClr val="575F6D"/>
                </a:solidFill>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US">
              <a:solidFill>
                <a:srgbClr val="575F6D"/>
              </a:solidFill>
            </a:endParaRPr>
          </a:p>
        </p:txBody>
      </p:sp>
      <p:sp>
        <p:nvSpPr>
          <p:cNvPr id="6" name="5 - Θέση αριθμού διαφάνειας"/>
          <p:cNvSpPr>
            <a:spLocks noGrp="1"/>
          </p:cNvSpPr>
          <p:nvPr>
            <p:ph type="sldNum" sz="quarter" idx="12"/>
          </p:nvPr>
        </p:nvSpPr>
        <p:spPr>
          <a:xfrm>
            <a:off x="6781800" y="6324600"/>
            <a:ext cx="1905000" cy="457200"/>
          </a:xfrm>
        </p:spPr>
        <p:txBody>
          <a:bodyPr/>
          <a:lstStyle>
            <a:lvl1pPr>
              <a:defRPr/>
            </a:lvl1pPr>
          </a:lstStyle>
          <a:p>
            <a:pPr>
              <a:defRPr/>
            </a:pPr>
            <a:fld id="{DCE912DE-8596-4B98-A65F-00177CDEAD52}" type="slidenum">
              <a:rPr lang="en-US"/>
              <a:pPr>
                <a:defRPr/>
              </a:pPr>
              <a:t>‹#›</a:t>
            </a:fld>
            <a:endParaRPr lang="en-US"/>
          </a:p>
        </p:txBody>
      </p:sp>
    </p:spTree>
    <p:extLst>
      <p:ext uri="{BB962C8B-B14F-4D97-AF65-F5344CB8AC3E}">
        <p14:creationId xmlns:p14="http://schemas.microsoft.com/office/powerpoint/2010/main" val="1522118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8057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52538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4248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36752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91605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1452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61877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21967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9383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69555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4460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23/2/2021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23/2/2021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400" dirty="0">
              <a:solidFill>
                <a:prstClr val="black"/>
              </a:solidFill>
              <a:latin typeface="Times New Roman" pitchFamily="18" charset="0"/>
              <a:cs typeface="Times New Roman" pitchFamily="18" charset="0"/>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lang="el-GR" smtClean="0"/>
              <a:t>Kλικ για επεξεργασία του τίτλου</a:t>
            </a:r>
            <a:endParaRPr lang="en-US"/>
          </a:p>
        </p:txBody>
      </p:sp>
      <p:sp>
        <p:nvSpPr>
          <p:cNvPr id="5124" name="12 - Θέση κειμένου"/>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GB">
              <a:solidFill>
                <a:srgbClr val="575F6D"/>
              </a:solidFill>
              <a:latin typeface="Times New Roman" pitchFamily="18" charset="0"/>
              <a:cs typeface="Times New Roman" pitchFamily="18" charset="0"/>
            </a:endParaRPr>
          </a:p>
        </p:txBody>
      </p:sp>
      <p:sp>
        <p:nvSpPr>
          <p:cNvPr id="3" name="2 - Θέση υποσέλιδου"/>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smtClean="0">
                <a:solidFill>
                  <a:schemeClr val="tx2"/>
                </a:solidFill>
              </a:defRPr>
            </a:lvl1pPr>
          </a:lstStyle>
          <a:p>
            <a:pPr fontAlgn="base">
              <a:spcBef>
                <a:spcPct val="0"/>
              </a:spcBef>
              <a:spcAft>
                <a:spcPct val="0"/>
              </a:spcAft>
              <a:defRPr/>
            </a:pPr>
            <a:r>
              <a:rPr lang="el-GR">
                <a:solidFill>
                  <a:srgbClr val="575F6D"/>
                </a:solidFill>
                <a:latin typeface="Times New Roman" pitchFamily="18" charset="0"/>
                <a:cs typeface="Times New Roman" pitchFamily="18" charset="0"/>
              </a:rPr>
              <a:t>  1 Τραγουλιά Ε., Στρογγυλός Β., Βασιλειάδου Ε., και Παπαδημητρίου Α. (2013). Συνεργατική διδασκαλία: Προϋποθέσεις και προοπτικές. 3ο Πανελλήνιο Συνέδριο Ειδικής Εκπαίδευσης-«Διλήμματα και προοπτικές της ειδικής αγωγής», Αθήνα (πρακτικά σε CD). </a:t>
            </a:r>
            <a:endParaRPr lang="en-GB">
              <a:solidFill>
                <a:srgbClr val="575F6D"/>
              </a:solidFill>
              <a:latin typeface="Times New Roman" pitchFamily="18" charset="0"/>
              <a:cs typeface="Times New Roman" pitchFamily="18" charset="0"/>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12" name="11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3" name="22 - Θέση αριθμού διαφάνειας"/>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fontAlgn="base">
              <a:spcBef>
                <a:spcPct val="0"/>
              </a:spcBef>
              <a:spcAft>
                <a:spcPct val="0"/>
              </a:spcAft>
              <a:defRPr/>
            </a:pPr>
            <a:fld id="{8AE7E366-6187-4E4C-BA9A-6A070F1F3031}" type="slidenum">
              <a:rPr lang="en-GB">
                <a:latin typeface="Times New Roman" pitchFamily="18" charset="0"/>
                <a:cs typeface="Times New Roman" pitchFamily="18" charset="0"/>
              </a:rPr>
              <a:pPr fontAlgn="base">
                <a:spcBef>
                  <a:spcPct val="0"/>
                </a:spcBef>
                <a:spcAft>
                  <a:spcPct val="0"/>
                </a:spcAft>
                <a:defRPr/>
              </a:pPr>
              <a:t>‹#›</a:t>
            </a:fld>
            <a:endParaRPr lang="en-GB">
              <a:latin typeface="Times New Roman" pitchFamily="18" charset="0"/>
              <a:cs typeface="Times New Roman" pitchFamily="18" charset="0"/>
            </a:endParaRPr>
          </a:p>
        </p:txBody>
      </p:sp>
    </p:spTree>
    <p:extLst>
      <p:ext uri="{BB962C8B-B14F-4D97-AF65-F5344CB8AC3E}">
        <p14:creationId xmlns:p14="http://schemas.microsoft.com/office/powerpoint/2010/main" val="4176820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solidFill>
                  <a:prstClr val="black">
                    <a:tint val="75000"/>
                  </a:prstClr>
                </a:solidFill>
              </a:rPr>
              <a:pPr/>
              <a:t>23/2/2021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283928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7pN6ydLE4EQ"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TDijJjKHMVQ"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hyperlink" Target="https://youtu.be/UvIEwUbzF4c" TargetMode="Externa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Αποτελεσματικές στρατηγικές παρέμβασης </a:t>
            </a:r>
            <a:endParaRPr lang="el-GR" dirty="0"/>
          </a:p>
        </p:txBody>
      </p:sp>
      <p:sp>
        <p:nvSpPr>
          <p:cNvPr id="3" name="Υπότιτλος 2"/>
          <p:cNvSpPr>
            <a:spLocks noGrp="1"/>
          </p:cNvSpPr>
          <p:nvPr>
            <p:ph type="subTitle" idx="1"/>
          </p:nvPr>
        </p:nvSpPr>
        <p:spPr/>
        <p:txBody>
          <a:bodyPr/>
          <a:lstStyle/>
          <a:p>
            <a:r>
              <a:rPr lang="el-GR" dirty="0" err="1" smtClean="0"/>
              <a:t>Παπαδαντωνάκης</a:t>
            </a:r>
            <a:r>
              <a:rPr lang="el-GR" dirty="0" smtClean="0"/>
              <a:t> Γεώργιος </a:t>
            </a:r>
            <a:endParaRPr lang="el-GR" dirty="0"/>
          </a:p>
        </p:txBody>
      </p:sp>
    </p:spTree>
    <p:extLst>
      <p:ext uri="{BB962C8B-B14F-4D97-AF65-F5344CB8AC3E}">
        <p14:creationId xmlns:p14="http://schemas.microsoft.com/office/powerpoint/2010/main" val="185385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86000" y="3124200"/>
            <a:ext cx="6172200" cy="1893888"/>
          </a:xfrm>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endParaRPr lang="el-GR" dirty="0"/>
          </a:p>
        </p:txBody>
      </p:sp>
      <p:sp>
        <p:nvSpPr>
          <p:cNvPr id="23555" name="2 - Υπότιτλος"/>
          <p:cNvSpPr>
            <a:spLocks noGrp="1"/>
          </p:cNvSpPr>
          <p:nvPr>
            <p:ph type="subTitle" idx="1"/>
          </p:nvPr>
        </p:nvSpPr>
        <p:spPr>
          <a:xfrm>
            <a:off x="2286000" y="5003800"/>
            <a:ext cx="6172200" cy="1371600"/>
          </a:xfrm>
        </p:spPr>
        <p:txBody>
          <a:bodyPr/>
          <a:lstStyle/>
          <a:p>
            <a:endParaRPr lang="el-GR" dirty="0" smtClean="0"/>
          </a:p>
        </p:txBody>
      </p:sp>
    </p:spTree>
    <p:extLst>
      <p:ext uri="{BB962C8B-B14F-4D97-AF65-F5344CB8AC3E}">
        <p14:creationId xmlns:p14="http://schemas.microsoft.com/office/powerpoint/2010/main" val="2554490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endParaRPr lang="el-GR" dirty="0"/>
          </a:p>
        </p:txBody>
      </p:sp>
      <p:sp>
        <p:nvSpPr>
          <p:cNvPr id="24579" name="2 - Θέση περιεχομένου"/>
          <p:cNvSpPr>
            <a:spLocks noGrp="1"/>
          </p:cNvSpPr>
          <p:nvPr>
            <p:ph idx="1"/>
          </p:nvPr>
        </p:nvSpPr>
        <p:spPr>
          <a:xfrm>
            <a:off x="457200" y="1600200"/>
            <a:ext cx="7467600" cy="4873625"/>
          </a:xfrm>
        </p:spPr>
        <p:txBody>
          <a:bodyPr/>
          <a:lstStyle/>
          <a:p>
            <a:r>
              <a:rPr lang="el-GR" dirty="0" smtClean="0"/>
              <a:t>Είναι ιστορίες καθημερινής πρακτικής που  απευθύνονται σε παιδιά που παρουσιάζουν διάχυτη αναπτυξιακή διαταραχή </a:t>
            </a:r>
          </a:p>
          <a:p>
            <a:r>
              <a:rPr lang="el-GR" dirty="0" smtClean="0"/>
              <a:t>Συμβάλλουν στην ομαλή κοινωνική προσαρμογή των παιδιών </a:t>
            </a:r>
          </a:p>
          <a:p>
            <a:r>
              <a:rPr lang="el-GR" dirty="0" smtClean="0"/>
              <a:t>Οδηγούν πάντα σε ένα αποτέλεσμα, μία λύση για τα παιδιά </a:t>
            </a:r>
          </a:p>
          <a:p>
            <a:endParaRPr lang="el-GR" dirty="0" smtClean="0"/>
          </a:p>
        </p:txBody>
      </p:sp>
    </p:spTree>
    <p:extLst>
      <p:ext uri="{BB962C8B-B14F-4D97-AF65-F5344CB8AC3E}">
        <p14:creationId xmlns:p14="http://schemas.microsoft.com/office/powerpoint/2010/main" val="2356549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Κοινωνικεσ</a:t>
            </a:r>
            <a:r>
              <a:rPr lang="el-GR" dirty="0" smtClean="0"/>
              <a:t> </a:t>
            </a:r>
            <a:r>
              <a:rPr lang="el-GR" dirty="0" err="1" smtClean="0"/>
              <a:t>ιστοριεσ</a:t>
            </a:r>
            <a:endParaRPr lang="el-GR" dirty="0"/>
          </a:p>
        </p:txBody>
      </p:sp>
      <p:sp>
        <p:nvSpPr>
          <p:cNvPr id="3" name="2 - Θέση περιεχομένου"/>
          <p:cNvSpPr>
            <a:spLocks noGrp="1"/>
          </p:cNvSpPr>
          <p:nvPr>
            <p:ph sz="quarter" idx="1"/>
          </p:nvPr>
        </p:nvSpPr>
        <p:spPr/>
        <p:txBody>
          <a:bodyPr/>
          <a:lstStyle/>
          <a:p>
            <a:r>
              <a:rPr lang="el-GR" dirty="0" smtClean="0"/>
              <a:t>Ο στόχος μιας Κοινωνικής Ιστορίας είναι να διασφαλίσει την πληροφόρηση του παιδιού  για καταστάσεις,  που το παιδί δυσκολεύεται να ακολουθήσει και που για άλλους είναι αυτονόητες </a:t>
            </a:r>
            <a:r>
              <a:rPr lang="en-US" dirty="0" smtClean="0"/>
              <a:t>Gray, 1998· </a:t>
            </a:r>
            <a:r>
              <a:rPr lang="en-US" dirty="0" err="1" smtClean="0"/>
              <a:t>Howley</a:t>
            </a:r>
            <a:r>
              <a:rPr lang="en-US" dirty="0" smtClean="0"/>
              <a:t> &amp; Arnold, 2005).</a:t>
            </a:r>
            <a:endParaRPr lang="el-GR" dirty="0" smtClean="0"/>
          </a:p>
          <a:p>
            <a:r>
              <a:rPr lang="el-GR" dirty="0" err="1" smtClean="0"/>
              <a:t>Π.χ</a:t>
            </a:r>
            <a:r>
              <a:rPr lang="el-GR" dirty="0" smtClean="0"/>
              <a:t> </a:t>
            </a:r>
            <a:r>
              <a:rPr lang="el-GR" dirty="0" err="1" smtClean="0"/>
              <a:t>ψωνιζω</a:t>
            </a:r>
            <a:r>
              <a:rPr lang="el-GR" dirty="0" smtClean="0"/>
              <a:t> στον φούρνο, περιμένω τη σειρά μου </a:t>
            </a:r>
            <a:endParaRPr lang="el-GR" dirty="0"/>
          </a:p>
        </p:txBody>
      </p:sp>
    </p:spTree>
    <p:extLst>
      <p:ext uri="{BB962C8B-B14F-4D97-AF65-F5344CB8AC3E}">
        <p14:creationId xmlns:p14="http://schemas.microsoft.com/office/powerpoint/2010/main" val="4281343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Η </a:t>
            </a:r>
            <a:r>
              <a:rPr lang="el-GR" dirty="0" err="1" smtClean="0"/>
              <a:t>Carol</a:t>
            </a:r>
            <a:r>
              <a:rPr lang="el-GR" dirty="0" smtClean="0"/>
              <a:t> </a:t>
            </a:r>
            <a:r>
              <a:rPr lang="el-GR" dirty="0" err="1" smtClean="0"/>
              <a:t>Gray</a:t>
            </a:r>
            <a:r>
              <a:rPr lang="el-GR" dirty="0" smtClean="0"/>
              <a:t> (1998) αναφέρει ότι </a:t>
            </a:r>
            <a:r>
              <a:rPr lang="el-GR" i="1" dirty="0" smtClean="0"/>
              <a:t>«Μια Κοινωνική Ιστορία είναι μια σύντομη ιστορία που έχει μια συγκεκριμένη μορφή και στοχεύει να περιγράψει με αντικειμενικό τρόπο μια κοινωνική κατάσταση, ένα άτομο, μια ικανότητα, ένα γεγονός ή μια έννοια (σελ.171).</a:t>
            </a:r>
            <a:endParaRPr lang="el-GR" dirty="0"/>
          </a:p>
        </p:txBody>
      </p:sp>
    </p:spTree>
    <p:extLst>
      <p:ext uri="{BB962C8B-B14F-4D97-AF65-F5344CB8AC3E}">
        <p14:creationId xmlns:p14="http://schemas.microsoft.com/office/powerpoint/2010/main" val="91114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r>
              <a:rPr lang="el-GR" dirty="0" err="1" smtClean="0"/>
              <a:t>σκοποσ</a:t>
            </a:r>
            <a:r>
              <a:rPr lang="el-GR" dirty="0" smtClean="0"/>
              <a:t>) </a:t>
            </a:r>
            <a:endParaRPr lang="el-GR" dirty="0"/>
          </a:p>
        </p:txBody>
      </p:sp>
      <p:sp>
        <p:nvSpPr>
          <p:cNvPr id="25603" name="2 - Θέση περιεχομένου"/>
          <p:cNvSpPr>
            <a:spLocks noGrp="1"/>
          </p:cNvSpPr>
          <p:nvPr>
            <p:ph idx="1"/>
          </p:nvPr>
        </p:nvSpPr>
        <p:spPr>
          <a:xfrm>
            <a:off x="457200" y="1600200"/>
            <a:ext cx="7467600" cy="4873625"/>
          </a:xfrm>
        </p:spPr>
        <p:txBody>
          <a:bodyPr/>
          <a:lstStyle/>
          <a:p>
            <a:r>
              <a:rPr lang="el-GR" dirty="0" smtClean="0"/>
              <a:t> Διηγούνται μια ιστορία, μια δεξιότητα ή μια έννοια </a:t>
            </a:r>
          </a:p>
          <a:p>
            <a:r>
              <a:rPr lang="el-GR" dirty="0" smtClean="0"/>
              <a:t> Περιγράφουν καταστάσεις που για τυπικά αναπτυσσόμενα παιδιά θεωρούνται αυτονόητα (πώς να κάνω μπάνιο, πώς ντύνομαι, πως παραγγέλνω στο εστιατόριο)</a:t>
            </a:r>
          </a:p>
          <a:p>
            <a:r>
              <a:rPr lang="el-GR" dirty="0" smtClean="0"/>
              <a:t>Πληροφορούν, καθησυχάζουν, παρηγορούν, υποστηρίζουν, επαινούν και υποδεικνύουν τρόπους διόρθωσης συμπεριφοράς</a:t>
            </a:r>
          </a:p>
        </p:txBody>
      </p:sp>
    </p:spTree>
    <p:extLst>
      <p:ext uri="{BB962C8B-B14F-4D97-AF65-F5344CB8AC3E}">
        <p14:creationId xmlns:p14="http://schemas.microsoft.com/office/powerpoint/2010/main" val="3166546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Κοινωνικεσ</a:t>
            </a:r>
            <a:r>
              <a:rPr lang="el-GR" dirty="0" smtClean="0"/>
              <a:t> </a:t>
            </a:r>
            <a:r>
              <a:rPr lang="el-GR" dirty="0" err="1" smtClean="0"/>
              <a:t>ιστοριεσ</a:t>
            </a:r>
            <a:r>
              <a:rPr lang="el-GR" dirty="0" smtClean="0"/>
              <a:t> </a:t>
            </a:r>
            <a:endParaRPr lang="el-GR" dirty="0"/>
          </a:p>
        </p:txBody>
      </p:sp>
      <p:sp>
        <p:nvSpPr>
          <p:cNvPr id="3" name="2 - Θέση περιεχομένου"/>
          <p:cNvSpPr>
            <a:spLocks noGrp="1"/>
          </p:cNvSpPr>
          <p:nvPr>
            <p:ph sz="quarter" idx="1"/>
          </p:nvPr>
        </p:nvSpPr>
        <p:spPr/>
        <p:txBody>
          <a:bodyPr/>
          <a:lstStyle/>
          <a:p>
            <a:r>
              <a:rPr lang="el-GR" dirty="0" smtClean="0"/>
              <a:t>Στα πλαίσια της συμπεριληπτικής εκπαίδευσης έχει φανεί ότι η χρήση των κοινωνικών ιστοριών βοηθούν τόσο τα παιδιά με αυτισμό όσο και τους συμμαθητές τους να κατανοήσουν τις δυσκολίες τους αλλά και τον τρόπο σκέψης τους </a:t>
            </a:r>
          </a:p>
          <a:p>
            <a:pPr>
              <a:buNone/>
            </a:pPr>
            <a:r>
              <a:rPr lang="el-GR" dirty="0" smtClean="0"/>
              <a:t> ο </a:t>
            </a:r>
            <a:r>
              <a:rPr lang="el-GR" dirty="0" err="1" smtClean="0"/>
              <a:t>Attwood</a:t>
            </a:r>
            <a:r>
              <a:rPr lang="el-GR" dirty="0" smtClean="0"/>
              <a:t> (1998) τονίζει ότι η χρήση της μπορεί να αποδειχθεί ωφέλιμη και για τις δύο πλευρές, καθώς βοηθά το ίδιο το άτομο με αυτισμό και τα τυπικά αναπτυσσόμενα άτομα να κατανοήσουν καλύτερα την οπτική και τον μοναδικό τρόπο που αντιλαμβάνονται την κοινωνική πραγματικότητα τα άτομα με αυτισμό.</a:t>
            </a:r>
            <a:endParaRPr lang="el-GR" dirty="0"/>
          </a:p>
        </p:txBody>
      </p:sp>
    </p:spTree>
    <p:extLst>
      <p:ext uri="{BB962C8B-B14F-4D97-AF65-F5344CB8AC3E}">
        <p14:creationId xmlns:p14="http://schemas.microsoft.com/office/powerpoint/2010/main" val="206080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r>
              <a:rPr lang="el-GR" smtClean="0"/>
              <a:t>σχεδιασμοσ)</a:t>
            </a:r>
            <a:endParaRPr lang="el-GR" dirty="0"/>
          </a:p>
        </p:txBody>
      </p:sp>
      <p:sp>
        <p:nvSpPr>
          <p:cNvPr id="26627" name="2 - Θέση περιεχομένου"/>
          <p:cNvSpPr>
            <a:spLocks noGrp="1"/>
          </p:cNvSpPr>
          <p:nvPr>
            <p:ph idx="1"/>
          </p:nvPr>
        </p:nvSpPr>
        <p:spPr>
          <a:xfrm>
            <a:off x="457200" y="1600200"/>
            <a:ext cx="7467600" cy="4873625"/>
          </a:xfrm>
        </p:spPr>
        <p:txBody>
          <a:bodyPr/>
          <a:lstStyle/>
          <a:p>
            <a:r>
              <a:rPr lang="el-GR" smtClean="0"/>
              <a:t>Παρουσιάζουν δεξιότητες και έννοιες βήμα-βήμα καθώς λαμβάνουν υπόψη τους την έλλειψη συγκέντρωσης των παιδιών με διάχυτη αναπτυξιακή διαταραχή και τη δυσκολία τους να αναπτύσσουν την κεντρική συνοχή μιας εικόνας ( πολλά παιδιά τείνουν να κοιτούν τις λεπτομέρειες και όχι τη συνολική εικόνα) </a:t>
            </a:r>
          </a:p>
        </p:txBody>
      </p:sp>
    </p:spTree>
    <p:extLst>
      <p:ext uri="{BB962C8B-B14F-4D97-AF65-F5344CB8AC3E}">
        <p14:creationId xmlns:p14="http://schemas.microsoft.com/office/powerpoint/2010/main" val="79073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r>
              <a:rPr lang="el-GR" dirty="0" err="1" smtClean="0"/>
              <a:t>περιεχομενο</a:t>
            </a:r>
            <a:r>
              <a:rPr lang="el-GR" dirty="0" smtClean="0"/>
              <a:t>) </a:t>
            </a:r>
            <a:endParaRPr lang="el-GR" dirty="0"/>
          </a:p>
        </p:txBody>
      </p:sp>
      <p:sp>
        <p:nvSpPr>
          <p:cNvPr id="27651" name="2 - Θέση περιεχομένου"/>
          <p:cNvSpPr>
            <a:spLocks noGrp="1"/>
          </p:cNvSpPr>
          <p:nvPr>
            <p:ph idx="1"/>
          </p:nvPr>
        </p:nvSpPr>
        <p:spPr>
          <a:xfrm>
            <a:off x="457200" y="1600200"/>
            <a:ext cx="7467600" cy="4873625"/>
          </a:xfrm>
        </p:spPr>
        <p:txBody>
          <a:bodyPr/>
          <a:lstStyle/>
          <a:p>
            <a:pPr>
              <a:buFont typeface="Wingdings" pitchFamily="2" charset="2"/>
              <a:buNone/>
            </a:pPr>
            <a:r>
              <a:rPr lang="el-GR" dirty="0" smtClean="0"/>
              <a:t>Οι κοινωνικές ιστορίες περιλαμβάνουν έναν συνδυασμό τεσσάρων διαφορετικών τύπων προτάσεων (</a:t>
            </a:r>
            <a:r>
              <a:rPr lang="el-GR" dirty="0" err="1" smtClean="0"/>
              <a:t>Gray</a:t>
            </a:r>
            <a:r>
              <a:rPr lang="el-GR" dirty="0" smtClean="0"/>
              <a:t>, 1998):</a:t>
            </a:r>
          </a:p>
          <a:p>
            <a:r>
              <a:rPr lang="el-GR" i="1" dirty="0" smtClean="0"/>
              <a:t>Α. τις περιγραφικές προτάσεις (</a:t>
            </a:r>
            <a:r>
              <a:rPr lang="el-GR" i="1" dirty="0" err="1" smtClean="0"/>
              <a:t>descriptive</a:t>
            </a:r>
            <a:r>
              <a:rPr lang="el-GR" i="1" dirty="0" smtClean="0"/>
              <a:t> </a:t>
            </a:r>
            <a:r>
              <a:rPr lang="el-GR" i="1" dirty="0" err="1" smtClean="0"/>
              <a:t>sentences</a:t>
            </a:r>
            <a:r>
              <a:rPr lang="el-GR" i="1" dirty="0" smtClean="0"/>
              <a:t>) που περιγράφουν </a:t>
            </a:r>
            <a:r>
              <a:rPr lang="el-GR" dirty="0" smtClean="0"/>
              <a:t>την κατάσταση. </a:t>
            </a:r>
          </a:p>
          <a:p>
            <a:pPr>
              <a:buFont typeface="Wingdings" pitchFamily="2" charset="2"/>
              <a:buNone/>
            </a:pPr>
            <a:r>
              <a:rPr lang="el-GR" i="1" dirty="0" smtClean="0"/>
              <a:t>Παράδειγμα 1 : Στις 5 το απόγευμα πηγαίνω στην θεραπεύτριά μου για να κάνω μάθημα </a:t>
            </a:r>
          </a:p>
          <a:p>
            <a:pPr>
              <a:buFont typeface="Wingdings" pitchFamily="2" charset="2"/>
              <a:buNone/>
            </a:pPr>
            <a:r>
              <a:rPr lang="el-GR" i="1" dirty="0" err="1" smtClean="0"/>
              <a:t>Παραδειγμα</a:t>
            </a:r>
            <a:r>
              <a:rPr lang="el-GR" i="1" dirty="0" smtClean="0"/>
              <a:t> 2: Στις 8 το πρωί πηγαίνω στο σχολείο</a:t>
            </a:r>
          </a:p>
          <a:p>
            <a:pPr>
              <a:buFont typeface="Wingdings" pitchFamily="2" charset="2"/>
              <a:buNone/>
            </a:pPr>
            <a:r>
              <a:rPr lang="el-GR" dirty="0" smtClean="0"/>
              <a:t> </a:t>
            </a:r>
          </a:p>
          <a:p>
            <a:pPr>
              <a:buFont typeface="Wingdings" pitchFamily="2" charset="2"/>
              <a:buNone/>
            </a:pPr>
            <a:endParaRPr lang="el-GR" dirty="0" smtClean="0"/>
          </a:p>
          <a:p>
            <a:endParaRPr lang="el-GR" dirty="0" smtClean="0"/>
          </a:p>
        </p:txBody>
      </p:sp>
    </p:spTree>
    <p:extLst>
      <p:ext uri="{BB962C8B-B14F-4D97-AF65-F5344CB8AC3E}">
        <p14:creationId xmlns:p14="http://schemas.microsoft.com/office/powerpoint/2010/main" val="372866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r>
              <a:rPr lang="el-GR" dirty="0" err="1" smtClean="0"/>
              <a:t>περιεχομενο</a:t>
            </a:r>
            <a:r>
              <a:rPr lang="el-GR" dirty="0" smtClean="0"/>
              <a:t>)</a:t>
            </a:r>
            <a:endParaRPr lang="el-GR" dirty="0"/>
          </a:p>
        </p:txBody>
      </p:sp>
      <p:sp>
        <p:nvSpPr>
          <p:cNvPr id="29699" name="2 - Θέση περιεχομένου"/>
          <p:cNvSpPr>
            <a:spLocks noGrp="1"/>
          </p:cNvSpPr>
          <p:nvPr>
            <p:ph idx="1"/>
          </p:nvPr>
        </p:nvSpPr>
        <p:spPr>
          <a:xfrm>
            <a:off x="457200" y="1600200"/>
            <a:ext cx="7467600" cy="4873625"/>
          </a:xfrm>
        </p:spPr>
        <p:txBody>
          <a:bodyPr/>
          <a:lstStyle/>
          <a:p>
            <a:r>
              <a:rPr lang="el-GR" i="1" dirty="0" smtClean="0"/>
              <a:t>Β</a:t>
            </a:r>
            <a:r>
              <a:rPr lang="el-GR" dirty="0" smtClean="0"/>
              <a:t>. Οι προτάσεις προοπτικής (</a:t>
            </a:r>
            <a:r>
              <a:rPr lang="el-GR" dirty="0" err="1" smtClean="0"/>
              <a:t>perspective</a:t>
            </a:r>
            <a:r>
              <a:rPr lang="el-GR" dirty="0" smtClean="0"/>
              <a:t> </a:t>
            </a:r>
            <a:r>
              <a:rPr lang="el-GR" dirty="0" err="1" smtClean="0"/>
              <a:t>sentences</a:t>
            </a:r>
            <a:r>
              <a:rPr lang="el-GR" dirty="0" smtClean="0"/>
              <a:t>) είναι αυτές που περιγράφουν  τις σκέψεις και τα συναισθήματα και τις επιθυμίες των άλλων  (</a:t>
            </a:r>
            <a:r>
              <a:rPr lang="el-GR" dirty="0" err="1" smtClean="0"/>
              <a:t>Smith</a:t>
            </a:r>
            <a:r>
              <a:rPr lang="el-GR" dirty="0" smtClean="0"/>
              <a:t>, 2003).</a:t>
            </a:r>
          </a:p>
          <a:p>
            <a:r>
              <a:rPr lang="el-GR" i="1" dirty="0" smtClean="0"/>
              <a:t>Παράδειγμα: Η θεραπεύτρια μου με περιμένει και είναι χαρούμενη που πηγαίνω εκεί </a:t>
            </a:r>
          </a:p>
          <a:p>
            <a:r>
              <a:rPr lang="el-GR" i="1" dirty="0" smtClean="0"/>
              <a:t>Παράδειγμα 2: Η δασκάλα μου πάντα είναι εκεί και χαίρεται που πηγαίνω στο σχολείο</a:t>
            </a:r>
          </a:p>
        </p:txBody>
      </p:sp>
    </p:spTree>
    <p:extLst>
      <p:ext uri="{BB962C8B-B14F-4D97-AF65-F5344CB8AC3E}">
        <p14:creationId xmlns:p14="http://schemas.microsoft.com/office/powerpoint/2010/main" val="2656651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r>
              <a:rPr lang="el-GR" dirty="0" err="1" smtClean="0"/>
              <a:t>περιεχομενο</a:t>
            </a:r>
            <a:r>
              <a:rPr lang="el-GR" dirty="0" smtClean="0"/>
              <a:t> )</a:t>
            </a:r>
            <a:endParaRPr lang="el-GR" dirty="0"/>
          </a:p>
        </p:txBody>
      </p:sp>
      <p:sp>
        <p:nvSpPr>
          <p:cNvPr id="28675" name="2 - Θέση περιεχομένου"/>
          <p:cNvSpPr>
            <a:spLocks noGrp="1"/>
          </p:cNvSpPr>
          <p:nvPr>
            <p:ph idx="1"/>
          </p:nvPr>
        </p:nvSpPr>
        <p:spPr>
          <a:xfrm>
            <a:off x="457200" y="1600200"/>
            <a:ext cx="7467600" cy="4873625"/>
          </a:xfrm>
        </p:spPr>
        <p:txBody>
          <a:bodyPr/>
          <a:lstStyle/>
          <a:p>
            <a:r>
              <a:rPr lang="el-GR" i="1" dirty="0" smtClean="0"/>
              <a:t>Γ. Οι καθοδηγητικές προτάσεις (</a:t>
            </a:r>
            <a:r>
              <a:rPr lang="el-GR" i="1" dirty="0" err="1" smtClean="0"/>
              <a:t>directive</a:t>
            </a:r>
            <a:r>
              <a:rPr lang="el-GR" i="1" dirty="0" smtClean="0"/>
              <a:t> </a:t>
            </a:r>
            <a:r>
              <a:rPr lang="el-GR" i="1" dirty="0" err="1" smtClean="0"/>
              <a:t>sentences</a:t>
            </a:r>
            <a:r>
              <a:rPr lang="el-GR" i="1" dirty="0" smtClean="0"/>
              <a:t>) υποδεικνύουν </a:t>
            </a:r>
            <a:r>
              <a:rPr lang="el-GR" dirty="0" smtClean="0"/>
              <a:t>συμπεριφορές σε μια δεδομένη κατάσταση</a:t>
            </a:r>
          </a:p>
          <a:p>
            <a:r>
              <a:rPr lang="el-GR" i="1" dirty="0" smtClean="0"/>
              <a:t>Παράδειγμα : θα προσπαθήσω να συνεργαστώ και να δουλέψω με την θεραπεύτρια μου </a:t>
            </a:r>
          </a:p>
          <a:p>
            <a:r>
              <a:rPr lang="el-GR" i="1" dirty="0" smtClean="0"/>
              <a:t>Παράδειγμα 2: Θα περπατήσω με τη μαμά μέχρι η κυρία να μου ανοίξει την πόρτα και να μου πει καλημέρα</a:t>
            </a:r>
          </a:p>
        </p:txBody>
      </p:sp>
    </p:spTree>
    <p:extLst>
      <p:ext uri="{BB962C8B-B14F-4D97-AF65-F5344CB8AC3E}">
        <p14:creationId xmlns:p14="http://schemas.microsoft.com/office/powerpoint/2010/main" val="3171930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fontAlgn="auto">
              <a:spcAft>
                <a:spcPts val="0"/>
              </a:spcAft>
              <a:defRPr/>
            </a:pPr>
            <a:r>
              <a:rPr lang="en-US" sz="2000" smtClean="0"/>
              <a:t>TEACCH</a:t>
            </a:r>
            <a:br>
              <a:rPr lang="en-US" sz="2000" smtClean="0"/>
            </a:br>
            <a:r>
              <a:rPr lang="en-US" sz="2000" smtClean="0"/>
              <a:t>Treatment and Education of Autistic and Communication Handicapped Children</a:t>
            </a:r>
            <a:endParaRPr lang="el-GR" sz="2000" smtClean="0"/>
          </a:p>
        </p:txBody>
      </p:sp>
      <p:sp>
        <p:nvSpPr>
          <p:cNvPr id="21507" name="Rectangle 3"/>
          <p:cNvSpPr>
            <a:spLocks noGrp="1" noChangeArrowheads="1"/>
          </p:cNvSpPr>
          <p:nvPr>
            <p:ph type="body" idx="1"/>
          </p:nvPr>
        </p:nvSpPr>
        <p:spPr>
          <a:xfrm>
            <a:off x="457200" y="1600200"/>
            <a:ext cx="7467600" cy="4873625"/>
          </a:xfrm>
        </p:spPr>
        <p:txBody>
          <a:bodyPr/>
          <a:lstStyle/>
          <a:p>
            <a:pPr>
              <a:lnSpc>
                <a:spcPct val="90000"/>
              </a:lnSpc>
              <a:buFontTx/>
              <a:buNone/>
            </a:pPr>
            <a:r>
              <a:rPr lang="en-US" sz="1600" smtClean="0"/>
              <a:t>	 </a:t>
            </a:r>
            <a:r>
              <a:rPr lang="el-GR" sz="1600" smtClean="0"/>
              <a:t>Το </a:t>
            </a:r>
            <a:r>
              <a:rPr lang="en-US" sz="1600" smtClean="0"/>
              <a:t>TEACCH </a:t>
            </a:r>
            <a:r>
              <a:rPr lang="el-GR" sz="1600" smtClean="0"/>
              <a:t>μεταφράζεται ως «θεραπεία και Εκπαίδευση Παιδιών με Αυτισμό και Διαταραχές Επικοινωνίας» και αποτελεί ένα πρόγραμμα εκπαίδευσης για παιδιά με διαταραχές του αυτιστικού φάσματος.</a:t>
            </a:r>
          </a:p>
          <a:p>
            <a:pPr>
              <a:lnSpc>
                <a:spcPct val="90000"/>
              </a:lnSpc>
              <a:buFontTx/>
              <a:buNone/>
            </a:pPr>
            <a:endParaRPr lang="el-GR" sz="1600" smtClean="0"/>
          </a:p>
          <a:p>
            <a:pPr>
              <a:lnSpc>
                <a:spcPct val="90000"/>
              </a:lnSpc>
              <a:buFontTx/>
              <a:buNone/>
            </a:pPr>
            <a:r>
              <a:rPr lang="el-GR" sz="1600" smtClean="0"/>
              <a:t>Τα βασικά στοιχεία του </a:t>
            </a:r>
            <a:r>
              <a:rPr lang="en-US" sz="1600" smtClean="0"/>
              <a:t>TEACCH </a:t>
            </a:r>
            <a:r>
              <a:rPr lang="el-GR" sz="1600" smtClean="0"/>
              <a:t>είναι τα εξής:</a:t>
            </a:r>
          </a:p>
          <a:p>
            <a:pPr>
              <a:lnSpc>
                <a:spcPct val="90000"/>
              </a:lnSpc>
            </a:pPr>
            <a:r>
              <a:rPr lang="el-GR" sz="1600" smtClean="0"/>
              <a:t>Η φυσική δόμηση του περιβάλλοντος- κάθε δραστηριότητα φιλοξενείται σε συγκεκριμένο σημείο πχ. Περιοχή διδασκαλίας, ελεύθερου παιχνιδιού, δομημένου παιχνιδιού, φαγητού κ.λπ. (στόχος είναι να παραμείνει ο μαθητής για κάποιο χρονικό διάστημα σε ένα μέρος)</a:t>
            </a:r>
          </a:p>
          <a:p>
            <a:pPr>
              <a:lnSpc>
                <a:spcPct val="90000"/>
              </a:lnSpc>
            </a:pPr>
            <a:r>
              <a:rPr lang="el-GR" sz="1600" smtClean="0"/>
              <a:t>Το ατομικό ημερήσιο πρόγραμμα- το πρόγραμμα δίνεται στο μαθητή είτε γραπτά, είτε με εικόνες, σχήματα ή αντικείμενα (στόχος είναι να ξέρει το παιδί τι θα κάνει την επόμενη στιγμή)</a:t>
            </a:r>
          </a:p>
          <a:p>
            <a:pPr>
              <a:lnSpc>
                <a:spcPct val="90000"/>
              </a:lnSpc>
            </a:pPr>
            <a:r>
              <a:rPr lang="el-GR" sz="1600" smtClean="0"/>
              <a:t>Το σύστημα ατομικής εργασίας- αποτελεί τρόπο οργάνωσης κάθε δραστηριότητας στο σχολείο ή στο σπίτι (τι δουλειά θα κάνω; Πότε θα την κάνω; Πού θα την κάνω; Για πόση ώρα; Πώς ξέρω ότι τελείωσα; Τι θα κάνω μετά;)</a:t>
            </a:r>
          </a:p>
          <a:p>
            <a:pPr>
              <a:lnSpc>
                <a:spcPct val="90000"/>
              </a:lnSpc>
            </a:pPr>
            <a:r>
              <a:rPr lang="el-GR" sz="1600" smtClean="0"/>
              <a:t>Η οπτική παρουσίαση των δραστηριοτήτων πχ. Τοποθέτηση υλικών σε κουτιά, οπτικές οδηγίες για τον τρόπο χρήσης των υλικών, σηματοδότηση δραστηριότητας με χρώματα κ.λπ</a:t>
            </a:r>
          </a:p>
          <a:p>
            <a:pPr>
              <a:lnSpc>
                <a:spcPct val="90000"/>
              </a:lnSpc>
              <a:buFontTx/>
              <a:buNone/>
            </a:pPr>
            <a:endParaRPr lang="el-GR" sz="1600" smtClean="0"/>
          </a:p>
        </p:txBody>
      </p:sp>
    </p:spTree>
    <p:extLst>
      <p:ext uri="{BB962C8B-B14F-4D97-AF65-F5344CB8AC3E}">
        <p14:creationId xmlns:p14="http://schemas.microsoft.com/office/powerpoint/2010/main" val="3528123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err="1" smtClean="0"/>
              <a:t>Κοινωνικεσ</a:t>
            </a:r>
            <a:r>
              <a:rPr lang="el-GR" dirty="0" smtClean="0"/>
              <a:t> </a:t>
            </a:r>
            <a:r>
              <a:rPr lang="el-GR" dirty="0" err="1" smtClean="0"/>
              <a:t>ιστοριεσ</a:t>
            </a:r>
            <a:r>
              <a:rPr lang="el-GR" dirty="0" smtClean="0"/>
              <a:t> (</a:t>
            </a:r>
            <a:r>
              <a:rPr lang="el-GR" dirty="0" err="1" smtClean="0"/>
              <a:t>περιεχομενο</a:t>
            </a:r>
            <a:r>
              <a:rPr lang="el-GR" dirty="0" smtClean="0"/>
              <a:t>)</a:t>
            </a:r>
            <a:endParaRPr lang="el-GR" dirty="0"/>
          </a:p>
        </p:txBody>
      </p:sp>
      <p:sp>
        <p:nvSpPr>
          <p:cNvPr id="30723" name="2 - Θέση περιεχομένου"/>
          <p:cNvSpPr>
            <a:spLocks noGrp="1"/>
          </p:cNvSpPr>
          <p:nvPr>
            <p:ph idx="1"/>
          </p:nvPr>
        </p:nvSpPr>
        <p:spPr>
          <a:xfrm>
            <a:off x="457200" y="1600200"/>
            <a:ext cx="7467600" cy="4873625"/>
          </a:xfrm>
        </p:spPr>
        <p:txBody>
          <a:bodyPr/>
          <a:lstStyle/>
          <a:p>
            <a:r>
              <a:rPr lang="el-GR" i="1" smtClean="0"/>
              <a:t>Δ. Οι προτάσεις ελέγχου (control sentences) είναι προτάσεις γραμμένες από το </a:t>
            </a:r>
            <a:r>
              <a:rPr lang="el-GR" smtClean="0"/>
              <a:t>ίδιο το άτομο με αυτισμό, για να εντοπίσει τις τεχνικές που θα τον βοηθήσουν να θυμηθεί τις πληροφορίες της κοινωνικής ιστορίας. ( απευθύνονται σε μεγαλύτερης ηλικίας άτομα που είναι υψηλής λειτουργικότητας) </a:t>
            </a:r>
          </a:p>
          <a:p>
            <a:endParaRPr lang="el-GR" smtClean="0"/>
          </a:p>
        </p:txBody>
      </p:sp>
    </p:spTree>
    <p:extLst>
      <p:ext uri="{BB962C8B-B14F-4D97-AF65-F5344CB8AC3E}">
        <p14:creationId xmlns:p14="http://schemas.microsoft.com/office/powerpoint/2010/main" val="1047410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ΘΕΩΡΙΑ ΤΟΥ ΣΥΜΠΕΡΙΦΟΡΙΣΜΟΥ</a:t>
            </a:r>
          </a:p>
        </p:txBody>
      </p:sp>
      <p:sp>
        <p:nvSpPr>
          <p:cNvPr id="3" name="Θέση περιεχομένου 2"/>
          <p:cNvSpPr>
            <a:spLocks noGrp="1"/>
          </p:cNvSpPr>
          <p:nvPr>
            <p:ph idx="1"/>
          </p:nvPr>
        </p:nvSpPr>
        <p:spPr/>
        <p:txBody>
          <a:bodyPr/>
          <a:lstStyle/>
          <a:p>
            <a:r>
              <a:rPr lang="el-GR" dirty="0"/>
              <a:t>Πολύ συνοπτικά η θεωρία του συμπεριφορισμού στηρίχθηκε κατά πολύ στην αλλαγή της αυτόματης συμπεριφοράς των παιδιών καθώς και ενέταξε στην πράξη την θετική και αρνητική ενίσχυση. Επίσης ο συμπεριφορισμός χρησιμοποίησε κατά πολύ την τιμωρία. Θα περάσουμε στις τεχνικές που χρησιμοποίησε ο συμπεριφορισμός. </a:t>
            </a:r>
          </a:p>
        </p:txBody>
      </p:sp>
    </p:spTree>
    <p:extLst>
      <p:ext uri="{BB962C8B-B14F-4D97-AF65-F5344CB8AC3E}">
        <p14:creationId xmlns:p14="http://schemas.microsoft.com/office/powerpoint/2010/main" val="493825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ΤΕΧΝΙΚΕΣ ΣΥΜΠΕΡΙΦΟΡΙΣΜΟΥ</a:t>
            </a:r>
            <a:br>
              <a:rPr lang="el-GR" dirty="0"/>
            </a:b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Οι </a:t>
            </a:r>
            <a:r>
              <a:rPr lang="el-GR" dirty="0"/>
              <a:t>τεχνικές και στρατηγικές του συμπεριφορισμού είναι πολύ συγκεκριμένες: </a:t>
            </a:r>
          </a:p>
          <a:p>
            <a:r>
              <a:rPr lang="el-GR" dirty="0"/>
              <a:t>•	Αυστηρή ανάλυση βημάτων στην κάθε </a:t>
            </a:r>
            <a:r>
              <a:rPr lang="el-GR" dirty="0" err="1"/>
              <a:t>δραστηριότητα(π.χ</a:t>
            </a:r>
            <a:r>
              <a:rPr lang="el-GR" dirty="0"/>
              <a:t> δέσιμο κορδονιών)</a:t>
            </a:r>
          </a:p>
          <a:p>
            <a:r>
              <a:rPr lang="el-GR" dirty="0"/>
              <a:t>•	Ο καθορισμός συμπεριφοριστικών στόχων</a:t>
            </a:r>
          </a:p>
          <a:p>
            <a:r>
              <a:rPr lang="el-GR" dirty="0"/>
              <a:t>•	Η χρήση της ενίσχυσης </a:t>
            </a:r>
          </a:p>
          <a:p>
            <a:r>
              <a:rPr lang="el-GR" dirty="0"/>
              <a:t>•	Η κινητοποίηση</a:t>
            </a:r>
          </a:p>
          <a:p>
            <a:r>
              <a:rPr lang="el-GR" dirty="0"/>
              <a:t>•	Η διαμόρφωση της συμπεριφοράς</a:t>
            </a:r>
          </a:p>
          <a:p>
            <a:r>
              <a:rPr lang="el-GR" dirty="0"/>
              <a:t>•	Φυσική και γενική επίδειξη δεξιοτήτων από τον εκπαιδευτικό</a:t>
            </a:r>
          </a:p>
          <a:p>
            <a:r>
              <a:rPr lang="el-GR" dirty="0"/>
              <a:t>•	Σταδιακή απόσυρση του εκπαιδευτικού από την συστηματική επίδειξη και αυστηρή διδασκαλία των βημάτων</a:t>
            </a:r>
          </a:p>
          <a:p>
            <a:r>
              <a:rPr lang="el-GR" dirty="0"/>
              <a:t>•	Η συντήρηση και η γενίκευση της συμπεριφοράς</a:t>
            </a:r>
          </a:p>
          <a:p>
            <a:endParaRPr lang="el-GR" dirty="0"/>
          </a:p>
        </p:txBody>
      </p:sp>
    </p:spTree>
    <p:extLst>
      <p:ext uri="{BB962C8B-B14F-4D97-AF65-F5344CB8AC3E}">
        <p14:creationId xmlns:p14="http://schemas.microsoft.com/office/powerpoint/2010/main" val="1535144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ΠΡΑΚΤΙΚΕΣ ΣΥΜΠΕΡΙΦΟΡΙΣΜΟΥ </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Οι πρακτικές του συμπεριφορισμού θεωρούνται πρακτικές  με πλούσια εμπειρική στήριξη είναι: </a:t>
            </a:r>
          </a:p>
          <a:p>
            <a:pPr marL="0" indent="0">
              <a:buNone/>
            </a:pPr>
            <a:r>
              <a:rPr lang="el-GR" b="1" dirty="0"/>
              <a:t>1.	Η συστηματική διδασκαλία </a:t>
            </a:r>
          </a:p>
          <a:p>
            <a:r>
              <a:rPr lang="el-GR" dirty="0"/>
              <a:t>Η  συστηματική διδασκαλία περιλαμβάνει  τον προσεκτικό σχεδιασμό και επανασχεδιασμό διδακτικών στόχων με βάση τα αποτελέσματα της ποσοτικής και ποιοτικής αξιολόγησης των παιδιών, τον ακριβή προσδιορισμό των μεθόδων για την διδασκαλία των στόχων, την εφαρμογή της διδασκαλίας , τη λεπτομερή καταγραφή της επίδοσης του παιδιού, την αξιολόγηση της διδασκαλίας, τον επανασχεδιασμό  με βάση τα ποσοτικά και ποιοτικά δεδομένα. </a:t>
            </a:r>
          </a:p>
          <a:p>
            <a:endParaRPr lang="el-GR" dirty="0"/>
          </a:p>
        </p:txBody>
      </p:sp>
    </p:spTree>
    <p:extLst>
      <p:ext uri="{BB962C8B-B14F-4D97-AF65-F5344CB8AC3E}">
        <p14:creationId xmlns:p14="http://schemas.microsoft.com/office/powerpoint/2010/main" val="1726293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ΠΡΑΚΤΙΚΕΣ ΣΥΜΠΕΡΙΦΟΡΙΣΜΟΥ </a:t>
            </a:r>
            <a:endParaRPr lang="el-GR" dirty="0"/>
          </a:p>
        </p:txBody>
      </p:sp>
      <p:sp>
        <p:nvSpPr>
          <p:cNvPr id="3" name="Θέση περιεχομένου 2"/>
          <p:cNvSpPr>
            <a:spLocks noGrp="1"/>
          </p:cNvSpPr>
          <p:nvPr>
            <p:ph idx="1"/>
          </p:nvPr>
        </p:nvSpPr>
        <p:spPr/>
        <p:txBody>
          <a:bodyPr/>
          <a:lstStyle/>
          <a:p>
            <a:pPr marL="0" indent="0">
              <a:buNone/>
            </a:pPr>
            <a:r>
              <a:rPr lang="el-GR" dirty="0"/>
              <a:t>2.	</a:t>
            </a:r>
            <a:r>
              <a:rPr lang="el-GR" b="1" dirty="0"/>
              <a:t>Η άμεση διδασκαλία </a:t>
            </a:r>
          </a:p>
          <a:p>
            <a:r>
              <a:rPr lang="el-GR" dirty="0"/>
              <a:t>Πρότυπο από τον εκπαιδευτικό και εξάσκηση από τον μαθητή</a:t>
            </a:r>
          </a:p>
          <a:p>
            <a:r>
              <a:rPr lang="el-GR" dirty="0"/>
              <a:t>Στην αρχή καθοδήγηση και έπειτα αυτονόμηση . Επιφέρει θετικά αποτελέσματα  στην κατάκτηση κοινωνικών δεξιοτήτων (</a:t>
            </a:r>
            <a:r>
              <a:rPr lang="el-GR" dirty="0" err="1"/>
              <a:t>π.χ</a:t>
            </a:r>
            <a:r>
              <a:rPr lang="el-GR" dirty="0"/>
              <a:t> παιχνίδι</a:t>
            </a:r>
          </a:p>
          <a:p>
            <a:pPr marL="0" indent="0">
              <a:buNone/>
            </a:pPr>
            <a:endParaRPr lang="el-GR" dirty="0" smtClean="0"/>
          </a:p>
          <a:p>
            <a:endParaRPr lang="el-GR" dirty="0"/>
          </a:p>
          <a:p>
            <a:endParaRPr lang="el-GR" dirty="0"/>
          </a:p>
        </p:txBody>
      </p:sp>
    </p:spTree>
    <p:extLst>
      <p:ext uri="{BB962C8B-B14F-4D97-AF65-F5344CB8AC3E}">
        <p14:creationId xmlns:p14="http://schemas.microsoft.com/office/powerpoint/2010/main" val="2827971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ΠΡΑΚΤΙΚΕΣ ΣΥΜΠΕΡΙΦΟΡΙΣΜΟΥ</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3.	Η διδασκαλία των διακριτών δοκιμών </a:t>
            </a:r>
          </a:p>
          <a:p>
            <a:r>
              <a:rPr lang="el-GR" dirty="0"/>
              <a:t>Είναι ευρύτατα διαδεδομένη στην εφαρμοσμένη ανάλυση της συμπεριφοράς (ABA) και χρησιμοποιείται στη εξατομικευμένη διδασκαλία. Βασική προϋπόθεση: προσελκύω την προσοχή του μαθητή πριν του παρουσιάσω την οδηγία.  Η σωστή απάντηση ή ορθή αντίδραση εκ μέρους του παιδιού  συνοδεύεται από  επιβράβευση . Η λανθασμένη απάντηση από  διόρθωση</a:t>
            </a:r>
          </a:p>
          <a:p>
            <a:r>
              <a:rPr lang="el-GR" dirty="0"/>
              <a:t>Οι ενισχύσεις φαίνονται να έχουν αποτέλεσμα ( αισθητηριακά ερεθίσματα # υλικές ανταμοιβές)</a:t>
            </a:r>
          </a:p>
          <a:p>
            <a:pPr marL="0" indent="0">
              <a:buNone/>
            </a:pPr>
            <a:r>
              <a:rPr lang="el-GR" dirty="0">
                <a:hlinkClick r:id="rId2"/>
              </a:rPr>
              <a:t>https://</a:t>
            </a:r>
            <a:r>
              <a:rPr lang="el-GR" dirty="0" smtClean="0">
                <a:hlinkClick r:id="rId2"/>
              </a:rPr>
              <a:t>youtu.be/7pN6ydLE4EQ</a:t>
            </a:r>
            <a:endParaRPr lang="el-GR" dirty="0" smtClean="0"/>
          </a:p>
          <a:p>
            <a:endParaRPr lang="el-GR" dirty="0"/>
          </a:p>
          <a:p>
            <a:endParaRPr lang="el-GR" dirty="0"/>
          </a:p>
        </p:txBody>
      </p:sp>
    </p:spTree>
    <p:extLst>
      <p:ext uri="{BB962C8B-B14F-4D97-AF65-F5344CB8AC3E}">
        <p14:creationId xmlns:p14="http://schemas.microsoft.com/office/powerpoint/2010/main" val="308243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ΠΡΑΚΤΙΚΕΣ ΣΥΜΠΕΡΙΦΟΡΙΣΜΟΥ</a:t>
            </a:r>
            <a:endParaRPr lang="el-GR" dirty="0"/>
          </a:p>
        </p:txBody>
      </p:sp>
      <p:sp>
        <p:nvSpPr>
          <p:cNvPr id="3" name="Θέση περιεχομένου 2"/>
          <p:cNvSpPr>
            <a:spLocks noGrp="1"/>
          </p:cNvSpPr>
          <p:nvPr>
            <p:ph idx="1"/>
          </p:nvPr>
        </p:nvSpPr>
        <p:spPr/>
        <p:txBody>
          <a:bodyPr/>
          <a:lstStyle/>
          <a:p>
            <a:pPr marL="0" indent="0">
              <a:buNone/>
            </a:pPr>
            <a:r>
              <a:rPr lang="el-GR" dirty="0" smtClean="0"/>
              <a:t>4.</a:t>
            </a:r>
            <a:r>
              <a:rPr lang="el-GR" dirty="0"/>
              <a:t>	</a:t>
            </a:r>
            <a:r>
              <a:rPr lang="el-GR" b="1" dirty="0"/>
              <a:t>Η ανάλυση έργου </a:t>
            </a:r>
          </a:p>
          <a:p>
            <a:r>
              <a:rPr lang="el-GR" dirty="0"/>
              <a:t>Συνίσταται στη ανάλυση και διδασκαλία μιας δραστηριότητας σε διακριτά ΒΗΜΑΤΑ με αυξανόμενο βαθμό δυσκολίας. Απευθύνονται σε άτομα χαμηλής λειτουργικότητας και βοηθούν στην εκμάθηση δεξιοτήτων καθημερινής ζωής </a:t>
            </a:r>
          </a:p>
          <a:p>
            <a:endParaRPr lang="el-GR" dirty="0"/>
          </a:p>
        </p:txBody>
      </p:sp>
    </p:spTree>
    <p:extLst>
      <p:ext uri="{BB962C8B-B14F-4D97-AF65-F5344CB8AC3E}">
        <p14:creationId xmlns:p14="http://schemas.microsoft.com/office/powerpoint/2010/main" val="3935090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ΑΝΑΛΥΣΗ ΕΡΓΟΥ</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1484784"/>
            <a:ext cx="6912768"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166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5.	</a:t>
            </a:r>
            <a:r>
              <a:rPr lang="el-GR" b="1" dirty="0"/>
              <a:t>Η φυσική καθοδήγηση</a:t>
            </a:r>
          </a:p>
          <a:p>
            <a:r>
              <a:rPr lang="el-GR" dirty="0"/>
              <a:t>Βοηθούν στην εκμάθηση καθημερινών δεξιοτήτων μέσα από την φυσική καθοδήγηση </a:t>
            </a:r>
          </a:p>
          <a:p>
            <a:pPr marL="0" indent="0">
              <a:buNone/>
            </a:pPr>
            <a:r>
              <a:rPr lang="el-GR" dirty="0">
                <a:hlinkClick r:id="rId2"/>
              </a:rPr>
              <a:t>https://</a:t>
            </a:r>
            <a:r>
              <a:rPr lang="el-GR" dirty="0" smtClean="0">
                <a:hlinkClick r:id="rId2"/>
              </a:rPr>
              <a:t>youtu.be/TDijJjKHMVQ</a:t>
            </a:r>
            <a:endParaRPr lang="el-GR" dirty="0" smtClean="0"/>
          </a:p>
          <a:p>
            <a:pPr marL="0" indent="0">
              <a:buNone/>
            </a:pPr>
            <a:endParaRPr lang="el-GR" dirty="0"/>
          </a:p>
          <a:p>
            <a:pPr marL="0" indent="0">
              <a:buNone/>
            </a:pPr>
            <a:r>
              <a:rPr lang="el-GR" dirty="0"/>
              <a:t>6.	</a:t>
            </a:r>
            <a:r>
              <a:rPr lang="el-GR" b="1" dirty="0"/>
              <a:t>Οι λεκτικές προτροπές </a:t>
            </a:r>
          </a:p>
          <a:p>
            <a:r>
              <a:rPr lang="el-GR" dirty="0"/>
              <a:t>Η διδασκαλία κατά περίσταση ή αλλιώς η εκπαίδευση στο φυσικό περιβάλλον έχει πολύ θετικά αποτελέσματα στην ανάπτυξη της αυθόρμητης επικοινωνίας των μαθητών με ειδικές εκπαιδευτικές ανάγκες . </a:t>
            </a:r>
          </a:p>
          <a:p>
            <a:r>
              <a:rPr lang="el-GR" dirty="0"/>
              <a:t>Δεν  είναι προσχεδιασμένη διδασκαλία αλλά ο ενήλικας χρησιμοποιεί κάθε ευκαιρία για την ανάπτυξη της αμφίδρομης επικοινωνίας </a:t>
            </a:r>
          </a:p>
        </p:txBody>
      </p:sp>
    </p:spTree>
    <p:extLst>
      <p:ext uri="{BB962C8B-B14F-4D97-AF65-F5344CB8AC3E}">
        <p14:creationId xmlns:p14="http://schemas.microsoft.com/office/powerpoint/2010/main" val="2633462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7</a:t>
            </a:r>
            <a:r>
              <a:rPr lang="el-GR" b="1" dirty="0"/>
              <a:t>.	Η διδασκαλία κατά περίσταση </a:t>
            </a:r>
          </a:p>
          <a:p>
            <a:r>
              <a:rPr lang="el-GR" dirty="0"/>
              <a:t>Η διδασκαλία κατά περίσταση ή αλλιώς η εκπαίδευση στο φυσικό περιβάλλον έχει πολύ θετικά αποτελέσματα στην ανάπτυξη της αυθόρμητης επικοινωνίας των μαθητών με ΕΕΑ. </a:t>
            </a:r>
          </a:p>
          <a:p>
            <a:r>
              <a:rPr lang="el-GR" dirty="0"/>
              <a:t>Δεν  είναι προσχεδιασμένη διδασκαλία αλλά ο ενήλικας χρησιμοποιεί κάθε ευκαιρία για την ανάπτυξη της αμφίδρομης επικοινωνίας  </a:t>
            </a:r>
          </a:p>
          <a:p>
            <a:r>
              <a:rPr lang="el-GR" dirty="0"/>
              <a:t>8.	</a:t>
            </a:r>
            <a:r>
              <a:rPr lang="el-GR" b="1" dirty="0"/>
              <a:t>Η διδασκαλία μέσω </a:t>
            </a:r>
            <a:r>
              <a:rPr lang="el-GR" b="1" dirty="0" err="1"/>
              <a:t>συνομιλήκων</a:t>
            </a:r>
            <a:r>
              <a:rPr lang="el-GR" b="1" dirty="0"/>
              <a:t> </a:t>
            </a:r>
          </a:p>
          <a:p>
            <a:r>
              <a:rPr lang="el-GR" dirty="0"/>
              <a:t>Είναι η δημιουργία ομάδων με σκοπό να βοηθηθεί  ένας μαθητής με ειδικές εκπαιδευτικές ανάγκες από έναν </a:t>
            </a:r>
            <a:r>
              <a:rPr lang="el-GR" dirty="0" err="1"/>
              <a:t>συνομίληκό</a:t>
            </a:r>
            <a:r>
              <a:rPr lang="el-GR" dirty="0"/>
              <a:t> </a:t>
            </a:r>
            <a:r>
              <a:rPr lang="el-GR" dirty="0" smtClean="0"/>
              <a:t>του </a:t>
            </a:r>
            <a:endParaRPr lang="el-GR" dirty="0"/>
          </a:p>
          <a:p>
            <a:endParaRPr lang="el-GR" dirty="0"/>
          </a:p>
          <a:p>
            <a:endParaRPr lang="el-GR" dirty="0"/>
          </a:p>
        </p:txBody>
      </p:sp>
    </p:spTree>
    <p:extLst>
      <p:ext uri="{BB962C8B-B14F-4D97-AF65-F5344CB8AC3E}">
        <p14:creationId xmlns:p14="http://schemas.microsoft.com/office/powerpoint/2010/main" val="1131434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7" name="Picture 3" descr="C:\Users\vaio\Desktop\φωτογραφία0270.jpg"/>
          <p:cNvPicPr>
            <a:picLocks noGrp="1" noChangeAspect="1" noChangeArrowheads="1"/>
          </p:cNvPicPr>
          <p:nvPr>
            <p:ph sz="quarter" idx="1"/>
          </p:nvPr>
        </p:nvPicPr>
        <p:blipFill>
          <a:blip r:embed="rId2" cstate="print"/>
          <a:srcRect/>
          <a:stretch>
            <a:fillRect/>
          </a:stretch>
        </p:blipFill>
        <p:spPr bwMode="auto">
          <a:xfrm>
            <a:off x="1069848" y="1696148"/>
            <a:ext cx="6242304" cy="4681728"/>
          </a:xfrm>
          <a:prstGeom prst="rect">
            <a:avLst/>
          </a:prstGeom>
          <a:noFill/>
        </p:spPr>
      </p:pic>
    </p:spTree>
    <p:extLst>
      <p:ext uri="{BB962C8B-B14F-4D97-AF65-F5344CB8AC3E}">
        <p14:creationId xmlns:p14="http://schemas.microsoft.com/office/powerpoint/2010/main" val="1955430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Συζήτηση</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ποια </a:t>
            </a:r>
            <a:r>
              <a:rPr lang="el-GR" dirty="0"/>
              <a:t>θεωρείτε ότι είναι τα πλεονεκτήματα και μειονεκτήματα της εφαρμογής συμπεριφοριστικών προσεγγίσεων στα παιδιά με  πολλαπλές αναπηρίες. Σκεφτείτε ότι θα θέλαμε να διδάξουμε ένα παιδί να φοράει το μπουφάν του και να εφαρμόσουμε μια δραστηριότητα σύμφωνα με την θεωρία του συμπεριφορισμού. </a:t>
            </a:r>
            <a:r>
              <a:rPr lang="el-GR" dirty="0" smtClean="0"/>
              <a:t>Καταγράψτε </a:t>
            </a:r>
            <a:r>
              <a:rPr lang="el-GR" dirty="0"/>
              <a:t>σύντομα τα βήματα)  που θα σχεδιάζατε και τα αποτελέσματα που θα είχατε καθώς και τα προβλήματα που θα προέκυπταν κατά την γνώμη σας. </a:t>
            </a:r>
          </a:p>
          <a:p>
            <a:endParaRPr lang="el-GR" dirty="0"/>
          </a:p>
          <a:p>
            <a:endParaRPr lang="el-GR" dirty="0"/>
          </a:p>
        </p:txBody>
      </p:sp>
    </p:spTree>
    <p:extLst>
      <p:ext uri="{BB962C8B-B14F-4D97-AF65-F5344CB8AC3E}">
        <p14:creationId xmlns:p14="http://schemas.microsoft.com/office/powerpoint/2010/main" val="3738808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ΠΛΕΟΝΕΚΤΗΜΑΤΑ ΚΑΙ ΜΕΙΟΝΕΚΤΗΜΑΤΑ </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Πολλές από τις αρχές του συμπεριφορισμού ενδείκνυνται για μια αποτελεσματική παρέμβαση. Αρχές όπως οι καθαροί στόχοι, η ενίσχυση, η μείωση της χαοτικής πράξης, η ακριβής αξιολόγηση. Υπάρχουν βέβαια και σοβαρότατα μειονεκτήματα καθώς η διαδικασία δεν αφήνει περιθώρια για αυθόρμητες αλληλεπιδράσεις που τις περισσότερες φορές είναι πολύ χρήσιμες για τον εκπαιδευτικό και το παιδί. Το παιδί μπορεί να επιδείξει μια συμπεριφορά αυθόρμητα και αν δεν ληφθεί </a:t>
            </a:r>
            <a:r>
              <a:rPr lang="el-GR" dirty="0" err="1"/>
              <a:t>υπ΄όψιν</a:t>
            </a:r>
            <a:r>
              <a:rPr lang="el-GR" dirty="0"/>
              <a:t> επειδή δεν εμπίπτει στην σχεδιασμένη δραστηριότητα ο εκπαιδευτικός να χάσει μια πολύ σοβαρή εξήγηση για το πώς νιώθει το παιδί. Δεν δίνονται εμπειρίες μάθησης στο παιδί καθώς η διδασκαλία είναι αυστηρά οργανωμένη και ελεγχόμενη. Είναι ιδιαίτερα δασκαλοκεντρική και δεν λαμβάνει ιδιαίτερα </a:t>
            </a:r>
            <a:r>
              <a:rPr lang="el-GR" dirty="0" err="1"/>
              <a:t>υπ΄όψιν</a:t>
            </a:r>
            <a:r>
              <a:rPr lang="el-GR" dirty="0"/>
              <a:t> τις ανάγκες του παιδιού καθώς στοχεύει  να επιτύχει τους προκαθορισμένους στόχους. Ειδικά για τα παιδιά με  πολλαπλές αναπηρίες πρέπει να είμαστε πολύ προσεκτικοί για στόχους που θέτουμε ειδικά να περιλαμβάνουν κινητικές  και γνωστικές δεξιότητες. </a:t>
            </a:r>
          </a:p>
        </p:txBody>
      </p:sp>
    </p:spTree>
    <p:extLst>
      <p:ext uri="{BB962C8B-B14F-4D97-AF65-F5344CB8AC3E}">
        <p14:creationId xmlns:p14="http://schemas.microsoft.com/office/powerpoint/2010/main" val="4265003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ΘΕΩΡΙΑ ΤΗΣ ΑΛΛΗΛΕΠΙΔΡΑΣΗΣ</a:t>
            </a:r>
          </a:p>
        </p:txBody>
      </p:sp>
      <p:sp>
        <p:nvSpPr>
          <p:cNvPr id="3" name="Θέση περιεχομένου 2"/>
          <p:cNvSpPr>
            <a:spLocks noGrp="1"/>
          </p:cNvSpPr>
          <p:nvPr>
            <p:ph idx="1"/>
          </p:nvPr>
        </p:nvSpPr>
        <p:spPr/>
        <p:txBody>
          <a:bodyPr>
            <a:normAutofit lnSpcReduction="10000"/>
          </a:bodyPr>
          <a:lstStyle/>
          <a:p>
            <a:r>
              <a:rPr lang="el-GR" dirty="0"/>
              <a:t>Η θεωρία της αλληλεπίδρασης έρχεται να αντικαταστήσει την θεωρία του συμπεριφορισμού καθώς τα μειονεκτήματα της εφαρμογής συμπεριφοριστικών θεωριών έγιναν σαφή.  Τα μεγαλύτερα μειονεκτήματα που είναι η γνώση χωρίς νόημα για το παιδί και ο αυστηρός τρόπος διδασκαλίας απασχόλησαν πολύ τους ειδικούς και αυτή η ανησυχία οδήγησε στην ανάπτυξη της θεωρίας της αλληλεπίδρασης. </a:t>
            </a:r>
          </a:p>
        </p:txBody>
      </p:sp>
    </p:spTree>
    <p:extLst>
      <p:ext uri="{BB962C8B-B14F-4D97-AF65-F5344CB8AC3E}">
        <p14:creationId xmlns:p14="http://schemas.microsoft.com/office/powerpoint/2010/main" val="2173445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ΘΕΩΡΙΑ ΤΗΣ ΑΛΛΗΛΕΠΙΔΡΑΣΗΣ </a:t>
            </a:r>
            <a:endParaRPr lang="el-GR" dirty="0"/>
          </a:p>
        </p:txBody>
      </p:sp>
      <p:sp>
        <p:nvSpPr>
          <p:cNvPr id="3" name="Θέση περιεχομένου 2"/>
          <p:cNvSpPr>
            <a:spLocks noGrp="1"/>
          </p:cNvSpPr>
          <p:nvPr>
            <p:ph idx="1"/>
          </p:nvPr>
        </p:nvSpPr>
        <p:spPr/>
        <p:txBody>
          <a:bodyPr/>
          <a:lstStyle/>
          <a:p>
            <a:r>
              <a:rPr lang="el-GR" dirty="0"/>
              <a:t>Η θεωρία της αλληλεπίδρασης δίνει έμφαση στις αλληλεπιδράσεις, είναι ενστικτώδης και δεν περιέχει αυστηρά καθορισμένα βήματα και μεθόδους. Μέσα από την θεωρία της αλληλεπίδρασης δίνεται έμφαση στην διαδικασία της μάθησης και όχι στην παραγωγή αντιδράσεων μέσα από την αυστηρή δομή διδασκαλίας. </a:t>
            </a:r>
          </a:p>
        </p:txBody>
      </p:sp>
    </p:spTree>
    <p:extLst>
      <p:ext uri="{BB962C8B-B14F-4D97-AF65-F5344CB8AC3E}">
        <p14:creationId xmlns:p14="http://schemas.microsoft.com/office/powerpoint/2010/main" val="735057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ΘΕΩΡΙΑ ΤΗΣ ΑΛΛΗΛΕΠΙΔΡΑΣΗΣ</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Δεν υπάρχει ‘συνταγή’ που να δίνεται για το πώς οι αλληλεπιδράσεις μπορούν να γίνουν παραγωγικές εμπειρίες και να καταλήξουν σε μια αποτελεσματική διδασκαλία. Το μόνο που πρεσβεύει η θεωρία της αλληλεπίδρασης είναι ότι  η επιτυχής διδασκαλία στηρίζεται στην αμφίδρομη και θετική σχέση μεταξύ του εκπαιδευτικού και του παιδιού.  Η βασική αρχή της θεωρίας της αλληλεπίδρασης βρίσκεται στην ιδέα ότι η μάθηση γίνεται μέσα από την αλληλεπίδραση του παιδιού με το περιβάλλον και αυτό βέβαια δεν είναι κάτι καινούργιο καθώς η ιδέα έχει αναπτυχθεί και από τους </a:t>
            </a:r>
            <a:r>
              <a:rPr lang="el-GR" dirty="0" err="1"/>
              <a:t>Piaget</a:t>
            </a:r>
            <a:r>
              <a:rPr lang="el-GR" dirty="0"/>
              <a:t> και </a:t>
            </a:r>
            <a:r>
              <a:rPr lang="el-GR" dirty="0" err="1"/>
              <a:t>Vygotsky</a:t>
            </a:r>
            <a:r>
              <a:rPr lang="el-GR" dirty="0"/>
              <a:t>.  Η ανάπτυξη λοιπόν της θεωρίας της αλληλεπίδρασης έχει επηρεαστεί ιδιαίτερα από τις θεωρίες παραπάνω. </a:t>
            </a:r>
          </a:p>
        </p:txBody>
      </p:sp>
    </p:spTree>
    <p:extLst>
      <p:ext uri="{BB962C8B-B14F-4D97-AF65-F5344CB8AC3E}">
        <p14:creationId xmlns:p14="http://schemas.microsoft.com/office/powerpoint/2010/main" val="201690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ΘΕΩΡΙΑ ΤΗΣ ΑΛΛΗΛΕΠΙΔΡΑΣΗΣ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Επίσης η θεωρία της αλληλεπίδρασης επηρεάστηκε από την θεωρία που αναλύει τις αλληλεπιδράσεις μητέρας και βρέφους και το πώς αναπτύσσεται η επικοινωνία μεταξύ τους. Η ανάλυση αυτής της αλληλεπίδρασης μητέρας και βρέφους είναι πολύ χρήσιμη όταν θέλουμε να εξετάσουμε την αλληλεπίδραση μεταξύ του εκπαιδευτικού και του παιδιού με βαριές και πολλαπλές αναπηρίες. Αυτό γιατί  τα παιδιά με  πολλαπλές αναπηρίες πολλές φορές φαίνεται ότι επικοινωνούν όπως τα βρέφη. </a:t>
            </a:r>
          </a:p>
        </p:txBody>
      </p:sp>
    </p:spTree>
    <p:extLst>
      <p:ext uri="{BB962C8B-B14F-4D97-AF65-F5344CB8AC3E}">
        <p14:creationId xmlns:p14="http://schemas.microsoft.com/office/powerpoint/2010/main" val="3170614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576064"/>
          </a:xfrm>
        </p:spPr>
        <p:txBody>
          <a:bodyPr>
            <a:normAutofit fontScale="90000"/>
          </a:bodyPr>
          <a:lstStyle/>
          <a:p>
            <a:r>
              <a:rPr lang="el-GR" dirty="0"/>
              <a:t>Η ΔΟΜΗ ΤΗΣ ΠΡΟΣΕΓΓΙΣΗΣ ΤΗΣ ΑΛΛΗΛΕΠΙΔΡΑΣΗΣ</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a:t>
            </a:r>
            <a:r>
              <a:rPr lang="el-GR" dirty="0"/>
              <a:t>προσέγγιση της αλληλεπίδρασης δεν είναι ένα οργανωμένο πακέτο με βήματα και καθορισμένες μεθόδους όπως η προσέγγιση του συμπεριφορισμού.  Έτσι είναι δύσκολο να την ορίσουμε καθώς είναι πολύ ευέλικτη και προσαρμοστική προσέγγιση. Ο </a:t>
            </a:r>
            <a:r>
              <a:rPr lang="el-GR" dirty="0" err="1"/>
              <a:t>Collis</a:t>
            </a:r>
            <a:r>
              <a:rPr lang="el-GR" dirty="0"/>
              <a:t> </a:t>
            </a:r>
            <a:r>
              <a:rPr lang="el-GR" dirty="0" err="1"/>
              <a:t>and</a:t>
            </a:r>
            <a:r>
              <a:rPr lang="el-GR" dirty="0"/>
              <a:t> </a:t>
            </a:r>
            <a:r>
              <a:rPr lang="el-GR" dirty="0" err="1"/>
              <a:t>Lacey</a:t>
            </a:r>
            <a:r>
              <a:rPr lang="el-GR" dirty="0"/>
              <a:t> (1996) αναγνώρισαν τα βασικά χαρακτηριστικά της προσέγγισης της αλληλεπίδρασης και τα αποτύπωσαν στο παρακάτω σχεδιάγραμμα (1) </a:t>
            </a:r>
          </a:p>
          <a:p>
            <a:endParaRPr lang="el-GR" dirty="0"/>
          </a:p>
        </p:txBody>
      </p:sp>
    </p:spTree>
    <p:extLst>
      <p:ext uri="{BB962C8B-B14F-4D97-AF65-F5344CB8AC3E}">
        <p14:creationId xmlns:p14="http://schemas.microsoft.com/office/powerpoint/2010/main" val="2844228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84784"/>
            <a:ext cx="756083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855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ΒΑΣΙΚΑ ΣΤΟΙΧΕΙΑ ΤΗΣ ΘΤΑ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 </a:t>
            </a:r>
            <a:endParaRPr lang="el-GR" dirty="0"/>
          </a:p>
          <a:p>
            <a:r>
              <a:rPr lang="el-GR" dirty="0"/>
              <a:t>•	Δίνεται έμφαση στην διαδικασία μάθησης και όχι στην παραγωγή επιθυμητών από τον εκπαιδευτικό αποτελεσμάτων. Το πώς αλληλεπιδρά το παιδί με τα αντικείμενα και τους ανθρώπους είναι πιο σημαντικό από το αν κατάφερε τον διδακτικό στόχο (να απαντήσει δηλαδή σε μια ερώτηση σωστά).</a:t>
            </a:r>
          </a:p>
          <a:p>
            <a:endParaRPr lang="el-GR" dirty="0"/>
          </a:p>
        </p:txBody>
      </p:sp>
    </p:spTree>
    <p:extLst>
      <p:ext uri="{BB962C8B-B14F-4D97-AF65-F5344CB8AC3E}">
        <p14:creationId xmlns:p14="http://schemas.microsoft.com/office/powerpoint/2010/main" val="2010345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ΒΑΣΙΚΑ ΣΤΟΙΧΕΙΑ ΤΗΣ ΘΤΑ</a:t>
            </a:r>
          </a:p>
        </p:txBody>
      </p:sp>
      <p:sp>
        <p:nvSpPr>
          <p:cNvPr id="3" name="Θέση περιεχομένου 2"/>
          <p:cNvSpPr>
            <a:spLocks noGrp="1"/>
          </p:cNvSpPr>
          <p:nvPr>
            <p:ph idx="1"/>
          </p:nvPr>
        </p:nvSpPr>
        <p:spPr/>
        <p:txBody>
          <a:bodyPr/>
          <a:lstStyle/>
          <a:p>
            <a:r>
              <a:rPr lang="el-GR" dirty="0"/>
              <a:t>•	Δίνεται σημασία στην ανάπτυξη της κατανόησης μέσα από αλληλεπίδραση με το περιβάλλον (κοινωνικό και φυσικό). Οι δραστηριότητες είναι πάντα έτσι δομημένες ώστε να έχουν σχέση με την καθημερινότητα και την ρουτίνα του παιδιού και να αναπτύσσουν την κατανόηση του για το περιβάλλον</a:t>
            </a:r>
          </a:p>
        </p:txBody>
      </p:sp>
    </p:spTree>
    <p:extLst>
      <p:ext uri="{BB962C8B-B14F-4D97-AF65-F5344CB8AC3E}">
        <p14:creationId xmlns:p14="http://schemas.microsoft.com/office/powerpoint/2010/main" val="591101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vaio\Desktop\Φωτογραφία0003.jpg"/>
          <p:cNvPicPr>
            <a:picLocks noGrp="1" noChangeAspect="1" noChangeArrowheads="1"/>
          </p:cNvPicPr>
          <p:nvPr>
            <p:ph sz="quarter" idx="1"/>
          </p:nvPr>
        </p:nvPicPr>
        <p:blipFill>
          <a:blip r:embed="rId2" cstate="print"/>
          <a:srcRect/>
          <a:stretch>
            <a:fillRect/>
          </a:stretch>
        </p:blipFill>
        <p:spPr bwMode="auto">
          <a:xfrm>
            <a:off x="2363391" y="1600200"/>
            <a:ext cx="3288730" cy="4873625"/>
          </a:xfrm>
          <a:prstGeom prst="rect">
            <a:avLst/>
          </a:prstGeom>
          <a:noFill/>
        </p:spPr>
      </p:pic>
    </p:spTree>
    <p:extLst>
      <p:ext uri="{BB962C8B-B14F-4D97-AF65-F5344CB8AC3E}">
        <p14:creationId xmlns:p14="http://schemas.microsoft.com/office/powerpoint/2010/main" val="938515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ΒΑΣΙΚΑ ΣΤΟΙΧΕΙΑ ΤΗΣ ΘΤΑ</a:t>
            </a:r>
          </a:p>
        </p:txBody>
      </p:sp>
      <p:sp>
        <p:nvSpPr>
          <p:cNvPr id="3" name="Θέση περιεχομένου 2"/>
          <p:cNvSpPr>
            <a:spLocks noGrp="1"/>
          </p:cNvSpPr>
          <p:nvPr>
            <p:ph idx="1"/>
          </p:nvPr>
        </p:nvSpPr>
        <p:spPr/>
        <p:txBody>
          <a:bodyPr/>
          <a:lstStyle/>
          <a:p>
            <a:r>
              <a:rPr lang="el-GR" dirty="0"/>
              <a:t>•	Δίνεται σημασία στην ενεργό συμμετοχή του μαθητή. Πάντα κινητοποιείται ο μαθητής άσχετα με την κινητική του ικανότητα να εκφραστεί και να συμμετέχει με όποιον τρόπο και να μπορεί. Πάντα μπορούμε να κινητοποιήσουμε ένα μαθητή να δεχτεί ή να αρνηθεί μια δραστηριότητα και αυτό είναι ενεργός συμμετοχή.</a:t>
            </a:r>
          </a:p>
        </p:txBody>
      </p:sp>
    </p:spTree>
    <p:extLst>
      <p:ext uri="{BB962C8B-B14F-4D97-AF65-F5344CB8AC3E}">
        <p14:creationId xmlns:p14="http://schemas.microsoft.com/office/powerpoint/2010/main" val="1057120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ΒΑΣΙΚΑ ΣΤΟΙΧΕΙΑ ΤΗΣ ΘΤΑ</a:t>
            </a:r>
          </a:p>
        </p:txBody>
      </p:sp>
      <p:sp>
        <p:nvSpPr>
          <p:cNvPr id="3" name="Θέση περιεχομένου 2"/>
          <p:cNvSpPr>
            <a:spLocks noGrp="1"/>
          </p:cNvSpPr>
          <p:nvPr>
            <p:ph idx="1"/>
          </p:nvPr>
        </p:nvSpPr>
        <p:spPr/>
        <p:txBody>
          <a:bodyPr/>
          <a:lstStyle/>
          <a:p>
            <a:r>
              <a:rPr lang="el-GR" dirty="0"/>
              <a:t>•	Υπάρχει διαπραγμάτευση της διδασκαλίας μεταξύ του μαθητή και του εκπαιδευτικού. Μπορεί να είναι δύσκολο να φανταστούμε πως γίνεται η διαπραγμάτευση της διδασκαλίας με ένα μαθητή με πολλαπλές αναπηρίες. Παρόλα αυτά  το να λαμβάνουμε </a:t>
            </a:r>
            <a:r>
              <a:rPr lang="el-GR" dirty="0" err="1"/>
              <a:t>υπ΄όψιν</a:t>
            </a:r>
            <a:r>
              <a:rPr lang="el-GR" dirty="0"/>
              <a:t> τα σήματα που μας δίνει ο μαθητής είναι το πρώτο βήμα για να διαπραγματευτούμε μαζί του τι θα διδάξουμε </a:t>
            </a:r>
          </a:p>
        </p:txBody>
      </p:sp>
    </p:spTree>
    <p:extLst>
      <p:ext uri="{BB962C8B-B14F-4D97-AF65-F5344CB8AC3E}">
        <p14:creationId xmlns:p14="http://schemas.microsoft.com/office/powerpoint/2010/main" val="3779678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ΒΑΣΙΚΑ ΣΤΟΙΧΕΙΑ ΤΗΣ ΘΤΑ</a:t>
            </a:r>
          </a:p>
        </p:txBody>
      </p:sp>
      <p:sp>
        <p:nvSpPr>
          <p:cNvPr id="3" name="Θέση περιεχομένου 2"/>
          <p:cNvSpPr>
            <a:spLocks noGrp="1"/>
          </p:cNvSpPr>
          <p:nvPr>
            <p:ph idx="1"/>
          </p:nvPr>
        </p:nvSpPr>
        <p:spPr/>
        <p:txBody>
          <a:bodyPr>
            <a:normAutofit lnSpcReduction="10000"/>
          </a:bodyPr>
          <a:lstStyle/>
          <a:p>
            <a:r>
              <a:rPr lang="el-GR" dirty="0"/>
              <a:t>•	Η διδασκαλία στοχεύει στο να </a:t>
            </a:r>
            <a:r>
              <a:rPr lang="el-GR" dirty="0" err="1"/>
              <a:t>νοηματοδοτεί</a:t>
            </a:r>
            <a:r>
              <a:rPr lang="el-GR" dirty="0"/>
              <a:t> με ένα τρόπο την καθημερινότητα του μαθητή. Φτιάχνουμε δραστηριότητες που θα βοηθήσουν το παιδί στην καθημερινότητα του και δεν είναι άσχετες με τις ανάγκες του. Αν ξέρουμε λοιπόν ότι σε ένα μαθητή αρέσει πολύ η μουσική καλό είναι να βρούμε μαζί του τον τρόπο να του μάθουμε πώς να ζητά την μουσική.</a:t>
            </a:r>
          </a:p>
        </p:txBody>
      </p:sp>
    </p:spTree>
    <p:extLst>
      <p:ext uri="{BB962C8B-B14F-4D97-AF65-F5344CB8AC3E}">
        <p14:creationId xmlns:p14="http://schemas.microsoft.com/office/powerpoint/2010/main" val="3266035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ΒΑΣΙΚΑ ΣΤΟΙΧΕΙΑ ΤΗΣ ΘΤΑ</a:t>
            </a:r>
          </a:p>
        </p:txBody>
      </p:sp>
      <p:sp>
        <p:nvSpPr>
          <p:cNvPr id="3" name="Θέση περιεχομένου 2"/>
          <p:cNvSpPr>
            <a:spLocks noGrp="1"/>
          </p:cNvSpPr>
          <p:nvPr>
            <p:ph idx="1"/>
          </p:nvPr>
        </p:nvSpPr>
        <p:spPr/>
        <p:txBody>
          <a:bodyPr/>
          <a:lstStyle/>
          <a:p>
            <a:r>
              <a:rPr lang="el-GR" dirty="0"/>
              <a:t>•	Υπάρχει συνεργασία και ισότητα μεταξύ του εκπαιδευτικού και του μαθητή. Δεν κυριεύει την διδασκαλία ο εκπαιδευτικός. Ακούμε το παιδί και βλέπουμε τις αντιδράσεις του, δεν συνεχίζουμε την διδασκαλία άσχετα με τις προτιμήσεις του παιδιού. </a:t>
            </a:r>
          </a:p>
        </p:txBody>
      </p:sp>
    </p:spTree>
    <p:extLst>
      <p:ext uri="{BB962C8B-B14F-4D97-AF65-F5344CB8AC3E}">
        <p14:creationId xmlns:p14="http://schemas.microsoft.com/office/powerpoint/2010/main" val="4258523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ΕΝΤΑΤΙΚΗ ΑΛΛΗΛΕΠΙΔΡΑΣΗ</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Θεωρία της αλληλεπίδρασης έχει δανείσει τις αρχές της σε προσεγγίσεις όπως η ‘ εντατική αλληλεπίδραση’ η οποία έχει γίνει πολύ γνωστή και εφαρμόζεται σε εκπαιδευτικά πλαίσια που φιλοξενούν  παιδιά με  πολλαπλές αναπηρίες. Κάθε προσέγγιση που έχει σαν βάση την θεωρία της αλληλεπίδρασης στοχεύει στην δόμηση αμφίδρομης επικοινωνίας μεταξύ του παιδιού και του εκπαιδευτικού αλλά και στην  ανάπτυξη της κατανόησης με το περιβάλλον</a:t>
            </a:r>
          </a:p>
        </p:txBody>
      </p:sp>
    </p:spTree>
    <p:extLst>
      <p:ext uri="{BB962C8B-B14F-4D97-AF65-F5344CB8AC3E}">
        <p14:creationId xmlns:p14="http://schemas.microsoft.com/office/powerpoint/2010/main" val="3585998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ΕΝΤΑΤΙΚΗ ΑΛΛΗΛΕΠΙΔΡΑΣΗ</a:t>
            </a:r>
          </a:p>
        </p:txBody>
      </p:sp>
      <p:sp>
        <p:nvSpPr>
          <p:cNvPr id="3" name="Θέση περιεχομένου 2"/>
          <p:cNvSpPr>
            <a:spLocks noGrp="1"/>
          </p:cNvSpPr>
          <p:nvPr>
            <p:ph idx="1"/>
          </p:nvPr>
        </p:nvSpPr>
        <p:spPr/>
        <p:txBody>
          <a:bodyPr>
            <a:normAutofit lnSpcReduction="10000"/>
          </a:bodyPr>
          <a:lstStyle/>
          <a:p>
            <a:r>
              <a:rPr lang="el-GR" dirty="0"/>
              <a:t>Η αναφορά στην θεωρία της αλληλεπίδρασης μπορεί να προκαλεί τις αντιδράσεις μας και την αμφιβολία μας για το πώς μπορούμε να κάνουμε ένα παιδί με  πολλαπλές αναπηρίες ενεργό συμμετέχοντα στην εκπαιδευτική διαδικασία. Η πραγματικότητα σε αυτή την ανησυχία είναι ότι η συμμετοχή του παιδιού μπορεί να μην είναι πασιφανής σε όλους, σίγουρα όμως θα κάνει την διαφορά στην δική του ζωή και συναισθηματική κατάσταση. </a:t>
            </a:r>
          </a:p>
        </p:txBody>
      </p:sp>
    </p:spTree>
    <p:extLst>
      <p:ext uri="{BB962C8B-B14F-4D97-AF65-F5344CB8AC3E}">
        <p14:creationId xmlns:p14="http://schemas.microsoft.com/office/powerpoint/2010/main" val="2389337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 2 </a:t>
            </a:r>
          </a:p>
        </p:txBody>
      </p:sp>
      <p:sp>
        <p:nvSpPr>
          <p:cNvPr id="3" name="Θέση περιεχομένου 2"/>
          <p:cNvSpPr>
            <a:spLocks noGrp="1"/>
          </p:cNvSpPr>
          <p:nvPr>
            <p:ph idx="1"/>
          </p:nvPr>
        </p:nvSpPr>
        <p:spPr/>
        <p:txBody>
          <a:bodyPr/>
          <a:lstStyle/>
          <a:p>
            <a:r>
              <a:rPr lang="el-GR" dirty="0" smtClean="0"/>
              <a:t> </a:t>
            </a:r>
            <a:r>
              <a:rPr lang="el-GR" dirty="0"/>
              <a:t>Παρακολουθήστε το </a:t>
            </a:r>
            <a:r>
              <a:rPr lang="el-GR" dirty="0" err="1"/>
              <a:t>βιντεο</a:t>
            </a:r>
            <a:r>
              <a:rPr lang="el-GR" dirty="0"/>
              <a:t> και συζητήστε αν στοιχεία της θεωρίας της αλληλεπίδρασης είναι παρόντα στην παρέμβαση που βλέπετε. </a:t>
            </a:r>
          </a:p>
          <a:p>
            <a:pPr marL="0" indent="0">
              <a:buNone/>
            </a:pPr>
            <a:r>
              <a:rPr lang="el-GR" dirty="0">
                <a:hlinkClick r:id="rId2"/>
              </a:rPr>
              <a:t>https://</a:t>
            </a:r>
            <a:r>
              <a:rPr lang="el-GR" dirty="0" smtClean="0">
                <a:hlinkClick r:id="rId2"/>
              </a:rPr>
              <a:t>youtu.be/UvIEwUbzF4c</a:t>
            </a:r>
            <a:endParaRPr lang="el-GR"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2624824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ΑΠΟΤΕΛΕΣΜΑΤΙΚΗ ΠΑΡΕΜΒΑΣΗ</a:t>
            </a:r>
            <a:endParaRPr lang="el-GR" dirty="0"/>
          </a:p>
        </p:txBody>
      </p:sp>
      <p:sp>
        <p:nvSpPr>
          <p:cNvPr id="3" name="Θέση περιεχομένου 2"/>
          <p:cNvSpPr>
            <a:spLocks noGrp="1"/>
          </p:cNvSpPr>
          <p:nvPr>
            <p:ph idx="1"/>
          </p:nvPr>
        </p:nvSpPr>
        <p:spPr/>
        <p:txBody>
          <a:bodyPr/>
          <a:lstStyle/>
          <a:p>
            <a:r>
              <a:rPr lang="el-GR" dirty="0"/>
              <a:t>Ο συνδυασμός των διαφορετικών προσεγγίσεων φαίνεται να είναι η πιο αποτελεσματική λύση. Αυτός ο συνδυασμός θα είναι κάθε φορά διαφορετικός ανάλογα με τις ανάγκες του παιδιού. Επομένως μπορούμε να κρατήσουμε μερικά στοιχεία από τον συμπεριφορισμό και να τα συνδυάσουμε με στοιχεία της θεωρίας της αλληλεπίδρασης</a:t>
            </a:r>
          </a:p>
        </p:txBody>
      </p:sp>
    </p:spTree>
    <p:extLst>
      <p:ext uri="{BB962C8B-B14F-4D97-AF65-F5344CB8AC3E}">
        <p14:creationId xmlns:p14="http://schemas.microsoft.com/office/powerpoint/2010/main" val="2610114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ΟΠΤΙΚΟΠΟΙΗΣΗ ΠΕΡΙΒΑΛΛΟΝΤΟΣ </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a:t>
            </a:r>
            <a:r>
              <a:rPr lang="el-GR" dirty="0"/>
              <a:t>χρήση των συμβόλων στην οργάνωση της τάξης είναι πολύ σημαντική για την εκπαίδευση των μαθητών με πολλαπλές αναπηρίες. Επιπλέον η παράλληλη χρήση νοημάτων που </a:t>
            </a:r>
            <a:r>
              <a:rPr lang="el-GR" dirty="0" err="1"/>
              <a:t>συνοδέυουν</a:t>
            </a:r>
            <a:r>
              <a:rPr lang="el-GR" dirty="0"/>
              <a:t> τα σύμβολα , όπως για παράδειγμα υποδεικνύει η φιλοσοφία της εκπαίδευσης MAKATON  είναι πολύ βοηθητική για την εκπαίδευση αυτής της ομάδας μαθητών. Παρακάτω σας δίνονται παραδείγματα χρήσης συμβόλων </a:t>
            </a:r>
          </a:p>
          <a:p>
            <a:endParaRPr lang="el-GR" dirty="0"/>
          </a:p>
        </p:txBody>
      </p:sp>
    </p:spTree>
    <p:extLst>
      <p:ext uri="{BB962C8B-B14F-4D97-AF65-F5344CB8AC3E}">
        <p14:creationId xmlns:p14="http://schemas.microsoft.com/office/powerpoint/2010/main" val="16598958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4000" contrast="37000"/>
                    </a14:imgEffect>
                  </a14:imgLayer>
                </a14:imgProps>
              </a:ext>
              <a:ext uri="{28A0092B-C50C-407E-A947-70E740481C1C}">
                <a14:useLocalDpi xmlns:a14="http://schemas.microsoft.com/office/drawing/2010/main" val="0"/>
              </a:ext>
            </a:extLst>
          </a:blip>
          <a:srcRect/>
          <a:stretch>
            <a:fillRect/>
          </a:stretch>
        </p:blipFill>
        <p:spPr bwMode="auto">
          <a:xfrm>
            <a:off x="827583" y="2348880"/>
            <a:ext cx="741682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402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vaio\Desktop\Φωτογραφία0113.jpg"/>
          <p:cNvPicPr>
            <a:picLocks noGrp="1" noChangeAspect="1" noChangeArrowheads="1"/>
          </p:cNvPicPr>
          <p:nvPr>
            <p:ph sz="quarter" idx="1"/>
          </p:nvPr>
        </p:nvPicPr>
        <p:blipFill>
          <a:blip r:embed="rId2" cstate="print"/>
          <a:srcRect/>
          <a:stretch>
            <a:fillRect/>
          </a:stretch>
        </p:blipFill>
        <p:spPr bwMode="auto">
          <a:xfrm>
            <a:off x="2363390" y="1600200"/>
            <a:ext cx="3655219" cy="4873625"/>
          </a:xfrm>
          <a:prstGeom prst="rect">
            <a:avLst/>
          </a:prstGeom>
          <a:noFill/>
        </p:spPr>
      </p:pic>
    </p:spTree>
    <p:extLst>
      <p:ext uri="{BB962C8B-B14F-4D97-AF65-F5344CB8AC3E}">
        <p14:creationId xmlns:p14="http://schemas.microsoft.com/office/powerpoint/2010/main" val="2326584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vaio\Desktop\Φωτογραφία0115.jpg"/>
          <p:cNvPicPr>
            <a:picLocks noGrp="1" noChangeAspect="1" noChangeArrowheads="1"/>
          </p:cNvPicPr>
          <p:nvPr>
            <p:ph sz="quarter" idx="1"/>
          </p:nvPr>
        </p:nvPicPr>
        <p:blipFill>
          <a:blip r:embed="rId2" cstate="print"/>
          <a:srcRect/>
          <a:stretch>
            <a:fillRect/>
          </a:stretch>
        </p:blipFill>
        <p:spPr bwMode="auto">
          <a:xfrm>
            <a:off x="2363390" y="1600200"/>
            <a:ext cx="3655219" cy="4873625"/>
          </a:xfrm>
          <a:prstGeom prst="rect">
            <a:avLst/>
          </a:prstGeom>
          <a:noFill/>
        </p:spPr>
      </p:pic>
    </p:spTree>
    <p:extLst>
      <p:ext uri="{BB962C8B-B14F-4D97-AF65-F5344CB8AC3E}">
        <p14:creationId xmlns:p14="http://schemas.microsoft.com/office/powerpoint/2010/main" val="141891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endParaRPr lang="el-GR" smtClean="0"/>
          </a:p>
        </p:txBody>
      </p:sp>
      <p:sp>
        <p:nvSpPr>
          <p:cNvPr id="51203" name="Rectangle 3"/>
          <p:cNvSpPr>
            <a:spLocks noGrp="1"/>
          </p:cNvSpPr>
          <p:nvPr>
            <p:ph sz="quarter" idx="1"/>
          </p:nvPr>
        </p:nvSpPr>
        <p:spPr/>
        <p:txBody>
          <a:bodyPr/>
          <a:lstStyle/>
          <a:p>
            <a:endParaRPr lang="el-GR" smtClean="0"/>
          </a:p>
        </p:txBody>
      </p:sp>
      <p:pic>
        <p:nvPicPr>
          <p:cNvPr id="51204" name="Picture 4" descr="Εικόνα 10η"/>
          <p:cNvPicPr>
            <a:picLocks noChangeAspect="1" noChangeArrowheads="1"/>
          </p:cNvPicPr>
          <p:nvPr/>
        </p:nvPicPr>
        <p:blipFill>
          <a:blip r:embed="rId2" cstate="print"/>
          <a:srcRect/>
          <a:stretch>
            <a:fillRect/>
          </a:stretch>
        </p:blipFill>
        <p:spPr bwMode="auto">
          <a:xfrm>
            <a:off x="1908175" y="188913"/>
            <a:ext cx="5184775" cy="6669087"/>
          </a:xfrm>
          <a:prstGeom prst="rect">
            <a:avLst/>
          </a:prstGeom>
          <a:noFill/>
        </p:spPr>
      </p:pic>
    </p:spTree>
    <p:extLst>
      <p:ext uri="{BB962C8B-B14F-4D97-AF65-F5344CB8AC3E}">
        <p14:creationId xmlns:p14="http://schemas.microsoft.com/office/powerpoint/2010/main" val="146461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endParaRPr lang="el-GR" smtClean="0"/>
          </a:p>
        </p:txBody>
      </p:sp>
      <p:sp>
        <p:nvSpPr>
          <p:cNvPr id="52227" name="Rectangle 3"/>
          <p:cNvSpPr>
            <a:spLocks noGrp="1"/>
          </p:cNvSpPr>
          <p:nvPr>
            <p:ph sz="quarter" idx="1"/>
          </p:nvPr>
        </p:nvSpPr>
        <p:spPr/>
        <p:txBody>
          <a:bodyPr/>
          <a:lstStyle/>
          <a:p>
            <a:endParaRPr lang="el-GR" smtClean="0"/>
          </a:p>
        </p:txBody>
      </p:sp>
      <p:pic>
        <p:nvPicPr>
          <p:cNvPr id="52228" name="Picture 4" descr="Εικόνα 11η"/>
          <p:cNvPicPr>
            <a:picLocks noChangeAspect="1" noChangeArrowheads="1"/>
          </p:cNvPicPr>
          <p:nvPr/>
        </p:nvPicPr>
        <p:blipFill>
          <a:blip r:embed="rId2" cstate="print"/>
          <a:srcRect/>
          <a:stretch>
            <a:fillRect/>
          </a:stretch>
        </p:blipFill>
        <p:spPr bwMode="auto">
          <a:xfrm>
            <a:off x="2051050" y="0"/>
            <a:ext cx="5041900" cy="6769100"/>
          </a:xfrm>
          <a:prstGeom prst="rect">
            <a:avLst/>
          </a:prstGeom>
          <a:noFill/>
        </p:spPr>
      </p:pic>
    </p:spTree>
    <p:extLst>
      <p:ext uri="{BB962C8B-B14F-4D97-AF65-F5344CB8AC3E}">
        <p14:creationId xmlns:p14="http://schemas.microsoft.com/office/powerpoint/2010/main" val="395060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fontAlgn="auto">
              <a:spcAft>
                <a:spcPts val="0"/>
              </a:spcAft>
              <a:defRPr/>
            </a:pPr>
            <a:r>
              <a:rPr lang="en-US" sz="2400" smtClean="0"/>
              <a:t>PECS</a:t>
            </a:r>
            <a:br>
              <a:rPr lang="en-US" sz="2400" smtClean="0"/>
            </a:br>
            <a:r>
              <a:rPr lang="en-US" sz="2400" smtClean="0"/>
              <a:t>PICTURE EXCHANGE COMMUNICATION SYSTEM</a:t>
            </a:r>
            <a:endParaRPr lang="el-GR" sz="2400" smtClean="0"/>
          </a:p>
        </p:txBody>
      </p:sp>
      <p:sp>
        <p:nvSpPr>
          <p:cNvPr id="22531" name="Rectangle 3"/>
          <p:cNvSpPr>
            <a:spLocks noGrp="1" noChangeArrowheads="1"/>
          </p:cNvSpPr>
          <p:nvPr>
            <p:ph type="body" idx="1"/>
          </p:nvPr>
        </p:nvSpPr>
        <p:spPr>
          <a:xfrm>
            <a:off x="457200" y="1600200"/>
            <a:ext cx="7467600" cy="4873625"/>
          </a:xfrm>
        </p:spPr>
        <p:txBody>
          <a:bodyPr/>
          <a:lstStyle/>
          <a:p>
            <a:pPr>
              <a:buFontTx/>
              <a:buNone/>
            </a:pPr>
            <a:r>
              <a:rPr lang="en-US" sz="1600" smtClean="0"/>
              <a:t>	To PECS </a:t>
            </a:r>
            <a:r>
              <a:rPr lang="el-GR" sz="1600" smtClean="0"/>
              <a:t>μεταφράζεται ως «Σύστημα επικοινωνίας μέσω ανταλλαγής εικόνων» και είναι ένα πρόγραμμα επικοινωνίας που επιτρέπει σε παιδιά και ενήλικες με διαταραχές της επικοινωνίας χωρίς λειτουργικό λόγο να αρχίσουν να επικοινωνούν.</a:t>
            </a:r>
          </a:p>
          <a:p>
            <a:pPr>
              <a:buFontTx/>
              <a:buNone/>
            </a:pPr>
            <a:endParaRPr lang="el-GR" sz="1600" smtClean="0"/>
          </a:p>
          <a:p>
            <a:pPr>
              <a:buFontTx/>
              <a:buNone/>
            </a:pPr>
            <a:r>
              <a:rPr lang="el-GR" sz="1600" smtClean="0"/>
              <a:t>	Αναπτύχθηκε το 1985 από τους Αμερικανούς </a:t>
            </a:r>
            <a:r>
              <a:rPr lang="en-US" sz="1600" smtClean="0"/>
              <a:t>Lori Frost and Andy Bondy.</a:t>
            </a:r>
          </a:p>
          <a:p>
            <a:pPr>
              <a:buFontTx/>
              <a:buNone/>
            </a:pPr>
            <a:endParaRPr lang="en-US" sz="1600" smtClean="0"/>
          </a:p>
          <a:p>
            <a:pPr>
              <a:buFontTx/>
              <a:buNone/>
            </a:pPr>
            <a:r>
              <a:rPr lang="en-US" sz="1600" smtClean="0"/>
              <a:t>	</a:t>
            </a:r>
            <a:r>
              <a:rPr lang="el-GR" sz="1600" smtClean="0"/>
              <a:t>Τα παιδιά μαθαίνουν να επικοινωνούν χρησιμοποιώντας εικόνες, ώστε να μάθουν γραμματικές δομές, σημασιολογικές σχέσεις και λειτουργίες επικοινωνίας</a:t>
            </a:r>
            <a:endParaRPr lang="en-US" sz="1600" smtClean="0"/>
          </a:p>
          <a:p>
            <a:pPr>
              <a:buFontTx/>
              <a:buNone/>
            </a:pPr>
            <a:endParaRPr lang="en-US" sz="1600" smtClean="0"/>
          </a:p>
          <a:p>
            <a:pPr>
              <a:buFontTx/>
              <a:buNone/>
            </a:pPr>
            <a:endParaRPr lang="en-US" sz="1600" smtClean="0"/>
          </a:p>
          <a:p>
            <a:pPr>
              <a:buFontTx/>
              <a:buNone/>
            </a:pPr>
            <a:r>
              <a:rPr lang="en-US" sz="1600" smtClean="0"/>
              <a:t>				</a:t>
            </a:r>
            <a:r>
              <a:rPr lang="el-GR" sz="1600" smtClean="0"/>
              <a:t>	</a:t>
            </a:r>
            <a:endParaRPr lang="el-GR" b="1" smtClean="0"/>
          </a:p>
        </p:txBody>
      </p:sp>
    </p:spTree>
    <p:extLst>
      <p:ext uri="{BB962C8B-B14F-4D97-AF65-F5344CB8AC3E}">
        <p14:creationId xmlns:p14="http://schemas.microsoft.com/office/powerpoint/2010/main" val="18663355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Προβολή στην οθόνη (4:3)</PresentationFormat>
  <Paragraphs>134</Paragraphs>
  <Slides>49</Slides>
  <Notes>1</Notes>
  <HiddenSlides>0</HiddenSlides>
  <MMClips>0</MMClips>
  <ScaleCrop>false</ScaleCrop>
  <HeadingPairs>
    <vt:vector size="4" baseType="variant">
      <vt:variant>
        <vt:lpstr>Θέμα</vt:lpstr>
      </vt:variant>
      <vt:variant>
        <vt:i4>3</vt:i4>
      </vt:variant>
      <vt:variant>
        <vt:lpstr>Τίτλοι διαφανειών</vt:lpstr>
      </vt:variant>
      <vt:variant>
        <vt:i4>49</vt:i4>
      </vt:variant>
    </vt:vector>
  </HeadingPairs>
  <TitlesOfParts>
    <vt:vector size="52" baseType="lpstr">
      <vt:lpstr>Θέμα του Office</vt:lpstr>
      <vt:lpstr>Προεξοχή</vt:lpstr>
      <vt:lpstr>1_Θέμα του Office</vt:lpstr>
      <vt:lpstr>Αποτελεσματικές στρατηγικές παρέμβασης </vt:lpstr>
      <vt:lpstr>TEACCH Treatment and Education of Autistic and Communication Handicapped Children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PECS PICTURE EXCHANGE COMMUNICATION SYSTEM</vt:lpstr>
      <vt:lpstr>Κοινωνικεσ Ιστοριεσ </vt:lpstr>
      <vt:lpstr>Κοινωνικεσ ιστοριεσ </vt:lpstr>
      <vt:lpstr>Κοινωνικεσ ιστοριεσ</vt:lpstr>
      <vt:lpstr>Παρουσίαση του PowerPoint</vt:lpstr>
      <vt:lpstr>Κοινωνικεσ ιστοριεσ (σκοποσ) </vt:lpstr>
      <vt:lpstr>Κοινωνικεσ ιστοριεσ </vt:lpstr>
      <vt:lpstr>Κοινωνικεσ ιστοριεσ (σχεδιασμοσ)</vt:lpstr>
      <vt:lpstr>Κοινωνικεσ  ιστοριεσ (περιεχομενο) </vt:lpstr>
      <vt:lpstr>Κοινωνικεσ ιστοριεσ (περιεχομενο)</vt:lpstr>
      <vt:lpstr>Κοινωνικεσ ιστοριεσ (περιεχομενο )</vt:lpstr>
      <vt:lpstr>Κοινωνικεσ ιστοριεσ (περιεχομενο)</vt:lpstr>
      <vt:lpstr>Η ΘΕΩΡΙΑ ΤΟΥ ΣΥΜΠΕΡΙΦΟΡΙΣΜΟΥ</vt:lpstr>
      <vt:lpstr>ΤΕΧΝΙΚΕΣ ΣΥΜΠΕΡΙΦΟΡΙΣΜΟΥ </vt:lpstr>
      <vt:lpstr>ΠΡΑΚΤΙΚΕΣ ΣΥΜΠΕΡΙΦΟΡΙΣΜΟΥ </vt:lpstr>
      <vt:lpstr>ΠΡΑΚΤΙΚΕΣ ΣΥΜΠΕΡΙΦΟΡΙΣΜΟΥ </vt:lpstr>
      <vt:lpstr>ΠΡΑΚΤΙΚΕΣ ΣΥΜΠΕΡΙΦΟΡΙΣΜΟΥ</vt:lpstr>
      <vt:lpstr>ΠΡΑΚΤΙΚΕΣ ΣΥΜΠΕΡΙΦΟΡΙΣΜΟΥ</vt:lpstr>
      <vt:lpstr>ΑΝΑΛΥΣΗ ΕΡΓΟΥ</vt:lpstr>
      <vt:lpstr>Παρουσίαση του PowerPoint</vt:lpstr>
      <vt:lpstr>Παρουσίαση του PowerPoint</vt:lpstr>
      <vt:lpstr>Συζήτηση</vt:lpstr>
      <vt:lpstr>ΠΛΕΟΝΕΚΤΗΜΑΤΑ ΚΑΙ ΜΕΙΟΝΕΚΤΗΜΑΤΑ </vt:lpstr>
      <vt:lpstr>ΘΕΩΡΙΑ ΤΗΣ ΑΛΛΗΛΕΠΙΔΡΑΣΗΣ</vt:lpstr>
      <vt:lpstr>ΘΕΩΡΙΑ ΤΗΣ ΑΛΛΗΛΕΠΙΔΡΑΣΗΣ </vt:lpstr>
      <vt:lpstr>ΘΕΩΡΙΑ ΤΗΣ ΑΛΛΗΛΕΠΙΔΡΑΣΗΣ</vt:lpstr>
      <vt:lpstr>ΘΕΩΡΙΑ ΤΗΣ ΑΛΛΗΛΕΠΙΔΡΑΣΗΣ</vt:lpstr>
      <vt:lpstr>Η ΔΟΜΗ ΤΗΣ ΠΡΟΣΕΓΓΙΣΗΣ ΤΗΣ ΑΛΛΗΛΕΠΙΔΡΑΣΗΣ </vt:lpstr>
      <vt:lpstr>Παρουσίαση του PowerPoint</vt:lpstr>
      <vt:lpstr>ΒΑΣΙΚΑ ΣΤΟΙΧΕΙΑ ΤΗΣ ΘΤΑ</vt:lpstr>
      <vt:lpstr>ΒΑΣΙΚΑ ΣΤΟΙΧΕΙΑ ΤΗΣ ΘΤΑ</vt:lpstr>
      <vt:lpstr>ΒΑΣΙΚΑ ΣΤΟΙΧΕΙΑ ΤΗΣ ΘΤΑ</vt:lpstr>
      <vt:lpstr>ΒΑΣΙΚΑ ΣΤΟΙΧΕΙΑ ΤΗΣ ΘΤΑ</vt:lpstr>
      <vt:lpstr>ΒΑΣΙΚΑ ΣΤΟΙΧΕΙΑ ΤΗΣ ΘΤΑ</vt:lpstr>
      <vt:lpstr>ΒΑΣΙΚΑ ΣΤΟΙΧΕΙΑ ΤΗΣ ΘΤΑ</vt:lpstr>
      <vt:lpstr>ΕΝΤΑΤΙΚΗ ΑΛΛΗΛΕΠΙΔΡΑΣΗ</vt:lpstr>
      <vt:lpstr>ΕΝΤΑΤΙΚΗ ΑΛΛΗΛΕΠΙΔΡΑΣΗ</vt:lpstr>
      <vt:lpstr>Δραστηριότητα 2 </vt:lpstr>
      <vt:lpstr>ΑΠΟΤΕΛΕΣΜΑΤΙΚΗ ΠΑΡΕΜΒΑΣΗ</vt:lpstr>
      <vt:lpstr>ΟΠΤΙΚΟΠΟΙΗΣΗ ΠΕΡΙΒΑΛΛΟΝΤΟΣ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Αποτελεσματικές στρατηγικές παρέμβασης </dc:title>
  <dc:creator>ΕΛΕΝΗ</dc:creator>
  <cp:lastModifiedBy>ΕΛΕΝΗ</cp:lastModifiedBy>
  <cp:revision>1</cp:revision>
  <dcterms:created xsi:type="dcterms:W3CDTF">2021-02-23T19:26:07Z</dcterms:created>
  <dcterms:modified xsi:type="dcterms:W3CDTF">2021-02-23T19:47:31Z</dcterms:modified>
</cp:coreProperties>
</file>