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301" r:id="rId3"/>
    <p:sldId id="302" r:id="rId4"/>
    <p:sldId id="303" r:id="rId5"/>
    <p:sldId id="299" r:id="rId6"/>
    <p:sldId id="298" r:id="rId7"/>
    <p:sldId id="297" r:id="rId8"/>
    <p:sldId id="296" r:id="rId9"/>
    <p:sldId id="257" r:id="rId10"/>
    <p:sldId id="258" r:id="rId11"/>
    <p:sldId id="259" r:id="rId12"/>
    <p:sldId id="260" r:id="rId13"/>
    <p:sldId id="261" r:id="rId14"/>
    <p:sldId id="262" r:id="rId15"/>
    <p:sldId id="263" r:id="rId16"/>
    <p:sldId id="264" r:id="rId17"/>
    <p:sldId id="292" r:id="rId18"/>
    <p:sldId id="293" r:id="rId19"/>
    <p:sldId id="294" r:id="rId20"/>
    <p:sldId id="295" r:id="rId21"/>
    <p:sldId id="290" r:id="rId22"/>
    <p:sldId id="285" r:id="rId23"/>
    <p:sldId id="288" r:id="rId24"/>
    <p:sldId id="265" r:id="rId25"/>
    <p:sldId id="270" r:id="rId26"/>
    <p:sldId id="271" r:id="rId27"/>
    <p:sldId id="272" r:id="rId28"/>
    <p:sldId id="273" r:id="rId29"/>
    <p:sldId id="275" r:id="rId30"/>
    <p:sldId id="276" r:id="rId31"/>
    <p:sldId id="277" r:id="rId32"/>
    <p:sldId id="278" r:id="rId33"/>
    <p:sldId id="279" r:id="rId34"/>
    <p:sldId id="280" r:id="rId35"/>
    <p:sldId id="281" r:id="rId36"/>
    <p:sldId id="282" r:id="rId37"/>
    <p:sldId id="283" r:id="rId38"/>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8/3/2025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214290"/>
            <a:ext cx="8358246" cy="5632311"/>
          </a:xfrm>
          <a:prstGeom prst="rect">
            <a:avLst/>
          </a:prstGeom>
        </p:spPr>
        <p:txBody>
          <a:bodyPr wrap="square">
            <a:spAutoFit/>
          </a:bodyPr>
          <a:lstStyle/>
          <a:p>
            <a:pPr lvl="0" algn="ctr" fontAlgn="base">
              <a:spcBef>
                <a:spcPct val="0"/>
              </a:spcBef>
              <a:spcAft>
                <a:spcPct val="0"/>
              </a:spcAft>
            </a:pPr>
            <a:r>
              <a:rPr lang="el-GR" sz="2400" b="1" dirty="0" smtClean="0">
                <a:latin typeface="Arial" pitchFamily="34" charset="0"/>
                <a:ea typeface="Times New Roman" pitchFamily="18" charset="0"/>
                <a:cs typeface="Arial" pitchFamily="34" charset="0"/>
              </a:rPr>
              <a:t>Μοντέλα επιμόρφωσης εκπαιδευτικών</a:t>
            </a:r>
            <a:r>
              <a:rPr lang="el-GR" sz="2400" dirty="0" smtClean="0">
                <a:latin typeface="Arial" pitchFamily="34" charset="0"/>
                <a:ea typeface="Times New Roman" pitchFamily="18" charset="0"/>
                <a:cs typeface="Arial" pitchFamily="34" charset="0"/>
              </a:rPr>
              <a:t> </a:t>
            </a:r>
          </a:p>
          <a:p>
            <a:pPr lvl="0" algn="ctr" eaLnBrk="0" fontAlgn="base" hangingPunct="0">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Περίγραμμα μαθήματος</a:t>
            </a:r>
            <a:endParaRPr lang="en-US" sz="2400" dirty="0" smtClean="0">
              <a:solidFill>
                <a:srgbClr val="000000"/>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endParaRPr lang="el-GR" sz="2400"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Σκοπός του μαθήματος αυτού είναι η προσέγγιση θεμάτων και ζητημάτων που αφορούν την επιμόρφωση των εκπαιδευτικών, ώστε οι μεταπτυχιακοί/ες φοιτητές/</a:t>
            </a:r>
            <a:r>
              <a:rPr lang="el-GR" sz="2400" dirty="0" err="1" smtClean="0">
                <a:solidFill>
                  <a:srgbClr val="000000"/>
                </a:solidFill>
                <a:latin typeface="Arial" pitchFamily="34" charset="0"/>
                <a:ea typeface="Times New Roman" pitchFamily="18" charset="0"/>
                <a:cs typeface="Arial" pitchFamily="34" charset="0"/>
              </a:rPr>
              <a:t>τριες</a:t>
            </a:r>
            <a:r>
              <a:rPr lang="el-GR" sz="2400" dirty="0" smtClean="0">
                <a:solidFill>
                  <a:srgbClr val="000000"/>
                </a:solidFill>
                <a:latin typeface="Arial" pitchFamily="34" charset="0"/>
                <a:ea typeface="Times New Roman" pitchFamily="18" charset="0"/>
                <a:cs typeface="Arial" pitchFamily="34" charset="0"/>
              </a:rPr>
              <a:t> να αποκτήσουν μία θεωρητική κατάρτιση στο συγκεκριμένο γνωστικό αντικείμενο και να μπορούν: να ερευνούν,  να σχεδιάζουν, να εφαρμόζουν και να αξιολογούν επιμορφωτικές δράσεις για τους εκπαιδευτικούς όλων των βαθμίδων.</a:t>
            </a:r>
            <a:endParaRPr lang="el-GR" sz="2400"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Ενδεικτικές θεματικές ενότητες του μαθήματος:</a:t>
            </a:r>
            <a:endParaRPr lang="en-US" sz="2400" dirty="0" smtClean="0">
              <a:solidFill>
                <a:srgbClr val="000000"/>
              </a:solidFill>
              <a:latin typeface="Arial" pitchFamily="34" charset="0"/>
              <a:ea typeface="Times New Roman" pitchFamily="18" charset="0"/>
              <a:cs typeface="Arial" pitchFamily="34" charset="0"/>
            </a:endParaRPr>
          </a:p>
          <a:p>
            <a:pPr marL="457200" indent="-457200">
              <a:buAutoNum type="arabicPeriod"/>
            </a:pPr>
            <a:r>
              <a:rPr lang="el-GR" sz="2400" dirty="0" smtClean="0">
                <a:latin typeface="Arial" pitchFamily="34" charset="0"/>
                <a:cs typeface="Arial" pitchFamily="34" charset="0"/>
              </a:rPr>
              <a:t>Ορολογία και έννοιες σχετικές με την επιμόρφωση των εκπαιδευτικών. Διασάφηση σχετικών όρων και εννοιών.</a:t>
            </a:r>
          </a:p>
          <a:p>
            <a:pPr marL="457200" lvl="0" indent="-457200" eaLnBrk="0" fontAlgn="base" hangingPunct="0">
              <a:spcBef>
                <a:spcPct val="0"/>
              </a:spcBef>
              <a:spcAft>
                <a:spcPct val="0"/>
              </a:spcAft>
            </a:pPr>
            <a:endParaRPr lang="en-US" sz="2400" dirty="0" smtClean="0">
              <a:solidFill>
                <a:srgbClr val="000000"/>
              </a:solidFill>
              <a:latin typeface="Arial" pitchFamily="34" charset="0"/>
              <a:ea typeface="Times New Roman" pitchFamily="18"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429684" cy="6740307"/>
          </a:xfrm>
          <a:prstGeom prst="rect">
            <a:avLst/>
          </a:prstGeom>
        </p:spPr>
        <p:txBody>
          <a:bodyPr wrap="square">
            <a:spAutoFit/>
          </a:bodyPr>
          <a:lstStyle/>
          <a:p>
            <a:r>
              <a:rPr lang="el-GR" sz="2400" dirty="0" smtClean="0"/>
              <a:t>Η μεγάλη τομή στη μετεκπαίδευση και επιμόρφωση των εκπαιδευτικών στην Ελλάδα γίνεται με την εφαρμογή της στο πανεπιστήμιο και την ίδρυση των Διδασκαλείων Μέσης και Δημοτικής Εκπαίδευσης. </a:t>
            </a:r>
            <a:endParaRPr lang="en-US" sz="2400" dirty="0" smtClean="0"/>
          </a:p>
          <a:p>
            <a:endParaRPr lang="en-US" sz="2400" dirty="0" smtClean="0"/>
          </a:p>
          <a:p>
            <a:r>
              <a:rPr lang="el-GR" sz="2400" i="1" u="sng" dirty="0" smtClean="0"/>
              <a:t>Το Διδασκαλείο Μέσης Εκπαίδευσης</a:t>
            </a:r>
            <a:r>
              <a:rPr lang="en-US" sz="2400" i="1" u="sng" dirty="0" smtClean="0"/>
              <a:t> (1910-1985)</a:t>
            </a:r>
          </a:p>
          <a:p>
            <a:r>
              <a:rPr lang="el-GR" sz="2400" dirty="0" smtClean="0"/>
              <a:t>Η επιλογή των εκπαιδευτικών, που φοιτούσαν στο Δ.Μ.Ε. γινόταν με βάση τις εισηγήσεις των Επιθεωρητών. Οι μετεκπαιδευόμενοι στο Διδασκαλείο κατέβαλαν τέλη εγγραφής και ανανέωσης κατά το </a:t>
            </a:r>
            <a:r>
              <a:rPr lang="el-GR" sz="2400" dirty="0" err="1" smtClean="0"/>
              <a:t>β΄</a:t>
            </a:r>
            <a:r>
              <a:rPr lang="el-GR" sz="2400" dirty="0" smtClean="0"/>
              <a:t> εξάμηνο, αλλά έπαιρναν εκπαιδευτική άδεια με πλήρεις αποδοχές. Για την άσκηση των εκπαιδευτικών προσαρτήθηκε στο Δ.Μ.Ε. Πρότυπο Σχολείο Μέσης Εκπαίδευσης.</a:t>
            </a:r>
            <a:endParaRPr lang="en-US" sz="2400" dirty="0" smtClean="0"/>
          </a:p>
          <a:p>
            <a:r>
              <a:rPr lang="el-GR" sz="2400" dirty="0" smtClean="0"/>
              <a:t>Το 1920 δημιουργήθηκαν δύο Τμήματα, το Φιλολογικό και το Φυσικομαθηματικό</a:t>
            </a:r>
            <a:r>
              <a:rPr lang="en-US" sz="2400" dirty="0" smtClean="0"/>
              <a:t>. </a:t>
            </a:r>
            <a:r>
              <a:rPr lang="el-GR" sz="2400" dirty="0" smtClean="0"/>
              <a:t>Το 1951 η διάρκεια της μετεκπαίδευσης αυξήθηκε σε δύο έτη</a:t>
            </a:r>
            <a:r>
              <a:rPr lang="en-US" sz="2400" dirty="0" smtClean="0"/>
              <a:t>. </a:t>
            </a:r>
            <a:r>
              <a:rPr lang="el-GR" sz="2400" dirty="0" smtClean="0"/>
              <a:t>Το 1964 η αρμοδιότητα στη μετεκπαίδευση των εκπαιδευτικών και επομένως η ευθύνη της λειτουργίας του Δ.Μ.Ε. ανατέθηκε στο νεοϊδρυθέν τότε Παιδαγωγικό Ινστιτούτο</a:t>
            </a:r>
            <a:endParaRPr lang="en-US" sz="2400" dirty="0" smtClean="0"/>
          </a:p>
          <a:p>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85728"/>
            <a:ext cx="8643998" cy="6555641"/>
          </a:xfrm>
          <a:prstGeom prst="rect">
            <a:avLst/>
          </a:prstGeom>
        </p:spPr>
        <p:txBody>
          <a:bodyPr wrap="square">
            <a:spAutoFit/>
          </a:bodyPr>
          <a:lstStyle/>
          <a:p>
            <a:r>
              <a:rPr lang="el-GR" sz="2400" dirty="0" smtClean="0"/>
              <a:t>Το 1970 με νομοθετικό διάταγμα αποσαφηνίστηκαν οι όροι μετεκπαίδευση και επιμόρφωση και έγινε διάκριση μεταξύ εισαγωγικής επιμόρφωσης –όρος που εμφανίζεται για πρώτη φορά-, μετεκπαίδευσης βραχείας διάρκειας και μετεκπαίδευσης μείζονος διάρκειας </a:t>
            </a:r>
            <a:r>
              <a:rPr lang="en-US" sz="2400" dirty="0" smtClean="0"/>
              <a:t>.</a:t>
            </a:r>
          </a:p>
          <a:p>
            <a:r>
              <a:rPr lang="el-GR" sz="2400" dirty="0" smtClean="0"/>
              <a:t>Το Δ.Μ.Ε. έδωσε τη δυνατότητα μετεκπαίδευσης σε αρκετούς εκπαιδευτικούς, αλλά στη σχετική βιβλιογραφία υπάρχουν έντονα αρνητικές κριτικές για συντηρητικό προσανατολισμό, ελιτίστικη ιδεολογία, εξάρτηση από την εκάστοτε πολιτική εξουσία, αδυναμία ικανοποίησης των επιμορφωτικών αναγκών  του μεγαλύτερου αριθμού των εκπαιδευτικών</a:t>
            </a:r>
            <a:r>
              <a:rPr lang="en-US" sz="2400" dirty="0" smtClean="0"/>
              <a:t>.</a:t>
            </a:r>
            <a:endParaRPr lang="el-GR" sz="2400" dirty="0" smtClean="0"/>
          </a:p>
          <a:p>
            <a:endParaRPr lang="en-US" sz="2400" dirty="0" smtClean="0"/>
          </a:p>
          <a:p>
            <a:r>
              <a:rPr lang="el-GR" sz="2400" i="1" u="sng" dirty="0" smtClean="0"/>
              <a:t>Διδασκαλεία Δημοτικής Εκπαίδευσης και Διδασκαλεία Νηπιαγωγών</a:t>
            </a:r>
            <a:endParaRPr lang="en-US" sz="2400" dirty="0" smtClean="0"/>
          </a:p>
          <a:p>
            <a:r>
              <a:rPr lang="el-GR" sz="2400" dirty="0" smtClean="0"/>
              <a:t>Το 1922 ξεκινά στο Πανεπιστήμιο Αθηνών ένα ευρύ πρόγραμμα παιδαγωγικών και μαθημάτων γενικής παιδείας που αποτέλεσε τη βασικότερη μορφή μετεκπαίδευσης των δασκάλων.</a:t>
            </a:r>
            <a:endParaRPr lang="en-US" sz="2400" dirty="0" smtClean="0"/>
          </a:p>
          <a:p>
            <a:endParaRPr lang="en-US" dirty="0" smtClean="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14290"/>
            <a:ext cx="8786874" cy="6370975"/>
          </a:xfrm>
          <a:prstGeom prst="rect">
            <a:avLst/>
          </a:prstGeom>
        </p:spPr>
        <p:txBody>
          <a:bodyPr wrap="square">
            <a:spAutoFit/>
          </a:bodyPr>
          <a:lstStyle/>
          <a:p>
            <a:r>
              <a:rPr lang="el-GR" sz="2400" dirty="0" smtClean="0"/>
              <a:t>Η εισαγωγή στο πρόγραμμα μετεκπαίδευσης γινόταν με εξετάσεις, το 1/3 των εισαγομένων έπρεπε να είναι γυναίκες, οι μετεκπαιδευόμενοι έπαιρναν εκπαιδευτική άδεια κατά τη διάρκεια των σπουδών τους που διαρκούσαν 2 έτη. </a:t>
            </a:r>
          </a:p>
          <a:p>
            <a:r>
              <a:rPr lang="el-GR" sz="2400" dirty="0" smtClean="0"/>
              <a:t>Γενικά, φαίνεται ότι επρόκειτο για προγράμματα που διακρίνονταν από το πνεύμα του εγκυκλοπαιδισμού, από το παραδοσιακό πνεύμα της Φιλοσοφικής Σχολής και δεν επρόκειτο για προγράμματα μαθημάτων επικεντρωμένων στις Επιστήμες της Αγωγής, οι οποίες, βέβαια, δεν είχαν ακόμη αναπτυχθεί επαρκώς στην Ελλάδα. Το 1969 ιδρύεται τμήμα εξάμηνης μετεκπαίδευσης στην Ειδική </a:t>
            </a:r>
            <a:r>
              <a:rPr lang="el-GR" sz="2400" dirty="0" smtClean="0"/>
              <a:t>Αγωγή, </a:t>
            </a:r>
            <a:r>
              <a:rPr lang="el-GR" sz="2400" dirty="0" smtClean="0"/>
              <a:t>του οποίου οι μετεκπαιδευόμενοι θα εργάζονταν σε ειδικά σχολεία. Το 1972 η διάρκεια της μετεκπαίδευσης αυτής αυξήθηκε στο ένα έτος. Το 1972 ιδρύθηκε το </a:t>
            </a:r>
            <a:r>
              <a:rPr lang="el-GR" sz="2400" dirty="0" err="1" smtClean="0"/>
              <a:t>Μαράσλειο</a:t>
            </a:r>
            <a:r>
              <a:rPr lang="el-GR" sz="2400" dirty="0" smtClean="0"/>
              <a:t> Διδασκαλείο Δημοτικής Εκπαίδευσης (Μ.Δ.Δ.Ε.), το οποίο είχε διοικητική αυτονομία, Εργαστήρια, Σπουδαστήρια και Βιβλιοθήκη, και λειτουργούσε δύο τμήματα: Γενικής Αγωγής –το οποίο αποσκοπούσε στην κατάρτιση στελεχών της εκπαίδευσης - και Ειδικής Αγωγής.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142852"/>
            <a:ext cx="8715436" cy="7017306"/>
          </a:xfrm>
          <a:prstGeom prst="rect">
            <a:avLst/>
          </a:prstGeom>
        </p:spPr>
        <p:txBody>
          <a:bodyPr wrap="square">
            <a:spAutoFit/>
          </a:bodyPr>
          <a:lstStyle/>
          <a:p>
            <a:r>
              <a:rPr lang="el-GR" sz="2400" dirty="0" smtClean="0"/>
              <a:t>1995: Ένταξη του Μ.Δ.Δ.Ε. στο Παιδαγωγικό Τμήμα Δημοτικής Εκπαίδευσης του Πανεπιστημίου Αθηνών και δυνατότητα ίδρυσης Διδασκαλείων Δημοτικής Εκπαίδευσης και Νηπιαγωγών στις έδρες των αντίστοιχων Παιδαγωγικών Τμημάτων. Όσοι/ες μετεκπαιδεύονταν στην κατεύθυνση της Γενικής Αγωγής των Διδασκαλείων δεν εξειδικεύονταν σε κάποιον τομέα αλλά μάλλον παρακολουθούσαν μία επιμόρφωση μακράς διάρκειας (2 ετών), στοιχείο που επανέφερε το ερώτημα σχετικά με το ρόλο και την ταυτότητα της μετεκπαίδευσης στο Διδασκαλείο. 2010: Αναστολή λειτουργίας Διδασκαλείων.</a:t>
            </a:r>
          </a:p>
          <a:p>
            <a:r>
              <a:rPr lang="el-GR" sz="2400" b="1" dirty="0" smtClean="0"/>
              <a:t>Σχολές Επιμόρφωσης Εκπαιδευτικών Λειτουργών </a:t>
            </a:r>
            <a:r>
              <a:rPr lang="el-GR" sz="2400" b="1" dirty="0" err="1" smtClean="0"/>
              <a:t>Mέσης</a:t>
            </a:r>
            <a:r>
              <a:rPr lang="el-GR" sz="2400" b="1" dirty="0" smtClean="0"/>
              <a:t> Εκπαίδευσης (ΣEΛME) και Δημοτικής Εκπαίδευσης (ΣEΛΔE) (1977-1992)</a:t>
            </a:r>
          </a:p>
          <a:p>
            <a:r>
              <a:rPr lang="el-GR" sz="2400" dirty="0" smtClean="0"/>
              <a:t>Σκοποί επιμόρφωσης: α) η συμπλήρωση της μόρφωσης των εκπαιδευτικών (ιδιαίτερα στο αντικείμενο της ειδικότητάς τους), β) η ενημέρωσή τους στις σύγχρονες κατευθύνσεις των Επιστημών της Αγωγής και τάσεις της Παιδαγωγικής και των διδακτικών μεθόδων, γ) η προσαρμογή των γνώσεων και των μεθόδων διδασκαλίας προς</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14290"/>
            <a:ext cx="8572560" cy="6883183"/>
          </a:xfrm>
          <a:prstGeom prst="rect">
            <a:avLst/>
          </a:prstGeom>
        </p:spPr>
        <p:txBody>
          <a:bodyPr wrap="square">
            <a:spAutoFit/>
          </a:bodyPr>
          <a:lstStyle/>
          <a:p>
            <a:r>
              <a:rPr lang="el-GR" sz="2400" dirty="0" smtClean="0"/>
              <a:t>τα δεδομένα της εκάστοτε διαμορφούμενης στη χώρα εκπαιδευτικής πραγματικότητας. Τέσσερις τύποι επιμόρφωσης: α) Επιμόρφωση των ήδη υπηρετούντων εκπαιδευτικών διάρκειας ενός διδακτικού έτους. β) Επιμόρφωση των εκάστοτε νεοδιοριζόμενων εκπαιδευτικών διάρκειας δύο έως μέχρι έξι μήνες. γ) Επιμόρφωση των εκάστοτε νεοδιοριζόμενων σε θέσεις Διευθυντών Δημοτικών Σχολείων, Γυμνασιαρχών, Λυκειαρχών, Επιθεωρητών, καθώς και άλλων στελεχών της εκπαίδευσης διάρκειας δύο μηνών. δ) Επιμόρφωση των υπηρετούντων εκπαιδευτικών διάρκειας δύο έως τριών μηνών. Με την ολοκλήρωση της επιμόρφωσης οι </a:t>
            </a:r>
            <a:r>
              <a:rPr lang="el-GR" sz="2400" dirty="0" err="1" smtClean="0"/>
              <a:t>επιμορφωνόμενοι</a:t>
            </a:r>
            <a:r>
              <a:rPr lang="el-GR" sz="2400" dirty="0" smtClean="0"/>
              <a:t> εξετάζονταν σε έναν αριθμό μαθημάτων από τα κοινά ή της ειδικότητας ή δίδασκαν και όσοι επετύγχαναν αποκτούσαν σχετικό τίτλο σπουδών. Κριτική: α) Οι ΣΕΛΜΕ, ΣΕΛΔΕ δεν μπόρεσαν να  ικανοποιήσουν το αίτημα για μαζική επιμόρφωση του διδακτικού προσωπικού, β) είχαν μεγάλο κόστος, γ) παρείχαν σπουδές ακαδημαϊκού χαρακτήρα, γ) έλλειψη κατάλληλων επιμορφωτών, δ) συγκεντρωτισμός.</a:t>
            </a:r>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214282" y="214290"/>
            <a:ext cx="8715436" cy="7571303"/>
          </a:xfrm>
          <a:prstGeom prst="rect">
            <a:avLst/>
          </a:prstGeom>
        </p:spPr>
        <p:txBody>
          <a:bodyPr wrap="square">
            <a:spAutoFit/>
          </a:bodyPr>
          <a:lstStyle/>
          <a:p>
            <a:pPr lvl="0"/>
            <a:r>
              <a:rPr lang="el-GR" sz="2400" b="1" dirty="0" smtClean="0">
                <a:latin typeface="Arial" pitchFamily="34" charset="0"/>
                <a:ea typeface="Times New Roman" pitchFamily="18" charset="0"/>
                <a:cs typeface="Times New Roman" pitchFamily="18" charset="0"/>
              </a:rPr>
              <a:t>Περιφερειακά Επιμορφωτικά Κέντρα (Π.Ε.Κ.) </a:t>
            </a:r>
            <a:endParaRPr lang="el-GR" sz="2400" dirty="0" smtClean="0">
              <a:latin typeface="Arial" pitchFamily="34" charset="0"/>
              <a:cs typeface="Arial" pitchFamily="34" charset="0"/>
            </a:endParaRPr>
          </a:p>
          <a:p>
            <a:r>
              <a:rPr lang="el-GR" sz="2400" dirty="0" smtClean="0"/>
              <a:t>Θέσπιση με τον Ν. 1566/1985, ο οποίος διέκρινε την επιμόρφωση, την οποία αναλάμβαναν το Παιδαγωγικό Ινστιτούτο και τα Π.Ε.Κ., από τη μετεκπαίδευση, που οριζόταν ως η παρεχόμενη μόνο από το </a:t>
            </a:r>
            <a:r>
              <a:rPr lang="el-GR" sz="2400" dirty="0" err="1" smtClean="0"/>
              <a:t>Μαράσλειο</a:t>
            </a:r>
            <a:r>
              <a:rPr lang="el-GR" sz="2400" dirty="0" smtClean="0"/>
              <a:t> Διδασκαλείο Δημοτικής Εκπαίδευσης και από τις μεταπτυχιακές σπουδές των εκπαιδευτικών.  Μορφές επιμόρφωσης στα Π.Ε.Κ.: α) υποχρεωτική εισαγωγική επιμόρφωση νεοδιοριζόμενων και αναπληρωτών εκπαιδευτικών, β) επιμόρφωση των ήδη υπηρετούντων εκπαιδευτικών, γ) περιοδικές επιμορφώσεις για νέα διδακτικά αντικείμενα ή για νέους ρόλους των εκπαιδευτικών στην εκπαίδευση. Σημεία κριτικής: α) Ο υποχρεωτικός χαρακτήρα της επιμόρφωσης, ο οποίος ανάγκαζε τους εκπαιδευτικούς λειτουργούς που επιλέγονταν να μετακινούνται από τον τόπο κατοικίας τους στις έδρες λειτουργίας των Π.Ε.Κ., β) ο τρόπος αξιολόγησης των </a:t>
            </a:r>
            <a:r>
              <a:rPr lang="el-GR" sz="2400" dirty="0" err="1" smtClean="0"/>
              <a:t>επιμορφωνόμενων</a:t>
            </a:r>
            <a:r>
              <a:rPr lang="el-GR" sz="2400" dirty="0" smtClean="0"/>
              <a:t> με γραπτές εξετάσεις στο τέλος του προγράμματος, γ) ο κεντρικός έλεγχος στο πρόγραμμα μαθημάτων, δ) το υψηλό κόστος που προέκυπτε από την αναπλήρωση των </a:t>
            </a:r>
            <a:r>
              <a:rPr lang="el-GR" sz="2400" dirty="0" err="1" smtClean="0"/>
              <a:t>επιμορφωνόμενων</a:t>
            </a:r>
            <a:r>
              <a:rPr lang="el-GR" sz="2400" dirty="0" smtClean="0"/>
              <a:t> από</a:t>
            </a:r>
            <a:endParaRPr lang="el-GR" dirty="0" smtClean="0"/>
          </a:p>
          <a:p>
            <a:endParaRPr lang="el-GR" dirty="0" smtClean="0"/>
          </a:p>
          <a:p>
            <a:r>
              <a:rPr lang="el-GR" dirty="0" smtClean="0"/>
              <a:t> </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14290"/>
            <a:ext cx="8715436" cy="4801314"/>
          </a:xfrm>
          <a:prstGeom prst="rect">
            <a:avLst/>
          </a:prstGeom>
        </p:spPr>
        <p:txBody>
          <a:bodyPr wrap="square">
            <a:spAutoFit/>
          </a:bodyPr>
          <a:lstStyle/>
          <a:p>
            <a:r>
              <a:rPr lang="el-GR" sz="2400" dirty="0" smtClean="0"/>
              <a:t>άλλους εκπαιδευτικούς στα σχολεία. κ.λπ.), ε) Πολύ θετικό σημείο ήταν η αύξηση του αριθμού των </a:t>
            </a:r>
            <a:r>
              <a:rPr lang="el-GR" sz="2400" dirty="0" err="1" smtClean="0"/>
              <a:t>επιμορφωνόμενων</a:t>
            </a:r>
            <a:r>
              <a:rPr lang="el-GR" sz="2400" dirty="0" smtClean="0"/>
              <a:t>. </a:t>
            </a:r>
          </a:p>
          <a:p>
            <a:r>
              <a:rPr lang="el-GR" sz="2400" b="1" dirty="0" smtClean="0"/>
              <a:t>Άλλοι Φορείς επιμόρφωσης </a:t>
            </a:r>
            <a:endParaRPr lang="el-GR" sz="2400" dirty="0" smtClean="0"/>
          </a:p>
          <a:p>
            <a:r>
              <a:rPr lang="el-GR" sz="2400" u="sng" dirty="0" smtClean="0"/>
              <a:t>Παιδαγωγικό Ινστιτούτο  - Ινστιτούτο Εκπαιδευτικής Πολιτικής</a:t>
            </a:r>
            <a:endParaRPr lang="el-GR" sz="2400" dirty="0" smtClean="0"/>
          </a:p>
          <a:p>
            <a:r>
              <a:rPr lang="el-GR" sz="2400" u="sng" dirty="0" smtClean="0"/>
              <a:t>Οργανισμός Επιμόρφωσης Εκπαιδευτικών (ΟΕΠΕΚ) (2002)</a:t>
            </a:r>
          </a:p>
          <a:p>
            <a:r>
              <a:rPr lang="el-GR" sz="2400" u="sng" dirty="0" smtClean="0"/>
              <a:t>Πανεπιστημιακά Ιδρύματα</a:t>
            </a:r>
            <a:r>
              <a:rPr lang="el-GR" sz="2400" dirty="0" smtClean="0"/>
              <a:t> </a:t>
            </a:r>
          </a:p>
          <a:p>
            <a:r>
              <a:rPr lang="el-GR" sz="2400" u="sng" dirty="0" smtClean="0"/>
              <a:t>Σχολικοί Σύμβουλοι </a:t>
            </a:r>
          </a:p>
          <a:p>
            <a:r>
              <a:rPr lang="el-GR" sz="2400" u="sng" dirty="0" smtClean="0"/>
              <a:t>Στελέχη εκπαίδευσης</a:t>
            </a:r>
          </a:p>
          <a:p>
            <a:r>
              <a:rPr lang="el-GR" sz="2400" u="sng" dirty="0" smtClean="0"/>
              <a:t>Συνδικαλιστικοί σύλλογοι,  επιστημονικές ενώσεις</a:t>
            </a:r>
            <a:endParaRPr lang="el-GR" sz="2400" dirty="0" smtClean="0"/>
          </a:p>
          <a:p>
            <a:r>
              <a:rPr lang="el-GR" sz="2400" u="sng" dirty="0" smtClean="0"/>
              <a:t>Κέντρα Επαγγελματικής Κατάρτισης (ΚΕΚ)</a:t>
            </a:r>
            <a:endParaRPr lang="el-GR" sz="2400" dirty="0" smtClean="0"/>
          </a:p>
          <a:p>
            <a:r>
              <a:rPr lang="el-GR" sz="2400" u="sng" dirty="0" smtClean="0"/>
              <a:t>Σχολικές μονάδες</a:t>
            </a:r>
            <a:endParaRPr lang="el-GR" sz="2400" dirty="0" smtClean="0"/>
          </a:p>
          <a:p>
            <a:r>
              <a:rPr lang="el-GR" sz="2400" u="sng" dirty="0" smtClean="0"/>
              <a:t>Δημόσιοι, δημοτικοί και ιδιωτικοί φορείς</a:t>
            </a:r>
            <a:endParaRPr lang="el-GR" sz="2400" dirty="0" smtClean="0"/>
          </a:p>
          <a:p>
            <a:endParaRPr lang="el-G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358246" cy="4154984"/>
          </a:xfrm>
          <a:prstGeom prst="rect">
            <a:avLst/>
          </a:prstGeom>
        </p:spPr>
        <p:txBody>
          <a:bodyPr wrap="square">
            <a:spAutoFit/>
          </a:bodyPr>
          <a:lstStyle/>
          <a:p>
            <a:pPr lvl="0" fontAlgn="base">
              <a:spcBef>
                <a:spcPct val="0"/>
              </a:spcBef>
              <a:spcAft>
                <a:spcPct val="0"/>
              </a:spcAft>
              <a:tabLst>
                <a:tab pos="450850" algn="l"/>
              </a:tabLst>
            </a:pPr>
            <a:r>
              <a:rPr lang="el-GR" sz="2400" b="1" dirty="0" smtClean="0">
                <a:latin typeface="Arial" pitchFamily="34" charset="0"/>
                <a:ea typeface="Times New Roman" pitchFamily="18" charset="0"/>
                <a:cs typeface="Arial" pitchFamily="34" charset="0"/>
              </a:rPr>
              <a:t>Η επιμόρφωση των εκπαιδευτικών ως εκπαίδευση ενηλίκων </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dirty="0" smtClean="0">
                <a:latin typeface="Arial" pitchFamily="34" charset="0"/>
                <a:ea typeface="Times New Roman" pitchFamily="18" charset="0"/>
                <a:cs typeface="Arial" pitchFamily="34" charset="0"/>
              </a:rPr>
              <a:t>Βασικές αρχές</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είναι φορείς γνώσεων και εμπειριών.</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θέλουν να έχουν ενεργό ρόλο στη μαθησιακή διαδικασία.</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έχουν αναπτύξει τη δική τους προσωπική θεωρία με την οποία προσεγγίζουν την πραγματικότητα.</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αντιμετωπίζουν ιδιαίτερα ζητήματα και δυσκολίες στη μαθησιακή και αναπτυξιακή τους πορεία λόγω των πολλών ρόλων που επιτελούν.</a:t>
            </a:r>
            <a:endParaRPr lang="el-G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501122" cy="6370975"/>
          </a:xfrm>
          <a:prstGeom prst="rect">
            <a:avLst/>
          </a:prstGeom>
        </p:spPr>
        <p:txBody>
          <a:bodyPr wrap="square">
            <a:spAutoFit/>
          </a:bodyPr>
          <a:lstStyle/>
          <a:p>
            <a:r>
              <a:rPr lang="el-GR" sz="2400" b="1" dirty="0" smtClean="0"/>
              <a:t>Επαγγελματική ανάπτυξη εκπαιδευτικών</a:t>
            </a:r>
          </a:p>
          <a:p>
            <a:r>
              <a:rPr lang="el-GR" sz="2400" dirty="0" smtClean="0"/>
              <a:t>Υπό μια στενή έννοια, η επαγγελματική ανάπτυξη των εκπαιδευτικών συνδέεται με τη διεύρυνση των επαγγελματικών τους εμπειριών, ώστε να χρησιμοποιηθούν στη διαμόρφωση νέων θεωρητικών αναφορών και προσεγγίσεων για τη διδασκαλία και τη μάθηση.</a:t>
            </a:r>
          </a:p>
          <a:p>
            <a:r>
              <a:rPr lang="el-GR" sz="2400" dirty="0" smtClean="0"/>
              <a:t>Η επαγγελματική ανάπτυξη του εκπαιδευτικού συνδέεται με τη θέση ότι αυτός βρίσκεται αντιμέτωπος με ποικίλες αλλαγές κατά τη διάρκεια της επαγγελματικής και προσωπικής ζωής του, καθώς ενεργοποιείται σε μια διαδικασία ανάπτυξης στην οποία οι επαγγελματικές εμπειρίες παίζουν πολύ σημαντικό ρόλο και ορίζουν τη διαμόρφωση της  επαγγελματικής του ταυτότητας. Κατά αυτόν τον τρόπο, το ερευνητικό πεδίο της ανάπτυξης των εκπαιδευτικών μετατοπίζεται από τις βασικές σπουδές και την αρχική κατάρτιση προς το εργασιακό περιβάλλον του και τις ευρύτερες ευκαιρίες που παρέχονται για τη  βελτίωση του εκπαιδευτικού έργου. </a:t>
            </a:r>
            <a:endParaRPr lang="el-G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428605"/>
            <a:ext cx="8358246" cy="4524315"/>
          </a:xfrm>
          <a:prstGeom prst="rect">
            <a:avLst/>
          </a:prstGeom>
        </p:spPr>
        <p:txBody>
          <a:bodyPr wrap="square">
            <a:spAutoFit/>
          </a:bodyPr>
          <a:lstStyle/>
          <a:p>
            <a:r>
              <a:rPr lang="el-GR" sz="2400" dirty="0" smtClean="0"/>
              <a:t>Η επαγγελματική ανάπτυξη εμπεριέχει, επιπλέον, μια περισσότερο διευρυμένη θεώρηση των μαθησιακών εμπειριών των εκπαιδευτικών, με την έννοια ότι αξιοποιούνται πολλαπλές πηγές μάθησης κατά τη διάρκεια της επαγγελματικής τους πορείας. Πρόκειται ουσιαστικά για μια διαδικασία δια βίου εκπαίδευσης και μάθησης (γι’ αυτό εξάλλου προκρίνεται της επιμόρφωσης ο όρος ανάπτυξη), η οποία περιλαμβάνει ένα ευρύ φάσμα μαθησιακών και εκπαιδευτικών δραστηριοτήτων, από τις άτυπες ευκαιρίες μάθησης βιωματικού χαρακτήρα στον χώρο εργασίας μέχρι τις πιο τυπικές δραστηριότητες εκπαίδευσης και </a:t>
            </a:r>
            <a:r>
              <a:rPr lang="el-GR" sz="2400" dirty="0" err="1" smtClean="0"/>
              <a:t>ενδοϋπηρεσιακής</a:t>
            </a:r>
            <a:r>
              <a:rPr lang="el-GR" sz="2400" dirty="0" smtClean="0"/>
              <a:t> κατάρτισης, που οργανώνονται από την εκπαιδευτική διοίκηση. </a:t>
            </a: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14282" y="214290"/>
            <a:ext cx="871543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fontAlgn="base">
              <a:spcBef>
                <a:spcPct val="0"/>
              </a:spcBef>
              <a:spcAft>
                <a:spcPct val="0"/>
              </a:spcAft>
            </a:pPr>
            <a:r>
              <a:rPr lang="en-US" sz="2400" dirty="0" smtClean="0">
                <a:latin typeface="Arial" pitchFamily="34" charset="0"/>
                <a:ea typeface="Times New Roman" pitchFamily="18" charset="0"/>
                <a:cs typeface="Arial" pitchFamily="34" charset="0"/>
              </a:rPr>
              <a:t>2</a:t>
            </a:r>
            <a:r>
              <a:rPr lang="el-GR" sz="2400" dirty="0" smtClean="0">
                <a:latin typeface="Arial" pitchFamily="34" charset="0"/>
                <a:ea typeface="Times New Roman" pitchFamily="18" charset="0"/>
                <a:cs typeface="Arial" pitchFamily="34" charset="0"/>
              </a:rPr>
              <a:t>. Η επιμόρφωση των εκπαιδευτικών στην Ελλάδα. </a:t>
            </a:r>
            <a:endParaRPr lang="en-US" sz="2400" dirty="0" smtClean="0">
              <a:latin typeface="Arial" pitchFamily="34" charset="0"/>
              <a:ea typeface="Times New Roman" pitchFamily="18" charset="0"/>
              <a:cs typeface="Arial" pitchFamily="34" charset="0"/>
            </a:endParaRPr>
          </a:p>
          <a:p>
            <a:pPr fontAlgn="base">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3</a:t>
            </a:r>
            <a:r>
              <a:rPr lang="el-GR" sz="2400" dirty="0" smtClean="0">
                <a:solidFill>
                  <a:srgbClr val="000000"/>
                </a:solidFill>
                <a:latin typeface="Arial" pitchFamily="34" charset="0"/>
                <a:ea typeface="Times New Roman" pitchFamily="18" charset="0"/>
                <a:cs typeface="Arial" pitchFamily="34" charset="0"/>
              </a:rPr>
              <a:t>. Φορείς επιμόρφωσης.</a:t>
            </a:r>
            <a:endParaRPr lang="en-US" sz="2400" dirty="0" smtClean="0">
              <a:latin typeface="Arial" pitchFamily="34" charset="0"/>
              <a:ea typeface="Times New Roman" pitchFamily="18" charset="0"/>
              <a:cs typeface="Arial" pitchFamily="34" charset="0"/>
            </a:endParaRPr>
          </a:p>
          <a:p>
            <a:pPr lvl="0" fontAlgn="base">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4</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Επιμόρφωση και επαγγελματική ανάπτυξη εκπαιδευτικών.</a:t>
            </a: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fontAlgn="base">
              <a:spcBef>
                <a:spcPct val="0"/>
              </a:spcBef>
              <a:spcAft>
                <a:spcPct val="0"/>
              </a:spcAft>
            </a:pPr>
            <a:r>
              <a:rPr lang="en-US" sz="2400" dirty="0" smtClean="0">
                <a:latin typeface="Arial" pitchFamily="34" charset="0"/>
                <a:cs typeface="Arial" pitchFamily="34" charset="0"/>
              </a:rPr>
              <a:t>5</a:t>
            </a:r>
            <a:r>
              <a:rPr lang="el-GR" sz="2400" dirty="0" smtClean="0">
                <a:latin typeface="Arial" pitchFamily="34" charset="0"/>
                <a:cs typeface="Arial" pitchFamily="34" charset="0"/>
              </a:rPr>
              <a:t>. Η αναγκαιότητα της επιμόρφωσης των εκπαιδευτικών. </a:t>
            </a:r>
            <a:r>
              <a:rPr lang="en-US" sz="2400" dirty="0" smtClean="0">
                <a:latin typeface="Arial" pitchFamily="34" charset="0"/>
                <a:cs typeface="Arial" pitchFamily="34" charset="0"/>
              </a:rPr>
              <a:t> 	</a:t>
            </a:r>
            <a:r>
              <a:rPr lang="el-GR" sz="2400" dirty="0" smtClean="0">
                <a:latin typeface="Arial" pitchFamily="34" charset="0"/>
                <a:cs typeface="Arial" pitchFamily="34" charset="0"/>
              </a:rPr>
              <a:t>Αποτελέσματα της επιμόρφωσης  στο εκπαιδευτικό </a:t>
            </a:r>
            <a:r>
              <a:rPr lang="en-US" sz="2400" dirty="0" smtClean="0">
                <a:latin typeface="Arial" pitchFamily="34" charset="0"/>
                <a:cs typeface="Arial" pitchFamily="34" charset="0"/>
              </a:rPr>
              <a:t>	</a:t>
            </a:r>
            <a:r>
              <a:rPr lang="el-GR" sz="2400" dirty="0" smtClean="0">
                <a:latin typeface="Arial" pitchFamily="34" charset="0"/>
                <a:cs typeface="Arial" pitchFamily="34" charset="0"/>
              </a:rPr>
              <a:t>σύστημα.</a:t>
            </a:r>
          </a:p>
          <a:p>
            <a:pPr lvl="0" fontAlgn="base">
              <a:spcBef>
                <a:spcPct val="0"/>
              </a:spcBef>
              <a:spcAft>
                <a:spcPct val="0"/>
              </a:spcAf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l-GR" sz="2400" dirty="0" smtClean="0">
                <a:solidFill>
                  <a:srgbClr val="000000"/>
                </a:solidFill>
                <a:latin typeface="Arial" pitchFamily="34" charset="0"/>
                <a:ea typeface="Times New Roman" pitchFamily="18" charset="0"/>
                <a:cs typeface="Arial" pitchFamily="34" charset="0"/>
              </a:rPr>
              <a:t>Μοντέλα και μορφές οργάνωσης της επιμόρφωσης των </a:t>
            </a:r>
            <a:r>
              <a:rPr lang="en-US" sz="2400" dirty="0" smtClean="0">
                <a:solidFill>
                  <a:srgbClr val="000000"/>
                </a:solidFill>
                <a:latin typeface="Arial" pitchFamily="34" charset="0"/>
                <a:ea typeface="Times New Roman" pitchFamily="18" charset="0"/>
                <a:cs typeface="Arial" pitchFamily="34" charset="0"/>
              </a:rPr>
              <a:t>	</a:t>
            </a:r>
            <a:r>
              <a:rPr lang="el-GR" sz="2400" dirty="0" smtClean="0">
                <a:solidFill>
                  <a:srgbClr val="000000"/>
                </a:solidFill>
                <a:latin typeface="Arial" pitchFamily="34" charset="0"/>
                <a:ea typeface="Times New Roman" pitchFamily="18" charset="0"/>
                <a:cs typeface="Arial" pitchFamily="34" charset="0"/>
              </a:rPr>
              <a:t>εκπαιδευτικών.</a:t>
            </a:r>
            <a:endPar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Τυπολογία επιμόρφωσης.</a:t>
            </a:r>
            <a:endPar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8</a:t>
            </a:r>
            <a:r>
              <a:rPr lang="el-GR" sz="2400" dirty="0" smtClean="0">
                <a:solidFill>
                  <a:srgbClr val="000000"/>
                </a:solidFill>
                <a:latin typeface="Arial" pitchFamily="34" charset="0"/>
                <a:ea typeface="Times New Roman" pitchFamily="18" charset="0"/>
                <a:cs typeface="Arial" pitchFamily="34" charset="0"/>
              </a:rPr>
              <a:t>. Τεχνικές και μέθοδοι στην επιμόρφωση των εκπαιδευτικών.</a:t>
            </a:r>
            <a:endParaRPr lang="el-GR" sz="2400" dirty="0" smtClean="0">
              <a:latin typeface="Arial" pitchFamily="34" charset="0"/>
              <a:ea typeface="Times New Roman" pitchFamily="18" charset="0"/>
              <a:cs typeface="Arial" pitchFamily="34" charset="0"/>
            </a:endParaRPr>
          </a:p>
          <a:p>
            <a:pPr eaLnBrk="0" fontAlgn="base" hangingPunct="0">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9</a:t>
            </a:r>
            <a:r>
              <a:rPr lang="el-GR" sz="2400" dirty="0" smtClean="0">
                <a:solidFill>
                  <a:srgbClr val="000000"/>
                </a:solidFill>
                <a:latin typeface="Arial" pitchFamily="34" charset="0"/>
                <a:ea typeface="Times New Roman" pitchFamily="18" charset="0"/>
                <a:cs typeface="Arial" pitchFamily="34" charset="0"/>
              </a:rPr>
              <a:t>. Σχεδιασμός επιμορφωτικών προγραμμάτων. </a:t>
            </a:r>
            <a:endParaRPr lang="en-US" sz="2400" dirty="0" smtClean="0">
              <a:solidFill>
                <a:srgbClr val="000000"/>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1</a:t>
            </a:r>
            <a:r>
              <a:rPr lang="en-US" sz="2400" dirty="0" smtClean="0">
                <a:solidFill>
                  <a:srgbClr val="000000"/>
                </a:solidFill>
                <a:latin typeface="Arial" pitchFamily="34" charset="0"/>
                <a:ea typeface="Times New Roman" pitchFamily="18" charset="0"/>
                <a:cs typeface="Arial" pitchFamily="34" charset="0"/>
              </a:rPr>
              <a:t>0</a:t>
            </a:r>
            <a:r>
              <a:rPr lang="el-GR" sz="2400" dirty="0" smtClean="0">
                <a:solidFill>
                  <a:srgbClr val="000000"/>
                </a:solidFill>
                <a:latin typeface="Arial" pitchFamily="34" charset="0"/>
                <a:ea typeface="Times New Roman" pitchFamily="18" charset="0"/>
                <a:cs typeface="Arial" pitchFamily="34" charset="0"/>
              </a:rPr>
              <a:t>. Αξιολόγηση επιμορφωτικών προγραμμάτων.</a:t>
            </a:r>
            <a:endParaRPr lang="el-GR" sz="2400" dirty="0" smtClean="0">
              <a:latin typeface="Arial" pitchFamily="34" charset="0"/>
              <a:ea typeface="Times New Roman" pitchFamily="18" charset="0"/>
              <a:cs typeface="Arial" pitchFamily="34" charset="0"/>
            </a:endParaRPr>
          </a:p>
          <a:p>
            <a:pPr eaLnBrk="0" fontAlgn="base" hangingPunct="0">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11</a:t>
            </a:r>
            <a:r>
              <a:rPr lang="el-GR" sz="2400" dirty="0" smtClean="0">
                <a:solidFill>
                  <a:srgbClr val="000000"/>
                </a:solidFill>
                <a:latin typeface="Arial" pitchFamily="34" charset="0"/>
                <a:ea typeface="Times New Roman" pitchFamily="18" charset="0"/>
                <a:cs typeface="Arial" pitchFamily="34" charset="0"/>
              </a:rPr>
              <a:t>. Αντικείμενα επιμόρφωσης</a:t>
            </a:r>
            <a:endParaRPr lang="en-US" sz="2400" dirty="0" smtClean="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14282" y="214290"/>
            <a:ext cx="87154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Η αναγκαιότητα της επιμόρφωσης των εκπαιδευτικών. Αποτελέσματα της επιμόρφωσης  στο εκπαιδευτικό σύστημα.</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εκπαιδευτικής διαδικασίας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σχολικού κλίματος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Εισαγωγή σύγχρονων πρακτικών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Ανανέωση εκπαιδευτικής πράξης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Εκσυγχρονισμός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επίδοσης μαθητών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Ανανέωση του υπηρετούντος εκπαιδευτικού προσωπικού</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lang="el-GR" sz="2400" dirty="0" smtClean="0">
                <a:solidFill>
                  <a:srgbClr val="000000"/>
                </a:solidFill>
                <a:latin typeface="Calibri" pitchFamily="34" charset="0"/>
                <a:cs typeface="Times New Roman" pitchFamily="18" charset="0"/>
              </a:rPr>
              <a:t>Υποστήριξη της επαγγελματικής ανάπτυξης του εκπαιδευτικού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Αύξηση του κύρους της εκπαίδευσης και του εκπαιδευτικού</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lang="el-GR" sz="2400" dirty="0" smtClean="0">
                <a:solidFill>
                  <a:srgbClr val="000000"/>
                </a:solidFill>
                <a:latin typeface="Calibri" pitchFamily="34" charset="0"/>
                <a:cs typeface="Times New Roman" pitchFamily="18" charset="0"/>
              </a:rPr>
              <a:t>Βελτίωση σχέσεων με κοινότητα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14282" y="214290"/>
            <a:ext cx="871543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Επιμορφωτικές ανάγκες των εκπαιδευτικών</a:t>
            </a:r>
          </a:p>
          <a:p>
            <a:r>
              <a:rPr lang="el-GR" sz="2400" dirty="0" smtClean="0"/>
              <a:t>Οι εκπαιδευτικοί διάκεινται θετικά προς την επιμόρφωσής τους θεωρώντας την ως στρατηγικής σημασίας και αναγκαία για την αντιμετώπιση των παιδαγωγικών τους ελλείψεων και την κάλυψη συγκεκριμένων αναγκών τους, αλλά και για τη συμπλήρωση των ελλιπών ψυχοπαιδαγωγικών γνώσεων που έλαβαν κατά τις βασικές τους. Υποστηρίζουν ότι μέσω της επιμόρφωσης θα καλύψουν τις παιδαγωγικές τους ελλείψεις και θα μπορέσουν να ανταποκριθούν καλύτερα στο εκπαιδευτικό και παιδαγωγικό έργο τους και στις προκλήσεις της σχολικής ζωής.</a:t>
            </a:r>
          </a:p>
          <a:p>
            <a:r>
              <a:rPr lang="el-GR" sz="2400" dirty="0" smtClean="0"/>
              <a:t>Οι επιμορφώσεις που έχουν παρακολουθήσει θεωρούν είτε ότι τους έχουν βοηθήσει λίγο ως προς το έργο τους, αλλά όχι στον μέγιστο βαθμό που θα επιθυμούσαν κάτι τέτοιο, είτε δεν τους έχουν βοηθήσει καθόλου.</a:t>
            </a:r>
          </a:p>
          <a:p>
            <a:pPr marL="0" marR="0" lvl="0" indent="0" algn="l" defTabSz="914400" rtl="0" eaLnBrk="1" fontAlgn="base" latinLnBrk="0" hangingPunct="1">
              <a:lnSpc>
                <a:spcPct val="100000"/>
              </a:lnSpc>
              <a:spcBef>
                <a:spcPct val="0"/>
              </a:spcBef>
              <a:spcAft>
                <a:spcPct val="0"/>
              </a:spcAft>
              <a:buClrTx/>
              <a:buSzTx/>
              <a:buFontTx/>
              <a:buNone/>
              <a:tabLst>
                <a:tab pos="450850" algn="l"/>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14282" y="214290"/>
            <a:ext cx="878687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Περισσότερο επείγουσα θεωρούν την επιμόρφωσή τους σε θέματα Διδακτικής Μεθοδολογίας,  Ψυχολογίας και διαχείρισης της σχολικής τάξης και ακολούθως σε θέματα επιμόρφωσης στα επιμέρους γνωστικά αντικείμενα. Σημαντική επίσης αναδεικνύεται η διάθεσή τους για επιμόρφωση σε θέματα σχολικής ζωής και συνεργασίας με τους γονείς, αντιμετώπισης παιδιών από διαφορετικά πολιτισμικά και κοινωνικά περιβάλλοντα και παιδιών με μαθησιακές δυσκολίες, προβλήματα συμπεριφοράς και ειδικές ανάγκες, ένταξης των ΤΠΕ στην παιδαγωγική διαδικασία.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Υποστηρίζουν ότι η επιμόρφωση θα πρέπει: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 να είναι συνδεδεμένη με τη σχολική πράξη,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 να εμπλέκει ενεργά τους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επιμορφωνόμενους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στις διαδικασίες προγραμματισμού, υλοποίησης και αξιολόγησής της και να αξιοποιούνται οι εμπειρίες, οι ανάγκες και τα ενδιαφέροντά τους ακολουθώντας τις αρχές της εκπαίδευσης ενηλίκων και της δια βίου μάθησης,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42844" y="214290"/>
            <a:ext cx="885831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 να είναι προαιρετική,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Δ) να παρέχεται σε μία ποικιλία προγραμμάτων και γνωστικών αντικειμένων,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 να διεξάγεται εντός του σχολικού ωραρίου,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 να παρέχει σχετική βεβαίωση παρακολούθησης ή πιστοποιητικό στους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επιμορφωνόμενους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Ζ) να ασκείται τόσο από επαρκείς επιμορφωτές ποικίλων χαρακτηριστικών: πανεπιστημιακούς, ειδικούς, σχολικούς συμβούλους, εκπαιδευτικούς με εμπειρία,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να είναι καλά οργανωμένη χρησιμοποιώντας σύγχρονες μορφές, όπως το μεικτό μοντέλο επιμόρφωσης.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1429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Προσεγγίσεις για την επιμόρφωση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Προσέγγιση θεραπείας των ελλείψεων: Ο εκπαιδευτικός έχει επιστημονικές, γνωστικές, παιδαγωγικές ελλείψεις και μέσω της επιμόρφωσης επιχειρείται να καλυφθούν. Κεντρικός σχεδιασμός, συγκεντρωτισμός.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Αναπτυξιακή προσέγγιση: Ο εκπαιδευτικός αναπτύσσεται ως επαγγελματίας που έχει λόγο για το έργο του,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αναστοχάζεται</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πάνω σε αυτό, το κατανοεί και το αλλάζει.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Προσέγγιση κριτικής διερεύνησης: Ο εκπαιδευτικός χειραφετείται, συνειδητοποιεί την επίδραση κοινωνικών, πολιτικών, οικονομικών παραγόντων στο έργο του, αναλαμβάνει δράση για το μετασχηματισμό της κοινωνίας και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42844" y="214290"/>
            <a:ext cx="885831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Μορφές οργάνωσης επιμορφωτικών προγραμμάτων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Κριτήρια κατάταξης: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Οργανωτική δομή: συγκεντρωτικό, αποκεντρωτικό, αυτοδιοικούμενο πρόγραμμα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Φάση επαγγελματική: εισαγωγική,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ενδοϋπηρεσιακή</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επιμόρφωση.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Διάρκεια: βραχείας, μέσης, μακράς διάρκειας.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Περιοδικότητα: </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Εφάπαξ, περιοδική.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Χαρακτήρας συμμετοχής: προαιρετική, υποχρεωτική.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Χαρακτηριστικά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επιμορφωνόμενων</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εκπαιδευτικοί, διοικητικά στελέχη, ειδικότητες.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Χρόνος διεξαγωγής: εντός/εκτός χρόνου εργασίας.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Πλαίσιο διεξαγωγής: εντός/εκτός σχολείου, επικεντρωμένα στο σχολείο.</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44" y="0"/>
            <a:ext cx="8858312" cy="77646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Μοντέλα επιμορφωτικών προγραμμάτων</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Προγράμματα με επίκεντρο τον εκπαιδευτικό</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Έμφαση στο προσωπικό στοιχείο, στη διερεύνηση των ψυχοδυναμικών φαινομένων που χαρακτηρίζουν τη διδασκαλία. Ο εκπαιδευτικός εμπλέκεται ως πρόσωπο στην εκτέλεση του επαγγέλματός του και η προσωπικότητά του επηρεάζει τη διαμόρφωση της επαγγελματικής του συμπεριφοράς. Επομένως, η έμφαση σε αυτόν θα οδηγήσει στη βελτίωση της εκπαιδευτικής του πράξης. </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Προγράμματα ευαισθητοποίησης των εκπαιδευτικών στις ανθρώπινες</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σχέσεις, στην επικοινωνία, σε θέματα ψυχοκοινωνικής υγείας των μαθητών σε θέματα προκαταλήψεων κ.ά.</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Προγράμματα συμβουλευτικής των εκπαιδευτικών</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με στόχο τη συνεργασία του εκπαιδευτικού με άλλους επιστήμονες και επαγγελματίες της υγείας και της αγωγής, ώστε να μπορεί να αντιμετωπίσει τα προβλήματα που παρουσιάζονται στην εργασία του.</a:t>
            </a:r>
          </a:p>
          <a:p>
            <a:pPr eaLnBrk="0" fontAlgn="base" hangingPunct="0">
              <a:spcBef>
                <a:spcPct val="0"/>
              </a:spcBef>
              <a:spcAft>
                <a:spcPct val="0"/>
              </a:spcAft>
              <a:tabLst>
                <a:tab pos="450850" algn="l"/>
              </a:tabLst>
            </a:pPr>
            <a:r>
              <a:rPr lang="el-GR" sz="2200" u="sng" dirty="0" smtClean="0">
                <a:latin typeface="Arial" pitchFamily="34" charset="0"/>
                <a:ea typeface="Times New Roman" pitchFamily="18" charset="0"/>
                <a:cs typeface="Arial" pitchFamily="34" charset="0"/>
              </a:rPr>
              <a:t>Προγράμματα επαγγελματικής ανάπτυξης με εστίαση στον εκπαιδευτικό</a:t>
            </a:r>
            <a:r>
              <a:rPr lang="el-GR" sz="2200" dirty="0" smtClean="0">
                <a:latin typeface="Arial" pitchFamily="34" charset="0"/>
                <a:ea typeface="Times New Roman" pitchFamily="18" charset="0"/>
                <a:cs typeface="Arial" pitchFamily="34" charset="0"/>
              </a:rPr>
              <a:t>. Δίδεται σημασία στο πρόσωπο του εκπαιδευτικού, στα βιώματα, στις απόψεις του, στο «ποιος» είναι αυτός που διδάσκει, μελετάται η ζωή και η σταδιοδρομία του για να αναπτυχθεί ως άνθρωπος.</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42852"/>
            <a:ext cx="8715436" cy="7109639"/>
          </a:xfrm>
          <a:prstGeom prst="rect">
            <a:avLst/>
          </a:prstGeom>
        </p:spPr>
        <p:txBody>
          <a:bodyPr wrap="square">
            <a:spAutoFit/>
          </a:bodyPr>
          <a:lstStyle/>
          <a:p>
            <a:pPr lvl="0"/>
            <a:r>
              <a:rPr lang="el-GR" sz="2400" b="1" dirty="0" smtClean="0"/>
              <a:t>2. Προγράμματα επαγγελματικής ανάπτυξης με επίκεντρο το σχολείο</a:t>
            </a:r>
            <a:r>
              <a:rPr lang="el-GR" sz="2400" dirty="0" smtClean="0"/>
              <a:t>: Το σχολείο τίθεται στο κέντρο και συνδέεται η επαγγελματική ανάπτυξη με την αναμόρφωση του σχολείου. </a:t>
            </a:r>
          </a:p>
          <a:p>
            <a:r>
              <a:rPr lang="el-GR" sz="2400" dirty="0" smtClean="0"/>
              <a:t>Μοντέλο επιμόρφωσης με βάση το σχολείο (</a:t>
            </a:r>
            <a:r>
              <a:rPr lang="el-GR" sz="2400" dirty="0" err="1" smtClean="0"/>
              <a:t>ενδοσχολική</a:t>
            </a:r>
            <a:r>
              <a:rPr lang="el-GR" sz="2400" dirty="0" smtClean="0"/>
              <a:t> επιμόρφωση που ανταποκρίνεται στα συγκεκριμένα προβλήματα του σχολείου).</a:t>
            </a:r>
          </a:p>
          <a:p>
            <a:r>
              <a:rPr lang="el-GR" sz="2400" dirty="0" smtClean="0"/>
              <a:t>Μοντέλο επιμόρφωσης με επίκεντρο το σχολείο (εξωσχολική επιμόρφωση που προσπαθεί να ανταποκριθεί στα προβλήματα του σχολείου).</a:t>
            </a:r>
          </a:p>
          <a:p>
            <a:r>
              <a:rPr lang="el-GR" sz="2400" dirty="0" smtClean="0"/>
              <a:t>Περιορισμός των δυνατοτήτων επιμόρφωσης σε θέματα από επιστήμονες, αλλά </a:t>
            </a:r>
            <a:r>
              <a:rPr lang="el-GR" sz="2400" dirty="0" err="1" smtClean="0"/>
              <a:t>στοχευμένη</a:t>
            </a:r>
            <a:r>
              <a:rPr lang="el-GR" sz="2400" dirty="0" smtClean="0"/>
              <a:t> παρέμβαση στα προβλήματα.</a:t>
            </a:r>
          </a:p>
          <a:p>
            <a:r>
              <a:rPr lang="el-GR" sz="2400" u="sng" dirty="0" smtClean="0"/>
              <a:t>Προγράμματα του τρόπου διοίκησης του σχολείου</a:t>
            </a:r>
            <a:r>
              <a:rPr lang="el-GR" sz="2400" dirty="0" smtClean="0"/>
              <a:t>: Αντικείμενα: επίλυση αναγκών , τρόπος διοίκησης, δυναμική της ομάδας, επίλυση συγκρούσεων κ.ά.</a:t>
            </a:r>
          </a:p>
          <a:p>
            <a:r>
              <a:rPr lang="el-GR" sz="2400" u="sng" dirty="0" smtClean="0"/>
              <a:t>Προγράμματα σύνδεσης σχολείου και κοινότητας:</a:t>
            </a:r>
            <a:r>
              <a:rPr lang="el-GR" sz="2400" dirty="0" smtClean="0"/>
              <a:t> Στόχος η βελτίωση της ζωής στην κοινότητα και στο σχολείο. Αντικείμενα: αντιμετώπιση ανισοτήτων, διαφορετικότητας, προκαταλήψεων, στερεοτύπων.</a:t>
            </a:r>
          </a:p>
          <a:p>
            <a:endParaRPr lang="el-GR"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97346"/>
            <a:ext cx="8643998" cy="6370975"/>
          </a:xfrm>
          <a:prstGeom prst="rect">
            <a:avLst/>
          </a:prstGeom>
        </p:spPr>
        <p:txBody>
          <a:bodyPr wrap="square">
            <a:spAutoFit/>
          </a:bodyPr>
          <a:lstStyle/>
          <a:p>
            <a:r>
              <a:rPr lang="el-GR" sz="2400" u="sng" dirty="0" smtClean="0"/>
              <a:t>Προγράμματα επαγγελματικής ανάπτυξης μέσω της </a:t>
            </a:r>
            <a:r>
              <a:rPr lang="el-GR" sz="2400" u="sng" dirty="0" err="1" smtClean="0"/>
              <a:t>αυτοαξιολόγησης</a:t>
            </a:r>
            <a:r>
              <a:rPr lang="el-GR" sz="2400" dirty="0" smtClean="0"/>
              <a:t> σχολικής μονάδας και εκπαιδευτικού. Κεντρική ιδέα: μέσα από τις αξιολογικές συνεργατικές διαδικασίες εντοπίζουμε ανάγκες και τις καλύπτουμε.</a:t>
            </a:r>
          </a:p>
          <a:p>
            <a:r>
              <a:rPr lang="el-GR" sz="2400" u="sng" dirty="0" smtClean="0"/>
              <a:t>Προγράμματα συνεργασίας του σχολείου με άλλους φορείς</a:t>
            </a:r>
            <a:r>
              <a:rPr lang="el-GR" sz="2400" dirty="0" smtClean="0"/>
              <a:t> (πανεπιστήμια, χώρους μη τυπικής μάθησης, π.χ. μουσεία κέντρα πολιτισμού) με στόχο την ανάπτυξη των εκπαιδευτικών και τη συνακόλουθη θετική επίδραση στη σχολική τάξη.</a:t>
            </a:r>
          </a:p>
          <a:p>
            <a:pPr lvl="0"/>
            <a:r>
              <a:rPr lang="el-GR" sz="2400" b="1" dirty="0" smtClean="0"/>
              <a:t>3. Προγράμματα με επίκεντρο το εκπαιδευτικό προσωπικό</a:t>
            </a:r>
            <a:r>
              <a:rPr lang="el-GR" sz="2400" dirty="0" smtClean="0"/>
              <a:t>. Έμφαση στη συνεργασία μεταξύ συναδέλφων, έμφαση στις μεταξύ τους σχέσεις που γίνονται όχημα επιμόρφωσης.</a:t>
            </a:r>
          </a:p>
          <a:p>
            <a:r>
              <a:rPr lang="el-GR" sz="2400" u="sng" dirty="0" smtClean="0"/>
              <a:t>Δίκτυα εκπαιδευτικών, Δίκτυα σχολείων</a:t>
            </a:r>
            <a:r>
              <a:rPr lang="el-GR" sz="2400" dirty="0" smtClean="0"/>
              <a:t>: ενασχόληση γύρω από θέματα κοινού ενδιαφέροντος, επικέντρωση σε ένα θέμα, εισαγωγή κριτικού φίλου.</a:t>
            </a:r>
          </a:p>
          <a:p>
            <a:r>
              <a:rPr lang="el-GR" sz="2400" u="sng" dirty="0" smtClean="0"/>
              <a:t>Κύκλοι μελέτης εκπαιδευτικών, Ομάδες </a:t>
            </a:r>
            <a:r>
              <a:rPr lang="el-GR" sz="2400" u="sng" dirty="0" err="1" smtClean="0"/>
              <a:t>αυτομόρφωσης</a:t>
            </a:r>
            <a:r>
              <a:rPr lang="el-GR" sz="2400" dirty="0" smtClean="0"/>
              <a:t>: επιλογή με βάση τα κοινά ενδιαφέροντα, συναντήσεις, ανταλλαγές απόψεων.</a:t>
            </a:r>
            <a:endParaRPr lang="el-G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9"/>
            <a:ext cx="8572560" cy="5262979"/>
          </a:xfrm>
          <a:prstGeom prst="rect">
            <a:avLst/>
          </a:prstGeom>
        </p:spPr>
        <p:txBody>
          <a:bodyPr wrap="square">
            <a:spAutoFit/>
          </a:bodyPr>
          <a:lstStyle/>
          <a:p>
            <a:r>
              <a:rPr lang="el-GR" sz="2400" dirty="0" smtClean="0"/>
              <a:t> </a:t>
            </a:r>
            <a:r>
              <a:rPr lang="el-GR" sz="2400" b="1" dirty="0" smtClean="0"/>
              <a:t>Τεχνικές και μέθοδοι στην επιμόρφωση των εκπαιδευτικών</a:t>
            </a:r>
            <a:endParaRPr lang="el-GR" sz="2400" dirty="0" smtClean="0"/>
          </a:p>
          <a:p>
            <a:r>
              <a:rPr lang="el-GR" sz="2400" u="sng" dirty="0" smtClean="0"/>
              <a:t>Εισήγηση </a:t>
            </a:r>
            <a:r>
              <a:rPr lang="el-GR" sz="2400" dirty="0" smtClean="0"/>
              <a:t>από τον επιμορφωτή</a:t>
            </a:r>
          </a:p>
          <a:p>
            <a:r>
              <a:rPr lang="el-GR" sz="2400" u="sng" dirty="0" smtClean="0"/>
              <a:t>Επίδειξη</a:t>
            </a:r>
            <a:r>
              <a:rPr lang="el-GR" sz="2400" dirty="0" smtClean="0"/>
              <a:t> από τον επιμορφωτή ή (σπανιότερα) από κάποιον </a:t>
            </a:r>
            <a:r>
              <a:rPr lang="el-GR" sz="2400" dirty="0" err="1" smtClean="0"/>
              <a:t>επιμορφωνόμενο</a:t>
            </a:r>
            <a:r>
              <a:rPr lang="el-GR" sz="2400" dirty="0" smtClean="0"/>
              <a:t>.</a:t>
            </a:r>
          </a:p>
          <a:p>
            <a:r>
              <a:rPr lang="el-GR" sz="2400" u="sng" dirty="0" smtClean="0"/>
              <a:t>Παρακολούθηση διδασκαλίας</a:t>
            </a:r>
            <a:r>
              <a:rPr lang="el-GR" sz="2400" dirty="0" smtClean="0"/>
              <a:t> (δια ζώσης ή βιντεοσκοπημένης)</a:t>
            </a:r>
          </a:p>
          <a:p>
            <a:r>
              <a:rPr lang="el-GR" sz="2400" u="sng" dirty="0" err="1" smtClean="0"/>
              <a:t>Μικροδιδασκαλία</a:t>
            </a:r>
            <a:r>
              <a:rPr lang="el-GR" sz="2400" u="sng" dirty="0" smtClean="0"/>
              <a:t>-</a:t>
            </a:r>
            <a:r>
              <a:rPr lang="el-GR" sz="2400" u="sng" dirty="0" err="1" smtClean="0"/>
              <a:t>Προσομοιωτική</a:t>
            </a:r>
            <a:r>
              <a:rPr lang="el-GR" sz="2400" u="sng" dirty="0" smtClean="0"/>
              <a:t> διδασκαλία</a:t>
            </a:r>
            <a:r>
              <a:rPr lang="el-GR" sz="2400" dirty="0" smtClean="0"/>
              <a:t>: ένας </a:t>
            </a:r>
            <a:r>
              <a:rPr lang="el-GR" sz="2400" dirty="0" err="1" smtClean="0"/>
              <a:t>επιμορφωνόμενος</a:t>
            </a:r>
            <a:r>
              <a:rPr lang="el-GR" sz="2400" dirty="0" smtClean="0"/>
              <a:t> παρουσιάζει σε μικρό χρονικό διάστημα μία διδασκαλία και οι υπόλοιποι αποτελούν τη σχολική τάξη με διαφορετικούς βαθμούς εμπλοκής.</a:t>
            </a:r>
          </a:p>
          <a:p>
            <a:r>
              <a:rPr lang="el-GR" sz="2400" u="sng" dirty="0" smtClean="0"/>
              <a:t>Εργαστήρια</a:t>
            </a:r>
            <a:r>
              <a:rPr lang="el-GR" sz="2400" dirty="0" smtClean="0"/>
              <a:t> (π.χ. πειραματισμών, θεατρικού παιχνιδιού κ.ά.)</a:t>
            </a:r>
          </a:p>
          <a:p>
            <a:r>
              <a:rPr lang="el-GR" sz="2400" u="sng" dirty="0" smtClean="0"/>
              <a:t>Εργασία σε ομάδες</a:t>
            </a:r>
            <a:r>
              <a:rPr lang="el-GR" sz="2400" dirty="0" smtClean="0"/>
              <a:t> που ασχολούνται με το ίδιο ή με διαφορετικά θέματα.</a:t>
            </a:r>
          </a:p>
          <a:p>
            <a:r>
              <a:rPr lang="el-GR" sz="2400" u="sng" dirty="0" smtClean="0"/>
              <a:t>Σχέδια εργασίας</a:t>
            </a:r>
            <a:r>
              <a:rPr lang="el-GR" sz="2400" dirty="0" smtClean="0"/>
              <a:t> σχετικά με θέματα που αφορούν τη συγκεκριμένη κάθε φορά επιμόρφωση.</a:t>
            </a:r>
            <a:endParaRPr lang="el-G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14282" y="214290"/>
            <a:ext cx="871543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μάθημα έχει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σεμιναριακό</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χαρακτήρα.</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φοιτητές/</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τριες</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αναλαμβάνουν ένα θέμα είτε ατομικά είτε ανά ομάδες 2-3 προσώπων και το επεξεργάζονται.</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Παρουσιάζουν την επεξεργασία του θέματος στις επόμενες συναντήσεις.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Σε κάθε συνάντηση παρουσιάζονται όλες οι εργασίες (κατά την πρόοδο που έχει συντελεστεί σε αυτές) συζητούνται σχετικές απορίες, τίθενται οι επόμενοι στόχοι, ασκείται εποικοδομητική κριτική.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Για κάθε εργασία που παρουσιάζεται διανέμεται σχετικό φυλλάδιο με τα βασικά σημεία της παρουσίασης από το πρόσωπο που την εκπονεί και τηρείται ημερολόγιο του μαθήματος από όλους/ες τους/τις φοιτητές/</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τριες</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285728"/>
            <a:ext cx="871543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lang="el-GR" sz="2400" u="sng" dirty="0" smtClean="0">
                <a:latin typeface="Calibri" pitchFamily="34" charset="0"/>
                <a:ea typeface="Times New Roman" pitchFamily="18" charset="0"/>
                <a:cs typeface="Times New Roman" pitchFamily="18" charset="0"/>
              </a:rPr>
              <a:t>Μορφή διερεύνησης</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Μελέτη περίπτωσης (π.χ. περιστατικό αρνητικών σχέσεων μεταξύ μαθητών)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Λύση προβλήματος (π.χ. κακές επιδόσεις μαθητών)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Λήψη απόφασης (π.χ. τιμωρία ή απαλλαγή μαθητών που υπέπεσαν σε παράπτωμα)</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Τεχνική κρίσιμων περιστατικών (π.χ. καταγραφή των σκέψεων που θα έκανε ο εκπαιδευτικός αν ήταν στη θέση ενός άλλου προσώπου που εμπλέκεται στο κρίσιμο περιστατικό.</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Παιχνίδι ρόλων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διαμόρφωση σεναρίου, επιλογή ρόλων,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ενσυναίσθηση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θεατρική πράξη.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Προσομοίωση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μιας κατάστασης που συμβαίνει στο σχολείο χωρίς να προχωρούμε στην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υπόδυση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ρόλων.</a:t>
            </a:r>
          </a:p>
          <a:p>
            <a:pPr eaLnBrk="0" fontAlgn="base" hangingPunct="0">
              <a:spcBef>
                <a:spcPct val="0"/>
              </a:spcBef>
              <a:spcAft>
                <a:spcPct val="0"/>
              </a:spcAft>
              <a:tabLst>
                <a:tab pos="450850" algn="l"/>
              </a:tabLst>
            </a:pPr>
            <a:r>
              <a:rPr lang="el-GR" sz="2400" u="sng" dirty="0" err="1" smtClean="0"/>
              <a:t>Αυτοαναφορικά</a:t>
            </a:r>
            <a:r>
              <a:rPr lang="el-GR" sz="2400" u="sng" dirty="0" smtClean="0"/>
              <a:t> κείμενα</a:t>
            </a:r>
            <a:r>
              <a:rPr lang="el-GR" sz="2400" dirty="0" smtClean="0"/>
              <a:t>: ημερολόγια, αφηγήσεις, αυτοβιογραφία του εκπαιδευτικού με την επεξεργασία των οποίων αντιλαμβάνεται τους κώδικες ανάλυσης που υιοθετεί, τις παραδοχές του.</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42844" y="285728"/>
            <a:ext cx="8858312"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Καταιγισμός ιδεών, </a:t>
            </a:r>
            <a:r>
              <a:rPr kumimoji="0" lang="el-GR" sz="2400" b="0" i="0" u="sng"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ιδεοθύελλα</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γύρω από τη βασική έννοια (π.χ. ξένος) ενός θέματος συζήτησης (π.χ. διαπολιτισμική εκπαίδευση).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Εκπαιδευτικές επισκέψεις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σε φορείς και πολιτισμικούς ή άλλους χώρους.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Αξιοποίηση προσωπικού φακέλου διδασκαλίας (</a:t>
            </a:r>
            <a:r>
              <a:rPr kumimoji="0" lang="en-US"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portfolio</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καταγραφών της διδασκαλίας με τα επιτυχημένα, αποτυχημένα, ουδέτερα στοιχεία της, με τα ζητήματα συζήτησης που προέκυψαν.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Έρευνα δράση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για την αντιμετώπιση ενός ζητήματος (π.χ. η δημοκρατική συμπεριφορά των μαθητών/των εκπαιδευτικών) με «παρέμβαση» στην πραγματική σχολική ομάδα. Χρήση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διευκολυντών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p>
          <a:p>
            <a:r>
              <a:rPr lang="el-GR" sz="2400" u="sng" dirty="0" smtClean="0"/>
              <a:t>Εξ αποστάσεως εκπαίδευση</a:t>
            </a:r>
            <a:r>
              <a:rPr lang="el-GR" sz="2400" dirty="0" smtClean="0"/>
              <a:t> με συναντήσεις κατά αραιά χρονικά διαστήματα ή καθόλου (π.χ. σπουδές δια αλληλογραφίας). Συνδέεται πολλές φορές με την βασισμένη στα ηλεκτρονικά μέσα εκπαίδευση/μάθηση (</a:t>
            </a:r>
            <a:r>
              <a:rPr lang="en-US" sz="2400" dirty="0" smtClean="0"/>
              <a:t>e</a:t>
            </a:r>
            <a:r>
              <a:rPr lang="el-GR" sz="2400" dirty="0" smtClean="0"/>
              <a:t>-</a:t>
            </a:r>
            <a:r>
              <a:rPr lang="en-US" sz="2400" dirty="0" smtClean="0"/>
              <a:t>learning</a:t>
            </a:r>
            <a:r>
              <a:rPr lang="el-GR" sz="2400" dirty="0" smtClean="0"/>
              <a:t>). </a:t>
            </a:r>
          </a:p>
          <a:p>
            <a:r>
              <a:rPr lang="el-GR" sz="2400" u="sng" dirty="0" smtClean="0"/>
              <a:t>Μεικτή μέθοδος</a:t>
            </a:r>
            <a:r>
              <a:rPr lang="el-GR" sz="2400" dirty="0" smtClean="0"/>
              <a:t>.</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14282" y="285728"/>
            <a:ext cx="871543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Σχεδιασμός επιμορφωτικών προγραμμάτων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Τύποι σχεδιασμού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ανάλογα με το ποιος σχεδιάζει την επιμόρφωση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Συγκεντρωτικός: από τον κεντρικό επιμορφωτικό φορέα,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Αποκεντρωτικός: από περιφερειακά κέντρα μετά από εντολή και βασικές κατευθύνσεις του κεντρικού επιμορφωτικού φορέα,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Αυτοεπιμορφωτικός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από τους ίδιους του ενδιαφερόμενους (εκπαιδευτικούς ή σχολεία) χωρίς συμμετοχή του κεντρικού επιμορφωτικού φορέα.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Βασικά σημεία σχεδιασμού επιμορφωτικού προγράμματος:</a:t>
            </a:r>
            <a:endParaRPr kumimoji="0" lang="el-GR" sz="2400" b="0" i="0" u="sng"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Ανίχνευση των επιμορφωτικών αναγκών των εκπαιδευτικών</a:t>
            </a:r>
            <a:endParaRPr kumimoji="0" lang="el-GR" sz="24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Εντοπισμός των νέων στοιχείων που χρειάζεται να γνωρίσουν οι εκπαιδευτικοί</a:t>
            </a:r>
          </a:p>
          <a:p>
            <a:pPr lvl="0"/>
            <a:r>
              <a:rPr lang="el-GR" sz="2400" dirty="0" smtClean="0"/>
              <a:t>- Καθορισμός σκοπού και στόχων του επιμορφωτικού προγράμματος</a:t>
            </a:r>
          </a:p>
          <a:p>
            <a:pPr lvl="0"/>
            <a:r>
              <a:rPr lang="el-GR" sz="2400" dirty="0" smtClean="0"/>
              <a:t>- Προσδιορισμός χρονικής διάρκεια, χρόνου διεξαγωγής, αριθμού εκπαιδευτικών, κριτηρίων επιλογής εκπαιδευτικών.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endParaRPr kumimoji="0" lang="el-GR" sz="24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14290"/>
            <a:ext cx="8786874" cy="5262979"/>
          </a:xfrm>
          <a:prstGeom prst="rect">
            <a:avLst/>
          </a:prstGeom>
        </p:spPr>
        <p:txBody>
          <a:bodyPr wrap="square">
            <a:spAutoFit/>
          </a:bodyPr>
          <a:lstStyle/>
          <a:p>
            <a:pPr lvl="0"/>
            <a:r>
              <a:rPr lang="el-GR" sz="2400" dirty="0" smtClean="0"/>
              <a:t>- Επιλογή περιεχομένου επιμόρφωσης: θεματικές και θέματα</a:t>
            </a:r>
          </a:p>
          <a:p>
            <a:pPr lvl="0"/>
            <a:r>
              <a:rPr lang="el-GR" sz="2400" dirty="0" smtClean="0"/>
              <a:t>- Επιλογή επιμορφωτών</a:t>
            </a:r>
          </a:p>
          <a:p>
            <a:pPr lvl="0"/>
            <a:r>
              <a:rPr lang="el-GR" sz="2400" dirty="0" smtClean="0"/>
              <a:t>- Επιλογή των ενδεικνυόμενων μορφών και τεχνικών επιμόρφωσης</a:t>
            </a:r>
          </a:p>
          <a:p>
            <a:pPr lvl="0"/>
            <a:r>
              <a:rPr lang="el-GR" sz="2400" dirty="0" smtClean="0"/>
              <a:t>- Εξασφάλιση της αναγκαίας υλικοτεχνικής υποδομής</a:t>
            </a:r>
          </a:p>
          <a:p>
            <a:pPr lvl="0"/>
            <a:r>
              <a:rPr lang="el-GR" sz="2400" dirty="0" smtClean="0"/>
              <a:t>- Εξασφάλιση της οικονομικής κάλυψης (αυτοχρηματοδοτούμενα προγράμματα)</a:t>
            </a:r>
          </a:p>
          <a:p>
            <a:pPr lvl="0"/>
            <a:r>
              <a:rPr lang="el-GR" sz="2400" dirty="0" smtClean="0"/>
              <a:t>- Θέματα αξιολόγησης των συμμετεχόντων</a:t>
            </a:r>
          </a:p>
          <a:p>
            <a:pPr lvl="0"/>
            <a:r>
              <a:rPr lang="el-GR" sz="2400" dirty="0" smtClean="0"/>
              <a:t>- Αρχικό και τελικό πρόγραμμα δράσεων και συνολικής υλοποίησης του προγράμματος</a:t>
            </a:r>
          </a:p>
          <a:p>
            <a:pPr lvl="0">
              <a:buFontTx/>
              <a:buChar char="-"/>
            </a:pPr>
            <a:r>
              <a:rPr lang="el-GR" sz="2400" dirty="0" smtClean="0"/>
              <a:t>Καθορισμός των πτυχών και των κριτηρίων αξιολόγησης του προγράμματος</a:t>
            </a:r>
          </a:p>
          <a:p>
            <a:pPr lvl="0"/>
            <a:r>
              <a:rPr lang="el-GR" sz="2400" dirty="0" smtClean="0"/>
              <a:t>- Εφαρμογή επιμορφωτικού προγράμματος</a:t>
            </a:r>
          </a:p>
          <a:p>
            <a:pPr lvl="0"/>
            <a:r>
              <a:rPr lang="el-GR" sz="2400" dirty="0" smtClean="0"/>
              <a:t>- Αξιολόγηση του επιμορφωτικού προγράμματος</a:t>
            </a:r>
          </a:p>
          <a:p>
            <a:pPr lvl="0">
              <a:buFontTx/>
              <a:buChar char="-"/>
            </a:pPr>
            <a:endParaRPr lang="el-GR"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14282" y="285728"/>
            <a:ext cx="8715436"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ea typeface="Times New Roman" pitchFamily="18" charset="0"/>
                <a:cs typeface="Times New Roman" pitchFamily="18" charset="0"/>
              </a:rPr>
              <a:t>Στοιχεία επιτυχίας επιμορφωτικού προγράμματος</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Ανταπόκριση στις ανάγκες των εκπαιδευτικών</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Ενεργός συμμετοχή</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Σύνδεση θεωρίας και πράξης</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err="1" smtClean="0">
                <a:ln>
                  <a:noFill/>
                </a:ln>
                <a:solidFill>
                  <a:schemeClr val="tx1"/>
                </a:solidFill>
                <a:effectLst/>
                <a:ea typeface="Times New Roman" pitchFamily="18" charset="0"/>
                <a:cs typeface="Times New Roman" pitchFamily="18" charset="0"/>
              </a:rPr>
              <a:t>Αναστοχαστική</a:t>
            </a: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 διεργασία</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Δημιουργία κατάλληλου παιδαγωγικού κλίματος</a:t>
            </a:r>
            <a:endParaRPr kumimoji="0" lang="el-G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Arial" pitchFamily="34" charset="0"/>
              </a:rPr>
              <a:t>Διευκόλυνση με γραφειοκρατικές ενέργειες της συμμετοχής και μάθησης</a:t>
            </a:r>
            <a:r>
              <a:rPr kumimoji="0" lang="el-GR" sz="2400" b="0" i="0" u="none" strike="noStrike" cap="none" normalizeH="0" baseline="0" dirty="0" smtClean="0">
                <a:ln>
                  <a:noFill/>
                </a:ln>
                <a:solidFill>
                  <a:schemeClr val="tx1"/>
                </a:solidFill>
                <a:effectLst/>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cs typeface="Arial" pitchFamily="34" charset="0"/>
            </a:endParaRPr>
          </a:p>
          <a:p>
            <a:r>
              <a:rPr lang="el-GR" sz="2400" b="1" dirty="0" smtClean="0"/>
              <a:t>Αξιολόγηση επιμορφωτικού προγράμματος</a:t>
            </a:r>
            <a:endParaRPr lang="el-GR" sz="2400" dirty="0" smtClean="0"/>
          </a:p>
          <a:p>
            <a:r>
              <a:rPr lang="el-GR" sz="2400" u="sng" dirty="0" smtClean="0"/>
              <a:t>Τρεις μορφές αξιολόγησης</a:t>
            </a:r>
            <a:r>
              <a:rPr lang="el-GR" sz="2400" dirty="0" smtClean="0"/>
              <a:t> (αρχική, διαμορφωτική, τελική)</a:t>
            </a:r>
          </a:p>
          <a:p>
            <a:r>
              <a:rPr lang="el-GR" sz="2400" u="sng" dirty="0" smtClean="0"/>
              <a:t>Τι αξιολογείται</a:t>
            </a:r>
            <a:r>
              <a:rPr lang="el-GR" sz="2400" dirty="0" smtClean="0"/>
              <a:t>;</a:t>
            </a:r>
          </a:p>
          <a:p>
            <a:r>
              <a:rPr lang="el-GR" sz="2400" dirty="0" smtClean="0"/>
              <a:t>Επίτευξη σκοπών και στόχων προγράμματος</a:t>
            </a:r>
          </a:p>
          <a:p>
            <a:r>
              <a:rPr lang="el-GR" sz="2400" dirty="0" smtClean="0"/>
              <a:t>Συμμετοχή (προθυμία, συνέπεια, αλληλεπίδραση </a:t>
            </a:r>
            <a:r>
              <a:rPr lang="el-GR" sz="2400" dirty="0" err="1" smtClean="0"/>
              <a:t>επιμορφωνόμενων</a:t>
            </a:r>
            <a:r>
              <a:rPr lang="el-GR" sz="2400" dirty="0" smtClean="0"/>
              <a:t>)</a:t>
            </a:r>
          </a:p>
          <a:p>
            <a:r>
              <a:rPr lang="el-GR" sz="2400" dirty="0" smtClean="0"/>
              <a:t>Οι θεματικές που προσεγγίστηκαν (σύνολο, συνοχή)</a:t>
            </a:r>
          </a:p>
          <a:p>
            <a:r>
              <a:rPr lang="el-GR" sz="2400" dirty="0" smtClean="0"/>
              <a:t>Εκπαιδευτικό υλικό που παρουσιάστηκε και διανεμήθηκε</a:t>
            </a:r>
          </a:p>
          <a:p>
            <a:endParaRPr lang="el-GR" sz="2400" dirty="0" smtClean="0"/>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4282" y="214290"/>
            <a:ext cx="87154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Μέθοδοι και τεχνικές που εφαρμόστηκαν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Καταλληλότητα χώρου και εξοπλισμού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Παροχή ικανοποιητικών υποστηρικτικών υπηρεσιών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Εκτιμήσεις, απόψεις των εκπαιδευτικών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Αντιμετώπιση προβλημάτων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Αλλαγή τρόπου λειτουργίας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Διάχυση της επιμόρφωσης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Ζήτηση και άλλων επιμορφώσεων (επανάληψη, συνέχιση)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8"/>
            <a:ext cx="8429684" cy="6740307"/>
          </a:xfrm>
          <a:prstGeom prst="rect">
            <a:avLst/>
          </a:prstGeom>
        </p:spPr>
        <p:txBody>
          <a:bodyPr wrap="square">
            <a:spAutoFit/>
          </a:bodyPr>
          <a:lstStyle/>
          <a:p>
            <a:pPr lvl="0" fontAlgn="base">
              <a:spcBef>
                <a:spcPct val="0"/>
              </a:spcBef>
              <a:spcAft>
                <a:spcPct val="0"/>
              </a:spcAft>
              <a:tabLst>
                <a:tab pos="450850" algn="l"/>
              </a:tabLst>
            </a:pPr>
            <a:r>
              <a:rPr lang="el-GR" sz="2400" b="1" dirty="0" smtClean="0">
                <a:latin typeface="Calibri" pitchFamily="34" charset="0"/>
                <a:ea typeface="Times New Roman" pitchFamily="18" charset="0"/>
                <a:cs typeface="Times New Roman" pitchFamily="18" charset="0"/>
              </a:rPr>
              <a:t>Αντικείμενα επιμόρφωσης</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Γνωστικά αντικείμενα</a:t>
            </a:r>
            <a:r>
              <a:rPr lang="el-GR" sz="2400" dirty="0" smtClean="0">
                <a:latin typeface="Calibri" pitchFamily="34" charset="0"/>
                <a:ea typeface="Times New Roman" pitchFamily="18" charset="0"/>
                <a:cs typeface="Times New Roman" pitchFamily="18" charset="0"/>
              </a:rPr>
              <a:t> (σύγχρονες κατακτήσεις της επιστήμης κατά κλάδο, παροχή νέων γνώσεων, τεχνικές συγκεκριμένων επιστημονικών όψεων π.χ. ιδιότητες υλικών).</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Διδακτική Μεθοδολογία </a:t>
            </a:r>
            <a:r>
              <a:rPr lang="el-GR" sz="2400" dirty="0" smtClean="0">
                <a:latin typeface="Calibri" pitchFamily="34" charset="0"/>
                <a:ea typeface="Times New Roman" pitchFamily="18" charset="0"/>
                <a:cs typeface="Times New Roman" pitchFamily="18" charset="0"/>
              </a:rPr>
              <a:t> (μέθοδοι, αρχές, μορφές, τεχνικές διδασκαλίας, ειδική διδακτική μαθημάτων, σχέδια διδασκαλίας, εναλλακτικές διδακτικές προσεγγίσεις π.χ. βιωματική μάθηση, διαφοροποιημένη διδασκαλία, αξιοποίηση διδακτικών εγχειριδίων, κατανόηση αναλυτικών προγραμμάτων, αξιολόγηση μαθητή, διδασκαλίας, </a:t>
            </a:r>
            <a:r>
              <a:rPr lang="el-GR" sz="2400" dirty="0" err="1" smtClean="0">
                <a:latin typeface="Calibri" pitchFamily="34" charset="0"/>
                <a:ea typeface="Times New Roman" pitchFamily="18" charset="0"/>
                <a:cs typeface="Times New Roman" pitchFamily="18" charset="0"/>
              </a:rPr>
              <a:t>αυτοαξιολόγηση</a:t>
            </a:r>
            <a:r>
              <a:rPr lang="el-GR" sz="2400" dirty="0" smtClean="0">
                <a:latin typeface="Calibri" pitchFamily="34" charset="0"/>
                <a:ea typeface="Times New Roman" pitchFamily="18" charset="0"/>
                <a:cs typeface="Times New Roman" pitchFamily="18" charset="0"/>
              </a:rPr>
              <a:t> εκπαιδευτικού, σύνδεση διδασκαλίας με θεωρίες μάθησης, αντιμετώπιση μαθησιακών δυσκολιών, νέες διδακτικές χρήσεις π.χ. Τ.Π.Ε., διαπολιτισμική εκπαίδευση κ.ά.).</a:t>
            </a:r>
          </a:p>
          <a:p>
            <a:pPr eaLnBrk="0" fontAlgn="base" hangingPunct="0">
              <a:spcBef>
                <a:spcPct val="0"/>
              </a:spcBef>
              <a:spcAft>
                <a:spcPct val="0"/>
              </a:spcAft>
              <a:tabLst>
                <a:tab pos="450850" algn="l"/>
              </a:tabLst>
            </a:pPr>
            <a:r>
              <a:rPr lang="el-GR" sz="2400" u="sng" dirty="0" smtClean="0"/>
              <a:t>Ψυχοπαιδαγωγική κατάρτιση </a:t>
            </a:r>
            <a:r>
              <a:rPr lang="el-GR" sz="2400" dirty="0" smtClean="0"/>
              <a:t>(θέματα ψυχικής ανάπτυξης των μαθητών, δυναμική της σχολικής ομάδας, σχέσεις μεταξύ των μαθητών, σχέσεις μαθητών και εκπαιδευτικού, συγκρούσει στο σχολείο, εκφοβισμός, συμπεριληπτική εκπαίδευση, αντιμετώπιση του διαφορετικού, επίδραση των κοινωνικών και οικονομικών</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85729"/>
            <a:ext cx="8358246" cy="5909310"/>
          </a:xfrm>
          <a:prstGeom prst="rect">
            <a:avLst/>
          </a:prstGeom>
        </p:spPr>
        <p:txBody>
          <a:bodyPr wrap="square">
            <a:spAutoFit/>
          </a:bodyPr>
          <a:lstStyle/>
          <a:p>
            <a:r>
              <a:rPr lang="el-GR" sz="2400" dirty="0" smtClean="0"/>
              <a:t>παραγόντων στη ζωή των μαθητών και του σχολείου, σχέσεις με τους γονείς, εκπαιδευτικές ανισότητες </a:t>
            </a:r>
            <a:r>
              <a:rPr lang="el-GR" sz="2400" dirty="0" err="1" smtClean="0"/>
              <a:t>κ.ά</a:t>
            </a:r>
            <a:r>
              <a:rPr lang="en-US" sz="2400" dirty="0" smtClean="0"/>
              <a:t>.</a:t>
            </a:r>
            <a:r>
              <a:rPr lang="el-GR" sz="2400" dirty="0" smtClean="0"/>
              <a:t>). </a:t>
            </a:r>
          </a:p>
          <a:p>
            <a:pPr lvl="0" fontAlgn="base">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Αναπτυξιακές ανάγκες εκπαιδευτικών</a:t>
            </a:r>
            <a:r>
              <a:rPr lang="el-GR" sz="2400" dirty="0" smtClean="0">
                <a:latin typeface="Calibri" pitchFamily="34" charset="0"/>
                <a:ea typeface="Times New Roman" pitchFamily="18" charset="0"/>
                <a:cs typeface="Times New Roman" pitchFamily="18" charset="0"/>
              </a:rPr>
              <a:t> (επιβεβαίωση του νοήματος που έχει το επάγγελμα, επαγγελματική ικανοποίηση και αυτονομία, κριτική προσέγγιση και </a:t>
            </a:r>
            <a:r>
              <a:rPr lang="el-GR" sz="2400" dirty="0" err="1" smtClean="0">
                <a:latin typeface="Calibri" pitchFamily="34" charset="0"/>
                <a:ea typeface="Times New Roman" pitchFamily="18" charset="0"/>
                <a:cs typeface="Times New Roman" pitchFamily="18" charset="0"/>
              </a:rPr>
              <a:t>αναστοχασμός</a:t>
            </a:r>
            <a:r>
              <a:rPr lang="el-GR" sz="2400" dirty="0" smtClean="0">
                <a:latin typeface="Calibri" pitchFamily="34" charset="0"/>
                <a:ea typeface="Times New Roman" pitchFamily="18" charset="0"/>
                <a:cs typeface="Times New Roman" pitchFamily="18" charset="0"/>
              </a:rPr>
              <a:t>, δημιουργικότητα εκπαιδευτικών, επαγγελματική εξουθένωση, ενίσχυση θετικής αυτοαντίληψης, ανανέωση ενδιαφέροντος </a:t>
            </a:r>
            <a:r>
              <a:rPr lang="el-GR" sz="2400" dirty="0" err="1" smtClean="0">
                <a:latin typeface="Calibri" pitchFamily="34" charset="0"/>
                <a:ea typeface="Times New Roman" pitchFamily="18" charset="0"/>
                <a:cs typeface="Times New Roman" pitchFamily="18" charset="0"/>
              </a:rPr>
              <a:t>κ.ά</a:t>
            </a:r>
            <a:r>
              <a:rPr lang="en-US" sz="2400" dirty="0" smtClean="0">
                <a:latin typeface="Calibri" pitchFamily="34" charset="0"/>
                <a:ea typeface="Times New Roman" pitchFamily="18" charset="0"/>
                <a:cs typeface="Times New Roman" pitchFamily="18" charset="0"/>
              </a:rPr>
              <a:t>.</a:t>
            </a:r>
            <a:r>
              <a:rPr lang="el-GR" sz="2400" dirty="0" smtClean="0">
                <a:latin typeface="Calibri" pitchFamily="34" charset="0"/>
                <a:ea typeface="Times New Roman" pitchFamily="18" charset="0"/>
                <a:cs typeface="Times New Roman" pitchFamily="18" charset="0"/>
              </a:rPr>
              <a:t>).</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Διοικητικά θέματα </a:t>
            </a:r>
            <a:r>
              <a:rPr lang="el-GR" sz="2400" dirty="0" smtClean="0">
                <a:latin typeface="Calibri" pitchFamily="34" charset="0"/>
                <a:ea typeface="Times New Roman" pitchFamily="18" charset="0"/>
                <a:cs typeface="Times New Roman" pitchFamily="18" charset="0"/>
              </a:rPr>
              <a:t>(κανονισμοί και νομικό πλαίσιο της εκπαίδευσης, επίλυση προβλημάτων, διαχείριση οικονομικών πόρων, διοίκηση προσωπικού και σχολικών μονάδων, υποστήριξη προγραμμάτων, επιμορφωτικές προσπάθειες, συμβουλευτική, εκπαίδευση ενηλίκων, αξιολόγηση εκπαιδευτικού και σχολικής μονάδας, σχεδιασμός και συντονισμός εκπαιδευτικού έργου κ.ά.).</a:t>
            </a:r>
            <a:endParaRPr lang="el-GR" sz="2400" dirty="0" smtClean="0">
              <a:latin typeface="Arial" pitchFamily="34" charset="0"/>
              <a:cs typeface="Arial" pitchFamily="34" charset="0"/>
            </a:endParaRP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357166"/>
            <a:ext cx="8286808" cy="3785652"/>
          </a:xfrm>
          <a:prstGeom prst="rect">
            <a:avLst/>
          </a:prstGeom>
        </p:spPr>
        <p:txBody>
          <a:bodyPr wrap="square">
            <a:spAutoFit/>
          </a:bodyPr>
          <a:lstStyle/>
          <a:p>
            <a:pPr lvl="0" eaLnBrk="0" fontAlgn="base" hangingPunct="0">
              <a:spcBef>
                <a:spcPct val="0"/>
              </a:spcBef>
              <a:spcAft>
                <a:spcPct val="0"/>
              </a:spcAft>
            </a:pPr>
            <a:r>
              <a:rPr lang="el-GR" sz="2400" dirty="0" smtClean="0">
                <a:latin typeface="Arial" pitchFamily="34" charset="0"/>
                <a:ea typeface="Times New Roman" pitchFamily="18" charset="0"/>
                <a:cs typeface="Arial" pitchFamily="34" charset="0"/>
              </a:rPr>
              <a:t>Η τελική αξιολόγηση λαμβάνει υπόψη την εργασία που θα κατατεθεί, τα φυλλάδια που διανεμήθηκαν, τις παρουσιάσεις των φοιτητών/τριών και τη συμμετοχή τους στις συζητήσεις κατά την παρουσίαση των άλλων εργασιών.</a:t>
            </a:r>
          </a:p>
          <a:p>
            <a:pPr lvl="0" eaLnBrk="0" fontAlgn="base" hangingPunct="0">
              <a:spcBef>
                <a:spcPct val="0"/>
              </a:spcBef>
              <a:spcAft>
                <a:spcPct val="0"/>
              </a:spcAft>
            </a:pPr>
            <a:r>
              <a:rPr lang="el-GR" sz="2400" dirty="0" smtClean="0">
                <a:latin typeface="Arial" pitchFamily="34" charset="0"/>
                <a:ea typeface="Times New Roman" pitchFamily="18" charset="0"/>
                <a:cs typeface="Arial" pitchFamily="34" charset="0"/>
              </a:rPr>
              <a:t>Θέματα εργασιών μπορούν να αποτελέσουν σχετικές ενότητες ή και υποενότητες του μαθήματος, προτάσεις που θα γίνουν από τους/τις φοιτητές/</a:t>
            </a:r>
            <a:r>
              <a:rPr lang="el-GR" sz="2400" dirty="0" err="1" smtClean="0">
                <a:latin typeface="Arial" pitchFamily="34" charset="0"/>
                <a:ea typeface="Times New Roman" pitchFamily="18" charset="0"/>
                <a:cs typeface="Arial" pitchFamily="34" charset="0"/>
              </a:rPr>
              <a:t>τριες</a:t>
            </a:r>
            <a:r>
              <a:rPr lang="el-GR" sz="2400" dirty="0" smtClean="0">
                <a:latin typeface="Arial" pitchFamily="34" charset="0"/>
                <a:ea typeface="Times New Roman" pitchFamily="18" charset="0"/>
                <a:cs typeface="Arial" pitchFamily="34" charset="0"/>
              </a:rPr>
              <a:t>. </a:t>
            </a:r>
            <a:endParaRPr lang="en-US" sz="2400"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400" dirty="0" smtClean="0">
                <a:latin typeface="Arial" pitchFamily="34" charset="0"/>
                <a:ea typeface="Times New Roman" pitchFamily="18" charset="0"/>
                <a:cs typeface="Arial" pitchFamily="34" charset="0"/>
              </a:rPr>
              <a:t>Οι εργασίες μπορεί να έχουν τον τύπο της βιβλιογραφικής αναδίφησης, αλλά μπορεί να είναι και ερευνητικές (αρχειακή έρευνα, εμπειρική έρευνα).  </a:t>
            </a:r>
            <a:endParaRPr lang="el-GR" sz="24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14290"/>
            <a:ext cx="8643998" cy="6370975"/>
          </a:xfrm>
          <a:prstGeom prst="rect">
            <a:avLst/>
          </a:prstGeom>
        </p:spPr>
        <p:txBody>
          <a:bodyPr wrap="square">
            <a:spAutoFit/>
          </a:bodyPr>
          <a:lstStyle/>
          <a:p>
            <a:pPr algn="ctr"/>
            <a:r>
              <a:rPr lang="el-GR" sz="2400" b="1" u="sng" dirty="0" smtClean="0"/>
              <a:t>Μοντέλα επιμόρφωσης εκπαιδευτικών</a:t>
            </a:r>
            <a:endParaRPr lang="en-US" sz="2400" b="1" u="sng" dirty="0" smtClean="0"/>
          </a:p>
          <a:p>
            <a:pPr algn="ctr"/>
            <a:r>
              <a:rPr lang="el-GR" sz="2400" b="1" dirty="0" smtClean="0"/>
              <a:t>Βασική ορολογία</a:t>
            </a:r>
            <a:r>
              <a:rPr lang="el-GR" sz="2400" dirty="0" smtClean="0"/>
              <a:t> </a:t>
            </a:r>
          </a:p>
          <a:p>
            <a:r>
              <a:rPr lang="el-GR" sz="2400" i="1" u="sng" dirty="0" smtClean="0"/>
              <a:t>Επιμόρφωση:</a:t>
            </a:r>
            <a:r>
              <a:rPr lang="el-GR" sz="2400" dirty="0" smtClean="0"/>
              <a:t> νοείται μια συνεχής και επαναλαμβανόμενη διαδικασία, συστηματικά οργανωμένη που βαδίζει παράλληλα με την επαγγελματική και προσωπική εξέλιξη του εκπαιδευτικού. </a:t>
            </a:r>
            <a:endParaRPr lang="en-US" sz="2400" dirty="0" smtClean="0"/>
          </a:p>
          <a:p>
            <a:r>
              <a:rPr lang="el-GR" sz="2400" i="1" u="sng" dirty="0" smtClean="0"/>
              <a:t>Μετεκπαίδευση:</a:t>
            </a:r>
            <a:r>
              <a:rPr lang="el-GR" sz="2400" dirty="0" smtClean="0"/>
              <a:t> η επιλεκτική διαδικασία εξειδίκευσης των μετεκπαιδευομένων  ώστε να μπορούν </a:t>
            </a:r>
            <a:r>
              <a:rPr lang="el-GR" sz="2400" dirty="0" smtClean="0"/>
              <a:t> να αναλάβουν </a:t>
            </a:r>
            <a:r>
              <a:rPr lang="el-GR" sz="2400" dirty="0" smtClean="0"/>
              <a:t>άλλους ρόλους και θέσεις στην εκπαίδευση.</a:t>
            </a:r>
          </a:p>
          <a:p>
            <a:r>
              <a:rPr lang="el-GR" sz="2400" dirty="0" smtClean="0"/>
              <a:t>Η μετεκπαίδευση διαφέρει από την επιμόρφωση ως προς το ότι αφορά μικρό αριθμό των μετεκπαιδευομένων που επιλέγονται με εξετάσεις, έχει ευρύ </a:t>
            </a:r>
            <a:r>
              <a:rPr lang="el-GR" sz="2400" dirty="0" smtClean="0"/>
              <a:t>πρόγραμμα, </a:t>
            </a:r>
            <a:r>
              <a:rPr lang="el-GR" sz="2400" dirty="0" smtClean="0"/>
              <a:t>μεγάλη χρονική διάρκεια σπουδών που οδηγεί την απονομή διπλώματος σπουδών, κατά την παρακολούθησή της οι μετεκπαιδευόμενοι απαλλάσσονται από τα διδακτικά τους </a:t>
            </a:r>
            <a:r>
              <a:rPr lang="el-GR" sz="2400" dirty="0" smtClean="0"/>
              <a:t>καθήκοντα </a:t>
            </a:r>
            <a:r>
              <a:rPr lang="el-GR" sz="2400" dirty="0" smtClean="0"/>
              <a:t>και αποσκοπεί στην εξειδίκευση των μετεκπαιδευομένων, έτσι ώστε να μπορούν να αλλάξουν θέση ή ρόλο μέσα στο εκπαιδευτικό σύστημα, όπως να γίνουν στελέχη της εκπαίδευσης, εκπαιδευτικοί ειδικής αγωγής </a:t>
            </a:r>
            <a:r>
              <a:rPr lang="el-GR" sz="2400" dirty="0" err="1" smtClean="0"/>
              <a:t>κ.ά</a:t>
            </a:r>
            <a:r>
              <a:rPr lang="en-US" sz="24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642918"/>
            <a:ext cx="8643998" cy="1938992"/>
          </a:xfrm>
          <a:prstGeom prst="rect">
            <a:avLst/>
          </a:prstGeom>
        </p:spPr>
        <p:txBody>
          <a:bodyPr wrap="square">
            <a:spAutoFit/>
          </a:bodyPr>
          <a:lstStyle/>
          <a:p>
            <a:r>
              <a:rPr lang="el-GR" sz="2400" dirty="0" smtClean="0"/>
              <a:t>Αξίζει, όμως, να σημειωθεί ότι οι όροι </a:t>
            </a:r>
            <a:r>
              <a:rPr lang="el-GR" sz="2400" i="1" dirty="0" smtClean="0"/>
              <a:t>μετεκπαίδευση</a:t>
            </a:r>
            <a:r>
              <a:rPr lang="el-GR" sz="2400" dirty="0" smtClean="0"/>
              <a:t> και </a:t>
            </a:r>
            <a:r>
              <a:rPr lang="el-GR" sz="2400" i="1" dirty="0" smtClean="0"/>
              <a:t>επιμόρφωση</a:t>
            </a:r>
            <a:r>
              <a:rPr lang="el-GR" sz="2400" dirty="0" smtClean="0"/>
              <a:t> ακόμη και σήμερα συναντώνται με ποικίλους τύπους και μορφές και ότι χαρακτηριστικά της μίας (κυρίως της μετεκπαίδευσης) μπορεί να υιοθετούνται και από ορισμένους τύπους ή προγράμματα επιμόρφωσης.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85728"/>
            <a:ext cx="8786874" cy="5632311"/>
          </a:xfrm>
          <a:prstGeom prst="rect">
            <a:avLst/>
          </a:prstGeom>
        </p:spPr>
        <p:txBody>
          <a:bodyPr wrap="square">
            <a:spAutoFit/>
          </a:bodyPr>
          <a:lstStyle/>
          <a:p>
            <a:r>
              <a:rPr lang="el-GR" sz="2400" u="sng" dirty="0" smtClean="0"/>
              <a:t>Συνεχιζόμενη εκπαίδευση</a:t>
            </a:r>
            <a:r>
              <a:rPr lang="el-GR" sz="2400" dirty="0" smtClean="0"/>
              <a:t>: η δυνατότητα συμπλήρωσης της εκπαίδευσης των</a:t>
            </a:r>
            <a:r>
              <a:rPr lang="en-US" sz="2400" dirty="0" smtClean="0"/>
              <a:t> </a:t>
            </a:r>
            <a:r>
              <a:rPr lang="el-GR" sz="2400" dirty="0" smtClean="0"/>
              <a:t>ατόμων στο πλαίσιο των επαγγελματικών τους (κυρίως) αναγκών  που παρέχεται με σύντομα συνήθως επιμορφωτικά προγράμματα μέσα από τα οποία επιχειρείται η λύση προβλημάτων από τον χώρο της εργασίας.</a:t>
            </a:r>
          </a:p>
          <a:p>
            <a:r>
              <a:rPr lang="el-GR" sz="2400" u="sng" dirty="0" smtClean="0"/>
              <a:t>Δια</a:t>
            </a:r>
            <a:r>
              <a:rPr lang="en-US" sz="2400" u="sng" dirty="0" smtClean="0"/>
              <a:t> </a:t>
            </a:r>
            <a:r>
              <a:rPr lang="el-GR" sz="2400" u="sng" dirty="0" smtClean="0"/>
              <a:t>βίου εκπαίδευση</a:t>
            </a:r>
            <a:r>
              <a:rPr lang="el-GR" sz="2400" dirty="0" smtClean="0"/>
              <a:t>: Η συνεχής αναζήτηση γνώσεων, εκπαιδευτικών εμπειριών με στόχο την προσωπική βελτίωση του ανθρώπου όχι μόνο ως επαγγελματία, αλλά ως συνολικής προσωπικότητας.</a:t>
            </a:r>
          </a:p>
          <a:p>
            <a:r>
              <a:rPr lang="el-GR" sz="2400" u="sng" dirty="0" smtClean="0"/>
              <a:t>Εκπαίδευση ενηλίκων</a:t>
            </a:r>
            <a:r>
              <a:rPr lang="el-GR" sz="2400" dirty="0" smtClean="0"/>
              <a:t>: εκπαιδευτικές δραστηριότητες και διαδικασίες που απευθύνονται σε ενήλικες.</a:t>
            </a:r>
          </a:p>
          <a:p>
            <a:r>
              <a:rPr lang="el-GR" sz="2400" u="sng" dirty="0" smtClean="0"/>
              <a:t>Μεταπτυχιακές σπουδές</a:t>
            </a:r>
            <a:r>
              <a:rPr lang="el-GR" sz="2400" dirty="0" smtClean="0"/>
              <a:t>: κύκλος σπουδών μετά τη λήψη του βασικού πτυχίου που οδηγεί τους φοιτητές στη βαθύτερη εξειδίκευση και κατανόηση συγκεκριμένων επιστημονικών κλάδων και στην προετοιμασία τους για διεξαγωγή επιστημονικής έρευνας.</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85729"/>
            <a:ext cx="8643998" cy="4154984"/>
          </a:xfrm>
          <a:prstGeom prst="rect">
            <a:avLst/>
          </a:prstGeom>
        </p:spPr>
        <p:txBody>
          <a:bodyPr wrap="square">
            <a:spAutoFit/>
          </a:bodyPr>
          <a:lstStyle/>
          <a:p>
            <a:r>
              <a:rPr lang="el-GR" sz="2400" u="sng" dirty="0" smtClean="0"/>
              <a:t>Εξομοίωση:</a:t>
            </a:r>
            <a:r>
              <a:rPr lang="el-GR" sz="2400" dirty="0" smtClean="0"/>
              <a:t> διαδικασία που αφορά την συμπλήρωση των βασικών γνώσεων που διαθέτουν οι εκπαιδευτικοί από τις βασικές τους σπουδές και οδηγεί σε αναβίβαση του επαγγελματικού τους </a:t>
            </a:r>
            <a:r>
              <a:rPr lang="en-US" sz="2400" dirty="0" smtClean="0"/>
              <a:t>status</a:t>
            </a:r>
            <a:r>
              <a:rPr lang="el-GR" sz="2400" dirty="0" smtClean="0"/>
              <a:t>.</a:t>
            </a:r>
          </a:p>
          <a:p>
            <a:r>
              <a:rPr lang="el-GR" sz="2400" u="sng" dirty="0" smtClean="0"/>
              <a:t>Εξ αποστάσεως επιμόρφωση</a:t>
            </a:r>
            <a:r>
              <a:rPr lang="el-GR" sz="2400" dirty="0" smtClean="0"/>
              <a:t>: η εκπαιδευτική διαδικασία στην οποία ένα σημαντικό μέρος της διδασκαλίας παρέχεται από τον επιμορφωτή που βρίσκεται μακριά από τον </a:t>
            </a:r>
            <a:r>
              <a:rPr lang="el-GR" sz="2400" dirty="0" err="1" smtClean="0"/>
              <a:t>επιμορφωνόμενο</a:t>
            </a:r>
            <a:r>
              <a:rPr lang="el-GR" sz="2400" dirty="0" smtClean="0"/>
              <a:t> χωρικά και ενδεχομένως και χρονικά.</a:t>
            </a:r>
          </a:p>
          <a:p>
            <a:r>
              <a:rPr lang="en-US" sz="2400" u="sng" dirty="0" smtClean="0"/>
              <a:t>e</a:t>
            </a:r>
            <a:r>
              <a:rPr lang="el-GR" sz="2400" u="sng" dirty="0" smtClean="0"/>
              <a:t>-</a:t>
            </a:r>
            <a:r>
              <a:rPr lang="en-US" sz="2400" u="sng" dirty="0" smtClean="0"/>
              <a:t>learning </a:t>
            </a:r>
            <a:r>
              <a:rPr lang="el-GR" sz="2400" u="sng" dirty="0" smtClean="0"/>
              <a:t>ηλεκτρονική μάθηση</a:t>
            </a:r>
            <a:r>
              <a:rPr lang="el-GR" sz="2400" dirty="0" smtClean="0"/>
              <a:t>: η εκπαιδευτική διαδικασία που στηρίζεται ως επί το πλείστον στη χρήση τεχνολογιών της πληροφορίας και των επικοινωνιών. Σχεδόν πάντα συνδέεται με την εξ αποστάσεως εκπαίδευση.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571480"/>
            <a:ext cx="8001056" cy="6740307"/>
          </a:xfrm>
          <a:prstGeom prst="rect">
            <a:avLst/>
          </a:prstGeom>
        </p:spPr>
        <p:txBody>
          <a:bodyPr wrap="square">
            <a:spAutoFit/>
          </a:bodyPr>
          <a:lstStyle/>
          <a:p>
            <a:pPr algn="ctr"/>
            <a:r>
              <a:rPr lang="el-GR" sz="2400" b="1" dirty="0" smtClean="0"/>
              <a:t>Η επιμόρφωση στην Ελλάδα</a:t>
            </a:r>
          </a:p>
          <a:p>
            <a:r>
              <a:rPr lang="el-GR" sz="2400" dirty="0" smtClean="0"/>
              <a:t>Κατά τα πρώτα έτη της λειτουργίας του ελληνικού ανεξάρτητου κράτους υπάρχει ενδιαφέρον για την επιμόρφωσή των εκπαιδευτικών (μετεκπαίδευση, όπως ονομαζόταν) στις νέες εκπαιδευτικές-διδακτικές μεθόδους.</a:t>
            </a:r>
          </a:p>
          <a:p>
            <a:r>
              <a:rPr lang="el-GR" sz="2400" dirty="0" smtClean="0"/>
              <a:t>Το βάρος των επιμορφώσεων των εκπαιδευτικών σε όλη αυτή τη μακρόχρονη περίοδο αναλαμβάνουν οι επιθεωρητές της εκπαίδευσης. Οι επιθεωρητές διοργανώνουν συναντήσεις, συνέδρια για τους εκπαιδευτικούς των περιφερειών τους, στα οποία παρέχουν οδηγίες κυρίως για τις διδακτικές μεθόδους.</a:t>
            </a:r>
          </a:p>
          <a:p>
            <a:endParaRPr lang="el-GR" sz="2400" dirty="0" smtClean="0"/>
          </a:p>
          <a:p>
            <a:r>
              <a:rPr lang="el-GR" sz="2400" dirty="0" smtClean="0"/>
              <a:t>Στα τέλη του 19ου  και στις αρχές του 20ου αιώνα οι  δάσκαλοι έχουν τη δυνατότητα επιλογής για γυμναστική, τεχνική, ιερατική και γεωργική μετεκπαίδευση. Από το 1910  το ελληνικό κράτος αρχίζει να αποστέλλει στο εξωτερικό εκπαιδευτικούς της δημοτικής εκπαίδευσης για μετεκπαίδευση στην Παιδαγωγική.</a:t>
            </a:r>
          </a:p>
          <a:p>
            <a:endParaRPr lang="el-GR"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3790</Words>
  <PresentationFormat>Προβολή στην οθόνη (4:3)</PresentationFormat>
  <Paragraphs>212</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39</cp:revision>
  <dcterms:created xsi:type="dcterms:W3CDTF">2017-03-03T15:17:25Z</dcterms:created>
  <dcterms:modified xsi:type="dcterms:W3CDTF">2025-03-08T06:12:29Z</dcterms:modified>
</cp:coreProperties>
</file>